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59" r:id="rId6"/>
    <p:sldId id="260" r:id="rId7"/>
    <p:sldId id="272" r:id="rId8"/>
    <p:sldId id="263" r:id="rId9"/>
    <p:sldId id="261" r:id="rId10"/>
    <p:sldId id="262" r:id="rId11"/>
    <p:sldId id="264" r:id="rId12"/>
    <p:sldId id="265" r:id="rId13"/>
    <p:sldId id="274" r:id="rId14"/>
    <p:sldId id="270" r:id="rId15"/>
    <p:sldId id="266" r:id="rId16"/>
    <p:sldId id="267" r:id="rId17"/>
    <p:sldId id="268" r:id="rId18"/>
    <p:sldId id="269" r:id="rId19"/>
    <p:sldId id="275" r:id="rId20"/>
    <p:sldId id="276"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14FD-4BA6-42D3-ADD8-35FDC05531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B50F0A5-D7D7-4EAD-B426-6553962C9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EA1EFA1-F429-4331-BA0E-26E0026D0BE6}"/>
              </a:ext>
            </a:extLst>
          </p:cNvPr>
          <p:cNvSpPr>
            <a:spLocks noGrp="1"/>
          </p:cNvSpPr>
          <p:nvPr>
            <p:ph type="dt" sz="half" idx="10"/>
          </p:nvPr>
        </p:nvSpPr>
        <p:spPr/>
        <p:txBody>
          <a:bodyPr/>
          <a:lstStyle/>
          <a:p>
            <a:fld id="{99E55CD6-0744-4144-A173-2B03309A71B4}" type="datetimeFigureOut">
              <a:rPr lang="en-AU" smtClean="0"/>
              <a:t>30/08/2020</a:t>
            </a:fld>
            <a:endParaRPr lang="en-AU"/>
          </a:p>
        </p:txBody>
      </p:sp>
      <p:sp>
        <p:nvSpPr>
          <p:cNvPr id="5" name="Footer Placeholder 4">
            <a:extLst>
              <a:ext uri="{FF2B5EF4-FFF2-40B4-BE49-F238E27FC236}">
                <a16:creationId xmlns:a16="http://schemas.microsoft.com/office/drawing/2014/main" id="{8BF683D4-6294-476B-AE34-A1B0C7637B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B8ACBA-5019-452D-95E8-C2918BD391B4}"/>
              </a:ext>
            </a:extLst>
          </p:cNvPr>
          <p:cNvSpPr>
            <a:spLocks noGrp="1"/>
          </p:cNvSpPr>
          <p:nvPr>
            <p:ph type="sldNum" sz="quarter" idx="12"/>
          </p:nvPr>
        </p:nvSpPr>
        <p:spPr/>
        <p:txBody>
          <a:bodyPr/>
          <a:lstStyle/>
          <a:p>
            <a:fld id="{996DB2CA-DAE0-4B96-999C-D6053863A43B}" type="slidenum">
              <a:rPr lang="en-AU" smtClean="0"/>
              <a:t>‹#›</a:t>
            </a:fld>
            <a:endParaRPr lang="en-AU"/>
          </a:p>
        </p:txBody>
      </p:sp>
    </p:spTree>
    <p:extLst>
      <p:ext uri="{BB962C8B-B14F-4D97-AF65-F5344CB8AC3E}">
        <p14:creationId xmlns:p14="http://schemas.microsoft.com/office/powerpoint/2010/main" val="484933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273F-B36C-44CE-8C0E-E5663052DF0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FE6E652-74BF-4DCD-BF21-6722E5D3A0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D7FCDB-8DC3-4B96-B745-21B7EDA96C3D}"/>
              </a:ext>
            </a:extLst>
          </p:cNvPr>
          <p:cNvSpPr>
            <a:spLocks noGrp="1"/>
          </p:cNvSpPr>
          <p:nvPr>
            <p:ph type="dt" sz="half" idx="10"/>
          </p:nvPr>
        </p:nvSpPr>
        <p:spPr/>
        <p:txBody>
          <a:bodyPr/>
          <a:lstStyle/>
          <a:p>
            <a:fld id="{99E55CD6-0744-4144-A173-2B03309A71B4}" type="datetimeFigureOut">
              <a:rPr lang="en-AU" smtClean="0"/>
              <a:t>30/08/2020</a:t>
            </a:fld>
            <a:endParaRPr lang="en-AU"/>
          </a:p>
        </p:txBody>
      </p:sp>
      <p:sp>
        <p:nvSpPr>
          <p:cNvPr id="5" name="Footer Placeholder 4">
            <a:extLst>
              <a:ext uri="{FF2B5EF4-FFF2-40B4-BE49-F238E27FC236}">
                <a16:creationId xmlns:a16="http://schemas.microsoft.com/office/drawing/2014/main" id="{E1837528-5B5B-4332-A1AE-54D2B061B60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87D7B2B-F2ED-4B20-AF1D-14C99219700E}"/>
              </a:ext>
            </a:extLst>
          </p:cNvPr>
          <p:cNvSpPr>
            <a:spLocks noGrp="1"/>
          </p:cNvSpPr>
          <p:nvPr>
            <p:ph type="sldNum" sz="quarter" idx="12"/>
          </p:nvPr>
        </p:nvSpPr>
        <p:spPr/>
        <p:txBody>
          <a:bodyPr/>
          <a:lstStyle/>
          <a:p>
            <a:fld id="{996DB2CA-DAE0-4B96-999C-D6053863A43B}" type="slidenum">
              <a:rPr lang="en-AU" smtClean="0"/>
              <a:t>‹#›</a:t>
            </a:fld>
            <a:endParaRPr lang="en-AU"/>
          </a:p>
        </p:txBody>
      </p:sp>
    </p:spTree>
    <p:extLst>
      <p:ext uri="{BB962C8B-B14F-4D97-AF65-F5344CB8AC3E}">
        <p14:creationId xmlns:p14="http://schemas.microsoft.com/office/powerpoint/2010/main" val="212484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33FC05-4925-4265-BD94-CDBE4D1D22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0C994E3-845E-4742-A652-F65B38883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8F2D56-5A72-43FE-AB62-8633958DA38D}"/>
              </a:ext>
            </a:extLst>
          </p:cNvPr>
          <p:cNvSpPr>
            <a:spLocks noGrp="1"/>
          </p:cNvSpPr>
          <p:nvPr>
            <p:ph type="dt" sz="half" idx="10"/>
          </p:nvPr>
        </p:nvSpPr>
        <p:spPr/>
        <p:txBody>
          <a:bodyPr/>
          <a:lstStyle/>
          <a:p>
            <a:fld id="{99E55CD6-0744-4144-A173-2B03309A71B4}" type="datetimeFigureOut">
              <a:rPr lang="en-AU" smtClean="0"/>
              <a:t>30/08/2020</a:t>
            </a:fld>
            <a:endParaRPr lang="en-AU"/>
          </a:p>
        </p:txBody>
      </p:sp>
      <p:sp>
        <p:nvSpPr>
          <p:cNvPr id="5" name="Footer Placeholder 4">
            <a:extLst>
              <a:ext uri="{FF2B5EF4-FFF2-40B4-BE49-F238E27FC236}">
                <a16:creationId xmlns:a16="http://schemas.microsoft.com/office/drawing/2014/main" id="{4EAEA889-91D1-4442-9D1B-FB59B879668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65FF66-FA3B-4221-AA0A-0FD1939433ED}"/>
              </a:ext>
            </a:extLst>
          </p:cNvPr>
          <p:cNvSpPr>
            <a:spLocks noGrp="1"/>
          </p:cNvSpPr>
          <p:nvPr>
            <p:ph type="sldNum" sz="quarter" idx="12"/>
          </p:nvPr>
        </p:nvSpPr>
        <p:spPr/>
        <p:txBody>
          <a:bodyPr/>
          <a:lstStyle/>
          <a:p>
            <a:fld id="{996DB2CA-DAE0-4B96-999C-D6053863A43B}" type="slidenum">
              <a:rPr lang="en-AU" smtClean="0"/>
              <a:t>‹#›</a:t>
            </a:fld>
            <a:endParaRPr lang="en-AU"/>
          </a:p>
        </p:txBody>
      </p:sp>
    </p:spTree>
    <p:extLst>
      <p:ext uri="{BB962C8B-B14F-4D97-AF65-F5344CB8AC3E}">
        <p14:creationId xmlns:p14="http://schemas.microsoft.com/office/powerpoint/2010/main" val="386045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4750-6BA1-4C8E-B582-9AD051484CB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31AE7D2-9039-4B30-B959-F963E499F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1B8A576-B943-4A2B-A433-B9C302486E12}"/>
              </a:ext>
            </a:extLst>
          </p:cNvPr>
          <p:cNvSpPr>
            <a:spLocks noGrp="1"/>
          </p:cNvSpPr>
          <p:nvPr>
            <p:ph type="dt" sz="half" idx="10"/>
          </p:nvPr>
        </p:nvSpPr>
        <p:spPr/>
        <p:txBody>
          <a:bodyPr/>
          <a:lstStyle/>
          <a:p>
            <a:fld id="{99E55CD6-0744-4144-A173-2B03309A71B4}" type="datetimeFigureOut">
              <a:rPr lang="en-AU" smtClean="0"/>
              <a:t>30/08/2020</a:t>
            </a:fld>
            <a:endParaRPr lang="en-AU"/>
          </a:p>
        </p:txBody>
      </p:sp>
      <p:sp>
        <p:nvSpPr>
          <p:cNvPr id="5" name="Footer Placeholder 4">
            <a:extLst>
              <a:ext uri="{FF2B5EF4-FFF2-40B4-BE49-F238E27FC236}">
                <a16:creationId xmlns:a16="http://schemas.microsoft.com/office/drawing/2014/main" id="{F8B06CCE-2CF3-487B-892D-F32E483D4E3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635B0B1-3DAB-470F-847A-9B8E9180DE32}"/>
              </a:ext>
            </a:extLst>
          </p:cNvPr>
          <p:cNvSpPr>
            <a:spLocks noGrp="1"/>
          </p:cNvSpPr>
          <p:nvPr>
            <p:ph type="sldNum" sz="quarter" idx="12"/>
          </p:nvPr>
        </p:nvSpPr>
        <p:spPr/>
        <p:txBody>
          <a:bodyPr/>
          <a:lstStyle/>
          <a:p>
            <a:fld id="{996DB2CA-DAE0-4B96-999C-D6053863A43B}" type="slidenum">
              <a:rPr lang="en-AU" smtClean="0"/>
              <a:t>‹#›</a:t>
            </a:fld>
            <a:endParaRPr lang="en-AU"/>
          </a:p>
        </p:txBody>
      </p:sp>
    </p:spTree>
    <p:extLst>
      <p:ext uri="{BB962C8B-B14F-4D97-AF65-F5344CB8AC3E}">
        <p14:creationId xmlns:p14="http://schemas.microsoft.com/office/powerpoint/2010/main" val="85212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EFFD-8776-46D3-9B58-FBCD41E1BD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496129D-34D0-4B91-981A-6CD4AF0C6F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AA036-67ED-4E06-816C-46B2A4F1B58C}"/>
              </a:ext>
            </a:extLst>
          </p:cNvPr>
          <p:cNvSpPr>
            <a:spLocks noGrp="1"/>
          </p:cNvSpPr>
          <p:nvPr>
            <p:ph type="dt" sz="half" idx="10"/>
          </p:nvPr>
        </p:nvSpPr>
        <p:spPr/>
        <p:txBody>
          <a:bodyPr/>
          <a:lstStyle/>
          <a:p>
            <a:fld id="{99E55CD6-0744-4144-A173-2B03309A71B4}" type="datetimeFigureOut">
              <a:rPr lang="en-AU" smtClean="0"/>
              <a:t>30/08/2020</a:t>
            </a:fld>
            <a:endParaRPr lang="en-AU"/>
          </a:p>
        </p:txBody>
      </p:sp>
      <p:sp>
        <p:nvSpPr>
          <p:cNvPr id="5" name="Footer Placeholder 4">
            <a:extLst>
              <a:ext uri="{FF2B5EF4-FFF2-40B4-BE49-F238E27FC236}">
                <a16:creationId xmlns:a16="http://schemas.microsoft.com/office/drawing/2014/main" id="{5EFA0D67-CDDF-47BF-AE7A-6F8966029C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825832D-0F85-4689-8670-931DF8EEC08E}"/>
              </a:ext>
            </a:extLst>
          </p:cNvPr>
          <p:cNvSpPr>
            <a:spLocks noGrp="1"/>
          </p:cNvSpPr>
          <p:nvPr>
            <p:ph type="sldNum" sz="quarter" idx="12"/>
          </p:nvPr>
        </p:nvSpPr>
        <p:spPr/>
        <p:txBody>
          <a:bodyPr/>
          <a:lstStyle/>
          <a:p>
            <a:fld id="{996DB2CA-DAE0-4B96-999C-D6053863A43B}" type="slidenum">
              <a:rPr lang="en-AU" smtClean="0"/>
              <a:t>‹#›</a:t>
            </a:fld>
            <a:endParaRPr lang="en-AU"/>
          </a:p>
        </p:txBody>
      </p:sp>
    </p:spTree>
    <p:extLst>
      <p:ext uri="{BB962C8B-B14F-4D97-AF65-F5344CB8AC3E}">
        <p14:creationId xmlns:p14="http://schemas.microsoft.com/office/powerpoint/2010/main" val="125884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A6A4-130D-4338-A7A6-9D1C47E1DBE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BC2895C-5127-44DB-B957-E97B4120BA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0F54E2E-BEBA-4705-B20D-6824220F1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0465EDF-1631-4FFF-AD61-80746597D8EF}"/>
              </a:ext>
            </a:extLst>
          </p:cNvPr>
          <p:cNvSpPr>
            <a:spLocks noGrp="1"/>
          </p:cNvSpPr>
          <p:nvPr>
            <p:ph type="dt" sz="half" idx="10"/>
          </p:nvPr>
        </p:nvSpPr>
        <p:spPr/>
        <p:txBody>
          <a:bodyPr/>
          <a:lstStyle/>
          <a:p>
            <a:fld id="{99E55CD6-0744-4144-A173-2B03309A71B4}" type="datetimeFigureOut">
              <a:rPr lang="en-AU" smtClean="0"/>
              <a:t>30/08/2020</a:t>
            </a:fld>
            <a:endParaRPr lang="en-AU"/>
          </a:p>
        </p:txBody>
      </p:sp>
      <p:sp>
        <p:nvSpPr>
          <p:cNvPr id="6" name="Footer Placeholder 5">
            <a:extLst>
              <a:ext uri="{FF2B5EF4-FFF2-40B4-BE49-F238E27FC236}">
                <a16:creationId xmlns:a16="http://schemas.microsoft.com/office/drawing/2014/main" id="{0ED00203-5FDD-4746-8438-102F9D537C8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FA9E57C-2F2A-46EA-80A0-48C90B7E322D}"/>
              </a:ext>
            </a:extLst>
          </p:cNvPr>
          <p:cNvSpPr>
            <a:spLocks noGrp="1"/>
          </p:cNvSpPr>
          <p:nvPr>
            <p:ph type="sldNum" sz="quarter" idx="12"/>
          </p:nvPr>
        </p:nvSpPr>
        <p:spPr/>
        <p:txBody>
          <a:bodyPr/>
          <a:lstStyle/>
          <a:p>
            <a:fld id="{996DB2CA-DAE0-4B96-999C-D6053863A43B}" type="slidenum">
              <a:rPr lang="en-AU" smtClean="0"/>
              <a:t>‹#›</a:t>
            </a:fld>
            <a:endParaRPr lang="en-AU"/>
          </a:p>
        </p:txBody>
      </p:sp>
    </p:spTree>
    <p:extLst>
      <p:ext uri="{BB962C8B-B14F-4D97-AF65-F5344CB8AC3E}">
        <p14:creationId xmlns:p14="http://schemas.microsoft.com/office/powerpoint/2010/main" val="399526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6DDD-45F4-46F7-B66A-36676EAC38E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61C0AB2-8295-4ED2-82A7-33DA6FD2BC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68F0D7-5233-4A73-B04C-A7B54915A1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0BC063A-EC3F-4EA1-B0BF-07C548A458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79F056-8013-4EF5-B031-E6E894F9B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9014C32-0D90-4961-94FB-46E70AA08FA7}"/>
              </a:ext>
            </a:extLst>
          </p:cNvPr>
          <p:cNvSpPr>
            <a:spLocks noGrp="1"/>
          </p:cNvSpPr>
          <p:nvPr>
            <p:ph type="dt" sz="half" idx="10"/>
          </p:nvPr>
        </p:nvSpPr>
        <p:spPr/>
        <p:txBody>
          <a:bodyPr/>
          <a:lstStyle/>
          <a:p>
            <a:fld id="{99E55CD6-0744-4144-A173-2B03309A71B4}" type="datetimeFigureOut">
              <a:rPr lang="en-AU" smtClean="0"/>
              <a:t>30/08/2020</a:t>
            </a:fld>
            <a:endParaRPr lang="en-AU"/>
          </a:p>
        </p:txBody>
      </p:sp>
      <p:sp>
        <p:nvSpPr>
          <p:cNvPr id="8" name="Footer Placeholder 7">
            <a:extLst>
              <a:ext uri="{FF2B5EF4-FFF2-40B4-BE49-F238E27FC236}">
                <a16:creationId xmlns:a16="http://schemas.microsoft.com/office/drawing/2014/main" id="{DCC36238-827F-43C9-9F63-791168E8D8E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15CC96E-A1C3-4310-9991-A51B5215C375}"/>
              </a:ext>
            </a:extLst>
          </p:cNvPr>
          <p:cNvSpPr>
            <a:spLocks noGrp="1"/>
          </p:cNvSpPr>
          <p:nvPr>
            <p:ph type="sldNum" sz="quarter" idx="12"/>
          </p:nvPr>
        </p:nvSpPr>
        <p:spPr/>
        <p:txBody>
          <a:bodyPr/>
          <a:lstStyle/>
          <a:p>
            <a:fld id="{996DB2CA-DAE0-4B96-999C-D6053863A43B}" type="slidenum">
              <a:rPr lang="en-AU" smtClean="0"/>
              <a:t>‹#›</a:t>
            </a:fld>
            <a:endParaRPr lang="en-AU"/>
          </a:p>
        </p:txBody>
      </p:sp>
    </p:spTree>
    <p:extLst>
      <p:ext uri="{BB962C8B-B14F-4D97-AF65-F5344CB8AC3E}">
        <p14:creationId xmlns:p14="http://schemas.microsoft.com/office/powerpoint/2010/main" val="155116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AE01-2CAB-4162-88E0-17137B573C7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910F7BD-FE93-4084-BAFD-E04FE3DC4C17}"/>
              </a:ext>
            </a:extLst>
          </p:cNvPr>
          <p:cNvSpPr>
            <a:spLocks noGrp="1"/>
          </p:cNvSpPr>
          <p:nvPr>
            <p:ph type="dt" sz="half" idx="10"/>
          </p:nvPr>
        </p:nvSpPr>
        <p:spPr/>
        <p:txBody>
          <a:bodyPr/>
          <a:lstStyle/>
          <a:p>
            <a:fld id="{99E55CD6-0744-4144-A173-2B03309A71B4}" type="datetimeFigureOut">
              <a:rPr lang="en-AU" smtClean="0"/>
              <a:t>30/08/2020</a:t>
            </a:fld>
            <a:endParaRPr lang="en-AU"/>
          </a:p>
        </p:txBody>
      </p:sp>
      <p:sp>
        <p:nvSpPr>
          <p:cNvPr id="4" name="Footer Placeholder 3">
            <a:extLst>
              <a:ext uri="{FF2B5EF4-FFF2-40B4-BE49-F238E27FC236}">
                <a16:creationId xmlns:a16="http://schemas.microsoft.com/office/drawing/2014/main" id="{E02D4233-89B7-4B80-826A-E489CC67B9E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52A7BE4-4FF6-4549-8940-BC6667700CCA}"/>
              </a:ext>
            </a:extLst>
          </p:cNvPr>
          <p:cNvSpPr>
            <a:spLocks noGrp="1"/>
          </p:cNvSpPr>
          <p:nvPr>
            <p:ph type="sldNum" sz="quarter" idx="12"/>
          </p:nvPr>
        </p:nvSpPr>
        <p:spPr/>
        <p:txBody>
          <a:bodyPr/>
          <a:lstStyle/>
          <a:p>
            <a:fld id="{996DB2CA-DAE0-4B96-999C-D6053863A43B}" type="slidenum">
              <a:rPr lang="en-AU" smtClean="0"/>
              <a:t>‹#›</a:t>
            </a:fld>
            <a:endParaRPr lang="en-AU"/>
          </a:p>
        </p:txBody>
      </p:sp>
    </p:spTree>
    <p:extLst>
      <p:ext uri="{BB962C8B-B14F-4D97-AF65-F5344CB8AC3E}">
        <p14:creationId xmlns:p14="http://schemas.microsoft.com/office/powerpoint/2010/main" val="161728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2E455-EFC1-40E5-ADFF-31EA5F577DC1}"/>
              </a:ext>
            </a:extLst>
          </p:cNvPr>
          <p:cNvSpPr>
            <a:spLocks noGrp="1"/>
          </p:cNvSpPr>
          <p:nvPr>
            <p:ph type="dt" sz="half" idx="10"/>
          </p:nvPr>
        </p:nvSpPr>
        <p:spPr/>
        <p:txBody>
          <a:bodyPr/>
          <a:lstStyle/>
          <a:p>
            <a:fld id="{99E55CD6-0744-4144-A173-2B03309A71B4}" type="datetimeFigureOut">
              <a:rPr lang="en-AU" smtClean="0"/>
              <a:t>30/08/2020</a:t>
            </a:fld>
            <a:endParaRPr lang="en-AU"/>
          </a:p>
        </p:txBody>
      </p:sp>
      <p:sp>
        <p:nvSpPr>
          <p:cNvPr id="3" name="Footer Placeholder 2">
            <a:extLst>
              <a:ext uri="{FF2B5EF4-FFF2-40B4-BE49-F238E27FC236}">
                <a16:creationId xmlns:a16="http://schemas.microsoft.com/office/drawing/2014/main" id="{1A01FC06-FCE0-4E39-AF40-F965BA9E58E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9FEA5E9-09FC-44AA-A512-F6528F6EB724}"/>
              </a:ext>
            </a:extLst>
          </p:cNvPr>
          <p:cNvSpPr>
            <a:spLocks noGrp="1"/>
          </p:cNvSpPr>
          <p:nvPr>
            <p:ph type="sldNum" sz="quarter" idx="12"/>
          </p:nvPr>
        </p:nvSpPr>
        <p:spPr/>
        <p:txBody>
          <a:bodyPr/>
          <a:lstStyle/>
          <a:p>
            <a:fld id="{996DB2CA-DAE0-4B96-999C-D6053863A43B}" type="slidenum">
              <a:rPr lang="en-AU" smtClean="0"/>
              <a:t>‹#›</a:t>
            </a:fld>
            <a:endParaRPr lang="en-AU"/>
          </a:p>
        </p:txBody>
      </p:sp>
    </p:spTree>
    <p:extLst>
      <p:ext uri="{BB962C8B-B14F-4D97-AF65-F5344CB8AC3E}">
        <p14:creationId xmlns:p14="http://schemas.microsoft.com/office/powerpoint/2010/main" val="412606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90B1-E926-46F6-874A-3C5543E3B0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7A91F81-E706-4CEB-AD90-4EE149841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E2425CD-D1E8-43FE-8CE2-438A0863C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42EB9-25EF-47CC-B332-1B924F090825}"/>
              </a:ext>
            </a:extLst>
          </p:cNvPr>
          <p:cNvSpPr>
            <a:spLocks noGrp="1"/>
          </p:cNvSpPr>
          <p:nvPr>
            <p:ph type="dt" sz="half" idx="10"/>
          </p:nvPr>
        </p:nvSpPr>
        <p:spPr/>
        <p:txBody>
          <a:bodyPr/>
          <a:lstStyle/>
          <a:p>
            <a:fld id="{99E55CD6-0744-4144-A173-2B03309A71B4}" type="datetimeFigureOut">
              <a:rPr lang="en-AU" smtClean="0"/>
              <a:t>30/08/2020</a:t>
            </a:fld>
            <a:endParaRPr lang="en-AU"/>
          </a:p>
        </p:txBody>
      </p:sp>
      <p:sp>
        <p:nvSpPr>
          <p:cNvPr id="6" name="Footer Placeholder 5">
            <a:extLst>
              <a:ext uri="{FF2B5EF4-FFF2-40B4-BE49-F238E27FC236}">
                <a16:creationId xmlns:a16="http://schemas.microsoft.com/office/drawing/2014/main" id="{BEB59E6F-117A-4C36-AEAB-FC3A96D7D2F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0BC7A65-ADA8-4A10-BD92-B849A42E6DD5}"/>
              </a:ext>
            </a:extLst>
          </p:cNvPr>
          <p:cNvSpPr>
            <a:spLocks noGrp="1"/>
          </p:cNvSpPr>
          <p:nvPr>
            <p:ph type="sldNum" sz="quarter" idx="12"/>
          </p:nvPr>
        </p:nvSpPr>
        <p:spPr/>
        <p:txBody>
          <a:bodyPr/>
          <a:lstStyle/>
          <a:p>
            <a:fld id="{996DB2CA-DAE0-4B96-999C-D6053863A43B}" type="slidenum">
              <a:rPr lang="en-AU" smtClean="0"/>
              <a:t>‹#›</a:t>
            </a:fld>
            <a:endParaRPr lang="en-AU"/>
          </a:p>
        </p:txBody>
      </p:sp>
    </p:spTree>
    <p:extLst>
      <p:ext uri="{BB962C8B-B14F-4D97-AF65-F5344CB8AC3E}">
        <p14:creationId xmlns:p14="http://schemas.microsoft.com/office/powerpoint/2010/main" val="246693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EC4F-60FE-43E9-AFAF-FA80C2E9D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7272DE1-919B-4AE4-986A-3E454EBBC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C9F153E-0B97-4ED1-9399-03F39FD9C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5BDDE-EFD1-4F58-BBD9-D632A5D2C6EC}"/>
              </a:ext>
            </a:extLst>
          </p:cNvPr>
          <p:cNvSpPr>
            <a:spLocks noGrp="1"/>
          </p:cNvSpPr>
          <p:nvPr>
            <p:ph type="dt" sz="half" idx="10"/>
          </p:nvPr>
        </p:nvSpPr>
        <p:spPr/>
        <p:txBody>
          <a:bodyPr/>
          <a:lstStyle/>
          <a:p>
            <a:fld id="{99E55CD6-0744-4144-A173-2B03309A71B4}" type="datetimeFigureOut">
              <a:rPr lang="en-AU" smtClean="0"/>
              <a:t>30/08/2020</a:t>
            </a:fld>
            <a:endParaRPr lang="en-AU"/>
          </a:p>
        </p:txBody>
      </p:sp>
      <p:sp>
        <p:nvSpPr>
          <p:cNvPr id="6" name="Footer Placeholder 5">
            <a:extLst>
              <a:ext uri="{FF2B5EF4-FFF2-40B4-BE49-F238E27FC236}">
                <a16:creationId xmlns:a16="http://schemas.microsoft.com/office/drawing/2014/main" id="{712FA088-674F-438F-88BE-C32148F725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C12467F-6212-4BB2-94A6-28F26BA79272}"/>
              </a:ext>
            </a:extLst>
          </p:cNvPr>
          <p:cNvSpPr>
            <a:spLocks noGrp="1"/>
          </p:cNvSpPr>
          <p:nvPr>
            <p:ph type="sldNum" sz="quarter" idx="12"/>
          </p:nvPr>
        </p:nvSpPr>
        <p:spPr/>
        <p:txBody>
          <a:bodyPr/>
          <a:lstStyle/>
          <a:p>
            <a:fld id="{996DB2CA-DAE0-4B96-999C-D6053863A43B}" type="slidenum">
              <a:rPr lang="en-AU" smtClean="0"/>
              <a:t>‹#›</a:t>
            </a:fld>
            <a:endParaRPr lang="en-AU"/>
          </a:p>
        </p:txBody>
      </p:sp>
    </p:spTree>
    <p:extLst>
      <p:ext uri="{BB962C8B-B14F-4D97-AF65-F5344CB8AC3E}">
        <p14:creationId xmlns:p14="http://schemas.microsoft.com/office/powerpoint/2010/main" val="406841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583FF7-7D0F-4399-9A5F-4A8FA756F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9CA50D1-D3AA-45D0-8290-6E009F599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DFEFD5F-1B63-423A-A7FB-C1E6E31446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55CD6-0744-4144-A173-2B03309A71B4}" type="datetimeFigureOut">
              <a:rPr lang="en-AU" smtClean="0"/>
              <a:t>30/08/2020</a:t>
            </a:fld>
            <a:endParaRPr lang="en-AU"/>
          </a:p>
        </p:txBody>
      </p:sp>
      <p:sp>
        <p:nvSpPr>
          <p:cNvPr id="5" name="Footer Placeholder 4">
            <a:extLst>
              <a:ext uri="{FF2B5EF4-FFF2-40B4-BE49-F238E27FC236}">
                <a16:creationId xmlns:a16="http://schemas.microsoft.com/office/drawing/2014/main" id="{28A92AF2-AEB9-4CD5-A8E7-F360524060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93E4F6A-C22A-4CC7-9368-F194E7005B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DB2CA-DAE0-4B96-999C-D6053863A43B}" type="slidenum">
              <a:rPr lang="en-AU" smtClean="0"/>
              <a:t>‹#›</a:t>
            </a:fld>
            <a:endParaRPr lang="en-AU"/>
          </a:p>
        </p:txBody>
      </p:sp>
    </p:spTree>
    <p:extLst>
      <p:ext uri="{BB962C8B-B14F-4D97-AF65-F5344CB8AC3E}">
        <p14:creationId xmlns:p14="http://schemas.microsoft.com/office/powerpoint/2010/main" val="1864582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table, swimming, water, glass&#10;&#10;Description automatically generated">
            <a:extLst>
              <a:ext uri="{FF2B5EF4-FFF2-40B4-BE49-F238E27FC236}">
                <a16:creationId xmlns:a16="http://schemas.microsoft.com/office/drawing/2014/main" id="{D1EE6DA7-20BF-4F51-A209-96415F501D9B}"/>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14691" r="-1" b="13158"/>
          <a:stretch/>
        </p:blipFill>
        <p:spPr>
          <a:xfrm>
            <a:off x="4547937" y="-5"/>
            <a:ext cx="7644062" cy="368140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37C7584D-9263-493A-B7E4-68CA538548E6}"/>
              </a:ext>
            </a:extLst>
          </p:cNvPr>
          <p:cNvPicPr>
            <a:picLocks noChangeAspect="1"/>
          </p:cNvPicPr>
          <p:nvPr/>
        </p:nvPicPr>
        <p:blipFill rotWithShape="1">
          <a:blip r:embed="rId3">
            <a:extLst>
              <a:ext uri="{28A0092B-C50C-407E-A947-70E740481C1C}">
                <a14:useLocalDpi xmlns:a14="http://schemas.microsoft.com/office/drawing/2010/main" val="0"/>
              </a:ext>
            </a:extLst>
          </a:blip>
          <a:srcRect t="2792" r="-1" b="-1"/>
          <a:stretch/>
        </p:blipFill>
        <p:spPr>
          <a:xfrm>
            <a:off x="4547938" y="3681409"/>
            <a:ext cx="7644062" cy="3176595"/>
          </a:xfrm>
          <a:prstGeom prst="rect">
            <a:avLst/>
          </a:prstGeom>
        </p:spPr>
      </p:pic>
      <p:sp>
        <p:nvSpPr>
          <p:cNvPr id="19" name="Rectangle 18">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47085E9-5FB5-433C-94EA-62631DAA440D}"/>
              </a:ext>
            </a:extLst>
          </p:cNvPr>
          <p:cNvSpPr>
            <a:spLocks noGrp="1"/>
          </p:cNvSpPr>
          <p:nvPr>
            <p:ph type="ctrTitle"/>
          </p:nvPr>
        </p:nvSpPr>
        <p:spPr>
          <a:xfrm>
            <a:off x="838200" y="1115219"/>
            <a:ext cx="5395912" cy="2387600"/>
          </a:xfrm>
        </p:spPr>
        <p:txBody>
          <a:bodyPr>
            <a:normAutofit/>
          </a:bodyPr>
          <a:lstStyle/>
          <a:p>
            <a:pPr algn="l"/>
            <a:r>
              <a:rPr lang="en-AU" sz="5000" b="1" dirty="0">
                <a:solidFill>
                  <a:schemeClr val="bg1"/>
                </a:solidFill>
              </a:rPr>
              <a:t>Data@ANZ Virtual Internship Program</a:t>
            </a:r>
          </a:p>
        </p:txBody>
      </p:sp>
      <p:sp>
        <p:nvSpPr>
          <p:cNvPr id="8" name="Subtitle 7">
            <a:extLst>
              <a:ext uri="{FF2B5EF4-FFF2-40B4-BE49-F238E27FC236}">
                <a16:creationId xmlns:a16="http://schemas.microsoft.com/office/drawing/2014/main" id="{70245B83-C5D4-4312-999E-A32123E2F2E7}"/>
              </a:ext>
            </a:extLst>
          </p:cNvPr>
          <p:cNvSpPr>
            <a:spLocks noGrp="1"/>
          </p:cNvSpPr>
          <p:nvPr>
            <p:ph type="subTitle" idx="1"/>
          </p:nvPr>
        </p:nvSpPr>
        <p:spPr>
          <a:xfrm>
            <a:off x="838200" y="3902075"/>
            <a:ext cx="5395912" cy="1655762"/>
          </a:xfrm>
        </p:spPr>
        <p:txBody>
          <a:bodyPr>
            <a:normAutofit/>
          </a:bodyPr>
          <a:lstStyle/>
          <a:p>
            <a:pPr algn="l"/>
            <a:r>
              <a:rPr lang="en-AU" sz="2000" dirty="0">
                <a:solidFill>
                  <a:schemeClr val="bg1"/>
                </a:solidFill>
              </a:rPr>
              <a:t>Ravindi Nanayakkara</a:t>
            </a:r>
          </a:p>
          <a:p>
            <a:pPr algn="l"/>
            <a:r>
              <a:rPr lang="en-AU" sz="2000" dirty="0">
                <a:solidFill>
                  <a:schemeClr val="bg1"/>
                </a:solidFill>
              </a:rPr>
              <a:t>PhD Candidate/Researcher</a:t>
            </a:r>
          </a:p>
          <a:p>
            <a:pPr algn="l"/>
            <a:r>
              <a:rPr lang="en-AU" sz="2000" dirty="0">
                <a:solidFill>
                  <a:schemeClr val="bg1"/>
                </a:solidFill>
              </a:rPr>
              <a:t>La Trobe University, Australia</a:t>
            </a:r>
          </a:p>
          <a:p>
            <a:pPr algn="l"/>
            <a:r>
              <a:rPr lang="en-AU" sz="2000" dirty="0">
                <a:solidFill>
                  <a:schemeClr val="bg1"/>
                </a:solidFill>
              </a:rPr>
              <a:t>D.Nanayakkara@latrobe.edu.au</a:t>
            </a:r>
          </a:p>
        </p:txBody>
      </p:sp>
      <p:cxnSp>
        <p:nvCxnSpPr>
          <p:cNvPr id="21" name="Straight Connector 20">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9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F86B-7B5B-4A41-BE53-79A9C3BFCCC5}"/>
              </a:ext>
            </a:extLst>
          </p:cNvPr>
          <p:cNvSpPr>
            <a:spLocks noGrp="1"/>
          </p:cNvSpPr>
          <p:nvPr>
            <p:ph type="title"/>
          </p:nvPr>
        </p:nvSpPr>
        <p:spPr>
          <a:xfrm>
            <a:off x="838200" y="258593"/>
            <a:ext cx="10515600" cy="716047"/>
          </a:xfrm>
        </p:spPr>
        <p:txBody>
          <a:bodyPr/>
          <a:lstStyle/>
          <a:p>
            <a:r>
              <a:rPr lang="en-US" dirty="0"/>
              <a:t>Transaction Analysis of ANZ Customers</a:t>
            </a:r>
            <a:endParaRPr lang="en-AU" dirty="0"/>
          </a:p>
        </p:txBody>
      </p:sp>
      <p:sp>
        <p:nvSpPr>
          <p:cNvPr id="9" name="TextBox 8">
            <a:extLst>
              <a:ext uri="{FF2B5EF4-FFF2-40B4-BE49-F238E27FC236}">
                <a16:creationId xmlns:a16="http://schemas.microsoft.com/office/drawing/2014/main" id="{6A9B49D9-5C82-4D8B-97CE-F60469B2A93F}"/>
              </a:ext>
            </a:extLst>
          </p:cNvPr>
          <p:cNvSpPr txBox="1"/>
          <p:nvPr/>
        </p:nvSpPr>
        <p:spPr>
          <a:xfrm>
            <a:off x="2334826" y="5081855"/>
            <a:ext cx="1083077" cy="369332"/>
          </a:xfrm>
          <a:prstGeom prst="rect">
            <a:avLst/>
          </a:prstGeom>
          <a:noFill/>
        </p:spPr>
        <p:txBody>
          <a:bodyPr wrap="square" rtlCol="0">
            <a:spAutoFit/>
          </a:bodyPr>
          <a:lstStyle/>
          <a:p>
            <a:r>
              <a:rPr lang="en-AU" dirty="0"/>
              <a:t>Figure 12</a:t>
            </a:r>
          </a:p>
        </p:txBody>
      </p:sp>
      <p:pic>
        <p:nvPicPr>
          <p:cNvPr id="13" name="Content Placeholder 12" descr="A close up of text on a white background&#10;&#10;Description automatically generated">
            <a:extLst>
              <a:ext uri="{FF2B5EF4-FFF2-40B4-BE49-F238E27FC236}">
                <a16:creationId xmlns:a16="http://schemas.microsoft.com/office/drawing/2014/main" id="{59B44B8B-D90C-41E1-BDB3-5D7812E450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684" y="1124864"/>
            <a:ext cx="4999462" cy="3956991"/>
          </a:xfrm>
        </p:spPr>
      </p:pic>
      <p:sp>
        <p:nvSpPr>
          <p:cNvPr id="15" name="TextBox 14">
            <a:extLst>
              <a:ext uri="{FF2B5EF4-FFF2-40B4-BE49-F238E27FC236}">
                <a16:creationId xmlns:a16="http://schemas.microsoft.com/office/drawing/2014/main" id="{1730214D-A9FE-468E-A190-93683CE00CD8}"/>
              </a:ext>
            </a:extLst>
          </p:cNvPr>
          <p:cNvSpPr txBox="1"/>
          <p:nvPr/>
        </p:nvSpPr>
        <p:spPr>
          <a:xfrm>
            <a:off x="5577867" y="1299439"/>
            <a:ext cx="6063449" cy="5355312"/>
          </a:xfrm>
          <a:prstGeom prst="rect">
            <a:avLst/>
          </a:prstGeom>
          <a:noFill/>
        </p:spPr>
        <p:txBody>
          <a:bodyPr wrap="square" rtlCol="0">
            <a:spAutoFit/>
          </a:bodyPr>
          <a:lstStyle/>
          <a:p>
            <a:pPr algn="just"/>
            <a:r>
              <a:rPr lang="en-AU" dirty="0"/>
              <a:t>Figure 12 shows the distribution of mean transaction amount by the customer age groups. It is clear that the distributions of mean transaction amount of all the age groups are positively skewed. The mean transaction amount distributions of ‘18-29’ and ‘30-44’ age groups have obvious extreme values. The age group ‘45-59’ has the highest median mean transaction amount while that of the age group ‘18-29’ is the lowest. That is, on average customers who are aged ‘45-59’ tend to engage in a high mean transaction amount than the youth(‘18-29’) and middle aged(‘30-44’) age groups. It was interesting to get revealed that customers aged ‘45-59’ engage in higher transaction amounts than the others on average. May be because they rely much on their savings and therefore withdraw money for their daily purposes. The spread of the mean transaction amount of ‘30-44’ age group is the highest suggesting that they are more varying in their mean transaction amounts and that of customers aged between ‘45-59’ is the lowest suggesting that they are more consistent in their mean transaction amounts.</a:t>
            </a:r>
          </a:p>
        </p:txBody>
      </p:sp>
    </p:spTree>
    <p:extLst>
      <p:ext uri="{BB962C8B-B14F-4D97-AF65-F5344CB8AC3E}">
        <p14:creationId xmlns:p14="http://schemas.microsoft.com/office/powerpoint/2010/main" val="3068954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13A8-FA66-4201-B314-C4825208092A}"/>
              </a:ext>
            </a:extLst>
          </p:cNvPr>
          <p:cNvSpPr>
            <a:spLocks noGrp="1"/>
          </p:cNvSpPr>
          <p:nvPr>
            <p:ph type="title"/>
          </p:nvPr>
        </p:nvSpPr>
        <p:spPr>
          <a:xfrm>
            <a:off x="329114" y="127695"/>
            <a:ext cx="10515600" cy="864705"/>
          </a:xfrm>
        </p:spPr>
        <p:txBody>
          <a:bodyPr>
            <a:normAutofit fontScale="90000"/>
          </a:bodyPr>
          <a:lstStyle/>
          <a:p>
            <a:r>
              <a:rPr lang="en-AU" dirty="0"/>
              <a:t>Daily Time Series Analysis of Transaction Count</a:t>
            </a:r>
          </a:p>
        </p:txBody>
      </p:sp>
      <p:pic>
        <p:nvPicPr>
          <p:cNvPr id="7" name="Picture 6" descr="A close up of a piece of paper&#10;&#10;Description automatically generated">
            <a:extLst>
              <a:ext uri="{FF2B5EF4-FFF2-40B4-BE49-F238E27FC236}">
                <a16:creationId xmlns:a16="http://schemas.microsoft.com/office/drawing/2014/main" id="{F66481AB-D441-4818-923D-12C8AB7F2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595" y="992400"/>
            <a:ext cx="4842769" cy="3832970"/>
          </a:xfrm>
          <a:prstGeom prst="rect">
            <a:avLst/>
          </a:prstGeom>
        </p:spPr>
      </p:pic>
      <p:sp>
        <p:nvSpPr>
          <p:cNvPr id="9" name="TextBox 8">
            <a:extLst>
              <a:ext uri="{FF2B5EF4-FFF2-40B4-BE49-F238E27FC236}">
                <a16:creationId xmlns:a16="http://schemas.microsoft.com/office/drawing/2014/main" id="{EEFB2C6F-A770-4B36-9B35-4189FBA54225}"/>
              </a:ext>
            </a:extLst>
          </p:cNvPr>
          <p:cNvSpPr txBox="1"/>
          <p:nvPr/>
        </p:nvSpPr>
        <p:spPr>
          <a:xfrm>
            <a:off x="2084337" y="4800227"/>
            <a:ext cx="1078598" cy="369332"/>
          </a:xfrm>
          <a:prstGeom prst="rect">
            <a:avLst/>
          </a:prstGeom>
          <a:noFill/>
        </p:spPr>
        <p:txBody>
          <a:bodyPr wrap="square" rtlCol="0">
            <a:spAutoFit/>
          </a:bodyPr>
          <a:lstStyle/>
          <a:p>
            <a:r>
              <a:rPr lang="en-AU" dirty="0"/>
              <a:t>Figure 13</a:t>
            </a:r>
          </a:p>
        </p:txBody>
      </p:sp>
      <p:sp>
        <p:nvSpPr>
          <p:cNvPr id="11" name="TextBox 10">
            <a:extLst>
              <a:ext uri="{FF2B5EF4-FFF2-40B4-BE49-F238E27FC236}">
                <a16:creationId xmlns:a16="http://schemas.microsoft.com/office/drawing/2014/main" id="{E0000A5B-BC10-49E7-BAE1-A8BF2683C07E}"/>
              </a:ext>
            </a:extLst>
          </p:cNvPr>
          <p:cNvSpPr txBox="1"/>
          <p:nvPr/>
        </p:nvSpPr>
        <p:spPr>
          <a:xfrm>
            <a:off x="6648599" y="4800227"/>
            <a:ext cx="1078598" cy="369332"/>
          </a:xfrm>
          <a:prstGeom prst="rect">
            <a:avLst/>
          </a:prstGeom>
          <a:noFill/>
        </p:spPr>
        <p:txBody>
          <a:bodyPr wrap="square" rtlCol="0">
            <a:spAutoFit/>
          </a:bodyPr>
          <a:lstStyle/>
          <a:p>
            <a:r>
              <a:rPr lang="en-AU" dirty="0"/>
              <a:t>Figure 14</a:t>
            </a:r>
          </a:p>
        </p:txBody>
      </p:sp>
      <p:pic>
        <p:nvPicPr>
          <p:cNvPr id="4" name="Picture 3" descr="A screenshot of a cell phone&#10;&#10;Description automatically generated">
            <a:extLst>
              <a:ext uri="{FF2B5EF4-FFF2-40B4-BE49-F238E27FC236}">
                <a16:creationId xmlns:a16="http://schemas.microsoft.com/office/drawing/2014/main" id="{85B3986C-FC64-4A82-955E-7A9EFCB65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698" y="2364055"/>
            <a:ext cx="2552700" cy="1089660"/>
          </a:xfrm>
          <a:prstGeom prst="rect">
            <a:avLst/>
          </a:prstGeom>
          <a:ln w="28575">
            <a:solidFill>
              <a:srgbClr val="00B0F0"/>
            </a:solidFill>
          </a:ln>
        </p:spPr>
      </p:pic>
      <p:pic>
        <p:nvPicPr>
          <p:cNvPr id="8" name="Picture 7" descr="A close up of a piece of paper&#10;&#10;Description automatically generated">
            <a:extLst>
              <a:ext uri="{FF2B5EF4-FFF2-40B4-BE49-F238E27FC236}">
                <a16:creationId xmlns:a16="http://schemas.microsoft.com/office/drawing/2014/main" id="{DD1D67AF-E7B1-4633-8281-5016B7984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79" y="1045165"/>
            <a:ext cx="4776104" cy="3780205"/>
          </a:xfrm>
          <a:prstGeom prst="rect">
            <a:avLst/>
          </a:prstGeom>
        </p:spPr>
      </p:pic>
      <p:sp>
        <p:nvSpPr>
          <p:cNvPr id="13" name="TextBox 12">
            <a:extLst>
              <a:ext uri="{FF2B5EF4-FFF2-40B4-BE49-F238E27FC236}">
                <a16:creationId xmlns:a16="http://schemas.microsoft.com/office/drawing/2014/main" id="{66EE0A2F-1718-43D5-A6B8-7B0CC071E094}"/>
              </a:ext>
            </a:extLst>
          </p:cNvPr>
          <p:cNvSpPr txBox="1"/>
          <p:nvPr/>
        </p:nvSpPr>
        <p:spPr>
          <a:xfrm>
            <a:off x="117628" y="5249458"/>
            <a:ext cx="11956744" cy="1754326"/>
          </a:xfrm>
          <a:prstGeom prst="rect">
            <a:avLst/>
          </a:prstGeom>
          <a:noFill/>
        </p:spPr>
        <p:txBody>
          <a:bodyPr wrap="square" rtlCol="0">
            <a:spAutoFit/>
          </a:bodyPr>
          <a:lstStyle/>
          <a:p>
            <a:pPr algn="just"/>
            <a:r>
              <a:rPr lang="en-AU" dirty="0"/>
              <a:t>It is clear from Figure 13 that the time series of daily transaction count show seasonality within each week. When the time series is decomposed into systematic and non-systematic components, there is no apparent trend in the time series. The mean and median transaction counts are 132 and 136, respectively. Since the seasonal variation looks constant, it does not change when the time series value increases. Therefore, the additive model can be suggested in this scenario for forecasting purposes.</a:t>
            </a:r>
          </a:p>
          <a:p>
            <a:r>
              <a:rPr lang="en-US" dirty="0"/>
              <a:t>Additive model : Time series = Seasonal + Trend + Random</a:t>
            </a:r>
          </a:p>
          <a:p>
            <a:endParaRPr lang="en-AU" dirty="0"/>
          </a:p>
        </p:txBody>
      </p:sp>
    </p:spTree>
    <p:extLst>
      <p:ext uri="{BB962C8B-B14F-4D97-AF65-F5344CB8AC3E}">
        <p14:creationId xmlns:p14="http://schemas.microsoft.com/office/powerpoint/2010/main" val="3891435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AA31-E7F7-47FD-97F6-5C0657FAED42}"/>
              </a:ext>
            </a:extLst>
          </p:cNvPr>
          <p:cNvSpPr>
            <a:spLocks noGrp="1"/>
          </p:cNvSpPr>
          <p:nvPr>
            <p:ph type="title"/>
          </p:nvPr>
        </p:nvSpPr>
        <p:spPr>
          <a:xfrm>
            <a:off x="399495" y="294105"/>
            <a:ext cx="11647503" cy="780094"/>
          </a:xfrm>
        </p:spPr>
        <p:txBody>
          <a:bodyPr>
            <a:normAutofit fontScale="90000"/>
          </a:bodyPr>
          <a:lstStyle/>
          <a:p>
            <a:r>
              <a:rPr lang="en-US" dirty="0"/>
              <a:t>Daily Time Series Analysis of Mean Transaction Amount</a:t>
            </a:r>
            <a:endParaRPr lang="en-AU" dirty="0"/>
          </a:p>
        </p:txBody>
      </p:sp>
      <p:pic>
        <p:nvPicPr>
          <p:cNvPr id="5" name="Content Placeholder 4" descr="A screenshot of a cell phone&#10;&#10;Description automatically generated">
            <a:extLst>
              <a:ext uri="{FF2B5EF4-FFF2-40B4-BE49-F238E27FC236}">
                <a16:creationId xmlns:a16="http://schemas.microsoft.com/office/drawing/2014/main" id="{0F5B0BC3-DE31-431E-827C-41B8E62EFD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02" y="1074199"/>
            <a:ext cx="4675220" cy="3700359"/>
          </a:xfrm>
        </p:spPr>
      </p:pic>
      <p:pic>
        <p:nvPicPr>
          <p:cNvPr id="7" name="Picture 6" descr="A close up of a piece of paper&#10;&#10;Description automatically generated">
            <a:extLst>
              <a:ext uri="{FF2B5EF4-FFF2-40B4-BE49-F238E27FC236}">
                <a16:creationId xmlns:a16="http://schemas.microsoft.com/office/drawing/2014/main" id="{46FCDBD3-1E38-473A-9DE2-6E74990D4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776" y="1000594"/>
            <a:ext cx="4602655" cy="3642923"/>
          </a:xfrm>
          <a:prstGeom prst="rect">
            <a:avLst/>
          </a:prstGeom>
        </p:spPr>
      </p:pic>
      <p:sp>
        <p:nvSpPr>
          <p:cNvPr id="9" name="TextBox 8">
            <a:extLst>
              <a:ext uri="{FF2B5EF4-FFF2-40B4-BE49-F238E27FC236}">
                <a16:creationId xmlns:a16="http://schemas.microsoft.com/office/drawing/2014/main" id="{D4D40713-D4DC-421E-9301-951BD06605F2}"/>
              </a:ext>
            </a:extLst>
          </p:cNvPr>
          <p:cNvSpPr txBox="1"/>
          <p:nvPr/>
        </p:nvSpPr>
        <p:spPr>
          <a:xfrm>
            <a:off x="2104007" y="4753900"/>
            <a:ext cx="1074200" cy="369332"/>
          </a:xfrm>
          <a:prstGeom prst="rect">
            <a:avLst/>
          </a:prstGeom>
          <a:noFill/>
        </p:spPr>
        <p:txBody>
          <a:bodyPr wrap="square" rtlCol="0">
            <a:spAutoFit/>
          </a:bodyPr>
          <a:lstStyle/>
          <a:p>
            <a:r>
              <a:rPr lang="en-AU" dirty="0"/>
              <a:t>Figure 15</a:t>
            </a:r>
          </a:p>
        </p:txBody>
      </p:sp>
      <p:sp>
        <p:nvSpPr>
          <p:cNvPr id="11" name="TextBox 10">
            <a:extLst>
              <a:ext uri="{FF2B5EF4-FFF2-40B4-BE49-F238E27FC236}">
                <a16:creationId xmlns:a16="http://schemas.microsoft.com/office/drawing/2014/main" id="{8C05917B-D999-4EC5-A4CB-BC56C3795152}"/>
              </a:ext>
            </a:extLst>
          </p:cNvPr>
          <p:cNvSpPr txBox="1"/>
          <p:nvPr/>
        </p:nvSpPr>
        <p:spPr>
          <a:xfrm>
            <a:off x="6538226" y="4753900"/>
            <a:ext cx="1074200" cy="369332"/>
          </a:xfrm>
          <a:prstGeom prst="rect">
            <a:avLst/>
          </a:prstGeom>
          <a:noFill/>
        </p:spPr>
        <p:txBody>
          <a:bodyPr wrap="square" rtlCol="0">
            <a:spAutoFit/>
          </a:bodyPr>
          <a:lstStyle/>
          <a:p>
            <a:r>
              <a:rPr lang="en-AU" dirty="0"/>
              <a:t>Figure 16</a:t>
            </a:r>
          </a:p>
        </p:txBody>
      </p:sp>
      <p:pic>
        <p:nvPicPr>
          <p:cNvPr id="4" name="Picture 3" descr="A screenshot of a cell phone&#10;&#10;Description automatically generated">
            <a:extLst>
              <a:ext uri="{FF2B5EF4-FFF2-40B4-BE49-F238E27FC236}">
                <a16:creationId xmlns:a16="http://schemas.microsoft.com/office/drawing/2014/main" id="{1D429141-48A8-4BA1-B45C-D0B07AE615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0431" y="2292465"/>
            <a:ext cx="2590800" cy="1059180"/>
          </a:xfrm>
          <a:prstGeom prst="rect">
            <a:avLst/>
          </a:prstGeom>
          <a:ln w="28575">
            <a:solidFill>
              <a:srgbClr val="00B0F0"/>
            </a:solidFill>
          </a:ln>
        </p:spPr>
      </p:pic>
      <p:sp>
        <p:nvSpPr>
          <p:cNvPr id="6" name="TextBox 5">
            <a:extLst>
              <a:ext uri="{FF2B5EF4-FFF2-40B4-BE49-F238E27FC236}">
                <a16:creationId xmlns:a16="http://schemas.microsoft.com/office/drawing/2014/main" id="{F5D75B6D-24F2-4C3A-B3A7-E31297BB12C0}"/>
              </a:ext>
            </a:extLst>
          </p:cNvPr>
          <p:cNvSpPr txBox="1"/>
          <p:nvPr/>
        </p:nvSpPr>
        <p:spPr>
          <a:xfrm>
            <a:off x="145002" y="5216676"/>
            <a:ext cx="11901996" cy="1754326"/>
          </a:xfrm>
          <a:prstGeom prst="rect">
            <a:avLst/>
          </a:prstGeom>
          <a:noFill/>
        </p:spPr>
        <p:txBody>
          <a:bodyPr wrap="square" rtlCol="0">
            <a:spAutoFit/>
          </a:bodyPr>
          <a:lstStyle/>
          <a:p>
            <a:pPr algn="just"/>
            <a:r>
              <a:rPr lang="en-AU" dirty="0"/>
              <a:t>It is clear from Figure 15 that the time series of daily mean transaction amount show seasonality within each week. When the time series is decomposed into systematic and non-systematic components, there is no apparent trend in the time series. The mean and median mean transaction amounts are 190 and 197, respectively. Since the seasonal variation looks constant, the additive model can be suggested in this scenario for forecasting purposes.</a:t>
            </a:r>
          </a:p>
          <a:p>
            <a:r>
              <a:rPr lang="en-US" dirty="0"/>
              <a:t>Additive model : Time series = Seasonal + Trend + Random</a:t>
            </a:r>
          </a:p>
          <a:p>
            <a:endParaRPr lang="en-AU" dirty="0"/>
          </a:p>
        </p:txBody>
      </p:sp>
    </p:spTree>
    <p:extLst>
      <p:ext uri="{BB962C8B-B14F-4D97-AF65-F5344CB8AC3E}">
        <p14:creationId xmlns:p14="http://schemas.microsoft.com/office/powerpoint/2010/main" val="1881251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AF55-BF93-4379-8C09-A5D5016FC834}"/>
              </a:ext>
            </a:extLst>
          </p:cNvPr>
          <p:cNvSpPr>
            <a:spLocks noGrp="1"/>
          </p:cNvSpPr>
          <p:nvPr>
            <p:ph type="title"/>
          </p:nvPr>
        </p:nvSpPr>
        <p:spPr>
          <a:xfrm>
            <a:off x="301841" y="391759"/>
            <a:ext cx="11816179" cy="744584"/>
          </a:xfrm>
        </p:spPr>
        <p:txBody>
          <a:bodyPr>
            <a:normAutofit fontScale="90000"/>
          </a:bodyPr>
          <a:lstStyle/>
          <a:p>
            <a:r>
              <a:rPr lang="en-AU" dirty="0"/>
              <a:t>Weekly Time Series Analysis of Transaction Count and Mean Transaction Amount</a:t>
            </a:r>
          </a:p>
        </p:txBody>
      </p:sp>
      <p:pic>
        <p:nvPicPr>
          <p:cNvPr id="5" name="Content Placeholder 4" descr="A close up of text on a white background&#10;&#10;Description automatically generated">
            <a:extLst>
              <a:ext uri="{FF2B5EF4-FFF2-40B4-BE49-F238E27FC236}">
                <a16:creationId xmlns:a16="http://schemas.microsoft.com/office/drawing/2014/main" id="{F7BCA181-8FFC-4F30-BCC0-B60AC2A1DD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495" y="1518521"/>
            <a:ext cx="4645617" cy="3676928"/>
          </a:xfrm>
        </p:spPr>
      </p:pic>
      <p:sp>
        <p:nvSpPr>
          <p:cNvPr id="9" name="TextBox 8">
            <a:extLst>
              <a:ext uri="{FF2B5EF4-FFF2-40B4-BE49-F238E27FC236}">
                <a16:creationId xmlns:a16="http://schemas.microsoft.com/office/drawing/2014/main" id="{59E1E25B-9691-42F6-8140-39B4E443F93E}"/>
              </a:ext>
            </a:extLst>
          </p:cNvPr>
          <p:cNvSpPr txBox="1"/>
          <p:nvPr/>
        </p:nvSpPr>
        <p:spPr>
          <a:xfrm>
            <a:off x="2370337" y="5091252"/>
            <a:ext cx="1074200" cy="369332"/>
          </a:xfrm>
          <a:prstGeom prst="rect">
            <a:avLst/>
          </a:prstGeom>
          <a:noFill/>
        </p:spPr>
        <p:txBody>
          <a:bodyPr wrap="square" rtlCol="0">
            <a:spAutoFit/>
          </a:bodyPr>
          <a:lstStyle/>
          <a:p>
            <a:r>
              <a:rPr lang="en-AU" dirty="0"/>
              <a:t>Figure 17</a:t>
            </a:r>
          </a:p>
        </p:txBody>
      </p:sp>
      <p:sp>
        <p:nvSpPr>
          <p:cNvPr id="13" name="TextBox 12">
            <a:extLst>
              <a:ext uri="{FF2B5EF4-FFF2-40B4-BE49-F238E27FC236}">
                <a16:creationId xmlns:a16="http://schemas.microsoft.com/office/drawing/2014/main" id="{941E2950-0D3F-410F-8D4B-DF84D54D0FAC}"/>
              </a:ext>
            </a:extLst>
          </p:cNvPr>
          <p:cNvSpPr txBox="1"/>
          <p:nvPr/>
        </p:nvSpPr>
        <p:spPr>
          <a:xfrm>
            <a:off x="7787195" y="5091252"/>
            <a:ext cx="1074200" cy="369332"/>
          </a:xfrm>
          <a:prstGeom prst="rect">
            <a:avLst/>
          </a:prstGeom>
          <a:noFill/>
        </p:spPr>
        <p:txBody>
          <a:bodyPr wrap="square" rtlCol="0">
            <a:spAutoFit/>
          </a:bodyPr>
          <a:lstStyle/>
          <a:p>
            <a:r>
              <a:rPr lang="en-AU" dirty="0"/>
              <a:t>Figure 18</a:t>
            </a:r>
          </a:p>
        </p:txBody>
      </p:sp>
      <p:sp>
        <p:nvSpPr>
          <p:cNvPr id="15" name="TextBox 14">
            <a:extLst>
              <a:ext uri="{FF2B5EF4-FFF2-40B4-BE49-F238E27FC236}">
                <a16:creationId xmlns:a16="http://schemas.microsoft.com/office/drawing/2014/main" id="{D67A2B1B-717C-46A1-8907-1656C8AFA359}"/>
              </a:ext>
            </a:extLst>
          </p:cNvPr>
          <p:cNvSpPr txBox="1"/>
          <p:nvPr/>
        </p:nvSpPr>
        <p:spPr>
          <a:xfrm>
            <a:off x="117628" y="5657526"/>
            <a:ext cx="11956744" cy="646331"/>
          </a:xfrm>
          <a:prstGeom prst="rect">
            <a:avLst/>
          </a:prstGeom>
          <a:noFill/>
        </p:spPr>
        <p:txBody>
          <a:bodyPr wrap="square" rtlCol="0">
            <a:spAutoFit/>
          </a:bodyPr>
          <a:lstStyle/>
          <a:p>
            <a:pPr algn="just"/>
            <a:r>
              <a:rPr lang="en-AU" dirty="0"/>
              <a:t>It can be noticed from Figures 17 and 18 that the weekly time series of transaction count and mean transaction amount do not have any trend, seasonality or cyclic behaviour. </a:t>
            </a:r>
          </a:p>
        </p:txBody>
      </p:sp>
      <p:pic>
        <p:nvPicPr>
          <p:cNvPr id="17" name="Picture 16" descr="A close up of a map&#10;&#10;Description automatically generated">
            <a:extLst>
              <a:ext uri="{FF2B5EF4-FFF2-40B4-BE49-F238E27FC236}">
                <a16:creationId xmlns:a16="http://schemas.microsoft.com/office/drawing/2014/main" id="{B01E5159-364D-4F34-BFF0-1B44C44E5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3346" y="1518521"/>
            <a:ext cx="4645618" cy="3676928"/>
          </a:xfrm>
          <a:prstGeom prst="rect">
            <a:avLst/>
          </a:prstGeom>
        </p:spPr>
      </p:pic>
    </p:spTree>
    <p:extLst>
      <p:ext uri="{BB962C8B-B14F-4D97-AF65-F5344CB8AC3E}">
        <p14:creationId xmlns:p14="http://schemas.microsoft.com/office/powerpoint/2010/main" val="119898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86FAF365-56AA-46B4-82A0-E7A9A854352B}"/>
              </a:ext>
            </a:extLst>
          </p:cNvPr>
          <p:cNvPicPr>
            <a:picLocks noChangeAspect="1"/>
          </p:cNvPicPr>
          <p:nvPr/>
        </p:nvPicPr>
        <p:blipFill rotWithShape="1">
          <a:blip r:embed="rId2">
            <a:extLst>
              <a:ext uri="{28A0092B-C50C-407E-A947-70E740481C1C}">
                <a14:useLocalDpi xmlns:a14="http://schemas.microsoft.com/office/drawing/2010/main" val="0"/>
              </a:ext>
            </a:extLst>
          </a:blip>
          <a:srcRect t="15" r="9089" b="9231"/>
          <a:stretch/>
        </p:blipFill>
        <p:spPr>
          <a:xfrm>
            <a:off x="3523488" y="10"/>
            <a:ext cx="8668512" cy="6857990"/>
          </a:xfrm>
          <a:prstGeom prst="rect">
            <a:avLst/>
          </a:prstGeom>
        </p:spPr>
      </p:pic>
      <p:sp>
        <p:nvSpPr>
          <p:cNvPr id="28" name="Rectangle 2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779E04BB-0F19-4DD0-B487-6F1DDBE03AB1}"/>
              </a:ext>
            </a:extLst>
          </p:cNvPr>
          <p:cNvSpPr>
            <a:spLocks noGrp="1"/>
          </p:cNvSpPr>
          <p:nvPr>
            <p:ph type="ctrTitle"/>
          </p:nvPr>
        </p:nvSpPr>
        <p:spPr>
          <a:xfrm>
            <a:off x="477981" y="1122363"/>
            <a:ext cx="4023360" cy="3204134"/>
          </a:xfrm>
        </p:spPr>
        <p:txBody>
          <a:bodyPr anchor="b">
            <a:normAutofit/>
          </a:bodyPr>
          <a:lstStyle/>
          <a:p>
            <a:pPr algn="l"/>
            <a:r>
              <a:rPr lang="en-AU" sz="4800" dirty="0"/>
              <a:t>Geospatial Analysis of ANZ Customers</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91118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CBEEA8-20E0-4B8F-B287-40F6038716DD}"/>
              </a:ext>
            </a:extLst>
          </p:cNvPr>
          <p:cNvSpPr>
            <a:spLocks noGrp="1"/>
          </p:cNvSpPr>
          <p:nvPr>
            <p:ph type="title"/>
          </p:nvPr>
        </p:nvSpPr>
        <p:spPr>
          <a:xfrm>
            <a:off x="544737" y="649323"/>
            <a:ext cx="3943816" cy="1276776"/>
          </a:xfrm>
        </p:spPr>
        <p:txBody>
          <a:bodyPr vert="horz" lIns="91440" tIns="45720" rIns="91440" bIns="45720" rtlCol="0" anchor="ctr">
            <a:noAutofit/>
          </a:bodyPr>
          <a:lstStyle/>
          <a:p>
            <a:r>
              <a:rPr lang="en-US" sz="2800" b="1" dirty="0"/>
              <a:t>Geospatial Analysis of ANZ Customers by Transaction Count</a:t>
            </a:r>
          </a:p>
        </p:txBody>
      </p:sp>
      <p:sp>
        <p:nvSpPr>
          <p:cNvPr id="27" name="Rectangle 2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2E4FCCC1-182A-4731-94DC-2688AE5F8F49}"/>
              </a:ext>
            </a:extLst>
          </p:cNvPr>
          <p:cNvSpPr txBox="1"/>
          <p:nvPr/>
        </p:nvSpPr>
        <p:spPr>
          <a:xfrm>
            <a:off x="500057" y="1863236"/>
            <a:ext cx="4098417" cy="4812772"/>
          </a:xfrm>
          <a:prstGeom prst="rect">
            <a:avLst/>
          </a:prstGeom>
        </p:spPr>
        <p:txBody>
          <a:bodyPr vert="horz" lIns="91440" tIns="45720" rIns="91440" bIns="45720" rtlCol="0">
            <a:noAutofit/>
          </a:bodyPr>
          <a:lstStyle/>
          <a:p>
            <a:pPr algn="just">
              <a:lnSpc>
                <a:spcPct val="90000"/>
              </a:lnSpc>
              <a:spcAft>
                <a:spcPts val="600"/>
              </a:spcAft>
            </a:pPr>
            <a:r>
              <a:rPr lang="en-US" dirty="0"/>
              <a:t>It can be noticed from Figure 19 that most of the customers are residing in Victoria, New South Wales and Queensland states while a minority of the customers reside in the other states. Therefore more marketing campaigns should be hold in Western Australia, South Australia, Northern Territory and Tasmania in order to attract customers. Transaction volume seem to be higher in the major cities of Melbourne, Sydney, Brisbane, Adelaide and Perth. Therefore the ANZ bank should implement some strategies to attract customers from regional areas of each state.</a:t>
            </a:r>
          </a:p>
          <a:p>
            <a:pPr algn="just">
              <a:lnSpc>
                <a:spcPct val="90000"/>
              </a:lnSpc>
              <a:spcAft>
                <a:spcPts val="600"/>
              </a:spcAft>
            </a:pPr>
            <a:r>
              <a:rPr lang="en-US" dirty="0"/>
              <a:t>When plotting the spatial locations of customers, one pair of coordinates was removed as it was found to be a missing value from the ‘R’ analysis.</a:t>
            </a:r>
          </a:p>
        </p:txBody>
      </p:sp>
      <p:pic>
        <p:nvPicPr>
          <p:cNvPr id="7" name="Content Placeholder 6" descr="A close up of a map&#10;&#10;Description automatically generated">
            <a:extLst>
              <a:ext uri="{FF2B5EF4-FFF2-40B4-BE49-F238E27FC236}">
                <a16:creationId xmlns:a16="http://schemas.microsoft.com/office/drawing/2014/main" id="{36CF487E-8A55-47D1-A5CA-7DE51F4E22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992" b="1"/>
          <a:stretch/>
        </p:blipFill>
        <p:spPr>
          <a:xfrm>
            <a:off x="5124450" y="634382"/>
            <a:ext cx="6657213" cy="5495162"/>
          </a:xfrm>
          <a:prstGeom prst="rect">
            <a:avLst/>
          </a:prstGeom>
        </p:spPr>
      </p:pic>
      <p:sp>
        <p:nvSpPr>
          <p:cNvPr id="8" name="TextBox 7">
            <a:extLst>
              <a:ext uri="{FF2B5EF4-FFF2-40B4-BE49-F238E27FC236}">
                <a16:creationId xmlns:a16="http://schemas.microsoft.com/office/drawing/2014/main" id="{C8576F0E-4D5D-433E-BAD3-46D77250AFC5}"/>
              </a:ext>
            </a:extLst>
          </p:cNvPr>
          <p:cNvSpPr txBox="1"/>
          <p:nvPr/>
        </p:nvSpPr>
        <p:spPr>
          <a:xfrm>
            <a:off x="7903763" y="6124440"/>
            <a:ext cx="1073432" cy="369332"/>
          </a:xfrm>
          <a:prstGeom prst="rect">
            <a:avLst/>
          </a:prstGeom>
          <a:noFill/>
        </p:spPr>
        <p:txBody>
          <a:bodyPr wrap="square" rtlCol="0">
            <a:spAutoFit/>
          </a:bodyPr>
          <a:lstStyle/>
          <a:p>
            <a:pPr>
              <a:spcAft>
                <a:spcPts val="600"/>
              </a:spcAft>
            </a:pPr>
            <a:r>
              <a:rPr lang="en-AU" dirty="0"/>
              <a:t>Figure 19</a:t>
            </a:r>
          </a:p>
        </p:txBody>
      </p:sp>
    </p:spTree>
    <p:extLst>
      <p:ext uri="{BB962C8B-B14F-4D97-AF65-F5344CB8AC3E}">
        <p14:creationId xmlns:p14="http://schemas.microsoft.com/office/powerpoint/2010/main" val="55676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BC38B218-D0DE-463D-ABEF-640591CAFC76}"/>
              </a:ext>
            </a:extLst>
          </p:cNvPr>
          <p:cNvSpPr>
            <a:spLocks noGrp="1"/>
          </p:cNvSpPr>
          <p:nvPr>
            <p:ph type="title"/>
          </p:nvPr>
        </p:nvSpPr>
        <p:spPr>
          <a:xfrm>
            <a:off x="537590" y="827532"/>
            <a:ext cx="3996309" cy="1275588"/>
          </a:xfrm>
        </p:spPr>
        <p:txBody>
          <a:bodyPr vert="horz" lIns="91440" tIns="45720" rIns="91440" bIns="45720" rtlCol="0" anchor="ctr">
            <a:noAutofit/>
          </a:bodyPr>
          <a:lstStyle/>
          <a:p>
            <a:r>
              <a:rPr lang="en-US" sz="2800" b="1" dirty="0"/>
              <a:t>Geospatial Analysis of ANZ Customers by Mean Transaction Count</a:t>
            </a:r>
          </a:p>
        </p:txBody>
      </p:sp>
      <p:sp>
        <p:nvSpPr>
          <p:cNvPr id="24" name="Rectangle 2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CE1440B-B96F-4875-9E8E-5AA9EBD3FB59}"/>
              </a:ext>
            </a:extLst>
          </p:cNvPr>
          <p:cNvSpPr txBox="1"/>
          <p:nvPr/>
        </p:nvSpPr>
        <p:spPr>
          <a:xfrm>
            <a:off x="473219" y="2103119"/>
            <a:ext cx="4125050" cy="4563237"/>
          </a:xfrm>
          <a:prstGeom prst="rect">
            <a:avLst/>
          </a:prstGeom>
        </p:spPr>
        <p:txBody>
          <a:bodyPr vert="horz" lIns="91440" tIns="45720" rIns="91440" bIns="45720" rtlCol="0">
            <a:noAutofit/>
          </a:bodyPr>
          <a:lstStyle/>
          <a:p>
            <a:pPr algn="just">
              <a:lnSpc>
                <a:spcPct val="90000"/>
              </a:lnSpc>
              <a:spcAft>
                <a:spcPts val="600"/>
              </a:spcAft>
            </a:pPr>
            <a:r>
              <a:rPr lang="en-US" dirty="0"/>
              <a:t>It can be noticed from Figure 20 that majority of the customers residing in Victoria, New South Wales and Queensland engage in higher mean transaction amounts. Therefore more marketing campaigns should be hold in Western Australia, South Australia, Northern Territory and Tasmania in order to attract customers and to introduce some interest plans to increase their interests. High mean transaction amounts are visible in the major cities of Melbourne, Sydney, Brisbane, Adelaide and Perth. Therefore the ANZ bank should implement some strategies to attract customers from regional areas of each state and to increase their transaction amounts.</a:t>
            </a:r>
          </a:p>
        </p:txBody>
      </p:sp>
      <p:pic>
        <p:nvPicPr>
          <p:cNvPr id="5" name="Content Placeholder 4" descr="A close up of a map&#10;&#10;Description automatically generated">
            <a:extLst>
              <a:ext uri="{FF2B5EF4-FFF2-40B4-BE49-F238E27FC236}">
                <a16:creationId xmlns:a16="http://schemas.microsoft.com/office/drawing/2014/main" id="{D88A7F9C-A63E-49EE-A22E-2FAFA1BDA0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992" b="1"/>
          <a:stretch/>
        </p:blipFill>
        <p:spPr>
          <a:xfrm>
            <a:off x="5124450" y="634382"/>
            <a:ext cx="6657213" cy="5495162"/>
          </a:xfrm>
          <a:prstGeom prst="rect">
            <a:avLst/>
          </a:prstGeom>
        </p:spPr>
      </p:pic>
      <p:sp>
        <p:nvSpPr>
          <p:cNvPr id="6" name="TextBox 5">
            <a:extLst>
              <a:ext uri="{FF2B5EF4-FFF2-40B4-BE49-F238E27FC236}">
                <a16:creationId xmlns:a16="http://schemas.microsoft.com/office/drawing/2014/main" id="{25091F0E-4874-4184-9957-0AE1229E3E50}"/>
              </a:ext>
            </a:extLst>
          </p:cNvPr>
          <p:cNvSpPr txBox="1"/>
          <p:nvPr/>
        </p:nvSpPr>
        <p:spPr>
          <a:xfrm>
            <a:off x="7671458" y="6129544"/>
            <a:ext cx="1073432" cy="369332"/>
          </a:xfrm>
          <a:prstGeom prst="rect">
            <a:avLst/>
          </a:prstGeom>
          <a:noFill/>
        </p:spPr>
        <p:txBody>
          <a:bodyPr wrap="square" rtlCol="0">
            <a:spAutoFit/>
          </a:bodyPr>
          <a:lstStyle/>
          <a:p>
            <a:pPr>
              <a:spcAft>
                <a:spcPts val="600"/>
              </a:spcAft>
            </a:pPr>
            <a:r>
              <a:rPr lang="en-AU" dirty="0"/>
              <a:t>Figure 20</a:t>
            </a:r>
          </a:p>
        </p:txBody>
      </p:sp>
    </p:spTree>
    <p:extLst>
      <p:ext uri="{BB962C8B-B14F-4D97-AF65-F5344CB8AC3E}">
        <p14:creationId xmlns:p14="http://schemas.microsoft.com/office/powerpoint/2010/main" val="157285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3417" y="4843002"/>
            <a:ext cx="1351062" cy="1568472"/>
          </a:xfrm>
          <a:prstGeom prst="rect">
            <a:avLst/>
          </a:prstGeom>
          <a:solidFill>
            <a:srgbClr val="56676C"/>
          </a:solidFill>
          <a:ln w="25400">
            <a:solidFill>
              <a:srgbClr val="5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5" name="Content Placeholder 4" descr="A picture containing text, map&#10;&#10;Description automatically generated">
            <a:extLst>
              <a:ext uri="{FF2B5EF4-FFF2-40B4-BE49-F238E27FC236}">
                <a16:creationId xmlns:a16="http://schemas.microsoft.com/office/drawing/2014/main" id="{9294025B-484C-4824-8B3A-001A9324A78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169" r="2" b="2"/>
          <a:stretch/>
        </p:blipFill>
        <p:spPr>
          <a:xfrm>
            <a:off x="4517401" y="450221"/>
            <a:ext cx="7203993" cy="5957557"/>
          </a:xfrm>
          <a:prstGeom prst="rect">
            <a:avLst/>
          </a:prstGeom>
        </p:spPr>
      </p:pic>
      <p:sp>
        <p:nvSpPr>
          <p:cNvPr id="9" name="Title 1">
            <a:extLst>
              <a:ext uri="{FF2B5EF4-FFF2-40B4-BE49-F238E27FC236}">
                <a16:creationId xmlns:a16="http://schemas.microsoft.com/office/drawing/2014/main" id="{51D6CC3A-E4B8-446C-8D26-629C5BDD530B}"/>
              </a:ext>
            </a:extLst>
          </p:cNvPr>
          <p:cNvSpPr>
            <a:spLocks noGrp="1"/>
          </p:cNvSpPr>
          <p:nvPr>
            <p:ph type="title"/>
          </p:nvPr>
        </p:nvSpPr>
        <p:spPr>
          <a:xfrm>
            <a:off x="647001" y="698047"/>
            <a:ext cx="3532536" cy="1355470"/>
          </a:xfrm>
        </p:spPr>
        <p:txBody>
          <a:bodyPr vert="horz" lIns="91440" tIns="45720" rIns="91440" bIns="45720" rtlCol="0" anchor="ctr">
            <a:noAutofit/>
          </a:bodyPr>
          <a:lstStyle/>
          <a:p>
            <a:pPr algn="ctr"/>
            <a:r>
              <a:rPr lang="en-US" sz="2800" b="1" dirty="0">
                <a:solidFill>
                  <a:srgbClr val="FFFFFF"/>
                </a:solidFill>
              </a:rPr>
              <a:t>Geospatial Analysis of ANZ Customers residing in Melbourne</a:t>
            </a:r>
          </a:p>
        </p:txBody>
      </p:sp>
      <p:sp>
        <p:nvSpPr>
          <p:cNvPr id="6" name="TextBox 5">
            <a:extLst>
              <a:ext uri="{FF2B5EF4-FFF2-40B4-BE49-F238E27FC236}">
                <a16:creationId xmlns:a16="http://schemas.microsoft.com/office/drawing/2014/main" id="{775AA1EE-A676-4346-9A29-9F762B077294}"/>
              </a:ext>
            </a:extLst>
          </p:cNvPr>
          <p:cNvSpPr txBox="1"/>
          <p:nvPr/>
        </p:nvSpPr>
        <p:spPr>
          <a:xfrm>
            <a:off x="7733602" y="6407778"/>
            <a:ext cx="1073432" cy="369332"/>
          </a:xfrm>
          <a:prstGeom prst="rect">
            <a:avLst/>
          </a:prstGeom>
          <a:noFill/>
        </p:spPr>
        <p:txBody>
          <a:bodyPr wrap="square" rtlCol="0">
            <a:spAutoFit/>
          </a:bodyPr>
          <a:lstStyle/>
          <a:p>
            <a:r>
              <a:rPr lang="en-AU" dirty="0"/>
              <a:t>Figure 21</a:t>
            </a:r>
          </a:p>
        </p:txBody>
      </p:sp>
      <p:sp>
        <p:nvSpPr>
          <p:cNvPr id="7" name="TextBox 6">
            <a:extLst>
              <a:ext uri="{FF2B5EF4-FFF2-40B4-BE49-F238E27FC236}">
                <a16:creationId xmlns:a16="http://schemas.microsoft.com/office/drawing/2014/main" id="{6C54D4AE-23E3-4CFA-981D-8D5D76668D82}"/>
              </a:ext>
            </a:extLst>
          </p:cNvPr>
          <p:cNvSpPr txBox="1"/>
          <p:nvPr/>
        </p:nvSpPr>
        <p:spPr>
          <a:xfrm>
            <a:off x="647001" y="2053517"/>
            <a:ext cx="3463360" cy="3416320"/>
          </a:xfrm>
          <a:prstGeom prst="rect">
            <a:avLst/>
          </a:prstGeom>
          <a:noFill/>
        </p:spPr>
        <p:txBody>
          <a:bodyPr wrap="square" rtlCol="0">
            <a:spAutoFit/>
          </a:bodyPr>
          <a:lstStyle/>
          <a:p>
            <a:pPr algn="just"/>
            <a:r>
              <a:rPr lang="en-AU" dirty="0"/>
              <a:t>It can be depicted from Figure 21,  that most of the transactions are made by customers residing within Melbourne area and very few customer transactions are visible in the regional. When going away from the Melbourne CBD, the number of transactions also decreases. Therefore, the ANZ management should implement some strategy to attract people living in regional areas of Victoria.</a:t>
            </a:r>
          </a:p>
        </p:txBody>
      </p:sp>
    </p:spTree>
    <p:extLst>
      <p:ext uri="{BB962C8B-B14F-4D97-AF65-F5344CB8AC3E}">
        <p14:creationId xmlns:p14="http://schemas.microsoft.com/office/powerpoint/2010/main" val="1902984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3417" y="4843002"/>
            <a:ext cx="1351062" cy="1568472"/>
          </a:xfrm>
          <a:prstGeom prst="rect">
            <a:avLst/>
          </a:prstGeom>
          <a:solidFill>
            <a:srgbClr val="5F6F73"/>
          </a:solidFill>
          <a:ln w="25400">
            <a:solidFill>
              <a:srgbClr val="5F6F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5" name="Content Placeholder 4" descr="A picture containing text, map&#10;&#10;Description automatically generated">
            <a:extLst>
              <a:ext uri="{FF2B5EF4-FFF2-40B4-BE49-F238E27FC236}">
                <a16:creationId xmlns:a16="http://schemas.microsoft.com/office/drawing/2014/main" id="{E20AA098-E6CE-4C1D-8969-0DE93A2FC3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31" r="3240" b="2"/>
          <a:stretch/>
        </p:blipFill>
        <p:spPr>
          <a:xfrm>
            <a:off x="4517401" y="450221"/>
            <a:ext cx="7203993" cy="5957557"/>
          </a:xfrm>
          <a:prstGeom prst="rect">
            <a:avLst/>
          </a:prstGeom>
        </p:spPr>
      </p:pic>
      <p:sp>
        <p:nvSpPr>
          <p:cNvPr id="9" name="Title 1">
            <a:extLst>
              <a:ext uri="{FF2B5EF4-FFF2-40B4-BE49-F238E27FC236}">
                <a16:creationId xmlns:a16="http://schemas.microsoft.com/office/drawing/2014/main" id="{BB872E8B-9956-4201-A4CB-5D6E7688FDEB}"/>
              </a:ext>
            </a:extLst>
          </p:cNvPr>
          <p:cNvSpPr>
            <a:spLocks noGrp="1"/>
          </p:cNvSpPr>
          <p:nvPr>
            <p:ph type="title"/>
          </p:nvPr>
        </p:nvSpPr>
        <p:spPr>
          <a:xfrm>
            <a:off x="647001" y="698047"/>
            <a:ext cx="3532536" cy="1355470"/>
          </a:xfrm>
        </p:spPr>
        <p:txBody>
          <a:bodyPr vert="horz" lIns="91440" tIns="45720" rIns="91440" bIns="45720" rtlCol="0" anchor="ctr">
            <a:noAutofit/>
          </a:bodyPr>
          <a:lstStyle/>
          <a:p>
            <a:pPr algn="ctr"/>
            <a:r>
              <a:rPr lang="en-US" sz="2800" b="1" dirty="0">
                <a:solidFill>
                  <a:srgbClr val="FFFFFF"/>
                </a:solidFill>
              </a:rPr>
              <a:t>Geospatial Analysis of ANZ Customers residing in Sydney</a:t>
            </a:r>
          </a:p>
        </p:txBody>
      </p:sp>
      <p:sp>
        <p:nvSpPr>
          <p:cNvPr id="6" name="TextBox 5">
            <a:extLst>
              <a:ext uri="{FF2B5EF4-FFF2-40B4-BE49-F238E27FC236}">
                <a16:creationId xmlns:a16="http://schemas.microsoft.com/office/drawing/2014/main" id="{ED9B6408-D1B8-454D-B92B-A025568D06C2}"/>
              </a:ext>
            </a:extLst>
          </p:cNvPr>
          <p:cNvSpPr txBox="1"/>
          <p:nvPr/>
        </p:nvSpPr>
        <p:spPr>
          <a:xfrm>
            <a:off x="7991054" y="6397001"/>
            <a:ext cx="1073432" cy="369332"/>
          </a:xfrm>
          <a:prstGeom prst="rect">
            <a:avLst/>
          </a:prstGeom>
          <a:noFill/>
        </p:spPr>
        <p:txBody>
          <a:bodyPr wrap="square" rtlCol="0">
            <a:spAutoFit/>
          </a:bodyPr>
          <a:lstStyle/>
          <a:p>
            <a:r>
              <a:rPr lang="en-AU" dirty="0"/>
              <a:t>Figure 22</a:t>
            </a:r>
          </a:p>
        </p:txBody>
      </p:sp>
      <p:sp>
        <p:nvSpPr>
          <p:cNvPr id="15" name="TextBox 14">
            <a:extLst>
              <a:ext uri="{FF2B5EF4-FFF2-40B4-BE49-F238E27FC236}">
                <a16:creationId xmlns:a16="http://schemas.microsoft.com/office/drawing/2014/main" id="{4427CDFD-6594-4C18-821C-B902FECF5369}"/>
              </a:ext>
            </a:extLst>
          </p:cNvPr>
          <p:cNvSpPr txBox="1"/>
          <p:nvPr/>
        </p:nvSpPr>
        <p:spPr>
          <a:xfrm>
            <a:off x="558374" y="2014998"/>
            <a:ext cx="3626902" cy="3416320"/>
          </a:xfrm>
          <a:prstGeom prst="rect">
            <a:avLst/>
          </a:prstGeom>
          <a:noFill/>
        </p:spPr>
        <p:txBody>
          <a:bodyPr wrap="square">
            <a:spAutoFit/>
          </a:bodyPr>
          <a:lstStyle/>
          <a:p>
            <a:pPr algn="just"/>
            <a:r>
              <a:rPr lang="en-AU" dirty="0"/>
              <a:t>It can be highlighted from Figure 22,  that most of the transactions are made by customers residing within Sydney area and very few customer transactions are visible in the regional areas. When going away from the Sydney CBD, the number of transactions also decreases. Therefore, the ANZ management should implement sone strategy to attract people living in regional areas of New South Wales.</a:t>
            </a:r>
          </a:p>
        </p:txBody>
      </p:sp>
    </p:spTree>
    <p:extLst>
      <p:ext uri="{BB962C8B-B14F-4D97-AF65-F5344CB8AC3E}">
        <p14:creationId xmlns:p14="http://schemas.microsoft.com/office/powerpoint/2010/main" val="193390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F97B-52E1-453F-9FBD-C77A3247709F}"/>
              </a:ext>
            </a:extLst>
          </p:cNvPr>
          <p:cNvSpPr>
            <a:spLocks noGrp="1"/>
          </p:cNvSpPr>
          <p:nvPr>
            <p:ph type="title"/>
          </p:nvPr>
        </p:nvSpPr>
        <p:spPr>
          <a:xfrm>
            <a:off x="838200" y="134306"/>
            <a:ext cx="10515600" cy="806727"/>
          </a:xfrm>
        </p:spPr>
        <p:txBody>
          <a:bodyPr>
            <a:normAutofit/>
          </a:bodyPr>
          <a:lstStyle/>
          <a:p>
            <a:r>
              <a:rPr lang="en-AU" sz="4000" dirty="0"/>
              <a:t>Analysis of Transactions by Merchant State</a:t>
            </a:r>
          </a:p>
        </p:txBody>
      </p:sp>
      <p:pic>
        <p:nvPicPr>
          <p:cNvPr id="5" name="Content Placeholder 4" descr="A close up of a map&#10;&#10;Description automatically generated">
            <a:extLst>
              <a:ext uri="{FF2B5EF4-FFF2-40B4-BE49-F238E27FC236}">
                <a16:creationId xmlns:a16="http://schemas.microsoft.com/office/drawing/2014/main" id="{6B7AB69D-54F5-4F5D-A2C7-23AD2F51B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096" y="1171705"/>
            <a:ext cx="4771627" cy="3776663"/>
          </a:xfrm>
        </p:spPr>
      </p:pic>
      <p:pic>
        <p:nvPicPr>
          <p:cNvPr id="7" name="Picture 6" descr="A screenshot of a social media post&#10;&#10;Description automatically generated">
            <a:extLst>
              <a:ext uri="{FF2B5EF4-FFF2-40B4-BE49-F238E27FC236}">
                <a16:creationId xmlns:a16="http://schemas.microsoft.com/office/drawing/2014/main" id="{04D1D7B3-D429-4129-8452-8D5ADCE72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892" y="1171705"/>
            <a:ext cx="4771628" cy="3776663"/>
          </a:xfrm>
          <a:prstGeom prst="rect">
            <a:avLst/>
          </a:prstGeom>
        </p:spPr>
      </p:pic>
      <p:sp>
        <p:nvSpPr>
          <p:cNvPr id="3" name="TextBox 2">
            <a:extLst>
              <a:ext uri="{FF2B5EF4-FFF2-40B4-BE49-F238E27FC236}">
                <a16:creationId xmlns:a16="http://schemas.microsoft.com/office/drawing/2014/main" id="{F300084A-D53B-4CE9-8F61-5B0BAFC2006B}"/>
              </a:ext>
            </a:extLst>
          </p:cNvPr>
          <p:cNvSpPr txBox="1"/>
          <p:nvPr/>
        </p:nvSpPr>
        <p:spPr>
          <a:xfrm>
            <a:off x="2574523" y="4878187"/>
            <a:ext cx="1074200" cy="369332"/>
          </a:xfrm>
          <a:prstGeom prst="rect">
            <a:avLst/>
          </a:prstGeom>
          <a:noFill/>
        </p:spPr>
        <p:txBody>
          <a:bodyPr wrap="square" rtlCol="0">
            <a:spAutoFit/>
          </a:bodyPr>
          <a:lstStyle/>
          <a:p>
            <a:r>
              <a:rPr lang="en-AU" dirty="0"/>
              <a:t>Figure 23</a:t>
            </a:r>
          </a:p>
        </p:txBody>
      </p:sp>
      <p:sp>
        <p:nvSpPr>
          <p:cNvPr id="4" name="TextBox 3">
            <a:extLst>
              <a:ext uri="{FF2B5EF4-FFF2-40B4-BE49-F238E27FC236}">
                <a16:creationId xmlns:a16="http://schemas.microsoft.com/office/drawing/2014/main" id="{E285001A-2E34-4B17-AABD-795E9E17CBCB}"/>
              </a:ext>
            </a:extLst>
          </p:cNvPr>
          <p:cNvSpPr txBox="1"/>
          <p:nvPr/>
        </p:nvSpPr>
        <p:spPr>
          <a:xfrm>
            <a:off x="7611111" y="4878187"/>
            <a:ext cx="1074200" cy="369332"/>
          </a:xfrm>
          <a:prstGeom prst="rect">
            <a:avLst/>
          </a:prstGeom>
          <a:noFill/>
        </p:spPr>
        <p:txBody>
          <a:bodyPr wrap="square" rtlCol="0">
            <a:spAutoFit/>
          </a:bodyPr>
          <a:lstStyle/>
          <a:p>
            <a:r>
              <a:rPr lang="en-AU" dirty="0"/>
              <a:t>Figure 24</a:t>
            </a:r>
          </a:p>
        </p:txBody>
      </p:sp>
      <p:sp>
        <p:nvSpPr>
          <p:cNvPr id="9" name="TextBox 8">
            <a:extLst>
              <a:ext uri="{FF2B5EF4-FFF2-40B4-BE49-F238E27FC236}">
                <a16:creationId xmlns:a16="http://schemas.microsoft.com/office/drawing/2014/main" id="{A9116034-FC0A-4BA1-8188-20BA9119F9B1}"/>
              </a:ext>
            </a:extLst>
          </p:cNvPr>
          <p:cNvSpPr txBox="1"/>
          <p:nvPr/>
        </p:nvSpPr>
        <p:spPr>
          <a:xfrm>
            <a:off x="281126" y="5327418"/>
            <a:ext cx="11629748" cy="1200329"/>
          </a:xfrm>
          <a:prstGeom prst="rect">
            <a:avLst/>
          </a:prstGeom>
          <a:noFill/>
        </p:spPr>
        <p:txBody>
          <a:bodyPr wrap="square" rtlCol="0">
            <a:spAutoFit/>
          </a:bodyPr>
          <a:lstStyle/>
          <a:p>
            <a:pPr algn="just"/>
            <a:r>
              <a:rPr lang="en-AU" dirty="0"/>
              <a:t>It is clear from Figure 23, that the merchant state is missing in nearly one third of the transactions. Though a higher number of transactions are recorded in the merchant states of Victoria and New South Wales, Australian Capital Territory records the highest mean transaction amount if the missing merchant state values were excluded. But however these decisions might not be reliable due to the presence of missing values. </a:t>
            </a:r>
          </a:p>
        </p:txBody>
      </p:sp>
    </p:spTree>
    <p:extLst>
      <p:ext uri="{BB962C8B-B14F-4D97-AF65-F5344CB8AC3E}">
        <p14:creationId xmlns:p14="http://schemas.microsoft.com/office/powerpoint/2010/main" val="376770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B1E65D0-B6D4-49B5-A01B-18DF6A4933EC}"/>
              </a:ext>
            </a:extLst>
          </p:cNvPr>
          <p:cNvPicPr>
            <a:picLocks noChangeAspect="1"/>
          </p:cNvPicPr>
          <p:nvPr/>
        </p:nvPicPr>
        <p:blipFill rotWithShape="1">
          <a:blip r:embed="rId2">
            <a:extLst>
              <a:ext uri="{28A0092B-C50C-407E-A947-70E740481C1C}">
                <a14:useLocalDpi xmlns:a14="http://schemas.microsoft.com/office/drawing/2010/main" val="0"/>
              </a:ext>
            </a:extLst>
          </a:blip>
          <a:srcRect t="8148" r="22727" b="266"/>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97A97A-92FD-4121-A8AA-BA2821042F1F}"/>
              </a:ext>
            </a:extLst>
          </p:cNvPr>
          <p:cNvSpPr>
            <a:spLocks noGrp="1"/>
          </p:cNvSpPr>
          <p:nvPr>
            <p:ph type="ctrTitle"/>
          </p:nvPr>
        </p:nvSpPr>
        <p:spPr>
          <a:xfrm>
            <a:off x="477981" y="1122363"/>
            <a:ext cx="4023360" cy="3204134"/>
          </a:xfrm>
        </p:spPr>
        <p:txBody>
          <a:bodyPr anchor="b">
            <a:normAutofit/>
          </a:bodyPr>
          <a:lstStyle/>
          <a:p>
            <a:pPr algn="l"/>
            <a:r>
              <a:rPr lang="en-AU" sz="4800" b="1" dirty="0"/>
              <a:t>Task 1: Exploratory Data Analysis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83040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2197-B586-46A0-85A8-3165C9296056}"/>
              </a:ext>
            </a:extLst>
          </p:cNvPr>
          <p:cNvSpPr>
            <a:spLocks noGrp="1"/>
          </p:cNvSpPr>
          <p:nvPr>
            <p:ph type="title"/>
          </p:nvPr>
        </p:nvSpPr>
        <p:spPr>
          <a:xfrm>
            <a:off x="838200" y="249717"/>
            <a:ext cx="10515600" cy="726828"/>
          </a:xfrm>
        </p:spPr>
        <p:txBody>
          <a:bodyPr/>
          <a:lstStyle/>
          <a:p>
            <a:r>
              <a:rPr lang="en-US" dirty="0"/>
              <a:t>Analysis of Transactions by Purpose</a:t>
            </a:r>
            <a:endParaRPr lang="en-AU" dirty="0"/>
          </a:p>
        </p:txBody>
      </p:sp>
      <p:pic>
        <p:nvPicPr>
          <p:cNvPr id="5" name="Content Placeholder 4" descr="A screenshot of a cell phone&#10;&#10;Description automatically generated">
            <a:extLst>
              <a:ext uri="{FF2B5EF4-FFF2-40B4-BE49-F238E27FC236}">
                <a16:creationId xmlns:a16="http://schemas.microsoft.com/office/drawing/2014/main" id="{418AEB69-FF33-4D5D-8F12-3A7F58D35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984" y="1267158"/>
            <a:ext cx="4840374" cy="3831074"/>
          </a:xfrm>
        </p:spPr>
      </p:pic>
      <p:pic>
        <p:nvPicPr>
          <p:cNvPr id="7" name="Picture 6" descr="A screenshot of a cell phone&#10;&#10;Description automatically generated">
            <a:extLst>
              <a:ext uri="{FF2B5EF4-FFF2-40B4-BE49-F238E27FC236}">
                <a16:creationId xmlns:a16="http://schemas.microsoft.com/office/drawing/2014/main" id="{2D20FD58-580D-4005-9709-D2A568A64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278" y="1267158"/>
            <a:ext cx="4840374" cy="3831074"/>
          </a:xfrm>
          <a:prstGeom prst="rect">
            <a:avLst/>
          </a:prstGeom>
        </p:spPr>
      </p:pic>
      <p:sp>
        <p:nvSpPr>
          <p:cNvPr id="3" name="TextBox 2">
            <a:extLst>
              <a:ext uri="{FF2B5EF4-FFF2-40B4-BE49-F238E27FC236}">
                <a16:creationId xmlns:a16="http://schemas.microsoft.com/office/drawing/2014/main" id="{15F2F8B2-EEF1-4F0F-8AC5-7F5928955994}"/>
              </a:ext>
            </a:extLst>
          </p:cNvPr>
          <p:cNvSpPr txBox="1"/>
          <p:nvPr/>
        </p:nvSpPr>
        <p:spPr>
          <a:xfrm>
            <a:off x="2769832" y="5036844"/>
            <a:ext cx="1074200" cy="369332"/>
          </a:xfrm>
          <a:prstGeom prst="rect">
            <a:avLst/>
          </a:prstGeom>
          <a:noFill/>
        </p:spPr>
        <p:txBody>
          <a:bodyPr wrap="square" rtlCol="0">
            <a:spAutoFit/>
          </a:bodyPr>
          <a:lstStyle/>
          <a:p>
            <a:r>
              <a:rPr lang="en-AU" dirty="0"/>
              <a:t>Figure 25</a:t>
            </a:r>
          </a:p>
        </p:txBody>
      </p:sp>
      <p:sp>
        <p:nvSpPr>
          <p:cNvPr id="4" name="TextBox 3">
            <a:extLst>
              <a:ext uri="{FF2B5EF4-FFF2-40B4-BE49-F238E27FC236}">
                <a16:creationId xmlns:a16="http://schemas.microsoft.com/office/drawing/2014/main" id="{3FDB263B-0FE3-4A19-9117-6B9FAE07A9C2}"/>
              </a:ext>
            </a:extLst>
          </p:cNvPr>
          <p:cNvSpPr txBox="1"/>
          <p:nvPr/>
        </p:nvSpPr>
        <p:spPr>
          <a:xfrm>
            <a:off x="7810870" y="5040049"/>
            <a:ext cx="1074200" cy="369332"/>
          </a:xfrm>
          <a:prstGeom prst="rect">
            <a:avLst/>
          </a:prstGeom>
          <a:noFill/>
        </p:spPr>
        <p:txBody>
          <a:bodyPr wrap="square" rtlCol="0">
            <a:spAutoFit/>
          </a:bodyPr>
          <a:lstStyle/>
          <a:p>
            <a:r>
              <a:rPr lang="en-AU" dirty="0"/>
              <a:t>Figure 26</a:t>
            </a:r>
          </a:p>
        </p:txBody>
      </p:sp>
      <p:sp>
        <p:nvSpPr>
          <p:cNvPr id="9" name="TextBox 8">
            <a:extLst>
              <a:ext uri="{FF2B5EF4-FFF2-40B4-BE49-F238E27FC236}">
                <a16:creationId xmlns:a16="http://schemas.microsoft.com/office/drawing/2014/main" id="{FEDDC623-DC8C-4C13-B1BC-6076BB1B0364}"/>
              </a:ext>
            </a:extLst>
          </p:cNvPr>
          <p:cNvSpPr txBox="1"/>
          <p:nvPr/>
        </p:nvSpPr>
        <p:spPr>
          <a:xfrm>
            <a:off x="210105" y="5537251"/>
            <a:ext cx="11771790" cy="923330"/>
          </a:xfrm>
          <a:prstGeom prst="rect">
            <a:avLst/>
          </a:prstGeom>
          <a:noFill/>
        </p:spPr>
        <p:txBody>
          <a:bodyPr wrap="square" rtlCol="0">
            <a:spAutoFit/>
          </a:bodyPr>
          <a:lstStyle/>
          <a:p>
            <a:pPr algn="just"/>
            <a:r>
              <a:rPr lang="en-AU" dirty="0"/>
              <a:t>Figure 25 illustrates the distribution of transactions by purpose. Majority of the transactions were Sales-POS and Point of Sales where a minority of the transactions are done behalf of phone banking. In contrast to that, it can be noticed from Figure 26 that the highest mean transaction amount is recorded from Payment/Salary where as the lowest from Sales-POS.</a:t>
            </a:r>
          </a:p>
        </p:txBody>
      </p:sp>
    </p:spTree>
    <p:extLst>
      <p:ext uri="{BB962C8B-B14F-4D97-AF65-F5344CB8AC3E}">
        <p14:creationId xmlns:p14="http://schemas.microsoft.com/office/powerpoint/2010/main" val="193455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CE1DA53-9811-4831-9BFB-3E8658F08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F3A57-A0EB-453E-A20E-B129C6CE00B0}"/>
              </a:ext>
            </a:extLst>
          </p:cNvPr>
          <p:cNvSpPr>
            <a:spLocks noGrp="1"/>
          </p:cNvSpPr>
          <p:nvPr>
            <p:ph type="title"/>
          </p:nvPr>
        </p:nvSpPr>
        <p:spPr>
          <a:xfrm>
            <a:off x="278131" y="240487"/>
            <a:ext cx="9477376" cy="1028244"/>
          </a:xfrm>
        </p:spPr>
        <p:txBody>
          <a:bodyPr vert="horz" lIns="91440" tIns="45720" rIns="91440" bIns="45720" rtlCol="0" anchor="ctr">
            <a:normAutofit/>
          </a:bodyPr>
          <a:lstStyle/>
          <a:p>
            <a:r>
              <a:rPr lang="en-US" sz="4000" dirty="0"/>
              <a:t>Synopsis of Exploratory Data Analysis</a:t>
            </a:r>
          </a:p>
        </p:txBody>
      </p:sp>
      <p:pic>
        <p:nvPicPr>
          <p:cNvPr id="5" name="Picture 4">
            <a:extLst>
              <a:ext uri="{FF2B5EF4-FFF2-40B4-BE49-F238E27FC236}">
                <a16:creationId xmlns:a16="http://schemas.microsoft.com/office/drawing/2014/main" id="{E0228F40-6C24-412C-A2FC-400D38E136B2}"/>
              </a:ext>
            </a:extLst>
          </p:cNvPr>
          <p:cNvPicPr>
            <a:picLocks noChangeAspect="1"/>
          </p:cNvPicPr>
          <p:nvPr/>
        </p:nvPicPr>
        <p:blipFill rotWithShape="1">
          <a:blip r:embed="rId2">
            <a:alphaModFix amt="50000"/>
          </a:blip>
          <a:srcRect t="16467" r="-1" b="29367"/>
          <a:stretch/>
        </p:blipFill>
        <p:spPr>
          <a:xfrm>
            <a:off x="177228" y="2201583"/>
            <a:ext cx="11834494" cy="4278819"/>
          </a:xfrm>
          <a:prstGeom prst="rect">
            <a:avLst/>
          </a:prstGeom>
        </p:spPr>
      </p:pic>
      <p:sp>
        <p:nvSpPr>
          <p:cNvPr id="19" name="TextBox 18">
            <a:extLst>
              <a:ext uri="{FF2B5EF4-FFF2-40B4-BE49-F238E27FC236}">
                <a16:creationId xmlns:a16="http://schemas.microsoft.com/office/drawing/2014/main" id="{FB9C7CCD-7040-4595-9966-BF4E6D1EAB4E}"/>
              </a:ext>
            </a:extLst>
          </p:cNvPr>
          <p:cNvSpPr txBox="1"/>
          <p:nvPr/>
        </p:nvSpPr>
        <p:spPr>
          <a:xfrm>
            <a:off x="278131" y="1402089"/>
            <a:ext cx="11532129" cy="5078313"/>
          </a:xfrm>
          <a:prstGeom prst="rect">
            <a:avLst/>
          </a:prstGeom>
          <a:noFill/>
        </p:spPr>
        <p:txBody>
          <a:bodyPr wrap="square" rtlCol="0">
            <a:spAutoFit/>
          </a:bodyPr>
          <a:lstStyle/>
          <a:p>
            <a:pPr marL="285750" indent="-285750">
              <a:buFont typeface="Arial" panose="020B0604020202020204" pitchFamily="34" charset="0"/>
              <a:buChar char="•"/>
            </a:pPr>
            <a:r>
              <a:rPr lang="en-AU" dirty="0"/>
              <a:t>The male customer percentage is 56% and is higher than the female customer percentage.</a:t>
            </a:r>
          </a:p>
          <a:p>
            <a:pPr marL="285750" indent="-285750">
              <a:buFont typeface="Arial" panose="020B0604020202020204" pitchFamily="34" charset="0"/>
              <a:buChar char="•"/>
            </a:pPr>
            <a:r>
              <a:rPr lang="en-AU" dirty="0"/>
              <a:t>The male customer percentage is comparatively higher than females in all the age groups except the ‘45-59’ age group.</a:t>
            </a:r>
          </a:p>
          <a:p>
            <a:pPr marL="285750" indent="-285750">
              <a:buFont typeface="Arial" panose="020B0604020202020204" pitchFamily="34" charset="0"/>
              <a:buChar char="•"/>
            </a:pPr>
            <a:r>
              <a:rPr lang="en-AU" dirty="0"/>
              <a:t>Majority of the customers belongs to ‘18-29’ and ‘30-44’ age groups and it accounts 91% of customers.</a:t>
            </a:r>
          </a:p>
          <a:p>
            <a:pPr marL="285750" indent="-285750">
              <a:buFont typeface="Arial" panose="020B0604020202020204" pitchFamily="34" charset="0"/>
              <a:buChar char="•"/>
            </a:pPr>
            <a:r>
              <a:rPr lang="en-AU" dirty="0"/>
              <a:t>Majority of the transactions are ‘Debit’ transactions which is of 93% and the mean transaction amount is positively skewed suggesting that customers are more likely to engage in mean transaction amount around $200.</a:t>
            </a:r>
          </a:p>
          <a:p>
            <a:pPr marL="285750" indent="-285750">
              <a:buFont typeface="Arial" panose="020B0604020202020204" pitchFamily="34" charset="0"/>
              <a:buChar char="•"/>
            </a:pPr>
            <a:r>
              <a:rPr lang="en-AU" dirty="0"/>
              <a:t>The gender-wise distributions of the mean transaction amounts of males and females are also positively skewed suggesting that majority of the customers engage in mean transaction amount around $200.</a:t>
            </a:r>
          </a:p>
          <a:p>
            <a:pPr marL="285750" indent="-285750">
              <a:buFont typeface="Arial" panose="020B0604020202020204" pitchFamily="34" charset="0"/>
              <a:buChar char="•"/>
            </a:pPr>
            <a:r>
              <a:rPr lang="en-AU" dirty="0"/>
              <a:t>The average number of transactions made by customers in each month is approximately 4014.</a:t>
            </a:r>
          </a:p>
          <a:p>
            <a:pPr marL="285750" indent="-285750">
              <a:buFont typeface="Arial" panose="020B0604020202020204" pitchFamily="34" charset="0"/>
              <a:buChar char="•"/>
            </a:pPr>
            <a:r>
              <a:rPr lang="en-AU" dirty="0"/>
              <a:t>The customers aged ‘45-59’ records the highest median mean transaction amount suggesting that they tend to engage in a high mean transaction amounts than the youth(‘18-29’) and middle aged(‘30-44’) age groups.</a:t>
            </a:r>
          </a:p>
          <a:p>
            <a:pPr marL="285750" indent="-285750">
              <a:buFont typeface="Arial" panose="020B0604020202020204" pitchFamily="34" charset="0"/>
              <a:buChar char="•"/>
            </a:pPr>
            <a:r>
              <a:rPr lang="en-AU" dirty="0"/>
              <a:t>The daily transaction count time series and the time series of daily mean transaction amount show strong seasonal behaviour within each week with no apparent trend.</a:t>
            </a:r>
          </a:p>
          <a:p>
            <a:pPr marL="285750" indent="-285750">
              <a:buFont typeface="Arial" panose="020B0604020202020204" pitchFamily="34" charset="0"/>
              <a:buChar char="•"/>
            </a:pPr>
            <a:r>
              <a:rPr lang="en-AU" dirty="0"/>
              <a:t>Majority of the transactions are made by ANZ customers residing in Victoria, New South Wales and Queensland.</a:t>
            </a:r>
          </a:p>
          <a:p>
            <a:pPr marL="285750" indent="-285750">
              <a:buFont typeface="Arial" panose="020B0604020202020204" pitchFamily="34" charset="0"/>
              <a:buChar char="•"/>
            </a:pPr>
            <a:r>
              <a:rPr lang="en-AU" dirty="0"/>
              <a:t>Majority of the transactions and that involve higher mean amounts are made by ANZ customers residing in major cities of Melbourne, Sydney, Brisbane, Adelaide and Perth.</a:t>
            </a:r>
          </a:p>
          <a:p>
            <a:pPr marL="285750" indent="-285750">
              <a:buFont typeface="Arial" panose="020B0604020202020204" pitchFamily="34" charset="0"/>
              <a:buChar char="•"/>
            </a:pPr>
            <a:r>
              <a:rPr lang="en-AU" dirty="0"/>
              <a:t>Majority of the transactions are Sales-POS and POS while the highest mean transaction amount is recorded from Pay/Salary.</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62443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95CA-4518-47D5-8AAC-1EF9035680E6}"/>
              </a:ext>
            </a:extLst>
          </p:cNvPr>
          <p:cNvSpPr>
            <a:spLocks noGrp="1"/>
          </p:cNvSpPr>
          <p:nvPr>
            <p:ph type="title"/>
          </p:nvPr>
        </p:nvSpPr>
        <p:spPr>
          <a:xfrm>
            <a:off x="938813" y="0"/>
            <a:ext cx="10515600" cy="932155"/>
          </a:xfrm>
        </p:spPr>
        <p:txBody>
          <a:bodyPr/>
          <a:lstStyle/>
          <a:p>
            <a:r>
              <a:rPr lang="en-AU" dirty="0"/>
              <a:t>Important attributes of Data@ANZ data set</a:t>
            </a:r>
          </a:p>
        </p:txBody>
      </p:sp>
      <p:sp>
        <p:nvSpPr>
          <p:cNvPr id="3" name="Content Placeholder 2">
            <a:extLst>
              <a:ext uri="{FF2B5EF4-FFF2-40B4-BE49-F238E27FC236}">
                <a16:creationId xmlns:a16="http://schemas.microsoft.com/office/drawing/2014/main" id="{05822A1C-C379-4A69-8DB4-7D5756E919B7}"/>
              </a:ext>
            </a:extLst>
          </p:cNvPr>
          <p:cNvSpPr>
            <a:spLocks noGrp="1"/>
          </p:cNvSpPr>
          <p:nvPr>
            <p:ph idx="1"/>
          </p:nvPr>
        </p:nvSpPr>
        <p:spPr>
          <a:xfrm>
            <a:off x="426128" y="1154097"/>
            <a:ext cx="11487705" cy="5104660"/>
          </a:xfrm>
        </p:spPr>
        <p:txBody>
          <a:bodyPr numCol="2">
            <a:normAutofit fontScale="25000" lnSpcReduction="20000"/>
          </a:bodyPr>
          <a:lstStyle/>
          <a:p>
            <a:r>
              <a:rPr lang="en-US" sz="8000" dirty="0"/>
              <a:t>Total number of transactions: 12043</a:t>
            </a:r>
          </a:p>
          <a:p>
            <a:r>
              <a:rPr lang="en-US" sz="8000" dirty="0"/>
              <a:t>Total number of customers: 100</a:t>
            </a:r>
          </a:p>
          <a:p>
            <a:r>
              <a:rPr lang="en-US" sz="8000" dirty="0"/>
              <a:t>Time duration: 3 months</a:t>
            </a:r>
          </a:p>
          <a:p>
            <a:pPr marL="457200" lvl="1" indent="0">
              <a:buNone/>
            </a:pPr>
            <a:r>
              <a:rPr lang="en-AU" sz="8000" dirty="0"/>
              <a:t> </a:t>
            </a:r>
          </a:p>
          <a:p>
            <a:pPr marL="0" indent="0">
              <a:buNone/>
            </a:pPr>
            <a:r>
              <a:rPr lang="en-AU" sz="8000" dirty="0"/>
              <a:t>     </a:t>
            </a:r>
            <a:r>
              <a:rPr lang="en-AU" sz="8000" u="sng" dirty="0"/>
              <a:t>Attributes</a:t>
            </a:r>
          </a:p>
          <a:p>
            <a:pPr>
              <a:lnSpc>
                <a:spcPct val="115000"/>
              </a:lnSpc>
              <a:spcBef>
                <a:spcPts val="500"/>
              </a:spcBef>
            </a:pPr>
            <a:r>
              <a:rPr lang="en-AU" sz="8000" dirty="0">
                <a:effectLst/>
                <a:latin typeface="Calibri" panose="020F0502020204030204" pitchFamily="34" charset="0"/>
                <a:ea typeface="Times New Roman" panose="02020603050405020304" pitchFamily="18" charset="0"/>
                <a:cs typeface="Times New Roman" panose="02020603050405020304" pitchFamily="18" charset="0"/>
              </a:rPr>
              <a:t>Status: </a:t>
            </a:r>
            <a:r>
              <a:rPr lang="en-AU" sz="6400" dirty="0">
                <a:effectLst/>
                <a:latin typeface="Calibri" panose="020F0502020204030204" pitchFamily="34" charset="0"/>
                <a:ea typeface="Times New Roman" panose="02020603050405020304" pitchFamily="18" charset="0"/>
                <a:cs typeface="Times New Roman" panose="02020603050405020304" pitchFamily="18" charset="0"/>
              </a:rPr>
              <a:t>Posted/ Authorized</a:t>
            </a:r>
          </a:p>
          <a:p>
            <a:pPr>
              <a:lnSpc>
                <a:spcPct val="115000"/>
              </a:lnSpc>
            </a:pPr>
            <a:r>
              <a:rPr lang="en-AU" sz="8000" dirty="0">
                <a:effectLst/>
                <a:latin typeface="Calibri" panose="020F0502020204030204" pitchFamily="34" charset="0"/>
                <a:ea typeface="Times New Roman" panose="02020603050405020304" pitchFamily="18" charset="0"/>
                <a:cs typeface="Times New Roman" panose="02020603050405020304" pitchFamily="18" charset="0"/>
              </a:rPr>
              <a:t>Card present flag: </a:t>
            </a:r>
            <a:r>
              <a:rPr lang="en-AU" sz="6400" dirty="0">
                <a:effectLst/>
                <a:latin typeface="Calibri" panose="020F0502020204030204" pitchFamily="34" charset="0"/>
                <a:ea typeface="Times New Roman" panose="02020603050405020304" pitchFamily="18" charset="0"/>
                <a:cs typeface="Times New Roman" panose="02020603050405020304" pitchFamily="18" charset="0"/>
              </a:rPr>
              <a:t>0/1 and missing data present</a:t>
            </a:r>
          </a:p>
          <a:p>
            <a:pPr>
              <a:lnSpc>
                <a:spcPct val="115000"/>
              </a:lnSpc>
            </a:pPr>
            <a:r>
              <a:rPr lang="en-AU" sz="8000" dirty="0">
                <a:effectLst/>
                <a:latin typeface="Calibri" panose="020F0502020204030204" pitchFamily="34" charset="0"/>
                <a:ea typeface="Times New Roman" panose="02020603050405020304" pitchFamily="18" charset="0"/>
                <a:cs typeface="Times New Roman" panose="02020603050405020304" pitchFamily="18" charset="0"/>
              </a:rPr>
              <a:t>Account No: </a:t>
            </a:r>
            <a:r>
              <a:rPr lang="en-AU" sz="6400" dirty="0">
                <a:effectLst/>
                <a:latin typeface="Calibri" panose="020F0502020204030204" pitchFamily="34" charset="0"/>
                <a:ea typeface="Times New Roman" panose="02020603050405020304" pitchFamily="18" charset="0"/>
                <a:cs typeface="Times New Roman" panose="02020603050405020304" pitchFamily="18" charset="0"/>
              </a:rPr>
              <a:t>A unique I.D.</a:t>
            </a:r>
          </a:p>
          <a:p>
            <a:pPr>
              <a:lnSpc>
                <a:spcPct val="115000"/>
              </a:lnSpc>
            </a:pPr>
            <a:r>
              <a:rPr lang="en-AU" sz="8000" dirty="0">
                <a:effectLst/>
                <a:latin typeface="Calibri" panose="020F0502020204030204" pitchFamily="34" charset="0"/>
                <a:ea typeface="Times New Roman" panose="02020603050405020304" pitchFamily="18" charset="0"/>
                <a:cs typeface="Times New Roman" panose="02020603050405020304" pitchFamily="18" charset="0"/>
              </a:rPr>
              <a:t>Transaction description:  </a:t>
            </a:r>
            <a:r>
              <a:rPr lang="en-AU" sz="6400" dirty="0">
                <a:effectLst/>
                <a:latin typeface="Calibri" panose="020F0502020204030204" pitchFamily="34" charset="0"/>
                <a:ea typeface="Times New Roman" panose="02020603050405020304" pitchFamily="18" charset="0"/>
                <a:cs typeface="Times New Roman" panose="02020603050405020304" pitchFamily="18" charset="0"/>
              </a:rPr>
              <a:t>Internet Bank, Pay/Salary, Payment, Phone Bank, POS, Sales-POS</a:t>
            </a:r>
          </a:p>
          <a:p>
            <a:pPr lvl="0">
              <a:lnSpc>
                <a:spcPct val="115000"/>
              </a:lnSpc>
            </a:pPr>
            <a:r>
              <a:rPr lang="en-AU" sz="8000" dirty="0">
                <a:effectLst/>
                <a:latin typeface="Calibri" panose="020F0502020204030204" pitchFamily="34" charset="0"/>
                <a:ea typeface="Times New Roman" panose="02020603050405020304" pitchFamily="18" charset="0"/>
                <a:cs typeface="Times New Roman" panose="02020603050405020304" pitchFamily="18" charset="0"/>
              </a:rPr>
              <a:t>Merchant I.D.: </a:t>
            </a:r>
            <a:r>
              <a:rPr lang="en-AU" sz="6400" dirty="0">
                <a:effectLst/>
                <a:latin typeface="Calibri" panose="020F0502020204030204" pitchFamily="34" charset="0"/>
                <a:ea typeface="Times New Roman" panose="02020603050405020304" pitchFamily="18" charset="0"/>
                <a:cs typeface="Times New Roman" panose="02020603050405020304" pitchFamily="18" charset="0"/>
              </a:rPr>
              <a:t>A unique I.D. and missing data present</a:t>
            </a:r>
          </a:p>
          <a:p>
            <a:pPr lvl="0">
              <a:lnSpc>
                <a:spcPct val="115000"/>
              </a:lnSpc>
            </a:pPr>
            <a:r>
              <a:rPr lang="en-AU" sz="8000" dirty="0">
                <a:effectLst/>
                <a:latin typeface="Calibri" panose="020F0502020204030204" pitchFamily="34" charset="0"/>
                <a:ea typeface="Times New Roman" panose="02020603050405020304" pitchFamily="18" charset="0"/>
                <a:cs typeface="Times New Roman" panose="02020603050405020304" pitchFamily="18" charset="0"/>
              </a:rPr>
              <a:t>Balance</a:t>
            </a:r>
          </a:p>
          <a:p>
            <a:pPr lvl="0">
              <a:lnSpc>
                <a:spcPct val="115000"/>
              </a:lnSpc>
            </a:pPr>
            <a:r>
              <a:rPr lang="en-AU" sz="80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Date</a:t>
            </a:r>
          </a:p>
          <a:p>
            <a:pPr lvl="0">
              <a:lnSpc>
                <a:spcPct val="115000"/>
              </a:lnSpc>
            </a:pPr>
            <a:r>
              <a:rPr lang="en-AU" sz="80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Gender</a:t>
            </a:r>
          </a:p>
          <a:p>
            <a:pPr lvl="0">
              <a:lnSpc>
                <a:spcPct val="115000"/>
              </a:lnSpc>
            </a:pPr>
            <a:endParaRPr lang="en-AU" sz="80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pPr>
            <a:endParaRPr lang="en-AU" sz="80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pPr>
            <a:endParaRPr lang="en-AU" sz="80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pPr>
            <a:endParaRPr lang="en-AU" sz="80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pPr>
            <a:endParaRPr lang="en-AU" sz="80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pPr>
            <a:endParaRPr lang="en-AU" sz="80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pPr>
            <a:endParaRPr lang="en-AU" sz="80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15000"/>
              </a:lnSpc>
            </a:pPr>
            <a:r>
              <a:rPr lang="en-AU" sz="80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Age</a:t>
            </a:r>
          </a:p>
          <a:p>
            <a:pPr lvl="1">
              <a:lnSpc>
                <a:spcPct val="115000"/>
              </a:lnSpc>
            </a:pPr>
            <a:r>
              <a:rPr lang="en-AU" sz="8000" dirty="0">
                <a:effectLst/>
                <a:latin typeface="Calibri" panose="020F0502020204030204" pitchFamily="34" charset="0"/>
                <a:ea typeface="Times New Roman" panose="02020603050405020304" pitchFamily="18" charset="0"/>
                <a:cs typeface="Times New Roman" panose="02020603050405020304" pitchFamily="18" charset="0"/>
              </a:rPr>
              <a:t>Merchant suburb</a:t>
            </a:r>
            <a:r>
              <a:rPr lang="en-AU" sz="6400" dirty="0">
                <a:effectLst/>
                <a:latin typeface="Calibri" panose="020F0502020204030204" pitchFamily="34" charset="0"/>
                <a:ea typeface="Times New Roman" panose="02020603050405020304" pitchFamily="18" charset="0"/>
                <a:cs typeface="Times New Roman" panose="02020603050405020304" pitchFamily="18" charset="0"/>
              </a:rPr>
              <a:t>: Categorical and missing data present </a:t>
            </a:r>
          </a:p>
          <a:p>
            <a:pPr lvl="1">
              <a:lnSpc>
                <a:spcPct val="115000"/>
              </a:lnSpc>
            </a:pPr>
            <a:r>
              <a:rPr lang="en-AU" sz="8000" dirty="0">
                <a:effectLst/>
                <a:latin typeface="Calibri" panose="020F0502020204030204" pitchFamily="34" charset="0"/>
                <a:ea typeface="Times New Roman" panose="02020603050405020304" pitchFamily="18" charset="0"/>
                <a:cs typeface="Times New Roman" panose="02020603050405020304" pitchFamily="18" charset="0"/>
              </a:rPr>
              <a:t>Merchant state: </a:t>
            </a:r>
            <a:r>
              <a:rPr lang="en-AU" sz="6400" dirty="0">
                <a:effectLst/>
                <a:latin typeface="Calibri" panose="020F0502020204030204" pitchFamily="34" charset="0"/>
                <a:ea typeface="Times New Roman" panose="02020603050405020304" pitchFamily="18" charset="0"/>
                <a:cs typeface="Times New Roman" panose="02020603050405020304" pitchFamily="18" charset="0"/>
              </a:rPr>
              <a:t>Categorical and missing data present</a:t>
            </a:r>
          </a:p>
          <a:p>
            <a:pPr marL="1028700" lvl="1" indent="-342900">
              <a:lnSpc>
                <a:spcPct val="115000"/>
              </a:lnSpc>
              <a:spcAft>
                <a:spcPts val="1000"/>
              </a:spcAft>
            </a:pPr>
            <a:r>
              <a:rPr lang="en-US" sz="80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Debit/Credit amount</a:t>
            </a:r>
          </a:p>
          <a:p>
            <a:pPr marL="1028700" lvl="1" indent="-342900">
              <a:lnSpc>
                <a:spcPct val="115000"/>
              </a:lnSpc>
              <a:spcAft>
                <a:spcPts val="1000"/>
              </a:spcAft>
            </a:pPr>
            <a:r>
              <a:rPr lang="en-US" sz="8000" dirty="0">
                <a:effectLst/>
                <a:latin typeface="Calibri" panose="020F0502020204030204" pitchFamily="34" charset="0"/>
                <a:ea typeface="Times New Roman" panose="02020603050405020304" pitchFamily="18" charset="0"/>
                <a:cs typeface="Times New Roman" panose="02020603050405020304" pitchFamily="18" charset="0"/>
              </a:rPr>
              <a:t>Transaction I.D.</a:t>
            </a:r>
          </a:p>
          <a:p>
            <a:pPr marL="1028700" lvl="1" indent="-342900">
              <a:lnSpc>
                <a:spcPct val="115000"/>
              </a:lnSpc>
              <a:spcAft>
                <a:spcPts val="1000"/>
              </a:spcAft>
            </a:pPr>
            <a:r>
              <a:rPr lang="en-US" sz="80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Customer I.D.</a:t>
            </a:r>
          </a:p>
          <a:p>
            <a:pPr marL="1028700" lvl="1" indent="-342900">
              <a:lnSpc>
                <a:spcPct val="115000"/>
              </a:lnSpc>
              <a:spcAft>
                <a:spcPts val="1000"/>
              </a:spcAft>
            </a:pPr>
            <a:r>
              <a:rPr lang="en-US" sz="80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Transaction type: </a:t>
            </a:r>
            <a:r>
              <a:rPr lang="en-US" sz="64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Categorical and Credit, Debit</a:t>
            </a:r>
          </a:p>
          <a:p>
            <a:pPr marL="1028700" lvl="1" indent="-342900">
              <a:lnSpc>
                <a:spcPct val="115000"/>
              </a:lnSpc>
              <a:spcAft>
                <a:spcPts val="1000"/>
              </a:spcAft>
            </a:pPr>
            <a:r>
              <a:rPr lang="en-US" sz="8000"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long_lat</a:t>
            </a:r>
            <a:r>
              <a:rPr lang="en-US" sz="6400"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 Customer location and 1 missing value</a:t>
            </a:r>
            <a:endParaRPr lang="en-AU" sz="6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AU" sz="2000" u="sng" dirty="0"/>
          </a:p>
        </p:txBody>
      </p:sp>
    </p:spTree>
    <p:extLst>
      <p:ext uri="{BB962C8B-B14F-4D97-AF65-F5344CB8AC3E}">
        <p14:creationId xmlns:p14="http://schemas.microsoft.com/office/powerpoint/2010/main" val="116186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9BBD-3BA3-416B-99E9-B114950A6852}"/>
              </a:ext>
            </a:extLst>
          </p:cNvPr>
          <p:cNvSpPr>
            <a:spLocks noGrp="1"/>
          </p:cNvSpPr>
          <p:nvPr>
            <p:ph type="title"/>
          </p:nvPr>
        </p:nvSpPr>
        <p:spPr>
          <a:xfrm>
            <a:off x="838200" y="94503"/>
            <a:ext cx="10515600" cy="784882"/>
          </a:xfrm>
        </p:spPr>
        <p:txBody>
          <a:bodyPr/>
          <a:lstStyle/>
          <a:p>
            <a:r>
              <a:rPr lang="en-AU" dirty="0"/>
              <a:t>Demographic Analysis of ANZ Customers</a:t>
            </a:r>
          </a:p>
        </p:txBody>
      </p:sp>
      <p:pic>
        <p:nvPicPr>
          <p:cNvPr id="5" name="Content Placeholder 4">
            <a:extLst>
              <a:ext uri="{FF2B5EF4-FFF2-40B4-BE49-F238E27FC236}">
                <a16:creationId xmlns:a16="http://schemas.microsoft.com/office/drawing/2014/main" id="{A83B8C01-5FFF-4DA6-A65F-CF2E258775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789" y="1086062"/>
            <a:ext cx="4159929" cy="3292514"/>
          </a:xfrm>
        </p:spPr>
      </p:pic>
      <p:pic>
        <p:nvPicPr>
          <p:cNvPr id="7" name="Picture 6" descr="A screenshot of a cell phone&#10;&#10;Description automatically generated">
            <a:extLst>
              <a:ext uri="{FF2B5EF4-FFF2-40B4-BE49-F238E27FC236}">
                <a16:creationId xmlns:a16="http://schemas.microsoft.com/office/drawing/2014/main" id="{8E94A972-C0B6-49C9-8932-F93592282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115" y="1086062"/>
            <a:ext cx="4231100" cy="3348844"/>
          </a:xfrm>
          <a:prstGeom prst="rect">
            <a:avLst/>
          </a:prstGeom>
        </p:spPr>
      </p:pic>
      <p:sp>
        <p:nvSpPr>
          <p:cNvPr id="10" name="TextBox 9">
            <a:extLst>
              <a:ext uri="{FF2B5EF4-FFF2-40B4-BE49-F238E27FC236}">
                <a16:creationId xmlns:a16="http://schemas.microsoft.com/office/drawing/2014/main" id="{A330C0E6-4F27-456D-8D8B-B6AC19516686}"/>
              </a:ext>
            </a:extLst>
          </p:cNvPr>
          <p:cNvSpPr txBox="1"/>
          <p:nvPr/>
        </p:nvSpPr>
        <p:spPr>
          <a:xfrm>
            <a:off x="2441358" y="4378576"/>
            <a:ext cx="932157" cy="369332"/>
          </a:xfrm>
          <a:prstGeom prst="rect">
            <a:avLst/>
          </a:prstGeom>
          <a:noFill/>
        </p:spPr>
        <p:txBody>
          <a:bodyPr wrap="square" rtlCol="0">
            <a:spAutoFit/>
          </a:bodyPr>
          <a:lstStyle/>
          <a:p>
            <a:r>
              <a:rPr lang="en-AU" dirty="0"/>
              <a:t>Figure 1</a:t>
            </a:r>
          </a:p>
        </p:txBody>
      </p:sp>
      <p:sp>
        <p:nvSpPr>
          <p:cNvPr id="12" name="TextBox 11">
            <a:extLst>
              <a:ext uri="{FF2B5EF4-FFF2-40B4-BE49-F238E27FC236}">
                <a16:creationId xmlns:a16="http://schemas.microsoft.com/office/drawing/2014/main" id="{6DE5D89A-6FBA-425F-993D-004374B691EF}"/>
              </a:ext>
            </a:extLst>
          </p:cNvPr>
          <p:cNvSpPr txBox="1"/>
          <p:nvPr/>
        </p:nvSpPr>
        <p:spPr>
          <a:xfrm>
            <a:off x="7414628" y="4434906"/>
            <a:ext cx="932157" cy="369332"/>
          </a:xfrm>
          <a:prstGeom prst="rect">
            <a:avLst/>
          </a:prstGeom>
          <a:noFill/>
        </p:spPr>
        <p:txBody>
          <a:bodyPr wrap="square" rtlCol="0">
            <a:spAutoFit/>
          </a:bodyPr>
          <a:lstStyle/>
          <a:p>
            <a:r>
              <a:rPr lang="en-AU" dirty="0"/>
              <a:t>Figure 2</a:t>
            </a:r>
          </a:p>
        </p:txBody>
      </p:sp>
      <p:sp>
        <p:nvSpPr>
          <p:cNvPr id="13" name="TextBox 12">
            <a:extLst>
              <a:ext uri="{FF2B5EF4-FFF2-40B4-BE49-F238E27FC236}">
                <a16:creationId xmlns:a16="http://schemas.microsoft.com/office/drawing/2014/main" id="{AD2259DF-F5FF-400C-84BC-1D59199639AF}"/>
              </a:ext>
            </a:extLst>
          </p:cNvPr>
          <p:cNvSpPr txBox="1"/>
          <p:nvPr/>
        </p:nvSpPr>
        <p:spPr>
          <a:xfrm>
            <a:off x="145002" y="4916837"/>
            <a:ext cx="11901995" cy="1477328"/>
          </a:xfrm>
          <a:prstGeom prst="rect">
            <a:avLst/>
          </a:prstGeom>
          <a:noFill/>
        </p:spPr>
        <p:txBody>
          <a:bodyPr wrap="square" rtlCol="0">
            <a:spAutoFit/>
          </a:bodyPr>
          <a:lstStyle/>
          <a:p>
            <a:pPr algn="just"/>
            <a:r>
              <a:rPr lang="en-AU" dirty="0"/>
              <a:t>First the demographic features of the 100 hypothetical customers in the ANZ customer base were analysed. It can be noticed from Figure 1 that the percentage of male customers is higher than that of female customers. Their percentages are 56% and 44% respectively. Next, it can be depicted from Figure 2 that majority of the customers are in ‘18-29’ and ‘30-44’ age groups which account for 91% of the customers. Youth represent the highest percentage with 50% while the senior citizens(‘60+’) represent the lowest percentage with only 3%. Middle aged and old people account for 41% and 6% respectively.</a:t>
            </a:r>
          </a:p>
        </p:txBody>
      </p:sp>
    </p:spTree>
    <p:extLst>
      <p:ext uri="{BB962C8B-B14F-4D97-AF65-F5344CB8AC3E}">
        <p14:creationId xmlns:p14="http://schemas.microsoft.com/office/powerpoint/2010/main" val="298621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F63D-82FD-4A8D-BE6E-1C43353CAF76}"/>
              </a:ext>
            </a:extLst>
          </p:cNvPr>
          <p:cNvSpPr>
            <a:spLocks noGrp="1"/>
          </p:cNvSpPr>
          <p:nvPr>
            <p:ph type="title"/>
          </p:nvPr>
        </p:nvSpPr>
        <p:spPr>
          <a:xfrm>
            <a:off x="838200" y="98372"/>
            <a:ext cx="10515600" cy="797246"/>
          </a:xfrm>
        </p:spPr>
        <p:txBody>
          <a:bodyPr/>
          <a:lstStyle/>
          <a:p>
            <a:r>
              <a:rPr lang="en-US" dirty="0"/>
              <a:t>Demographic Analysis of ANZ Customers</a:t>
            </a:r>
            <a:endParaRPr lang="en-AU" dirty="0"/>
          </a:p>
        </p:txBody>
      </p:sp>
      <p:pic>
        <p:nvPicPr>
          <p:cNvPr id="5" name="Content Placeholder 4">
            <a:extLst>
              <a:ext uri="{FF2B5EF4-FFF2-40B4-BE49-F238E27FC236}">
                <a16:creationId xmlns:a16="http://schemas.microsoft.com/office/drawing/2014/main" id="{1AB588D1-7A77-49C6-8A95-FEDA8374D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364" y="992870"/>
            <a:ext cx="4338389" cy="3433762"/>
          </a:xfrm>
        </p:spPr>
      </p:pic>
      <p:pic>
        <p:nvPicPr>
          <p:cNvPr id="9" name="Picture 8" descr="A picture containing screenshot&#10;&#10;Description automatically generated">
            <a:extLst>
              <a:ext uri="{FF2B5EF4-FFF2-40B4-BE49-F238E27FC236}">
                <a16:creationId xmlns:a16="http://schemas.microsoft.com/office/drawing/2014/main" id="{03B6DDFA-4452-41EB-B477-BA5E8FB99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057" y="992870"/>
            <a:ext cx="4220054" cy="3340101"/>
          </a:xfrm>
          <a:prstGeom prst="rect">
            <a:avLst/>
          </a:prstGeom>
        </p:spPr>
      </p:pic>
      <p:sp>
        <p:nvSpPr>
          <p:cNvPr id="11" name="TextBox 10">
            <a:extLst>
              <a:ext uri="{FF2B5EF4-FFF2-40B4-BE49-F238E27FC236}">
                <a16:creationId xmlns:a16="http://schemas.microsoft.com/office/drawing/2014/main" id="{34A3E77F-9448-49A7-B632-69F37585E38B}"/>
              </a:ext>
            </a:extLst>
          </p:cNvPr>
          <p:cNvSpPr txBox="1"/>
          <p:nvPr/>
        </p:nvSpPr>
        <p:spPr>
          <a:xfrm>
            <a:off x="7554898" y="4426632"/>
            <a:ext cx="932157" cy="369332"/>
          </a:xfrm>
          <a:prstGeom prst="rect">
            <a:avLst/>
          </a:prstGeom>
          <a:noFill/>
        </p:spPr>
        <p:txBody>
          <a:bodyPr wrap="square" rtlCol="0">
            <a:spAutoFit/>
          </a:bodyPr>
          <a:lstStyle/>
          <a:p>
            <a:r>
              <a:rPr lang="en-AU" dirty="0"/>
              <a:t>Figure 4</a:t>
            </a:r>
          </a:p>
        </p:txBody>
      </p:sp>
      <p:sp>
        <p:nvSpPr>
          <p:cNvPr id="13" name="TextBox 12">
            <a:extLst>
              <a:ext uri="{FF2B5EF4-FFF2-40B4-BE49-F238E27FC236}">
                <a16:creationId xmlns:a16="http://schemas.microsoft.com/office/drawing/2014/main" id="{61DA6466-7064-437C-8B7E-8B5720FFA8A2}"/>
              </a:ext>
            </a:extLst>
          </p:cNvPr>
          <p:cNvSpPr txBox="1"/>
          <p:nvPr/>
        </p:nvSpPr>
        <p:spPr>
          <a:xfrm>
            <a:off x="2290438" y="4426632"/>
            <a:ext cx="932157" cy="369332"/>
          </a:xfrm>
          <a:prstGeom prst="rect">
            <a:avLst/>
          </a:prstGeom>
          <a:noFill/>
        </p:spPr>
        <p:txBody>
          <a:bodyPr wrap="square" rtlCol="0">
            <a:spAutoFit/>
          </a:bodyPr>
          <a:lstStyle/>
          <a:p>
            <a:r>
              <a:rPr lang="en-AU" dirty="0"/>
              <a:t>Figure 3</a:t>
            </a:r>
          </a:p>
        </p:txBody>
      </p:sp>
      <p:sp>
        <p:nvSpPr>
          <p:cNvPr id="14" name="TextBox 13">
            <a:extLst>
              <a:ext uri="{FF2B5EF4-FFF2-40B4-BE49-F238E27FC236}">
                <a16:creationId xmlns:a16="http://schemas.microsoft.com/office/drawing/2014/main" id="{E4C50457-047A-4917-900E-E72A677D771F}"/>
              </a:ext>
            </a:extLst>
          </p:cNvPr>
          <p:cNvSpPr txBox="1"/>
          <p:nvPr/>
        </p:nvSpPr>
        <p:spPr>
          <a:xfrm>
            <a:off x="152400" y="5000656"/>
            <a:ext cx="11887200" cy="1477328"/>
          </a:xfrm>
          <a:prstGeom prst="rect">
            <a:avLst/>
          </a:prstGeom>
          <a:noFill/>
        </p:spPr>
        <p:txBody>
          <a:bodyPr wrap="square" rtlCol="0">
            <a:spAutoFit/>
          </a:bodyPr>
          <a:lstStyle/>
          <a:p>
            <a:pPr algn="just"/>
            <a:r>
              <a:rPr lang="en-AU" dirty="0"/>
              <a:t>It can be noticed from Figure 3 that both the age distributions of male and female customers are positively skewed suggesting that majority of them belong to youth and middle aged age categories. Two distinct outliers can be seen in the age distribution of male customers and the median age of females is higher than that of males. From the mosaic plot shown by Figure 4, the gender distribution in each age category can be summarised. In the age groups, ‘18-29’, ‘30-44’ and ‘60+’ the male representation is higher than that of females while the vice versa can be noticed in the age group ‘45-59’.</a:t>
            </a:r>
          </a:p>
        </p:txBody>
      </p:sp>
    </p:spTree>
    <p:extLst>
      <p:ext uri="{BB962C8B-B14F-4D97-AF65-F5344CB8AC3E}">
        <p14:creationId xmlns:p14="http://schemas.microsoft.com/office/powerpoint/2010/main" val="239321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59EF-4654-4F8D-9939-1F368BA83B86}"/>
              </a:ext>
            </a:extLst>
          </p:cNvPr>
          <p:cNvSpPr>
            <a:spLocks noGrp="1"/>
          </p:cNvSpPr>
          <p:nvPr>
            <p:ph type="title"/>
          </p:nvPr>
        </p:nvSpPr>
        <p:spPr>
          <a:xfrm>
            <a:off x="838200" y="134305"/>
            <a:ext cx="10515600" cy="859993"/>
          </a:xfrm>
        </p:spPr>
        <p:txBody>
          <a:bodyPr/>
          <a:lstStyle/>
          <a:p>
            <a:r>
              <a:rPr lang="en-AU" dirty="0"/>
              <a:t>Transaction Analysis of ANZ Customers</a:t>
            </a:r>
          </a:p>
        </p:txBody>
      </p:sp>
      <p:pic>
        <p:nvPicPr>
          <p:cNvPr id="5" name="Content Placeholder 4" descr="A screenshot of a social media post&#10;&#10;Description automatically generated">
            <a:extLst>
              <a:ext uri="{FF2B5EF4-FFF2-40B4-BE49-F238E27FC236}">
                <a16:creationId xmlns:a16="http://schemas.microsoft.com/office/drawing/2014/main" id="{D6DCD4CF-E9BE-4D61-BE46-0EEEE3F004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081" y="1105183"/>
            <a:ext cx="4143847" cy="3279785"/>
          </a:xfrm>
        </p:spPr>
      </p:pic>
      <p:pic>
        <p:nvPicPr>
          <p:cNvPr id="7" name="Picture 6" descr="A picture containing screenshot&#10;&#10;Description automatically generated">
            <a:extLst>
              <a:ext uri="{FF2B5EF4-FFF2-40B4-BE49-F238E27FC236}">
                <a16:creationId xmlns:a16="http://schemas.microsoft.com/office/drawing/2014/main" id="{A2F03A5C-F948-4AFA-932B-B1016CF70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149" y="1105182"/>
            <a:ext cx="4143849" cy="3279786"/>
          </a:xfrm>
          <a:prstGeom prst="rect">
            <a:avLst/>
          </a:prstGeom>
        </p:spPr>
      </p:pic>
      <p:sp>
        <p:nvSpPr>
          <p:cNvPr id="9" name="TextBox 8">
            <a:extLst>
              <a:ext uri="{FF2B5EF4-FFF2-40B4-BE49-F238E27FC236}">
                <a16:creationId xmlns:a16="http://schemas.microsoft.com/office/drawing/2014/main" id="{B51C1465-4774-4809-B005-2EB610850FE5}"/>
              </a:ext>
            </a:extLst>
          </p:cNvPr>
          <p:cNvSpPr txBox="1"/>
          <p:nvPr/>
        </p:nvSpPr>
        <p:spPr>
          <a:xfrm>
            <a:off x="2423603" y="4356291"/>
            <a:ext cx="932157" cy="369332"/>
          </a:xfrm>
          <a:prstGeom prst="rect">
            <a:avLst/>
          </a:prstGeom>
          <a:noFill/>
        </p:spPr>
        <p:txBody>
          <a:bodyPr wrap="square" rtlCol="0">
            <a:spAutoFit/>
          </a:bodyPr>
          <a:lstStyle/>
          <a:p>
            <a:r>
              <a:rPr lang="en-AU" dirty="0"/>
              <a:t>Figure 5</a:t>
            </a:r>
          </a:p>
        </p:txBody>
      </p:sp>
      <p:sp>
        <p:nvSpPr>
          <p:cNvPr id="11" name="TextBox 10">
            <a:extLst>
              <a:ext uri="{FF2B5EF4-FFF2-40B4-BE49-F238E27FC236}">
                <a16:creationId xmlns:a16="http://schemas.microsoft.com/office/drawing/2014/main" id="{A27629C4-6DD5-42E4-8F62-62350A26C8BD}"/>
              </a:ext>
            </a:extLst>
          </p:cNvPr>
          <p:cNvSpPr txBox="1"/>
          <p:nvPr/>
        </p:nvSpPr>
        <p:spPr>
          <a:xfrm>
            <a:off x="7046053" y="4356291"/>
            <a:ext cx="932157" cy="369332"/>
          </a:xfrm>
          <a:prstGeom prst="rect">
            <a:avLst/>
          </a:prstGeom>
          <a:noFill/>
        </p:spPr>
        <p:txBody>
          <a:bodyPr wrap="square" rtlCol="0">
            <a:spAutoFit/>
          </a:bodyPr>
          <a:lstStyle/>
          <a:p>
            <a:r>
              <a:rPr lang="en-AU" dirty="0"/>
              <a:t>Figure 6</a:t>
            </a:r>
          </a:p>
        </p:txBody>
      </p:sp>
      <p:sp>
        <p:nvSpPr>
          <p:cNvPr id="12" name="TextBox 11">
            <a:extLst>
              <a:ext uri="{FF2B5EF4-FFF2-40B4-BE49-F238E27FC236}">
                <a16:creationId xmlns:a16="http://schemas.microsoft.com/office/drawing/2014/main" id="{A33B311D-6489-422F-9205-0DABBE40EF8F}"/>
              </a:ext>
            </a:extLst>
          </p:cNvPr>
          <p:cNvSpPr txBox="1"/>
          <p:nvPr/>
        </p:nvSpPr>
        <p:spPr>
          <a:xfrm>
            <a:off x="290003" y="4894123"/>
            <a:ext cx="11754035" cy="1477328"/>
          </a:xfrm>
          <a:prstGeom prst="rect">
            <a:avLst/>
          </a:prstGeom>
          <a:noFill/>
        </p:spPr>
        <p:txBody>
          <a:bodyPr wrap="square" rtlCol="0">
            <a:spAutoFit/>
          </a:bodyPr>
          <a:lstStyle/>
          <a:p>
            <a:pPr algn="just"/>
            <a:r>
              <a:rPr lang="en-AU" dirty="0"/>
              <a:t>It is clear from Figure 5 that the majority of the transactions are ‘Debit’ transactions which account for 93% of the transactions while minority of them are ‘Credit’ transactions(=7%). Figure 6 shows the distribution of mean transaction amount of ANZ customers and it is clear that the distribution is positively skewed with some outliers. Therefore, majority of the customers are likely to spend a mean amount around 200. As there were 12043 transactions recorded in the data set, the average transaction amount was found to be </a:t>
            </a:r>
            <a:r>
              <a:rPr lang="en-AU" dirty="0">
                <a:highlight>
                  <a:srgbClr val="FFFF00"/>
                </a:highlight>
              </a:rPr>
              <a:t>187.93</a:t>
            </a:r>
            <a:r>
              <a:rPr lang="en-AU" dirty="0"/>
              <a:t>.</a:t>
            </a:r>
          </a:p>
        </p:txBody>
      </p:sp>
    </p:spTree>
    <p:extLst>
      <p:ext uri="{BB962C8B-B14F-4D97-AF65-F5344CB8AC3E}">
        <p14:creationId xmlns:p14="http://schemas.microsoft.com/office/powerpoint/2010/main" val="303754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9A88-9978-430C-A786-FA2B96330A77}"/>
              </a:ext>
            </a:extLst>
          </p:cNvPr>
          <p:cNvSpPr>
            <a:spLocks noGrp="1"/>
          </p:cNvSpPr>
          <p:nvPr>
            <p:ph type="title"/>
          </p:nvPr>
        </p:nvSpPr>
        <p:spPr>
          <a:xfrm>
            <a:off x="838200" y="281240"/>
            <a:ext cx="10515600" cy="794637"/>
          </a:xfrm>
        </p:spPr>
        <p:txBody>
          <a:bodyPr/>
          <a:lstStyle/>
          <a:p>
            <a:r>
              <a:rPr lang="en-US" dirty="0"/>
              <a:t>Transaction Analysis of ANZ Customers</a:t>
            </a:r>
            <a:endParaRPr lang="en-AU" dirty="0"/>
          </a:p>
        </p:txBody>
      </p:sp>
      <p:pic>
        <p:nvPicPr>
          <p:cNvPr id="5" name="Content Placeholder 4" descr="A screenshot of a cell phone&#10;&#10;Description automatically generated">
            <a:extLst>
              <a:ext uri="{FF2B5EF4-FFF2-40B4-BE49-F238E27FC236}">
                <a16:creationId xmlns:a16="http://schemas.microsoft.com/office/drawing/2014/main" id="{2BF49533-02A3-4C38-9973-4B87E4A76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859" y="972531"/>
            <a:ext cx="4574045" cy="3620280"/>
          </a:xfrm>
        </p:spPr>
      </p:pic>
      <p:pic>
        <p:nvPicPr>
          <p:cNvPr id="7" name="Picture 6" descr="A screenshot of a cell phone&#10;&#10;Description automatically generated">
            <a:extLst>
              <a:ext uri="{FF2B5EF4-FFF2-40B4-BE49-F238E27FC236}">
                <a16:creationId xmlns:a16="http://schemas.microsoft.com/office/drawing/2014/main" id="{AFFF3202-A57D-457C-8139-2A1C86241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904" y="947989"/>
            <a:ext cx="4711038" cy="3728707"/>
          </a:xfrm>
          <a:prstGeom prst="rect">
            <a:avLst/>
          </a:prstGeom>
        </p:spPr>
      </p:pic>
      <p:sp>
        <p:nvSpPr>
          <p:cNvPr id="9" name="TextBox 8">
            <a:extLst>
              <a:ext uri="{FF2B5EF4-FFF2-40B4-BE49-F238E27FC236}">
                <a16:creationId xmlns:a16="http://schemas.microsoft.com/office/drawing/2014/main" id="{06E54584-5D71-4463-A2B4-8E97C9C37D59}"/>
              </a:ext>
            </a:extLst>
          </p:cNvPr>
          <p:cNvSpPr txBox="1"/>
          <p:nvPr/>
        </p:nvSpPr>
        <p:spPr>
          <a:xfrm>
            <a:off x="2496474" y="4450088"/>
            <a:ext cx="932157" cy="369332"/>
          </a:xfrm>
          <a:prstGeom prst="rect">
            <a:avLst/>
          </a:prstGeom>
          <a:noFill/>
        </p:spPr>
        <p:txBody>
          <a:bodyPr wrap="square" rtlCol="0">
            <a:spAutoFit/>
          </a:bodyPr>
          <a:lstStyle/>
          <a:p>
            <a:r>
              <a:rPr lang="en-AU" dirty="0"/>
              <a:t>Figure 7</a:t>
            </a:r>
          </a:p>
        </p:txBody>
      </p:sp>
      <p:sp>
        <p:nvSpPr>
          <p:cNvPr id="11" name="TextBox 10">
            <a:extLst>
              <a:ext uri="{FF2B5EF4-FFF2-40B4-BE49-F238E27FC236}">
                <a16:creationId xmlns:a16="http://schemas.microsoft.com/office/drawing/2014/main" id="{65D08032-0EDB-4DCA-9DED-48496770F63C}"/>
              </a:ext>
            </a:extLst>
          </p:cNvPr>
          <p:cNvSpPr txBox="1"/>
          <p:nvPr/>
        </p:nvSpPr>
        <p:spPr>
          <a:xfrm>
            <a:off x="7070519" y="4492030"/>
            <a:ext cx="932157" cy="369332"/>
          </a:xfrm>
          <a:prstGeom prst="rect">
            <a:avLst/>
          </a:prstGeom>
          <a:noFill/>
        </p:spPr>
        <p:txBody>
          <a:bodyPr wrap="square" rtlCol="0">
            <a:spAutoFit/>
          </a:bodyPr>
          <a:lstStyle/>
          <a:p>
            <a:r>
              <a:rPr lang="en-AU" dirty="0"/>
              <a:t>Figure 8</a:t>
            </a:r>
          </a:p>
        </p:txBody>
      </p:sp>
      <p:sp>
        <p:nvSpPr>
          <p:cNvPr id="13" name="TextBox 12">
            <a:extLst>
              <a:ext uri="{FF2B5EF4-FFF2-40B4-BE49-F238E27FC236}">
                <a16:creationId xmlns:a16="http://schemas.microsoft.com/office/drawing/2014/main" id="{FCD609EB-C7DD-4B54-82AE-27A8863D37C7}"/>
              </a:ext>
            </a:extLst>
          </p:cNvPr>
          <p:cNvSpPr txBox="1"/>
          <p:nvPr/>
        </p:nvSpPr>
        <p:spPr>
          <a:xfrm>
            <a:off x="236738" y="4982627"/>
            <a:ext cx="11718524" cy="1477328"/>
          </a:xfrm>
          <a:prstGeom prst="rect">
            <a:avLst/>
          </a:prstGeom>
          <a:noFill/>
        </p:spPr>
        <p:txBody>
          <a:bodyPr wrap="square" rtlCol="0">
            <a:spAutoFit/>
          </a:bodyPr>
          <a:lstStyle/>
          <a:p>
            <a:pPr algn="just"/>
            <a:r>
              <a:rPr lang="en-AU" dirty="0"/>
              <a:t>Figure 7 shows the distribution of transaction counts made by each customer and it can be noticed that the distribution is positively skewed with noticeable outliers and extreme values. This suggests that majority of the customers make nearly 120 transactions while there are some customers who make even a maximum of 578 transactions. It can be seen from Figure 8 that the distribution of mean transaction amount is also positively skewed with distinct outliers and extreme values. Therefore majority of the customers engage in a mean transaction amount of nearly 228.</a:t>
            </a:r>
          </a:p>
        </p:txBody>
      </p:sp>
    </p:spTree>
    <p:extLst>
      <p:ext uri="{BB962C8B-B14F-4D97-AF65-F5344CB8AC3E}">
        <p14:creationId xmlns:p14="http://schemas.microsoft.com/office/powerpoint/2010/main" val="294540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6000-5B9E-40B9-BD4F-CA7DBC5BBA9E}"/>
              </a:ext>
            </a:extLst>
          </p:cNvPr>
          <p:cNvSpPr>
            <a:spLocks noGrp="1"/>
          </p:cNvSpPr>
          <p:nvPr>
            <p:ph type="title"/>
          </p:nvPr>
        </p:nvSpPr>
        <p:spPr>
          <a:xfrm>
            <a:off x="838200" y="324436"/>
            <a:ext cx="10515600" cy="820044"/>
          </a:xfrm>
        </p:spPr>
        <p:txBody>
          <a:bodyPr/>
          <a:lstStyle/>
          <a:p>
            <a:r>
              <a:rPr lang="en-US" dirty="0"/>
              <a:t>Transaction Analysis of ANZ Customers</a:t>
            </a:r>
            <a:endParaRPr lang="en-AU" dirty="0"/>
          </a:p>
        </p:txBody>
      </p:sp>
      <p:pic>
        <p:nvPicPr>
          <p:cNvPr id="5" name="Content Placeholder 4" descr="A screenshot of a cell phone&#10;&#10;Description automatically generated">
            <a:extLst>
              <a:ext uri="{FF2B5EF4-FFF2-40B4-BE49-F238E27FC236}">
                <a16:creationId xmlns:a16="http://schemas.microsoft.com/office/drawing/2014/main" id="{2AEBC7A3-E273-41CF-9CDF-6F73A894D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480" y="1222509"/>
            <a:ext cx="4799324" cy="3798585"/>
          </a:xfrm>
        </p:spPr>
      </p:pic>
      <p:sp>
        <p:nvSpPr>
          <p:cNvPr id="7" name="TextBox 6">
            <a:extLst>
              <a:ext uri="{FF2B5EF4-FFF2-40B4-BE49-F238E27FC236}">
                <a16:creationId xmlns:a16="http://schemas.microsoft.com/office/drawing/2014/main" id="{5B38289F-6782-4640-9FE2-14CB70EE02DC}"/>
              </a:ext>
            </a:extLst>
          </p:cNvPr>
          <p:cNvSpPr txBox="1"/>
          <p:nvPr/>
        </p:nvSpPr>
        <p:spPr>
          <a:xfrm>
            <a:off x="2632064" y="5021094"/>
            <a:ext cx="932157" cy="369332"/>
          </a:xfrm>
          <a:prstGeom prst="rect">
            <a:avLst/>
          </a:prstGeom>
          <a:noFill/>
        </p:spPr>
        <p:txBody>
          <a:bodyPr wrap="square" rtlCol="0">
            <a:spAutoFit/>
          </a:bodyPr>
          <a:lstStyle/>
          <a:p>
            <a:r>
              <a:rPr lang="en-AU" dirty="0"/>
              <a:t>Figure 9</a:t>
            </a:r>
          </a:p>
        </p:txBody>
      </p:sp>
      <p:sp>
        <p:nvSpPr>
          <p:cNvPr id="9" name="TextBox 8">
            <a:extLst>
              <a:ext uri="{FF2B5EF4-FFF2-40B4-BE49-F238E27FC236}">
                <a16:creationId xmlns:a16="http://schemas.microsoft.com/office/drawing/2014/main" id="{748D1AB1-9AB8-4051-BF2F-A43F7937629B}"/>
              </a:ext>
            </a:extLst>
          </p:cNvPr>
          <p:cNvSpPr txBox="1"/>
          <p:nvPr/>
        </p:nvSpPr>
        <p:spPr>
          <a:xfrm>
            <a:off x="5463013" y="2034448"/>
            <a:ext cx="4977126" cy="923330"/>
          </a:xfrm>
          <a:prstGeom prst="rect">
            <a:avLst/>
          </a:prstGeom>
          <a:noFill/>
          <a:ln w="28575">
            <a:solidFill>
              <a:srgbClr val="0070C0"/>
            </a:solidFill>
          </a:ln>
        </p:spPr>
        <p:txBody>
          <a:bodyPr wrap="square" rtlCol="0">
            <a:spAutoFit/>
          </a:bodyPr>
          <a:lstStyle/>
          <a:p>
            <a:r>
              <a:rPr lang="en-AU" dirty="0"/>
              <a:t>Average transaction amount in August = 185.12</a:t>
            </a:r>
          </a:p>
          <a:p>
            <a:r>
              <a:rPr lang="en-US" dirty="0"/>
              <a:t>Average transaction amount in September = 182.05</a:t>
            </a:r>
          </a:p>
          <a:p>
            <a:r>
              <a:rPr lang="en-US" dirty="0"/>
              <a:t>Average transaction amount in October = 196.43</a:t>
            </a:r>
            <a:endParaRPr lang="en-AU" dirty="0"/>
          </a:p>
        </p:txBody>
      </p:sp>
      <p:sp>
        <p:nvSpPr>
          <p:cNvPr id="11" name="TextBox 10">
            <a:extLst>
              <a:ext uri="{FF2B5EF4-FFF2-40B4-BE49-F238E27FC236}">
                <a16:creationId xmlns:a16="http://schemas.microsoft.com/office/drawing/2014/main" id="{251547C5-334E-4E5E-A4F9-77C3AF46555D}"/>
              </a:ext>
            </a:extLst>
          </p:cNvPr>
          <p:cNvSpPr txBox="1"/>
          <p:nvPr/>
        </p:nvSpPr>
        <p:spPr>
          <a:xfrm>
            <a:off x="5463013" y="1440099"/>
            <a:ext cx="6228339" cy="369332"/>
          </a:xfrm>
          <a:prstGeom prst="rect">
            <a:avLst/>
          </a:prstGeom>
          <a:noFill/>
          <a:ln w="28575">
            <a:solidFill>
              <a:srgbClr val="FF0000"/>
            </a:solidFill>
          </a:ln>
        </p:spPr>
        <p:txBody>
          <a:bodyPr wrap="square" rtlCol="0">
            <a:spAutoFit/>
          </a:bodyPr>
          <a:lstStyle/>
          <a:p>
            <a:r>
              <a:rPr lang="en-AU" dirty="0"/>
              <a:t>Average transaction amount of the ANZ Customer Base = 187.93</a:t>
            </a:r>
          </a:p>
        </p:txBody>
      </p:sp>
      <p:sp>
        <p:nvSpPr>
          <p:cNvPr id="12" name="TextBox 11">
            <a:extLst>
              <a:ext uri="{FF2B5EF4-FFF2-40B4-BE49-F238E27FC236}">
                <a16:creationId xmlns:a16="http://schemas.microsoft.com/office/drawing/2014/main" id="{9BBF85F7-5EA7-4A00-B59F-D5A519347A51}"/>
              </a:ext>
            </a:extLst>
          </p:cNvPr>
          <p:cNvSpPr txBox="1"/>
          <p:nvPr/>
        </p:nvSpPr>
        <p:spPr>
          <a:xfrm>
            <a:off x="5463013" y="3189164"/>
            <a:ext cx="6228339" cy="646331"/>
          </a:xfrm>
          <a:prstGeom prst="rect">
            <a:avLst/>
          </a:prstGeom>
          <a:noFill/>
          <a:ln w="28575">
            <a:solidFill>
              <a:srgbClr val="FFC000"/>
            </a:solidFill>
          </a:ln>
        </p:spPr>
        <p:txBody>
          <a:bodyPr wrap="square" rtlCol="0">
            <a:spAutoFit/>
          </a:bodyPr>
          <a:lstStyle/>
          <a:p>
            <a:r>
              <a:rPr lang="en-AU" dirty="0"/>
              <a:t>Average number of transactions made by a customer = 120.43 ~ 120 transactions</a:t>
            </a:r>
          </a:p>
        </p:txBody>
      </p:sp>
      <p:sp>
        <p:nvSpPr>
          <p:cNvPr id="14" name="TextBox 13">
            <a:extLst>
              <a:ext uri="{FF2B5EF4-FFF2-40B4-BE49-F238E27FC236}">
                <a16:creationId xmlns:a16="http://schemas.microsoft.com/office/drawing/2014/main" id="{45C39401-2751-4251-B109-87D34E39E28F}"/>
              </a:ext>
            </a:extLst>
          </p:cNvPr>
          <p:cNvSpPr txBox="1"/>
          <p:nvPr/>
        </p:nvSpPr>
        <p:spPr>
          <a:xfrm>
            <a:off x="5463013" y="4052088"/>
            <a:ext cx="6228339" cy="646331"/>
          </a:xfrm>
          <a:prstGeom prst="rect">
            <a:avLst/>
          </a:prstGeom>
          <a:noFill/>
          <a:ln w="28575">
            <a:solidFill>
              <a:srgbClr val="7030A0"/>
            </a:solidFill>
          </a:ln>
        </p:spPr>
        <p:txBody>
          <a:bodyPr wrap="square" rtlCol="0">
            <a:spAutoFit/>
          </a:bodyPr>
          <a:lstStyle/>
          <a:p>
            <a:r>
              <a:rPr lang="en-AU" dirty="0"/>
              <a:t>Average number of transactions made by customers in each month = 12043/3 = 4014.33</a:t>
            </a:r>
          </a:p>
        </p:txBody>
      </p:sp>
      <p:sp>
        <p:nvSpPr>
          <p:cNvPr id="15" name="TextBox 14">
            <a:extLst>
              <a:ext uri="{FF2B5EF4-FFF2-40B4-BE49-F238E27FC236}">
                <a16:creationId xmlns:a16="http://schemas.microsoft.com/office/drawing/2014/main" id="{D3B65DCF-0A12-439A-8CE5-03B16F753735}"/>
              </a:ext>
            </a:extLst>
          </p:cNvPr>
          <p:cNvSpPr txBox="1"/>
          <p:nvPr/>
        </p:nvSpPr>
        <p:spPr>
          <a:xfrm>
            <a:off x="201227" y="5417901"/>
            <a:ext cx="11789545" cy="1200329"/>
          </a:xfrm>
          <a:prstGeom prst="rect">
            <a:avLst/>
          </a:prstGeom>
          <a:noFill/>
        </p:spPr>
        <p:txBody>
          <a:bodyPr wrap="square" rtlCol="0">
            <a:spAutoFit/>
          </a:bodyPr>
          <a:lstStyle/>
          <a:p>
            <a:pPr algn="just"/>
            <a:r>
              <a:rPr lang="en-AU" dirty="0"/>
              <a:t>It can be depicted from Figure 9 that the percentage distribution of the number of transactions by month is almost the same and the transaction percentages of August, September and October are 32.74%, 33.32% and 33.94% respectively. The highest average transaction amount was found in October and it is even higher than the average transaction amount of the ANZ customer base. On average, customers make approximately 4014 transactions per month.</a:t>
            </a:r>
          </a:p>
        </p:txBody>
      </p:sp>
    </p:spTree>
    <p:extLst>
      <p:ext uri="{BB962C8B-B14F-4D97-AF65-F5344CB8AC3E}">
        <p14:creationId xmlns:p14="http://schemas.microsoft.com/office/powerpoint/2010/main" val="230862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10C2-30CD-4851-A565-A88DB8BDBB95}"/>
              </a:ext>
            </a:extLst>
          </p:cNvPr>
          <p:cNvSpPr>
            <a:spLocks noGrp="1"/>
          </p:cNvSpPr>
          <p:nvPr>
            <p:ph type="title"/>
          </p:nvPr>
        </p:nvSpPr>
        <p:spPr>
          <a:xfrm>
            <a:off x="838200" y="187573"/>
            <a:ext cx="10515600" cy="826542"/>
          </a:xfrm>
        </p:spPr>
        <p:txBody>
          <a:bodyPr/>
          <a:lstStyle/>
          <a:p>
            <a:r>
              <a:rPr lang="en-US" dirty="0"/>
              <a:t>Transaction Analysis of ANZ Customers</a:t>
            </a:r>
            <a:endParaRPr lang="en-AU" dirty="0"/>
          </a:p>
        </p:txBody>
      </p:sp>
      <p:pic>
        <p:nvPicPr>
          <p:cNvPr id="5" name="Content Placeholder 4" descr="A close up of text on a white background&#10;&#10;Description automatically generated">
            <a:extLst>
              <a:ext uri="{FF2B5EF4-FFF2-40B4-BE49-F238E27FC236}">
                <a16:creationId xmlns:a16="http://schemas.microsoft.com/office/drawing/2014/main" id="{A7DE9170-219B-46EA-A5E3-4E5CC8BA5E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862" y="1108237"/>
            <a:ext cx="4319920" cy="3419144"/>
          </a:xfrm>
        </p:spPr>
      </p:pic>
      <p:pic>
        <p:nvPicPr>
          <p:cNvPr id="7" name="Picture 6" descr="A close up of text on a white background&#10;&#10;Description automatically generated">
            <a:extLst>
              <a:ext uri="{FF2B5EF4-FFF2-40B4-BE49-F238E27FC236}">
                <a16:creationId xmlns:a16="http://schemas.microsoft.com/office/drawing/2014/main" id="{3D94FDB9-A196-46B8-9354-F0E8A04F7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650" y="1108238"/>
            <a:ext cx="4319920" cy="3419143"/>
          </a:xfrm>
          <a:prstGeom prst="rect">
            <a:avLst/>
          </a:prstGeom>
        </p:spPr>
      </p:pic>
      <p:sp>
        <p:nvSpPr>
          <p:cNvPr id="9" name="TextBox 8">
            <a:extLst>
              <a:ext uri="{FF2B5EF4-FFF2-40B4-BE49-F238E27FC236}">
                <a16:creationId xmlns:a16="http://schemas.microsoft.com/office/drawing/2014/main" id="{0ACF7F53-880A-4A84-AB10-95E1C36D1A9D}"/>
              </a:ext>
            </a:extLst>
          </p:cNvPr>
          <p:cNvSpPr txBox="1"/>
          <p:nvPr/>
        </p:nvSpPr>
        <p:spPr>
          <a:xfrm>
            <a:off x="2252329" y="4584191"/>
            <a:ext cx="1074199" cy="369332"/>
          </a:xfrm>
          <a:prstGeom prst="rect">
            <a:avLst/>
          </a:prstGeom>
          <a:noFill/>
        </p:spPr>
        <p:txBody>
          <a:bodyPr wrap="square" rtlCol="0">
            <a:spAutoFit/>
          </a:bodyPr>
          <a:lstStyle/>
          <a:p>
            <a:r>
              <a:rPr lang="en-AU" dirty="0"/>
              <a:t>Figure 10</a:t>
            </a:r>
          </a:p>
        </p:txBody>
      </p:sp>
      <p:sp>
        <p:nvSpPr>
          <p:cNvPr id="11" name="TextBox 10">
            <a:extLst>
              <a:ext uri="{FF2B5EF4-FFF2-40B4-BE49-F238E27FC236}">
                <a16:creationId xmlns:a16="http://schemas.microsoft.com/office/drawing/2014/main" id="{03769F64-3553-44DD-AC54-6B55BC368991}"/>
              </a:ext>
            </a:extLst>
          </p:cNvPr>
          <p:cNvSpPr txBox="1"/>
          <p:nvPr/>
        </p:nvSpPr>
        <p:spPr>
          <a:xfrm>
            <a:off x="7183513" y="4568021"/>
            <a:ext cx="1074199" cy="369332"/>
          </a:xfrm>
          <a:prstGeom prst="rect">
            <a:avLst/>
          </a:prstGeom>
          <a:noFill/>
        </p:spPr>
        <p:txBody>
          <a:bodyPr wrap="square" rtlCol="0">
            <a:spAutoFit/>
          </a:bodyPr>
          <a:lstStyle/>
          <a:p>
            <a:r>
              <a:rPr lang="en-AU" dirty="0"/>
              <a:t>Figure 11</a:t>
            </a:r>
          </a:p>
        </p:txBody>
      </p:sp>
      <p:sp>
        <p:nvSpPr>
          <p:cNvPr id="13" name="TextBox 12">
            <a:extLst>
              <a:ext uri="{FF2B5EF4-FFF2-40B4-BE49-F238E27FC236}">
                <a16:creationId xmlns:a16="http://schemas.microsoft.com/office/drawing/2014/main" id="{68E1EAA4-694A-4862-9954-42A0C0F6FB0B}"/>
              </a:ext>
            </a:extLst>
          </p:cNvPr>
          <p:cNvSpPr txBox="1"/>
          <p:nvPr/>
        </p:nvSpPr>
        <p:spPr>
          <a:xfrm>
            <a:off x="295362" y="4916101"/>
            <a:ext cx="11601275" cy="1754326"/>
          </a:xfrm>
          <a:prstGeom prst="rect">
            <a:avLst/>
          </a:prstGeom>
          <a:noFill/>
        </p:spPr>
        <p:txBody>
          <a:bodyPr wrap="square" rtlCol="0">
            <a:spAutoFit/>
          </a:bodyPr>
          <a:lstStyle/>
          <a:p>
            <a:pPr algn="just"/>
            <a:r>
              <a:rPr lang="en-AU" dirty="0"/>
              <a:t>Figure 10 displays the distribution of total transaction amount by customer gender. It is clear that the total transaction amount distributions of both males and females are positively skewed while an extreme value can be identified in the distribution of females. The median total transaction amount of both males and females is approximately equal. Figure 11 shows the distributions of mean transaction amount by customer gender. It can be seen that both the distributions are positively skewed with noticeable extreme values and have approximately the same median value. The spread of mean transaction amounts in males is higher than that of females suggesting that men vary more in mean transaction amounts.</a:t>
            </a:r>
          </a:p>
        </p:txBody>
      </p:sp>
    </p:spTree>
    <p:extLst>
      <p:ext uri="{BB962C8B-B14F-4D97-AF65-F5344CB8AC3E}">
        <p14:creationId xmlns:p14="http://schemas.microsoft.com/office/powerpoint/2010/main" val="2400768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2237</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Data@ANZ Virtual Internship Program</vt:lpstr>
      <vt:lpstr>Task 1: Exploratory Data Analysis</vt:lpstr>
      <vt:lpstr>Important attributes of Data@ANZ data set</vt:lpstr>
      <vt:lpstr>Demographic Analysis of ANZ Customers</vt:lpstr>
      <vt:lpstr>Demographic Analysis of ANZ Customers</vt:lpstr>
      <vt:lpstr>Transaction Analysis of ANZ Customers</vt:lpstr>
      <vt:lpstr>Transaction Analysis of ANZ Customers</vt:lpstr>
      <vt:lpstr>Transaction Analysis of ANZ Customers</vt:lpstr>
      <vt:lpstr>Transaction Analysis of ANZ Customers</vt:lpstr>
      <vt:lpstr>Transaction Analysis of ANZ Customers</vt:lpstr>
      <vt:lpstr>Daily Time Series Analysis of Transaction Count</vt:lpstr>
      <vt:lpstr>Daily Time Series Analysis of Mean Transaction Amount</vt:lpstr>
      <vt:lpstr>Weekly Time Series Analysis of Transaction Count and Mean Transaction Amount</vt:lpstr>
      <vt:lpstr>Geospatial Analysis of ANZ Customers</vt:lpstr>
      <vt:lpstr>Geospatial Analysis of ANZ Customers by Transaction Count</vt:lpstr>
      <vt:lpstr>Geospatial Analysis of ANZ Customers by Mean Transaction Count</vt:lpstr>
      <vt:lpstr>Geospatial Analysis of ANZ Customers residing in Melbourne</vt:lpstr>
      <vt:lpstr>Geospatial Analysis of ANZ Customers residing in Sydney</vt:lpstr>
      <vt:lpstr>Analysis of Transactions by Merchant State</vt:lpstr>
      <vt:lpstr>Analysis of Transactions by Purpose</vt:lpstr>
      <vt:lpstr>Synopsis of Exploratory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Data@ANZ Virtual Internship Program</dc:title>
  <dc:creator>Isuru Herath</dc:creator>
  <cp:lastModifiedBy>Isuru Herath</cp:lastModifiedBy>
  <cp:revision>34</cp:revision>
  <dcterms:created xsi:type="dcterms:W3CDTF">2020-08-12T10:53:11Z</dcterms:created>
  <dcterms:modified xsi:type="dcterms:W3CDTF">2020-08-29T16:31:29Z</dcterms:modified>
</cp:coreProperties>
</file>