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6.jpeg" ContentType="image/jpe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6.jpeg" ContentType="image/jpeg"/>
  <Override PartName="/ppt/media/image15.png" ContentType="image/png"/>
  <Override PartName="/ppt/media/image17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18.jpeg" ContentType="image/jpe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8.jpeg" ContentType="image/jpe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04D2EF1-0DA1-47F9-B2BD-82E980A1056C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6AFC3B-E8E6-4964-9390-B126839A83C8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8B6E15E-E4D4-4592-BC35-CD4803A166C8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90480" y="1010160"/>
            <a:ext cx="7666560" cy="59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90480" y="3224880"/>
            <a:ext cx="7666560" cy="5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90480" y="1113480"/>
            <a:ext cx="7666560" cy="2748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318080" y="3132720"/>
            <a:ext cx="648000" cy="648000"/>
          </a:xfrm>
          <a:custGeom>
            <a:avLst/>
            <a:gdLst/>
            <a:ahLst/>
            <a:rect l="l" t="t" r="r" b="b"/>
            <a:pathLst>
              <a:path w="864870" h="864870">
                <a:moveTo>
                  <a:pt x="0" y="432308"/>
                </a:moveTo>
                <a:lnTo>
                  <a:pt x="2536" y="385202"/>
                </a:lnTo>
                <a:lnTo>
                  <a:pt x="9971" y="339566"/>
                </a:lnTo>
                <a:lnTo>
                  <a:pt x="22040" y="295664"/>
                </a:lnTo>
                <a:lnTo>
                  <a:pt x="38479" y="253758"/>
                </a:lnTo>
                <a:lnTo>
                  <a:pt x="59026" y="214112"/>
                </a:lnTo>
                <a:lnTo>
                  <a:pt x="83417" y="176991"/>
                </a:lnTo>
                <a:lnTo>
                  <a:pt x="111388" y="142657"/>
                </a:lnTo>
                <a:lnTo>
                  <a:pt x="142677" y="111376"/>
                </a:lnTo>
                <a:lnTo>
                  <a:pt x="177018" y="83409"/>
                </a:lnTo>
                <a:lnTo>
                  <a:pt x="214150" y="59022"/>
                </a:lnTo>
                <a:lnTo>
                  <a:pt x="253808" y="38477"/>
                </a:lnTo>
                <a:lnTo>
                  <a:pt x="295729" y="22039"/>
                </a:lnTo>
                <a:lnTo>
                  <a:pt x="339649" y="9970"/>
                </a:lnTo>
                <a:lnTo>
                  <a:pt x="385306" y="2536"/>
                </a:lnTo>
                <a:lnTo>
                  <a:pt x="432435" y="0"/>
                </a:lnTo>
                <a:lnTo>
                  <a:pt x="479540" y="2536"/>
                </a:lnTo>
                <a:lnTo>
                  <a:pt x="525176" y="9970"/>
                </a:lnTo>
                <a:lnTo>
                  <a:pt x="569078" y="22039"/>
                </a:lnTo>
                <a:lnTo>
                  <a:pt x="610984" y="38477"/>
                </a:lnTo>
                <a:lnTo>
                  <a:pt x="650630" y="59022"/>
                </a:lnTo>
                <a:lnTo>
                  <a:pt x="687751" y="83409"/>
                </a:lnTo>
                <a:lnTo>
                  <a:pt x="722085" y="111376"/>
                </a:lnTo>
                <a:lnTo>
                  <a:pt x="753366" y="142657"/>
                </a:lnTo>
                <a:lnTo>
                  <a:pt x="781333" y="176991"/>
                </a:lnTo>
                <a:lnTo>
                  <a:pt x="805720" y="214112"/>
                </a:lnTo>
                <a:lnTo>
                  <a:pt x="826265" y="253758"/>
                </a:lnTo>
                <a:lnTo>
                  <a:pt x="842703" y="295664"/>
                </a:lnTo>
                <a:lnTo>
                  <a:pt x="854772" y="339566"/>
                </a:lnTo>
                <a:lnTo>
                  <a:pt x="862206" y="385202"/>
                </a:lnTo>
                <a:lnTo>
                  <a:pt x="864743" y="432308"/>
                </a:lnTo>
                <a:lnTo>
                  <a:pt x="862206" y="479414"/>
                </a:lnTo>
                <a:lnTo>
                  <a:pt x="854772" y="525055"/>
                </a:lnTo>
                <a:lnTo>
                  <a:pt x="842703" y="568965"/>
                </a:lnTo>
                <a:lnTo>
                  <a:pt x="826265" y="610880"/>
                </a:lnTo>
                <a:lnTo>
                  <a:pt x="805720" y="650536"/>
                </a:lnTo>
                <a:lnTo>
                  <a:pt x="781333" y="687669"/>
                </a:lnTo>
                <a:lnTo>
                  <a:pt x="753366" y="722015"/>
                </a:lnTo>
                <a:lnTo>
                  <a:pt x="722085" y="753309"/>
                </a:lnTo>
                <a:lnTo>
                  <a:pt x="687751" y="781288"/>
                </a:lnTo>
                <a:lnTo>
                  <a:pt x="650630" y="805688"/>
                </a:lnTo>
                <a:lnTo>
                  <a:pt x="610984" y="826243"/>
                </a:lnTo>
                <a:lnTo>
                  <a:pt x="569078" y="842690"/>
                </a:lnTo>
                <a:lnTo>
                  <a:pt x="525176" y="854765"/>
                </a:lnTo>
                <a:lnTo>
                  <a:pt x="479540" y="862204"/>
                </a:lnTo>
                <a:lnTo>
                  <a:pt x="432435" y="864743"/>
                </a:lnTo>
                <a:lnTo>
                  <a:pt x="385306" y="862204"/>
                </a:lnTo>
                <a:lnTo>
                  <a:pt x="339649" y="854765"/>
                </a:lnTo>
                <a:lnTo>
                  <a:pt x="295729" y="842690"/>
                </a:lnTo>
                <a:lnTo>
                  <a:pt x="253808" y="826243"/>
                </a:lnTo>
                <a:lnTo>
                  <a:pt x="214150" y="805688"/>
                </a:lnTo>
                <a:lnTo>
                  <a:pt x="177018" y="781288"/>
                </a:lnTo>
                <a:lnTo>
                  <a:pt x="142677" y="753309"/>
                </a:lnTo>
                <a:lnTo>
                  <a:pt x="111388" y="722015"/>
                </a:lnTo>
                <a:lnTo>
                  <a:pt x="83417" y="687669"/>
                </a:lnTo>
                <a:lnTo>
                  <a:pt x="59026" y="650536"/>
                </a:lnTo>
                <a:lnTo>
                  <a:pt x="38479" y="610880"/>
                </a:lnTo>
                <a:lnTo>
                  <a:pt x="22040" y="568965"/>
                </a:lnTo>
                <a:lnTo>
                  <a:pt x="9971" y="525055"/>
                </a:lnTo>
                <a:lnTo>
                  <a:pt x="2536" y="479414"/>
                </a:lnTo>
                <a:lnTo>
                  <a:pt x="0" y="432308"/>
                </a:lnTo>
                <a:close/>
              </a:path>
            </a:pathLst>
          </a:cu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8551440" y="4672440"/>
            <a:ext cx="342360" cy="342360"/>
            <a:chOff x="8551440" y="4672440"/>
            <a:chExt cx="342360" cy="342360"/>
          </a:xfrm>
        </p:grpSpPr>
        <p:sp>
          <p:nvSpPr>
            <p:cNvPr id="43" name="CustomShape 2"/>
            <p:cNvSpPr/>
            <p:nvPr/>
          </p:nvSpPr>
          <p:spPr>
            <a:xfrm>
              <a:off x="8551440" y="4672440"/>
              <a:ext cx="342360" cy="342360"/>
            </a:xfrm>
            <a:prstGeom prst="ellipse">
              <a:avLst/>
            </a:pr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>
              <a:off x="8573040" y="4694040"/>
              <a:ext cx="298440" cy="29844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"/>
          <p:cNvGrpSpPr/>
          <p:nvPr/>
        </p:nvGrpSpPr>
        <p:grpSpPr>
          <a:xfrm>
            <a:off x="8551440" y="4672440"/>
            <a:ext cx="342360" cy="342360"/>
            <a:chOff x="8551440" y="4672440"/>
            <a:chExt cx="342360" cy="342360"/>
          </a:xfrm>
        </p:grpSpPr>
        <p:sp>
          <p:nvSpPr>
            <p:cNvPr id="84" name="CustomShape 2"/>
            <p:cNvSpPr/>
            <p:nvPr/>
          </p:nvSpPr>
          <p:spPr>
            <a:xfrm>
              <a:off x="8551440" y="4672440"/>
              <a:ext cx="342360" cy="342360"/>
            </a:xfrm>
            <a:prstGeom prst="ellipse">
              <a:avLst/>
            </a:pr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3"/>
            <p:cNvSpPr/>
            <p:nvPr/>
          </p:nvSpPr>
          <p:spPr>
            <a:xfrm>
              <a:off x="8573040" y="4694040"/>
              <a:ext cx="298440" cy="29844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hyperlink" Target="http://bit.ly/keycoders2/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96240" y="3351960"/>
            <a:ext cx="3445200" cy="1347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758160" y="1146600"/>
            <a:ext cx="7567200" cy="20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Ministry/ Organization name :</a:t>
            </a:r>
            <a:r>
              <a:rPr b="0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 Govt. of Goa</a:t>
            </a:r>
            <a:br/>
            <a:r>
              <a:rPr b="1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Problem Statement Number/ID :</a:t>
            </a:r>
            <a:r>
              <a:rPr b="0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 DR111</a:t>
            </a:r>
            <a:br/>
            <a:r>
              <a:rPr b="1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Domain Bucket :</a:t>
            </a:r>
            <a:r>
              <a:rPr b="0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 Software – Web App Development</a:t>
            </a:r>
            <a:br/>
            <a:r>
              <a:rPr b="1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Team Name :</a:t>
            </a:r>
            <a:r>
              <a:rPr b="0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 KEYCODERS 2.0</a:t>
            </a:r>
            <a:br/>
            <a:r>
              <a:rPr b="1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Team Leader Name :</a:t>
            </a:r>
            <a:r>
              <a:rPr b="0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 Sumit Kr Singh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College Code :</a:t>
            </a:r>
            <a:r>
              <a:rPr b="0" lang="en-IN" sz="2100" spc="-1" strike="noStrike">
                <a:solidFill>
                  <a:srgbClr val="000000"/>
                </a:solidFill>
                <a:latin typeface="Rockwell"/>
                <a:ea typeface="Rockwell"/>
              </a:rPr>
              <a:t> 1-3509530884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 rot="444600">
            <a:off x="5576400" y="3627000"/>
            <a:ext cx="1274760" cy="9828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 rot="21499800">
            <a:off x="5680800" y="4062240"/>
            <a:ext cx="92772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WEB</a:t>
            </a:r>
            <a:br/>
            <a:r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PORTAL</a:t>
            </a:r>
            <a:endParaRPr b="0" lang="en-IN" sz="1000" spc="-1" strike="noStrike">
              <a:latin typeface="Arial"/>
            </a:endParaRPr>
          </a:p>
        </p:txBody>
      </p:sp>
      <p:grpSp>
        <p:nvGrpSpPr>
          <p:cNvPr id="134" name="Group 5"/>
          <p:cNvGrpSpPr/>
          <p:nvPr/>
        </p:nvGrpSpPr>
        <p:grpSpPr>
          <a:xfrm>
            <a:off x="5360040" y="2882160"/>
            <a:ext cx="2009520" cy="2423520"/>
            <a:chOff x="5360040" y="2882160"/>
            <a:chExt cx="2009520" cy="2423520"/>
          </a:xfrm>
        </p:grpSpPr>
        <p:grpSp>
          <p:nvGrpSpPr>
            <p:cNvPr id="135" name="Group 6"/>
            <p:cNvGrpSpPr/>
            <p:nvPr/>
          </p:nvGrpSpPr>
          <p:grpSpPr>
            <a:xfrm>
              <a:off x="5889240" y="3744000"/>
              <a:ext cx="1480320" cy="1561680"/>
              <a:chOff x="5889240" y="3744000"/>
              <a:chExt cx="1480320" cy="1561680"/>
            </a:xfrm>
          </p:grpSpPr>
          <p:sp>
            <p:nvSpPr>
              <p:cNvPr id="136" name="CustomShape 7"/>
              <p:cNvSpPr/>
              <p:nvPr/>
            </p:nvSpPr>
            <p:spPr>
              <a:xfrm rot="18526200">
                <a:off x="5896800" y="4228200"/>
                <a:ext cx="1526400" cy="593280"/>
              </a:xfrm>
              <a:custGeom>
                <a:avLst/>
                <a:gdLst/>
                <a:ahLst/>
                <a:rect l="l" t="t" r="r" b="b"/>
                <a:pathLst>
                  <a:path w="492" h="187">
                    <a:moveTo>
                      <a:pt x="457" y="0"/>
                    </a:moveTo>
                    <a:cubicBezTo>
                      <a:pt x="416" y="91"/>
                      <a:pt x="325" y="155"/>
                      <a:pt x="218" y="155"/>
                    </a:cubicBezTo>
                    <a:cubicBezTo>
                      <a:pt x="137" y="155"/>
                      <a:pt x="64" y="118"/>
                      <a:pt x="17" y="60"/>
                    </a:cubicBezTo>
                    <a:cubicBezTo>
                      <a:pt x="11" y="70"/>
                      <a:pt x="5" y="80"/>
                      <a:pt x="0" y="90"/>
                    </a:cubicBezTo>
                    <a:cubicBezTo>
                      <a:pt x="54" y="150"/>
                      <a:pt x="132" y="187"/>
                      <a:pt x="218" y="187"/>
                    </a:cubicBezTo>
                    <a:cubicBezTo>
                      <a:pt x="343" y="187"/>
                      <a:pt x="449" y="109"/>
                      <a:pt x="492" y="0"/>
                    </a:cubicBezTo>
                    <a:cubicBezTo>
                      <a:pt x="480" y="0"/>
                      <a:pt x="468" y="1"/>
                      <a:pt x="457" y="0"/>
                    </a:cubicBezTo>
                    <a:close/>
                  </a:path>
                </a:pathLst>
              </a:custGeom>
              <a:solidFill>
                <a:srgbClr val="a1c3fa"/>
              </a:solidFill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8"/>
              <p:cNvSpPr/>
              <p:nvPr/>
            </p:nvSpPr>
            <p:spPr>
              <a:xfrm rot="18526200">
                <a:off x="5874480" y="4176720"/>
                <a:ext cx="1308600" cy="590040"/>
              </a:xfrm>
              <a:custGeom>
                <a:avLst/>
                <a:gdLst/>
                <a:ahLst/>
                <a:rect l="l" t="t" r="r" b="b"/>
                <a:pathLst>
                  <a:path w="440" h="194">
                    <a:moveTo>
                      <a:pt x="262" y="39"/>
                    </a:moveTo>
                    <a:cubicBezTo>
                      <a:pt x="206" y="71"/>
                      <a:pt x="134" y="53"/>
                      <a:pt x="100" y="0"/>
                    </a:cubicBezTo>
                    <a:cubicBezTo>
                      <a:pt x="57" y="25"/>
                      <a:pt x="24" y="60"/>
                      <a:pt x="0" y="99"/>
                    </a:cubicBezTo>
                    <a:cubicBezTo>
                      <a:pt x="47" y="157"/>
                      <a:pt x="120" y="194"/>
                      <a:pt x="201" y="194"/>
                    </a:cubicBezTo>
                    <a:cubicBezTo>
                      <a:pt x="308" y="194"/>
                      <a:pt x="399" y="130"/>
                      <a:pt x="440" y="39"/>
                    </a:cubicBezTo>
                    <a:cubicBezTo>
                      <a:pt x="393" y="37"/>
                      <a:pt x="346" y="24"/>
                      <a:pt x="303" y="0"/>
                    </a:cubicBezTo>
                    <a:cubicBezTo>
                      <a:pt x="292" y="15"/>
                      <a:pt x="279" y="29"/>
                      <a:pt x="262" y="39"/>
                    </a:cubicBezTo>
                    <a:close/>
                  </a:path>
                </a:pathLst>
              </a:custGeom>
              <a:solidFill>
                <a:srgbClr val="307bf3"/>
              </a:solidFill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CustomShape 9"/>
              <p:cNvSpPr/>
              <p:nvPr/>
            </p:nvSpPr>
            <p:spPr>
              <a:xfrm rot="18010800">
                <a:off x="6055200" y="4440600"/>
                <a:ext cx="929160" cy="27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/>
              <a:p>
                <a:pPr algn="ctr">
                  <a:lnSpc>
                    <a:spcPct val="100000"/>
                  </a:lnSpc>
                </a:pPr>
                <a:r>
                  <a:rPr b="0" lang="en-IN" sz="1000" spc="-1" strike="noStrike">
                    <a:solidFill>
                      <a:srgbClr val="ffffff"/>
                    </a:solidFill>
                    <a:latin typeface="Roboto"/>
                    <a:ea typeface="Roboto"/>
                  </a:rPr>
                  <a:t>COLLEGE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IN" sz="1000" spc="-1" strike="noStrike">
                    <a:solidFill>
                      <a:srgbClr val="ffffff"/>
                    </a:solidFill>
                    <a:latin typeface="Roboto"/>
                    <a:ea typeface="Roboto"/>
                  </a:rPr>
                  <a:t>ADMIN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39" name="Group 10"/>
            <p:cNvGrpSpPr/>
            <p:nvPr/>
          </p:nvGrpSpPr>
          <p:grpSpPr>
            <a:xfrm>
              <a:off x="5360040" y="2882160"/>
              <a:ext cx="1606320" cy="1580040"/>
              <a:chOff x="5360040" y="2882160"/>
              <a:chExt cx="1606320" cy="1580040"/>
            </a:xfrm>
          </p:grpSpPr>
          <p:sp>
            <p:nvSpPr>
              <p:cNvPr id="140" name="CustomShape 11"/>
              <p:cNvSpPr/>
              <p:nvPr/>
            </p:nvSpPr>
            <p:spPr>
              <a:xfrm rot="18526200">
                <a:off x="5638680" y="3063240"/>
                <a:ext cx="1048680" cy="1217880"/>
              </a:xfrm>
              <a:custGeom>
                <a:avLst/>
                <a:gdLst/>
                <a:ahLst/>
                <a:rect l="l" t="t" r="r" b="b"/>
                <a:pathLst>
                  <a:path w="338" h="384">
                    <a:moveTo>
                      <a:pt x="45" y="32"/>
                    </a:moveTo>
                    <a:cubicBezTo>
                      <a:pt x="189" y="32"/>
                      <a:pt x="306" y="148"/>
                      <a:pt x="306" y="292"/>
                    </a:cubicBezTo>
                    <a:cubicBezTo>
                      <a:pt x="306" y="325"/>
                      <a:pt x="300" y="355"/>
                      <a:pt x="289" y="384"/>
                    </a:cubicBezTo>
                    <a:cubicBezTo>
                      <a:pt x="301" y="384"/>
                      <a:pt x="312" y="384"/>
                      <a:pt x="324" y="383"/>
                    </a:cubicBezTo>
                    <a:cubicBezTo>
                      <a:pt x="333" y="354"/>
                      <a:pt x="338" y="324"/>
                      <a:pt x="338" y="292"/>
                    </a:cubicBezTo>
                    <a:cubicBezTo>
                      <a:pt x="338" y="131"/>
                      <a:pt x="207" y="0"/>
                      <a:pt x="45" y="0"/>
                    </a:cubicBezTo>
                    <a:cubicBezTo>
                      <a:pt x="30" y="0"/>
                      <a:pt x="15" y="1"/>
                      <a:pt x="0" y="3"/>
                    </a:cubicBezTo>
                    <a:cubicBezTo>
                      <a:pt x="6" y="13"/>
                      <a:pt x="12" y="23"/>
                      <a:pt x="18" y="33"/>
                    </a:cubicBezTo>
                    <a:cubicBezTo>
                      <a:pt x="27" y="32"/>
                      <a:pt x="36" y="32"/>
                      <a:pt x="45" y="32"/>
                    </a:cubicBezTo>
                    <a:close/>
                  </a:path>
                </a:pathLst>
              </a:custGeom>
              <a:solidFill>
                <a:srgbClr val="a1c3fa"/>
              </a:solidFill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12"/>
              <p:cNvSpPr/>
              <p:nvPr/>
            </p:nvSpPr>
            <p:spPr>
              <a:xfrm rot="18526200">
                <a:off x="5765040" y="3196080"/>
                <a:ext cx="857880" cy="1071000"/>
              </a:xfrm>
              <a:custGeom>
                <a:avLst/>
                <a:gdLst/>
                <a:ahLst/>
                <a:rect l="l" t="t" r="r" b="b"/>
                <a:pathLst>
                  <a:path w="288" h="352">
                    <a:moveTo>
                      <a:pt x="27" y="0"/>
                    </a:moveTo>
                    <a:cubicBezTo>
                      <a:pt x="18" y="0"/>
                      <a:pt x="9" y="0"/>
                      <a:pt x="0" y="1"/>
                    </a:cubicBezTo>
                    <a:cubicBezTo>
                      <a:pt x="21" y="43"/>
                      <a:pt x="34" y="90"/>
                      <a:pt x="35" y="140"/>
                    </a:cubicBezTo>
                    <a:cubicBezTo>
                      <a:pt x="74" y="142"/>
                      <a:pt x="111" y="163"/>
                      <a:pt x="132" y="200"/>
                    </a:cubicBezTo>
                    <a:cubicBezTo>
                      <a:pt x="153" y="236"/>
                      <a:pt x="153" y="279"/>
                      <a:pt x="136" y="315"/>
                    </a:cubicBezTo>
                    <a:cubicBezTo>
                      <a:pt x="179" y="339"/>
                      <a:pt x="225" y="351"/>
                      <a:pt x="271" y="352"/>
                    </a:cubicBezTo>
                    <a:cubicBezTo>
                      <a:pt x="282" y="323"/>
                      <a:pt x="288" y="293"/>
                      <a:pt x="288" y="260"/>
                    </a:cubicBezTo>
                    <a:cubicBezTo>
                      <a:pt x="288" y="116"/>
                      <a:pt x="171" y="0"/>
                      <a:pt x="27" y="0"/>
                    </a:cubicBezTo>
                    <a:close/>
                  </a:path>
                </a:pathLst>
              </a:custGeom>
              <a:solidFill>
                <a:srgbClr val="0d5ddf"/>
              </a:solidFill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13"/>
              <p:cNvSpPr/>
              <p:nvPr/>
            </p:nvSpPr>
            <p:spPr>
              <a:xfrm rot="84000">
                <a:off x="5792040" y="3494520"/>
                <a:ext cx="793440" cy="26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/>
              <a:p>
                <a:pPr algn="ctr">
                  <a:lnSpc>
                    <a:spcPct val="100000"/>
                  </a:lnSpc>
                </a:pPr>
                <a:r>
                  <a:rPr b="0" lang="en-IN" sz="1000" spc="-1" strike="noStrike">
                    <a:solidFill>
                      <a:srgbClr val="ffffff"/>
                    </a:solidFill>
                    <a:latin typeface="Roboto"/>
                    <a:ea typeface="Roboto"/>
                  </a:rPr>
                  <a:t>ALUMNI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</p:grpSp>
      <p:grpSp>
        <p:nvGrpSpPr>
          <p:cNvPr id="143" name="Group 14"/>
          <p:cNvGrpSpPr/>
          <p:nvPr/>
        </p:nvGrpSpPr>
        <p:grpSpPr>
          <a:xfrm>
            <a:off x="4896000" y="3668400"/>
            <a:ext cx="1651320" cy="1541520"/>
            <a:chOff x="4896000" y="3668400"/>
            <a:chExt cx="1651320" cy="1541520"/>
          </a:xfrm>
        </p:grpSpPr>
        <p:sp>
          <p:nvSpPr>
            <p:cNvPr id="144" name="CustomShape 15"/>
            <p:cNvSpPr/>
            <p:nvPr/>
          </p:nvSpPr>
          <p:spPr>
            <a:xfrm rot="18526200">
              <a:off x="5331960" y="3692520"/>
              <a:ext cx="778680" cy="1492560"/>
            </a:xfrm>
            <a:custGeom>
              <a:avLst/>
              <a:gdLst/>
              <a:ahLst/>
              <a:rect l="l" t="t" r="r" b="b"/>
              <a:pathLst>
                <a:path w="251" h="47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3fa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6"/>
            <p:cNvSpPr/>
            <p:nvPr/>
          </p:nvSpPr>
          <p:spPr>
            <a:xfrm rot="18526200">
              <a:off x="5434200" y="3762360"/>
              <a:ext cx="754920" cy="1249560"/>
            </a:xfrm>
            <a:custGeom>
              <a:avLst/>
              <a:gdLst/>
              <a:ahLst/>
              <a:rect l="l" t="t" r="r" b="b"/>
              <a:pathLst>
                <a:path w="254" h="411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4a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7"/>
            <p:cNvSpPr/>
            <p:nvPr/>
          </p:nvSpPr>
          <p:spPr>
            <a:xfrm flipH="1" rot="3701400">
              <a:off x="5098680" y="4355280"/>
              <a:ext cx="1244520" cy="27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/>
            <a:p>
              <a:pPr>
                <a:lnSpc>
                  <a:spcPct val="100000"/>
                </a:lnSpc>
              </a:pPr>
              <a:r>
                <a:rPr b="0" lang="en-IN" sz="10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DIRECTORATE</a:t>
              </a:r>
              <a:endParaRPr b="0" lang="en-IN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10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     </a:t>
              </a:r>
              <a:r>
                <a:rPr b="0" lang="en-IN" sz="10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OF GOA</a:t>
              </a:r>
              <a:endParaRPr b="0" lang="en-IN" sz="1000" spc="-1" strike="noStrike">
                <a:latin typeface="Arial"/>
              </a:endParaRPr>
            </a:p>
          </p:txBody>
        </p:sp>
      </p:grpSp>
      <p:pic>
        <p:nvPicPr>
          <p:cNvPr id="147" name="Google Shape;276;p39" descr=""/>
          <p:cNvPicPr/>
          <p:nvPr/>
        </p:nvPicPr>
        <p:blipFill>
          <a:blip r:embed="rId2"/>
          <a:srcRect l="0" t="15921" r="0" b="15351"/>
          <a:stretch/>
        </p:blipFill>
        <p:spPr>
          <a:xfrm>
            <a:off x="3952800" y="-13320"/>
            <a:ext cx="1177200" cy="808920"/>
          </a:xfrm>
          <a:prstGeom prst="rect">
            <a:avLst/>
          </a:prstGeom>
          <a:ln>
            <a:noFill/>
          </a:ln>
        </p:spPr>
      </p:pic>
      <p:sp>
        <p:nvSpPr>
          <p:cNvPr id="148" name="CustomShape 18"/>
          <p:cNvSpPr/>
          <p:nvPr/>
        </p:nvSpPr>
        <p:spPr>
          <a:xfrm>
            <a:off x="2963520" y="764640"/>
            <a:ext cx="351612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2060"/>
                </a:solidFill>
                <a:latin typeface="Rockwell"/>
                <a:ea typeface="Rockwell"/>
              </a:rPr>
              <a:t>Connecting Alumni like Never Before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26080" y="652320"/>
            <a:ext cx="824652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just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Arial"/>
              </a:rPr>
              <a:t>Aimed at connecting alumni and aiding Directorate, and colleges under it with all the information, it uses MVC architecture along with a 3-level hierarchy to allow alumni’s to first register themselves and after their authentication by their respective admins they can access services through our portal.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901"/>
              </a:spcBef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Arial"/>
              </a:rPr>
              <a:t>Developed a </a:t>
            </a:r>
            <a:r>
              <a:rPr b="1" lang="en-IN" sz="13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social networking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Arial"/>
              </a:rPr>
              <a:t>platform facilitating: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901"/>
              </a:spcBef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Signup, login, updating details, group chatting, creating events, notices, etc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26080" y="2022480"/>
            <a:ext cx="8269560" cy="29797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15000"/>
              </a:lnSpc>
            </a:pPr>
            <a:r>
              <a:rPr b="1" lang="en-IN" sz="13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Approach and novelty:</a:t>
            </a:r>
            <a:endParaRPr b="0" lang="en-IN" sz="13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➔"/>
            </a:pP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SignUp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Login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 with API (Google, LinkedIn, Facebook) to ease the process for alumni.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000000"/>
              </a:buClr>
              <a:buFont typeface="Arial"/>
              <a:buChar char="➔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Notification panel for all the activities.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000000"/>
              </a:buClr>
              <a:buFont typeface="Arial"/>
              <a:buChar char="➔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Inter-college </a:t>
            </a: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alumni association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among all the 26 colleges.</a:t>
            </a:r>
            <a:endParaRPr b="0" lang="en-IN" sz="12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security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: spam detection, password hashing, message encryption, and captcha validation.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➔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Facility for </a:t>
            </a: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job postings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along with comments and discussions.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000000"/>
              </a:buClr>
              <a:buFont typeface="Arial"/>
              <a:buChar char="➔"/>
            </a:pP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Payment Gateway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for donation to colleges.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000000"/>
              </a:buClr>
              <a:buFont typeface="Arial"/>
              <a:buChar char="➔"/>
            </a:pP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Curated lists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of alumni based on categories like colleges, designation, job sector, subjects and roles that directorate may find interesting.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000000"/>
              </a:buClr>
              <a:buFont typeface="Arial"/>
              <a:buChar char="➔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Following it, </a:t>
            </a: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directorate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 and admins can </a:t>
            </a: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mail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 or </a:t>
            </a: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chat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 with an alumni.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000000"/>
              </a:buClr>
              <a:buFont typeface="Arial"/>
              <a:buChar char="➔"/>
            </a:pP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Analysis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 factors such as employee spread, their designation, jobs and field of work through graphs, charts.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000000"/>
              </a:buClr>
              <a:buFont typeface="Arial"/>
              <a:buChar char="➔"/>
            </a:pPr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Sentimental analysi</a:t>
            </a:r>
            <a:r>
              <a:rPr b="0" lang="en-IN" sz="1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 for knowing the psychological state of alumni for the present college students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90880" y="78120"/>
            <a:ext cx="4763160" cy="42228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IN" sz="2600" spc="-1" strike="noStrike">
                <a:solidFill>
                  <a:srgbClr val="0b5394"/>
                </a:solidFill>
                <a:latin typeface="EB Garamond"/>
                <a:ea typeface="EB Garamond"/>
              </a:rPr>
              <a:t>IDEA / APPROACH DETAILS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290;p41" descr=""/>
          <p:cNvPicPr/>
          <p:nvPr/>
        </p:nvPicPr>
        <p:blipFill>
          <a:blip r:embed="rId1"/>
          <a:srcRect l="0" t="-12961" r="0" b="12961"/>
          <a:stretch/>
        </p:blipFill>
        <p:spPr>
          <a:xfrm>
            <a:off x="5801400" y="1287720"/>
            <a:ext cx="1208520" cy="1305360"/>
          </a:xfrm>
          <a:prstGeom prst="rect">
            <a:avLst/>
          </a:prstGeom>
          <a:ln>
            <a:noFill/>
          </a:ln>
        </p:spPr>
      </p:pic>
      <p:pic>
        <p:nvPicPr>
          <p:cNvPr id="153" name="Google Shape;291;p41" descr=""/>
          <p:cNvPicPr/>
          <p:nvPr/>
        </p:nvPicPr>
        <p:blipFill>
          <a:blip r:embed="rId2"/>
          <a:stretch/>
        </p:blipFill>
        <p:spPr>
          <a:xfrm>
            <a:off x="4948200" y="796680"/>
            <a:ext cx="1009800" cy="100980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2348280" y="72000"/>
            <a:ext cx="3748320" cy="50436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IN" sz="2600" spc="-1" strike="noStrike">
                <a:solidFill>
                  <a:srgbClr val="0b5394"/>
                </a:solidFill>
                <a:latin typeface="EB Garamond"/>
                <a:ea typeface="EB Garamond"/>
              </a:rPr>
              <a:t>ALUMNI PANEL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-101520" y="4406040"/>
            <a:ext cx="212472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15000"/>
              </a:lnSpc>
            </a:pP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Authenticate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by Respective College Admin on Admin Portal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200" spc="-1" strike="noStrike">
              <a:latin typeface="Arial"/>
            </a:endParaRPr>
          </a:p>
        </p:txBody>
      </p:sp>
      <p:pic>
        <p:nvPicPr>
          <p:cNvPr id="156" name="Google Shape;294;p41" descr=""/>
          <p:cNvPicPr/>
          <p:nvPr/>
        </p:nvPicPr>
        <p:blipFill>
          <a:blip r:embed="rId3"/>
          <a:stretch/>
        </p:blipFill>
        <p:spPr>
          <a:xfrm>
            <a:off x="324360" y="3031560"/>
            <a:ext cx="1459080" cy="143964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3026520" y="1279080"/>
            <a:ext cx="100980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Google Shape;296;p41" descr=""/>
          <p:cNvPicPr/>
          <p:nvPr/>
        </p:nvPicPr>
        <p:blipFill>
          <a:blip r:embed="rId4"/>
          <a:stretch/>
        </p:blipFill>
        <p:spPr>
          <a:xfrm>
            <a:off x="2364840" y="1401480"/>
            <a:ext cx="1208520" cy="1208520"/>
          </a:xfrm>
          <a:prstGeom prst="rect">
            <a:avLst/>
          </a:prstGeom>
          <a:ln>
            <a:noFill/>
          </a:ln>
        </p:spPr>
      </p:pic>
      <p:grpSp>
        <p:nvGrpSpPr>
          <p:cNvPr id="159" name="Group 4"/>
          <p:cNvGrpSpPr/>
          <p:nvPr/>
        </p:nvGrpSpPr>
        <p:grpSpPr>
          <a:xfrm>
            <a:off x="400680" y="59040"/>
            <a:ext cx="1615680" cy="1439640"/>
            <a:chOff x="400680" y="59040"/>
            <a:chExt cx="1615680" cy="1439640"/>
          </a:xfrm>
        </p:grpSpPr>
        <p:pic>
          <p:nvPicPr>
            <p:cNvPr id="160" name="Google Shape;298;p41" descr=""/>
            <p:cNvPicPr/>
            <p:nvPr/>
          </p:nvPicPr>
          <p:blipFill>
            <a:blip r:embed="rId5"/>
            <a:srcRect l="13741" t="13355" r="13875" b="21199"/>
            <a:stretch/>
          </p:blipFill>
          <p:spPr>
            <a:xfrm>
              <a:off x="439200" y="144000"/>
              <a:ext cx="1404360" cy="1270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1" name="Group 5"/>
            <p:cNvGrpSpPr/>
            <p:nvPr/>
          </p:nvGrpSpPr>
          <p:grpSpPr>
            <a:xfrm>
              <a:off x="400680" y="59040"/>
              <a:ext cx="1615680" cy="1439640"/>
              <a:chOff x="400680" y="59040"/>
              <a:chExt cx="1615680" cy="1439640"/>
            </a:xfrm>
          </p:grpSpPr>
          <p:sp>
            <p:nvSpPr>
              <p:cNvPr id="162" name="CustomShape 6"/>
              <p:cNvSpPr/>
              <p:nvPr/>
            </p:nvSpPr>
            <p:spPr>
              <a:xfrm>
                <a:off x="437760" y="59040"/>
                <a:ext cx="1404360" cy="1439640"/>
              </a:xfrm>
              <a:prstGeom prst="ellipse">
                <a:avLst/>
              </a:prstGeom>
              <a:noFill/>
              <a:ln w="38160">
                <a:solidFill>
                  <a:srgbClr val="a72a1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7"/>
              <p:cNvSpPr/>
              <p:nvPr/>
            </p:nvSpPr>
            <p:spPr>
              <a:xfrm>
                <a:off x="400680" y="454680"/>
                <a:ext cx="1615680" cy="37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4" name="CustomShape 8"/>
          <p:cNvSpPr/>
          <p:nvPr/>
        </p:nvSpPr>
        <p:spPr>
          <a:xfrm>
            <a:off x="-26640" y="1416240"/>
            <a:ext cx="239076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 </a:t>
            </a: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Social Login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For Ease in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Login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&amp;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Registration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fetch registration details through Linkedin, Google, Facebook APIs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65" name="Google Shape;303;p41" descr=""/>
          <p:cNvPicPr/>
          <p:nvPr/>
        </p:nvPicPr>
        <p:blipFill>
          <a:blip r:embed="rId6"/>
          <a:stretch/>
        </p:blipFill>
        <p:spPr>
          <a:xfrm>
            <a:off x="3170880" y="1356840"/>
            <a:ext cx="1009800" cy="504360"/>
          </a:xfrm>
          <a:prstGeom prst="rect">
            <a:avLst/>
          </a:prstGeom>
          <a:ln>
            <a:noFill/>
          </a:ln>
        </p:spPr>
      </p:pic>
      <p:sp>
        <p:nvSpPr>
          <p:cNvPr id="166" name="CustomShape 9"/>
          <p:cNvSpPr/>
          <p:nvPr/>
        </p:nvSpPr>
        <p:spPr>
          <a:xfrm>
            <a:off x="1906920" y="2671200"/>
            <a:ext cx="212472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After Authentication, Access to all alumni portal Services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878040" y="2578320"/>
            <a:ext cx="250200" cy="358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1"/>
          <p:cNvSpPr/>
          <p:nvPr/>
        </p:nvSpPr>
        <p:spPr>
          <a:xfrm>
            <a:off x="1784160" y="3520440"/>
            <a:ext cx="1404360" cy="752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2"/>
          <p:cNvSpPr/>
          <p:nvPr/>
        </p:nvSpPr>
        <p:spPr>
          <a:xfrm rot="580800">
            <a:off x="3823920" y="2124360"/>
            <a:ext cx="1208520" cy="22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"/>
          <p:cNvSpPr/>
          <p:nvPr/>
        </p:nvSpPr>
        <p:spPr>
          <a:xfrm>
            <a:off x="6150960" y="909360"/>
            <a:ext cx="1834200" cy="5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Update</a:t>
            </a:r>
            <a:r>
              <a:rPr b="0" lang="en-IN" sz="1400" spc="-1" strike="noStrike">
                <a:solidFill>
                  <a:srgbClr val="3c78d8"/>
                </a:solidFill>
                <a:latin typeface="Comfortaa"/>
                <a:ea typeface="Comfortaa"/>
              </a:rPr>
              <a:t> Profile Details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>
            <a:off x="6976440" y="1696320"/>
            <a:ext cx="2124720" cy="8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Chat</a:t>
            </a:r>
            <a:r>
              <a:rPr b="0" lang="en-IN" sz="1400" spc="-1" strike="noStrike">
                <a:solidFill>
                  <a:srgbClr val="3c78d8"/>
                </a:solidFill>
                <a:latin typeface="Comfortaa"/>
                <a:ea typeface="Comfortaa"/>
              </a:rPr>
              <a:t> &amp; Group Chat with other Alumnis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72" name="Google Shape;310;p41" descr=""/>
          <p:cNvPicPr/>
          <p:nvPr/>
        </p:nvPicPr>
        <p:blipFill>
          <a:blip r:embed="rId7"/>
          <a:srcRect l="14799" t="14883" r="13741" b="13657"/>
          <a:stretch/>
        </p:blipFill>
        <p:spPr>
          <a:xfrm>
            <a:off x="6034680" y="2588400"/>
            <a:ext cx="804960" cy="804960"/>
          </a:xfrm>
          <a:prstGeom prst="rect">
            <a:avLst/>
          </a:prstGeom>
          <a:ln>
            <a:noFill/>
          </a:ln>
        </p:spPr>
      </p:pic>
      <p:sp>
        <p:nvSpPr>
          <p:cNvPr id="173" name="CustomShape 15"/>
          <p:cNvSpPr/>
          <p:nvPr/>
        </p:nvSpPr>
        <p:spPr>
          <a:xfrm>
            <a:off x="6922440" y="2534400"/>
            <a:ext cx="2124720" cy="8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Post</a:t>
            </a:r>
            <a:r>
              <a:rPr b="0" lang="en-IN" sz="1400" spc="-1" strike="noStrike">
                <a:solidFill>
                  <a:srgbClr val="3c78d8"/>
                </a:solidFill>
                <a:latin typeface="Comfortaa"/>
                <a:ea typeface="Comfortaa"/>
              </a:rPr>
              <a:t> and View Events, </a:t>
            </a:r>
            <a:r>
              <a:rPr b="0" lang="en-IN" sz="14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Notices</a:t>
            </a:r>
            <a:r>
              <a:rPr b="0" lang="en-IN" sz="1400" spc="-1" strike="noStrike">
                <a:solidFill>
                  <a:srgbClr val="3c78d8"/>
                </a:solidFill>
                <a:latin typeface="Comfortaa"/>
                <a:ea typeface="Comfortaa"/>
              </a:rPr>
              <a:t> &amp; Comments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74" name="Google Shape;312;p41" descr=""/>
          <p:cNvPicPr/>
          <p:nvPr/>
        </p:nvPicPr>
        <p:blipFill>
          <a:blip r:embed="rId8"/>
          <a:stretch/>
        </p:blipFill>
        <p:spPr>
          <a:xfrm>
            <a:off x="5266080" y="3456720"/>
            <a:ext cx="708120" cy="708120"/>
          </a:xfrm>
          <a:prstGeom prst="rect">
            <a:avLst/>
          </a:prstGeom>
          <a:ln>
            <a:noFill/>
          </a:ln>
        </p:spPr>
      </p:pic>
      <p:sp>
        <p:nvSpPr>
          <p:cNvPr id="175" name="CustomShape 16"/>
          <p:cNvSpPr/>
          <p:nvPr/>
        </p:nvSpPr>
        <p:spPr>
          <a:xfrm>
            <a:off x="6057720" y="3415320"/>
            <a:ext cx="2124720" cy="8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Notification</a:t>
            </a:r>
            <a:r>
              <a:rPr b="0" lang="en-IN" sz="1400" spc="-1" strike="noStrike">
                <a:solidFill>
                  <a:srgbClr val="3c78d8"/>
                </a:solidFill>
                <a:latin typeface="Comfortaa"/>
                <a:ea typeface="Comfortaa"/>
              </a:rPr>
              <a:t> Panel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3c78d8"/>
                </a:solidFill>
                <a:latin typeface="Comfortaa"/>
                <a:ea typeface="Comfortaa"/>
              </a:rPr>
              <a:t>for any real time updates and notices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76" name="Google Shape;314;p41" descr=""/>
          <p:cNvPicPr/>
          <p:nvPr/>
        </p:nvPicPr>
        <p:blipFill>
          <a:blip r:embed="rId9"/>
          <a:srcRect l="10720" t="9553" r="9557" b="20267"/>
          <a:stretch/>
        </p:blipFill>
        <p:spPr>
          <a:xfrm>
            <a:off x="4237200" y="4297320"/>
            <a:ext cx="804960" cy="708120"/>
          </a:xfrm>
          <a:prstGeom prst="rect">
            <a:avLst/>
          </a:prstGeom>
          <a:ln>
            <a:noFill/>
          </a:ln>
        </p:spPr>
      </p:pic>
      <p:sp>
        <p:nvSpPr>
          <p:cNvPr id="177" name="CustomShape 17"/>
          <p:cNvSpPr/>
          <p:nvPr/>
        </p:nvSpPr>
        <p:spPr>
          <a:xfrm>
            <a:off x="5038560" y="4251240"/>
            <a:ext cx="2124720" cy="8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Payment Gateway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3c78d8"/>
                </a:solidFill>
                <a:latin typeface="Comfortaa"/>
                <a:ea typeface="Comfortaa"/>
              </a:rPr>
              <a:t>for Donations or Fundings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 rot="2699400">
            <a:off x="3425400" y="2852640"/>
            <a:ext cx="1208520" cy="22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9"/>
          <p:cNvSpPr/>
          <p:nvPr/>
        </p:nvSpPr>
        <p:spPr>
          <a:xfrm rot="20521200">
            <a:off x="3744720" y="1670040"/>
            <a:ext cx="1208520" cy="22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0"/>
          <p:cNvSpPr/>
          <p:nvPr/>
        </p:nvSpPr>
        <p:spPr>
          <a:xfrm rot="2028000">
            <a:off x="3653640" y="2547360"/>
            <a:ext cx="1208520" cy="22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 rot="5650200">
            <a:off x="-580680" y="-866160"/>
            <a:ext cx="6365160" cy="5682960"/>
          </a:xfrm>
          <a:prstGeom prst="arc">
            <a:avLst>
              <a:gd name="adj1" fmla="val 13410179"/>
              <a:gd name="adj2" fmla="val 0"/>
            </a:avLst>
          </a:prstGeom>
          <a:noFill/>
          <a:ln w="28440">
            <a:solidFill>
              <a:srgbClr val="6d9e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83160" y="1394640"/>
            <a:ext cx="175896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Respective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College Admin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will login through portal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 rot="19188000">
            <a:off x="1376280" y="2105640"/>
            <a:ext cx="222480" cy="502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336960" y="2374920"/>
            <a:ext cx="231120" cy="58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"/>
          <p:cNvSpPr/>
          <p:nvPr/>
        </p:nvSpPr>
        <p:spPr>
          <a:xfrm rot="15675000">
            <a:off x="1938960" y="1343160"/>
            <a:ext cx="222120" cy="552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Google Shape;328;p42" descr=""/>
          <p:cNvPicPr/>
          <p:nvPr/>
        </p:nvPicPr>
        <p:blipFill>
          <a:blip r:embed="rId1"/>
          <a:stretch/>
        </p:blipFill>
        <p:spPr>
          <a:xfrm>
            <a:off x="76320" y="501480"/>
            <a:ext cx="1078920" cy="107892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329;p42" descr=""/>
          <p:cNvPicPr/>
          <p:nvPr/>
        </p:nvPicPr>
        <p:blipFill>
          <a:blip r:embed="rId2"/>
          <a:stretch/>
        </p:blipFill>
        <p:spPr>
          <a:xfrm>
            <a:off x="222120" y="3877560"/>
            <a:ext cx="831240" cy="831240"/>
          </a:xfrm>
          <a:prstGeom prst="rect">
            <a:avLst/>
          </a:prstGeom>
          <a:ln>
            <a:noFill/>
          </a:ln>
        </p:spPr>
      </p:pic>
      <p:sp>
        <p:nvSpPr>
          <p:cNvPr id="188" name="CustomShape 6"/>
          <p:cNvSpPr/>
          <p:nvPr/>
        </p:nvSpPr>
        <p:spPr>
          <a:xfrm>
            <a:off x="1073520" y="4290120"/>
            <a:ext cx="199008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Authenticate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Alumni  Accept or Reject alumni request.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89" name="Google Shape;331;p42" descr=""/>
          <p:cNvPicPr/>
          <p:nvPr/>
        </p:nvPicPr>
        <p:blipFill>
          <a:blip r:embed="rId3"/>
          <a:stretch/>
        </p:blipFill>
        <p:spPr>
          <a:xfrm>
            <a:off x="1240920" y="327672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190" name="CustomShape 7"/>
          <p:cNvSpPr/>
          <p:nvPr/>
        </p:nvSpPr>
        <p:spPr>
          <a:xfrm>
            <a:off x="1835640" y="3604320"/>
            <a:ext cx="271116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Search Alumni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using different filters, like on basis of Batches, branch, location, etc.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1302120" y="480240"/>
            <a:ext cx="199008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200" spc="-1" strike="noStrike">
                <a:solidFill>
                  <a:srgbClr val="1155cc"/>
                </a:solidFill>
                <a:latin typeface="Comfortaa"/>
                <a:ea typeface="Comfortaa"/>
              </a:rPr>
              <a:t>Can see details of only respective college alumni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1083240" y="797040"/>
            <a:ext cx="231120" cy="1004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Google Shape;335;p42" descr=""/>
          <p:cNvPicPr/>
          <p:nvPr/>
        </p:nvPicPr>
        <p:blipFill>
          <a:blip r:embed="rId4"/>
          <a:srcRect l="14799" t="14883" r="13741" b="13657"/>
          <a:stretch/>
        </p:blipFill>
        <p:spPr>
          <a:xfrm>
            <a:off x="2072520" y="2404800"/>
            <a:ext cx="683640" cy="683640"/>
          </a:xfrm>
          <a:prstGeom prst="rect">
            <a:avLst/>
          </a:prstGeom>
          <a:ln>
            <a:noFill/>
          </a:ln>
        </p:spPr>
      </p:pic>
      <p:sp>
        <p:nvSpPr>
          <p:cNvPr id="194" name="CustomShape 10"/>
          <p:cNvSpPr/>
          <p:nvPr/>
        </p:nvSpPr>
        <p:spPr>
          <a:xfrm>
            <a:off x="2687400" y="2627280"/>
            <a:ext cx="2124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Publish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Newsletter, Events, Notices 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95" name="Google Shape;337;p42" descr=""/>
          <p:cNvPicPr/>
          <p:nvPr/>
        </p:nvPicPr>
        <p:blipFill>
          <a:blip r:embed="rId5"/>
          <a:stretch/>
        </p:blipFill>
        <p:spPr>
          <a:xfrm>
            <a:off x="2517480" y="1436400"/>
            <a:ext cx="831240" cy="831240"/>
          </a:xfrm>
          <a:prstGeom prst="rect">
            <a:avLst/>
          </a:prstGeom>
          <a:ln>
            <a:noFill/>
          </a:ln>
        </p:spPr>
      </p:pic>
      <p:sp>
        <p:nvSpPr>
          <p:cNvPr id="196" name="CustomShape 11"/>
          <p:cNvSpPr/>
          <p:nvPr/>
        </p:nvSpPr>
        <p:spPr>
          <a:xfrm>
            <a:off x="3326040" y="1495800"/>
            <a:ext cx="175896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Send Emails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to group of alumni or to specific alumni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97" name="Google Shape;339;p42" descr=""/>
          <p:cNvPicPr/>
          <p:nvPr/>
        </p:nvPicPr>
        <p:blipFill>
          <a:blip r:embed="rId6"/>
          <a:stretch/>
        </p:blipFill>
        <p:spPr>
          <a:xfrm>
            <a:off x="3011760" y="764640"/>
            <a:ext cx="739800" cy="585000"/>
          </a:xfrm>
          <a:prstGeom prst="rect">
            <a:avLst/>
          </a:prstGeom>
          <a:ln>
            <a:noFill/>
          </a:ln>
        </p:spPr>
      </p:pic>
      <p:sp>
        <p:nvSpPr>
          <p:cNvPr id="198" name="CustomShape 12"/>
          <p:cNvSpPr/>
          <p:nvPr/>
        </p:nvSpPr>
        <p:spPr>
          <a:xfrm>
            <a:off x="3680280" y="753480"/>
            <a:ext cx="16214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Manage Alumni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 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like Delete (due to some reasons).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200" spc="-1" strike="noStrike">
              <a:latin typeface="Arial"/>
            </a:endParaRPr>
          </a:p>
        </p:txBody>
      </p:sp>
      <p:pic>
        <p:nvPicPr>
          <p:cNvPr id="199" name="Google Shape;341;p42" descr=""/>
          <p:cNvPicPr/>
          <p:nvPr/>
        </p:nvPicPr>
        <p:blipFill>
          <a:blip r:embed="rId7"/>
          <a:srcRect l="0" t="0" r="0" b="34969"/>
          <a:stretch/>
        </p:blipFill>
        <p:spPr>
          <a:xfrm>
            <a:off x="7385400" y="2524320"/>
            <a:ext cx="1471680" cy="585000"/>
          </a:xfrm>
          <a:prstGeom prst="rect">
            <a:avLst/>
          </a:prstGeom>
          <a:ln>
            <a:noFill/>
          </a:ln>
        </p:spPr>
      </p:pic>
      <p:sp>
        <p:nvSpPr>
          <p:cNvPr id="200" name="CustomShape 13"/>
          <p:cNvSpPr/>
          <p:nvPr/>
        </p:nvSpPr>
        <p:spPr>
          <a:xfrm>
            <a:off x="5433120" y="111600"/>
            <a:ext cx="3639960" cy="42552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IN" sz="2300" spc="-1" strike="noStrike">
                <a:solidFill>
                  <a:srgbClr val="0b5394"/>
                </a:solidFill>
                <a:latin typeface="EB Garamond"/>
                <a:ea typeface="EB Garamond"/>
              </a:rPr>
              <a:t>TECHNOLOGY  STACK</a:t>
            </a:r>
            <a:endParaRPr b="0" lang="en-IN" sz="2300" spc="-1" strike="noStrike">
              <a:latin typeface="Arial"/>
            </a:endParaRPr>
          </a:p>
        </p:txBody>
      </p:sp>
      <p:pic>
        <p:nvPicPr>
          <p:cNvPr id="201" name="Google Shape;343;p42" descr=""/>
          <p:cNvPicPr/>
          <p:nvPr/>
        </p:nvPicPr>
        <p:blipFill>
          <a:blip r:embed="rId8"/>
          <a:srcRect l="70387" t="0" r="0" b="0"/>
          <a:stretch/>
        </p:blipFill>
        <p:spPr>
          <a:xfrm>
            <a:off x="8277480" y="1171800"/>
            <a:ext cx="631440" cy="747000"/>
          </a:xfrm>
          <a:prstGeom prst="rect">
            <a:avLst/>
          </a:prstGeom>
          <a:ln>
            <a:noFill/>
          </a:ln>
        </p:spPr>
      </p:pic>
      <p:pic>
        <p:nvPicPr>
          <p:cNvPr id="202" name="Google Shape;344;p42" descr=""/>
          <p:cNvPicPr/>
          <p:nvPr/>
        </p:nvPicPr>
        <p:blipFill>
          <a:blip r:embed="rId9"/>
          <a:srcRect l="33870" t="0" r="34081" b="0"/>
          <a:stretch/>
        </p:blipFill>
        <p:spPr>
          <a:xfrm>
            <a:off x="7620840" y="1171800"/>
            <a:ext cx="683640" cy="747000"/>
          </a:xfrm>
          <a:prstGeom prst="rect">
            <a:avLst/>
          </a:prstGeom>
          <a:ln>
            <a:noFill/>
          </a:ln>
        </p:spPr>
      </p:pic>
      <p:pic>
        <p:nvPicPr>
          <p:cNvPr id="203" name="Google Shape;345;p42" descr=""/>
          <p:cNvPicPr/>
          <p:nvPr/>
        </p:nvPicPr>
        <p:blipFill>
          <a:blip r:embed="rId10"/>
          <a:srcRect l="0" t="0" r="70387" b="0"/>
          <a:stretch/>
        </p:blipFill>
        <p:spPr>
          <a:xfrm>
            <a:off x="6986520" y="1171800"/>
            <a:ext cx="631440" cy="74700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346;p42" descr=""/>
          <p:cNvPicPr/>
          <p:nvPr/>
        </p:nvPicPr>
        <p:blipFill>
          <a:blip r:embed="rId11"/>
          <a:stretch/>
        </p:blipFill>
        <p:spPr>
          <a:xfrm>
            <a:off x="7157520" y="4583520"/>
            <a:ext cx="1848960" cy="42552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347;p42" descr=""/>
          <p:cNvPicPr/>
          <p:nvPr/>
        </p:nvPicPr>
        <p:blipFill>
          <a:blip r:embed="rId12"/>
          <a:stretch/>
        </p:blipFill>
        <p:spPr>
          <a:xfrm>
            <a:off x="6319080" y="4495320"/>
            <a:ext cx="631440" cy="631440"/>
          </a:xfrm>
          <a:prstGeom prst="rect">
            <a:avLst/>
          </a:prstGeom>
          <a:ln>
            <a:noFill/>
          </a:ln>
        </p:spPr>
      </p:pic>
      <p:pic>
        <p:nvPicPr>
          <p:cNvPr id="206" name="Google Shape;348;p42" descr=""/>
          <p:cNvPicPr/>
          <p:nvPr/>
        </p:nvPicPr>
        <p:blipFill>
          <a:blip r:embed="rId13"/>
          <a:stretch/>
        </p:blipFill>
        <p:spPr>
          <a:xfrm>
            <a:off x="5549040" y="4467960"/>
            <a:ext cx="579960" cy="579960"/>
          </a:xfrm>
          <a:prstGeom prst="rect">
            <a:avLst/>
          </a:prstGeom>
          <a:ln>
            <a:noFill/>
          </a:ln>
        </p:spPr>
      </p:pic>
      <p:pic>
        <p:nvPicPr>
          <p:cNvPr id="207" name="Google Shape;349;p42" descr=""/>
          <p:cNvPicPr/>
          <p:nvPr/>
        </p:nvPicPr>
        <p:blipFill>
          <a:blip r:embed="rId14"/>
          <a:stretch/>
        </p:blipFill>
        <p:spPr>
          <a:xfrm>
            <a:off x="5577840" y="808920"/>
            <a:ext cx="1078920" cy="1078920"/>
          </a:xfrm>
          <a:prstGeom prst="rect">
            <a:avLst/>
          </a:prstGeom>
          <a:ln>
            <a:noFill/>
          </a:ln>
        </p:spPr>
      </p:pic>
      <p:pic>
        <p:nvPicPr>
          <p:cNvPr id="208" name="Google Shape;350;p42" descr=""/>
          <p:cNvPicPr/>
          <p:nvPr/>
        </p:nvPicPr>
        <p:blipFill>
          <a:blip r:embed="rId15"/>
          <a:stretch/>
        </p:blipFill>
        <p:spPr>
          <a:xfrm>
            <a:off x="6521400" y="2463840"/>
            <a:ext cx="683640" cy="68364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351;p42" descr=""/>
          <p:cNvPicPr/>
          <p:nvPr/>
        </p:nvPicPr>
        <p:blipFill>
          <a:blip r:embed="rId16"/>
          <a:stretch/>
        </p:blipFill>
        <p:spPr>
          <a:xfrm>
            <a:off x="5671080" y="2415600"/>
            <a:ext cx="683640" cy="885600"/>
          </a:xfrm>
          <a:prstGeom prst="rect">
            <a:avLst/>
          </a:prstGeom>
          <a:ln>
            <a:noFill/>
          </a:ln>
        </p:spPr>
      </p:pic>
      <p:pic>
        <p:nvPicPr>
          <p:cNvPr id="210" name="Google Shape;352;p42" descr=""/>
          <p:cNvPicPr/>
          <p:nvPr/>
        </p:nvPicPr>
        <p:blipFill>
          <a:blip r:embed="rId17"/>
          <a:stretch/>
        </p:blipFill>
        <p:spPr>
          <a:xfrm>
            <a:off x="5677200" y="1604880"/>
            <a:ext cx="739800" cy="621360"/>
          </a:xfrm>
          <a:prstGeom prst="rect">
            <a:avLst/>
          </a:prstGeom>
          <a:ln>
            <a:noFill/>
          </a:ln>
        </p:spPr>
      </p:pic>
      <p:pic>
        <p:nvPicPr>
          <p:cNvPr id="211" name="Google Shape;353;p42" descr=""/>
          <p:cNvPicPr/>
          <p:nvPr/>
        </p:nvPicPr>
        <p:blipFill>
          <a:blip r:embed="rId18"/>
          <a:srcRect l="24088" t="15311" r="23055" b="15973"/>
          <a:stretch/>
        </p:blipFill>
        <p:spPr>
          <a:xfrm>
            <a:off x="7566840" y="3262320"/>
            <a:ext cx="1255320" cy="854280"/>
          </a:xfrm>
          <a:prstGeom prst="rect">
            <a:avLst/>
          </a:prstGeom>
          <a:ln>
            <a:noFill/>
          </a:ln>
        </p:spPr>
      </p:pic>
      <p:pic>
        <p:nvPicPr>
          <p:cNvPr id="212" name="Google Shape;354;p42" descr=""/>
          <p:cNvPicPr/>
          <p:nvPr/>
        </p:nvPicPr>
        <p:blipFill>
          <a:blip r:embed="rId19"/>
          <a:stretch/>
        </p:blipFill>
        <p:spPr>
          <a:xfrm>
            <a:off x="5280120" y="3566880"/>
            <a:ext cx="1945080" cy="527760"/>
          </a:xfrm>
          <a:prstGeom prst="rect">
            <a:avLst/>
          </a:prstGeom>
          <a:ln>
            <a:noFill/>
          </a:ln>
        </p:spPr>
      </p:pic>
      <p:sp>
        <p:nvSpPr>
          <p:cNvPr id="213" name="CustomShape 14"/>
          <p:cNvSpPr/>
          <p:nvPr/>
        </p:nvSpPr>
        <p:spPr>
          <a:xfrm>
            <a:off x="6441480" y="737280"/>
            <a:ext cx="1758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IN" sz="2400" spc="-1" strike="noStrike" u="sng">
                <a:solidFill>
                  <a:srgbClr val="3c78d8"/>
                </a:solidFill>
                <a:uFillTx/>
                <a:latin typeface="EB Garamond"/>
                <a:ea typeface="EB Garamond"/>
              </a:rPr>
              <a:t>Front-End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4" name="CustomShape 15"/>
          <p:cNvSpPr/>
          <p:nvPr/>
        </p:nvSpPr>
        <p:spPr>
          <a:xfrm>
            <a:off x="6517440" y="2061720"/>
            <a:ext cx="1758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IN" sz="2400" spc="-1" strike="noStrike" u="sng">
                <a:solidFill>
                  <a:srgbClr val="3c78d8"/>
                </a:solidFill>
                <a:uFillTx/>
                <a:latin typeface="EB Garamond"/>
                <a:ea typeface="EB Garamond"/>
              </a:rPr>
              <a:t>Back-End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5" name="CustomShape 16"/>
          <p:cNvSpPr/>
          <p:nvPr/>
        </p:nvSpPr>
        <p:spPr>
          <a:xfrm>
            <a:off x="6588000" y="3312360"/>
            <a:ext cx="17276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IN" sz="2400" spc="-1" strike="noStrike" u="sng">
                <a:solidFill>
                  <a:srgbClr val="3c78d8"/>
                </a:solidFill>
                <a:uFillTx/>
                <a:latin typeface="EB Garamond"/>
                <a:ea typeface="EB Garamond"/>
              </a:rPr>
              <a:t>Database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6" name="CustomShape 17"/>
          <p:cNvSpPr/>
          <p:nvPr/>
        </p:nvSpPr>
        <p:spPr>
          <a:xfrm>
            <a:off x="6461280" y="4168440"/>
            <a:ext cx="1758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IN" sz="2400" spc="-1" strike="noStrike" u="sng">
                <a:solidFill>
                  <a:srgbClr val="3c78d8"/>
                </a:solidFill>
                <a:uFillTx/>
                <a:latin typeface="EB Garamond"/>
                <a:ea typeface="EB Garamond"/>
              </a:rPr>
              <a:t>Others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7" name="CustomShape 18"/>
          <p:cNvSpPr/>
          <p:nvPr/>
        </p:nvSpPr>
        <p:spPr>
          <a:xfrm>
            <a:off x="138240" y="72000"/>
            <a:ext cx="4018320" cy="50436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IN" sz="2600" spc="-1" strike="noStrike">
                <a:solidFill>
                  <a:srgbClr val="0b5394"/>
                </a:solidFill>
                <a:latin typeface="EB Garamond"/>
                <a:ea typeface="EB Garamond"/>
              </a:rPr>
              <a:t>ADMIN PANEL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364;p43" descr=""/>
          <p:cNvPicPr/>
          <p:nvPr/>
        </p:nvPicPr>
        <p:blipFill>
          <a:blip r:embed="rId1"/>
          <a:srcRect l="5206" t="6668" r="3238" b="10942"/>
          <a:stretch/>
        </p:blipFill>
        <p:spPr>
          <a:xfrm>
            <a:off x="3790080" y="3101400"/>
            <a:ext cx="1429560" cy="927000"/>
          </a:xfrm>
          <a:prstGeom prst="rect">
            <a:avLst/>
          </a:prstGeom>
          <a:ln>
            <a:noFill/>
          </a:ln>
        </p:spPr>
      </p:pic>
      <p:grpSp>
        <p:nvGrpSpPr>
          <p:cNvPr id="219" name="Group 1"/>
          <p:cNvGrpSpPr/>
          <p:nvPr/>
        </p:nvGrpSpPr>
        <p:grpSpPr>
          <a:xfrm>
            <a:off x="-280440" y="3036240"/>
            <a:ext cx="1758960" cy="1493280"/>
            <a:chOff x="-280440" y="3036240"/>
            <a:chExt cx="1758960" cy="1493280"/>
          </a:xfrm>
        </p:grpSpPr>
        <p:pic>
          <p:nvPicPr>
            <p:cNvPr id="220" name="Google Shape;366;p43" descr=""/>
            <p:cNvPicPr/>
            <p:nvPr/>
          </p:nvPicPr>
          <p:blipFill>
            <a:blip r:embed="rId2"/>
            <a:stretch/>
          </p:blipFill>
          <p:spPr>
            <a:xfrm>
              <a:off x="194040" y="3322080"/>
              <a:ext cx="1284480" cy="1207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1" name="Google Shape;367;p43" descr=""/>
            <p:cNvPicPr/>
            <p:nvPr/>
          </p:nvPicPr>
          <p:blipFill>
            <a:blip r:embed="rId3"/>
            <a:stretch/>
          </p:blipFill>
          <p:spPr>
            <a:xfrm>
              <a:off x="-280440" y="3036240"/>
              <a:ext cx="1273680" cy="1197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22" name="Google Shape;368;p43" descr=""/>
          <p:cNvPicPr/>
          <p:nvPr/>
        </p:nvPicPr>
        <p:blipFill>
          <a:blip r:embed="rId4"/>
          <a:stretch/>
        </p:blipFill>
        <p:spPr>
          <a:xfrm>
            <a:off x="2105640" y="3362760"/>
            <a:ext cx="1020600" cy="1166400"/>
          </a:xfrm>
          <a:prstGeom prst="rect">
            <a:avLst/>
          </a:prstGeom>
          <a:ln>
            <a:noFill/>
          </a:ln>
        </p:spPr>
      </p:pic>
      <p:pic>
        <p:nvPicPr>
          <p:cNvPr id="223" name="Google Shape;369;p43" descr=""/>
          <p:cNvPicPr/>
          <p:nvPr/>
        </p:nvPicPr>
        <p:blipFill>
          <a:blip r:embed="rId5"/>
          <a:stretch/>
        </p:blipFill>
        <p:spPr>
          <a:xfrm>
            <a:off x="4333320" y="1041120"/>
            <a:ext cx="939240" cy="93924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11760" y="1775520"/>
            <a:ext cx="212472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DIRECTORATE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login through portal and get access to directorate panel.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582840" y="4388040"/>
            <a:ext cx="212472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Directorate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will add new colleges and Admin in future.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 rot="19973400">
            <a:off x="1847880" y="2505600"/>
            <a:ext cx="307440" cy="992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 rot="1464000">
            <a:off x="641160" y="2526480"/>
            <a:ext cx="289800" cy="899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 rot="15895800">
            <a:off x="3269880" y="148680"/>
            <a:ext cx="186120" cy="1327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9" name="Group 7"/>
          <p:cNvGrpSpPr/>
          <p:nvPr/>
        </p:nvGrpSpPr>
        <p:grpSpPr>
          <a:xfrm>
            <a:off x="3943800" y="4250160"/>
            <a:ext cx="1878120" cy="777600"/>
            <a:chOff x="3943800" y="4250160"/>
            <a:chExt cx="1878120" cy="777600"/>
          </a:xfrm>
        </p:grpSpPr>
        <p:pic>
          <p:nvPicPr>
            <p:cNvPr id="230" name="Google Shape;376;p43" descr=""/>
            <p:cNvPicPr/>
            <p:nvPr/>
          </p:nvPicPr>
          <p:blipFill>
            <a:blip r:embed="rId6"/>
            <a:stretch/>
          </p:blipFill>
          <p:spPr>
            <a:xfrm>
              <a:off x="4588200" y="4281840"/>
              <a:ext cx="575280" cy="745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1" name="Google Shape;377;p43" descr=""/>
            <p:cNvPicPr/>
            <p:nvPr/>
          </p:nvPicPr>
          <p:blipFill>
            <a:blip r:embed="rId7"/>
            <a:stretch/>
          </p:blipFill>
          <p:spPr>
            <a:xfrm>
              <a:off x="5205240" y="4250160"/>
              <a:ext cx="616680" cy="745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2" name="Google Shape;378;p43" descr=""/>
            <p:cNvPicPr/>
            <p:nvPr/>
          </p:nvPicPr>
          <p:blipFill>
            <a:blip r:embed="rId8"/>
            <a:stretch/>
          </p:blipFill>
          <p:spPr>
            <a:xfrm>
              <a:off x="3943800" y="4256280"/>
              <a:ext cx="708120" cy="7459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3" name="Google Shape;379;p43" descr=""/>
          <p:cNvPicPr/>
          <p:nvPr/>
        </p:nvPicPr>
        <p:blipFill>
          <a:blip r:embed="rId9"/>
          <a:stretch/>
        </p:blipFill>
        <p:spPr>
          <a:xfrm>
            <a:off x="3601080" y="2135520"/>
            <a:ext cx="1054800" cy="972360"/>
          </a:xfrm>
          <a:prstGeom prst="rect">
            <a:avLst/>
          </a:prstGeom>
          <a:ln>
            <a:noFill/>
          </a:ln>
        </p:spPr>
      </p:pic>
      <p:sp>
        <p:nvSpPr>
          <p:cNvPr id="234" name="CustomShape 8"/>
          <p:cNvSpPr/>
          <p:nvPr/>
        </p:nvSpPr>
        <p:spPr>
          <a:xfrm>
            <a:off x="6446520" y="196920"/>
            <a:ext cx="282420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Search Bar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which filters alumni based on any type of criteria from the whole database.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235" name="Google Shape;381;p43" descr=""/>
          <p:cNvPicPr/>
          <p:nvPr/>
        </p:nvPicPr>
        <p:blipFill>
          <a:blip r:embed="rId10"/>
          <a:srcRect l="0" t="18447" r="0" b="23511"/>
          <a:stretch/>
        </p:blipFill>
        <p:spPr>
          <a:xfrm>
            <a:off x="5019480" y="273240"/>
            <a:ext cx="1230840" cy="713880"/>
          </a:xfrm>
          <a:prstGeom prst="rect">
            <a:avLst/>
          </a:prstGeom>
          <a:ln>
            <a:noFill/>
          </a:ln>
        </p:spPr>
      </p:pic>
      <p:sp>
        <p:nvSpPr>
          <p:cNvPr id="236" name="CustomShape 9"/>
          <p:cNvSpPr/>
          <p:nvPr/>
        </p:nvSpPr>
        <p:spPr>
          <a:xfrm>
            <a:off x="5379480" y="1187640"/>
            <a:ext cx="370692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Filter Alumni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on the basis of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batch</a:t>
            </a: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 (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year-wise</a:t>
            </a: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)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,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current</a:t>
            </a: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location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,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branch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,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course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,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current</a:t>
            </a: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company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,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occupation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,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college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, etc.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4846320" y="2254320"/>
            <a:ext cx="370692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Sentimental Analysis 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of alumni by applying </a:t>
            </a:r>
            <a:r>
              <a:rPr b="0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Machine Learning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techniques on the Feedback provided.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>
            <a:off x="5379480" y="3168720"/>
            <a:ext cx="340236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Powerful </a:t>
            </a: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Map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for providing the location of the alumni country-wise and applying ML to observe the pattern of preferable places.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9" name="CustomShape 12"/>
          <p:cNvSpPr/>
          <p:nvPr/>
        </p:nvSpPr>
        <p:spPr>
          <a:xfrm>
            <a:off x="5805360" y="4083120"/>
            <a:ext cx="282420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IN" sz="1200" spc="-1" strike="noStrike" u="sng">
                <a:solidFill>
                  <a:srgbClr val="3c78d8"/>
                </a:solidFill>
                <a:uFillTx/>
                <a:latin typeface="Comfortaa"/>
                <a:ea typeface="Comfortaa"/>
              </a:rPr>
              <a:t>Download the list</a:t>
            </a:r>
            <a:r>
              <a:rPr b="0" lang="en-IN" sz="1200" spc="-1" strike="noStrike">
                <a:solidFill>
                  <a:srgbClr val="3c78d8"/>
                </a:solidFill>
                <a:latin typeface="Comfortaa"/>
                <a:ea typeface="Comfortaa"/>
              </a:rPr>
              <a:t> of all or a particular group of Alumni based on filtering criteria applied either in csv, excel or pdf.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40" name="CustomShape 13"/>
          <p:cNvSpPr/>
          <p:nvPr/>
        </p:nvSpPr>
        <p:spPr>
          <a:xfrm rot="16758600">
            <a:off x="3219120" y="626040"/>
            <a:ext cx="179280" cy="1238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4"/>
          <p:cNvSpPr/>
          <p:nvPr/>
        </p:nvSpPr>
        <p:spPr>
          <a:xfrm rot="18099000">
            <a:off x="3074040" y="1121760"/>
            <a:ext cx="172080" cy="1112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5"/>
          <p:cNvSpPr/>
          <p:nvPr/>
        </p:nvSpPr>
        <p:spPr>
          <a:xfrm rot="19416600">
            <a:off x="2885400" y="1490040"/>
            <a:ext cx="186480" cy="1665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6"/>
          <p:cNvSpPr/>
          <p:nvPr/>
        </p:nvSpPr>
        <p:spPr>
          <a:xfrm rot="19608600">
            <a:off x="2762640" y="1612440"/>
            <a:ext cx="180720" cy="238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7"/>
          <p:cNvSpPr/>
          <p:nvPr/>
        </p:nvSpPr>
        <p:spPr>
          <a:xfrm>
            <a:off x="62280" y="72000"/>
            <a:ext cx="4353120" cy="50436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IN" sz="2600" spc="-1" strike="noStrike">
                <a:solidFill>
                  <a:srgbClr val="0b5394"/>
                </a:solidFill>
                <a:latin typeface="EB Garamond"/>
                <a:ea typeface="EB Garamond"/>
              </a:rPr>
              <a:t>DIRECTORATE PANEL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245" name="Google Shape;391;p43" descr=""/>
          <p:cNvPicPr/>
          <p:nvPr/>
        </p:nvPicPr>
        <p:blipFill>
          <a:blip r:embed="rId11"/>
          <a:stretch/>
        </p:blipFill>
        <p:spPr>
          <a:xfrm>
            <a:off x="876960" y="537120"/>
            <a:ext cx="1334880" cy="133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1"/>
          <p:cNvGrpSpPr/>
          <p:nvPr/>
        </p:nvGrpSpPr>
        <p:grpSpPr>
          <a:xfrm>
            <a:off x="7017840" y="90000"/>
            <a:ext cx="1722240" cy="2433960"/>
            <a:chOff x="7017840" y="90000"/>
            <a:chExt cx="1722240" cy="2433960"/>
          </a:xfrm>
        </p:grpSpPr>
        <p:sp>
          <p:nvSpPr>
            <p:cNvPr id="247" name="CustomShape 2"/>
            <p:cNvSpPr/>
            <p:nvPr/>
          </p:nvSpPr>
          <p:spPr>
            <a:xfrm>
              <a:off x="7017840" y="90000"/>
              <a:ext cx="1722240" cy="608040"/>
            </a:xfrm>
            <a:prstGeom prst="roundRect">
              <a:avLst>
                <a:gd name="adj" fmla="val 10000"/>
              </a:avLst>
            </a:prstGeom>
            <a:solidFill>
              <a:srgbClr val="f4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3"/>
            <p:cNvSpPr/>
            <p:nvPr/>
          </p:nvSpPr>
          <p:spPr>
            <a:xfrm>
              <a:off x="7035840" y="107640"/>
              <a:ext cx="1686600" cy="5724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51480" bIns="51480" anchor="ctr"/>
            <a:p>
              <a:pPr algn="ctr">
                <a:lnSpc>
                  <a:spcPct val="90000"/>
                </a:lnSpc>
              </a:pPr>
              <a:r>
                <a:rPr b="0" lang="en-IN" sz="1400" spc="-1" strike="noStrike">
                  <a:solidFill>
                    <a:srgbClr val="0b5394"/>
                  </a:solidFill>
                  <a:latin typeface="EB Garamond"/>
                  <a:ea typeface="EB Garamond"/>
                </a:rPr>
                <a:t>Directorate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IN" sz="1400" spc="-1" strike="noStrike">
                  <a:solidFill>
                    <a:srgbClr val="0b5394"/>
                  </a:solidFill>
                  <a:latin typeface="EB Garamond"/>
                  <a:ea typeface="EB Garamond"/>
                </a:rPr>
                <a:t>(manager, operator)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49" name="CustomShape 4"/>
            <p:cNvSpPr/>
            <p:nvPr/>
          </p:nvSpPr>
          <p:spPr>
            <a:xfrm rot="5400000">
              <a:off x="7765920" y="713520"/>
              <a:ext cx="227520" cy="2732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5"/>
            <p:cNvSpPr/>
            <p:nvPr/>
          </p:nvSpPr>
          <p:spPr>
            <a:xfrm>
              <a:off x="7797240" y="736560"/>
              <a:ext cx="163440" cy="15912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6"/>
            <p:cNvSpPr/>
            <p:nvPr/>
          </p:nvSpPr>
          <p:spPr>
            <a:xfrm>
              <a:off x="7017840" y="1002960"/>
              <a:ext cx="1722240" cy="608040"/>
            </a:xfrm>
            <a:prstGeom prst="roundRect">
              <a:avLst>
                <a:gd name="adj" fmla="val 10000"/>
              </a:avLst>
            </a:prstGeom>
            <a:solidFill>
              <a:srgbClr val="f4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7"/>
            <p:cNvSpPr/>
            <p:nvPr/>
          </p:nvSpPr>
          <p:spPr>
            <a:xfrm>
              <a:off x="7035840" y="1020600"/>
              <a:ext cx="1686600" cy="5724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51480" bIns="51480" anchor="ctr"/>
            <a:p>
              <a:pPr algn="ctr">
                <a:lnSpc>
                  <a:spcPct val="90000"/>
                </a:lnSpc>
              </a:pPr>
              <a:r>
                <a:rPr b="0" lang="en-IN" sz="1700" spc="-1" strike="noStrike">
                  <a:solidFill>
                    <a:srgbClr val="0b5394"/>
                  </a:solidFill>
                  <a:latin typeface="EB Garamond"/>
                  <a:ea typeface="EB Garamond"/>
                </a:rPr>
                <a:t>College Admins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253" name="CustomShape 8"/>
            <p:cNvSpPr/>
            <p:nvPr/>
          </p:nvSpPr>
          <p:spPr>
            <a:xfrm rot="5400000">
              <a:off x="7765920" y="1626480"/>
              <a:ext cx="227520" cy="2732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9"/>
            <p:cNvSpPr/>
            <p:nvPr/>
          </p:nvSpPr>
          <p:spPr>
            <a:xfrm>
              <a:off x="7797240" y="1649520"/>
              <a:ext cx="163440" cy="15912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0"/>
            <p:cNvSpPr/>
            <p:nvPr/>
          </p:nvSpPr>
          <p:spPr>
            <a:xfrm>
              <a:off x="7017840" y="1915920"/>
              <a:ext cx="1722240" cy="608040"/>
            </a:xfrm>
            <a:prstGeom prst="roundRect">
              <a:avLst>
                <a:gd name="adj" fmla="val 10000"/>
              </a:avLst>
            </a:prstGeom>
            <a:solidFill>
              <a:srgbClr val="f4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1"/>
            <p:cNvSpPr/>
            <p:nvPr/>
          </p:nvSpPr>
          <p:spPr>
            <a:xfrm>
              <a:off x="7035840" y="1933560"/>
              <a:ext cx="1686600" cy="5724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51480" bIns="51480" anchor="ctr"/>
            <a:p>
              <a:pPr algn="ctr">
                <a:lnSpc>
                  <a:spcPct val="90000"/>
                </a:lnSpc>
              </a:pPr>
              <a:r>
                <a:rPr b="0" lang="en-IN" sz="1900" spc="-1" strike="noStrike">
                  <a:solidFill>
                    <a:srgbClr val="0b5394"/>
                  </a:solidFill>
                  <a:latin typeface="EB Garamond"/>
                  <a:ea typeface="EB Garamond"/>
                </a:rPr>
                <a:t>Alumni</a:t>
              </a:r>
              <a:endParaRPr b="0" lang="en-IN" sz="1900" spc="-1" strike="noStrike">
                <a:latin typeface="Arial"/>
              </a:endParaRPr>
            </a:p>
          </p:txBody>
        </p:sp>
      </p:grpSp>
      <p:sp>
        <p:nvSpPr>
          <p:cNvPr id="257" name="CustomShape 12"/>
          <p:cNvSpPr/>
          <p:nvPr/>
        </p:nvSpPr>
        <p:spPr>
          <a:xfrm>
            <a:off x="7017840" y="2612520"/>
            <a:ext cx="1722600" cy="276120"/>
          </a:xfrm>
          <a:prstGeom prst="rect">
            <a:avLst/>
          </a:prstGeom>
          <a:noFill/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9b2d1f"/>
                </a:solidFill>
                <a:latin typeface="Arial"/>
                <a:ea typeface="Arial"/>
              </a:rPr>
              <a:t>3-Level</a:t>
            </a:r>
            <a:r>
              <a:rPr b="0" lang="en-IN" sz="1400" spc="-1" strike="noStrike">
                <a:solidFill>
                  <a:srgbClr val="9b2d1f"/>
                </a:solidFill>
                <a:latin typeface="Rockwell"/>
                <a:ea typeface="Rockwell"/>
              </a:rPr>
              <a:t> Hierarchy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8" name="CustomShape 13"/>
          <p:cNvSpPr/>
          <p:nvPr/>
        </p:nvSpPr>
        <p:spPr>
          <a:xfrm>
            <a:off x="6555240" y="2998800"/>
            <a:ext cx="2495160" cy="161316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150000"/>
              </a:lnSpc>
            </a:pPr>
            <a:r>
              <a:rPr b="1" lang="en-IN" sz="15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DEPENDENCIES</a:t>
            </a:r>
            <a:endParaRPr b="0" lang="en-IN" sz="15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External APIs.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Web Server and Hosting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Passed Out Students Data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Email and Chat Server </a:t>
            </a:r>
            <a:endParaRPr b="0" lang="en-IN" sz="12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Technical Staff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259" name="Google Shape;410;p44" descr=""/>
          <p:cNvPicPr/>
          <p:nvPr/>
        </p:nvPicPr>
        <p:blipFill>
          <a:blip r:embed="rId1"/>
          <a:stretch/>
        </p:blipFill>
        <p:spPr>
          <a:xfrm>
            <a:off x="4930920" y="560880"/>
            <a:ext cx="576720" cy="576720"/>
          </a:xfrm>
          <a:prstGeom prst="rect">
            <a:avLst/>
          </a:prstGeom>
          <a:ln>
            <a:noFill/>
          </a:ln>
        </p:spPr>
      </p:pic>
      <p:pic>
        <p:nvPicPr>
          <p:cNvPr id="260" name="Google Shape;411;p44" descr=""/>
          <p:cNvPicPr/>
          <p:nvPr/>
        </p:nvPicPr>
        <p:blipFill>
          <a:blip r:embed="rId2"/>
          <a:stretch/>
        </p:blipFill>
        <p:spPr>
          <a:xfrm>
            <a:off x="0" y="420120"/>
            <a:ext cx="6572160" cy="4708080"/>
          </a:xfrm>
          <a:prstGeom prst="rect">
            <a:avLst/>
          </a:prstGeom>
          <a:ln>
            <a:noFill/>
          </a:ln>
        </p:spPr>
      </p:pic>
      <p:sp>
        <p:nvSpPr>
          <p:cNvPr id="261" name="CustomShape 14"/>
          <p:cNvSpPr/>
          <p:nvPr/>
        </p:nvSpPr>
        <p:spPr>
          <a:xfrm>
            <a:off x="2208240" y="27720"/>
            <a:ext cx="1945080" cy="34416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IN" sz="2600" spc="-1" strike="noStrike">
                <a:solidFill>
                  <a:srgbClr val="0b5394"/>
                </a:solidFill>
                <a:latin typeface="EB Garamond"/>
                <a:ea typeface="EB Garamond"/>
              </a:rPr>
              <a:t>USE-CASE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62" name="CustomShape 15"/>
          <p:cNvSpPr/>
          <p:nvPr/>
        </p:nvSpPr>
        <p:spPr>
          <a:xfrm>
            <a:off x="6670440" y="4736520"/>
            <a:ext cx="2202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Rockwell"/>
                <a:ea typeface="Rockwell"/>
              </a:rPr>
              <a:t>For more 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info</a:t>
            </a:r>
            <a:r>
              <a:rPr b="0" lang="en-IN" sz="1100" spc="-1" strike="noStrike">
                <a:solidFill>
                  <a:srgbClr val="000000"/>
                </a:solidFill>
                <a:latin typeface="Rockwell"/>
                <a:ea typeface="Rockwell"/>
              </a:rPr>
              <a:t> and details : </a:t>
            </a:r>
            <a:r>
              <a:rPr b="0" lang="en-IN" sz="1100" spc="-1" strike="noStrike" u="sng">
                <a:solidFill>
                  <a:srgbClr val="cc9900"/>
                </a:solidFill>
                <a:uFillTx/>
                <a:latin typeface="Rockwell"/>
                <a:ea typeface="Rockwell"/>
                <a:hlinkClick r:id="rId3"/>
              </a:rPr>
              <a:t>http://bit.ly/keycoders2/</a:t>
            </a:r>
            <a:r>
              <a:rPr b="0" lang="en-IN" sz="1100" spc="-1" strike="noStrike">
                <a:solidFill>
                  <a:srgbClr val="000000"/>
                </a:solidFill>
                <a:latin typeface="Rockwell"/>
                <a:ea typeface="Rockwell"/>
              </a:rPr>
              <a:t> </a:t>
            </a: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2020-02-09T14:56:40Z</dcterms:modified>
  <cp:revision>2</cp:revision>
  <dc:subject/>
  <dc:title/>
</cp:coreProperties>
</file>