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5"/>
  </p:notesMasterIdLst>
  <p:sldIdLst>
    <p:sldId id="256" r:id="rId3"/>
    <p:sldId id="257" r:id="rId4"/>
    <p:sldId id="277" r:id="rId5"/>
    <p:sldId id="278" r:id="rId6"/>
    <p:sldId id="279" r:id="rId7"/>
    <p:sldId id="258" r:id="rId8"/>
    <p:sldId id="259" r:id="rId9"/>
    <p:sldId id="260" r:id="rId10"/>
    <p:sldId id="261" r:id="rId11"/>
    <p:sldId id="262" r:id="rId12"/>
    <p:sldId id="263" r:id="rId13"/>
    <p:sldId id="271" r:id="rId14"/>
    <p:sldId id="265" r:id="rId15"/>
    <p:sldId id="266" r:id="rId16"/>
    <p:sldId id="267" r:id="rId17"/>
    <p:sldId id="268" r:id="rId18"/>
    <p:sldId id="272" r:id="rId19"/>
    <p:sldId id="273" r:id="rId20"/>
    <p:sldId id="276" r:id="rId21"/>
    <p:sldId id="280" r:id="rId22"/>
    <p:sldId id="274" r:id="rId23"/>
    <p:sldId id="275" r:id="rId24"/>
  </p:sldIdLst>
  <p:sldSz cx="12192000" cy="6858000"/>
  <p:notesSz cx="7772400" cy="10058400"/>
  <p:embeddedFontLs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guide orient="horz" pos="220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4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402138" y="0"/>
            <a:ext cx="3368675" cy="5048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77875" y="4840288"/>
            <a:ext cx="6216650" cy="39608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3575"/>
            <a:ext cx="3368675" cy="504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402138" y="9553575"/>
            <a:ext cx="3368675" cy="5048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532E60F2-391C-9F2C-333C-E890F6747A34}"/>
            </a:ext>
          </a:extLst>
        </p:cNvPr>
        <p:cNvGrpSpPr/>
        <p:nvPr/>
      </p:nvGrpSpPr>
      <p:grpSpPr>
        <a:xfrm>
          <a:off x="0" y="0"/>
          <a:ext cx="0" cy="0"/>
          <a:chOff x="0" y="0"/>
          <a:chExt cx="0" cy="0"/>
        </a:xfrm>
      </p:grpSpPr>
      <p:sp>
        <p:nvSpPr>
          <p:cNvPr id="210" name="Google Shape;210;p18:notes">
            <a:extLst>
              <a:ext uri="{FF2B5EF4-FFF2-40B4-BE49-F238E27FC236}">
                <a16:creationId xmlns:a16="http://schemas.microsoft.com/office/drawing/2014/main" id="{171C9F5C-A412-BE64-F487-08AD609E3640}"/>
              </a:ext>
            </a:extLst>
          </p:cNvPr>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a:extLst>
              <a:ext uri="{FF2B5EF4-FFF2-40B4-BE49-F238E27FC236}">
                <a16:creationId xmlns:a16="http://schemas.microsoft.com/office/drawing/2014/main" id="{0D961EA7-B87A-46B6-2731-782FC477F82B}"/>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861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b867da9a4_0_33: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6b867da9a4_0_3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6b867da9a4_0_40: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26b867da9a4_0_40: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b867da9a4_0_16: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6b867da9a4_0_16: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b867da9a4_0_22: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6b867da9a4_0_2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58AB866A-5C39-21CF-FD24-96B0B8F96127}"/>
            </a:ext>
          </a:extLst>
        </p:cNvPr>
        <p:cNvGrpSpPr/>
        <p:nvPr/>
      </p:nvGrpSpPr>
      <p:grpSpPr>
        <a:xfrm>
          <a:off x="0" y="0"/>
          <a:ext cx="0" cy="0"/>
          <a:chOff x="0" y="0"/>
          <a:chExt cx="0" cy="0"/>
        </a:xfrm>
      </p:grpSpPr>
      <p:sp>
        <p:nvSpPr>
          <p:cNvPr id="241" name="Google Shape;241;g26b867da9a4_0_22:notes">
            <a:extLst>
              <a:ext uri="{FF2B5EF4-FFF2-40B4-BE49-F238E27FC236}">
                <a16:creationId xmlns:a16="http://schemas.microsoft.com/office/drawing/2014/main" id="{A637AB0C-27E5-6C08-5D0E-95FE3E1F2B92}"/>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g26b867da9a4_0_22:notes">
            <a:extLst>
              <a:ext uri="{FF2B5EF4-FFF2-40B4-BE49-F238E27FC236}">
                <a16:creationId xmlns:a16="http://schemas.microsoft.com/office/drawing/2014/main" id="{A10AD22E-6476-E143-B9A8-0E889E95CB55}"/>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200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15834370-61F3-5AF2-5570-1EF978BD9AB4}"/>
            </a:ext>
          </a:extLst>
        </p:cNvPr>
        <p:cNvGrpSpPr/>
        <p:nvPr/>
      </p:nvGrpSpPr>
      <p:grpSpPr>
        <a:xfrm>
          <a:off x="0" y="0"/>
          <a:ext cx="0" cy="0"/>
          <a:chOff x="0" y="0"/>
          <a:chExt cx="0" cy="0"/>
        </a:xfrm>
      </p:grpSpPr>
      <p:sp>
        <p:nvSpPr>
          <p:cNvPr id="241" name="Google Shape;241;g26b867da9a4_0_22:notes">
            <a:extLst>
              <a:ext uri="{FF2B5EF4-FFF2-40B4-BE49-F238E27FC236}">
                <a16:creationId xmlns:a16="http://schemas.microsoft.com/office/drawing/2014/main" id="{C37E44A5-A897-95E3-79AE-7C670BBF684D}"/>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g26b867da9a4_0_22:notes">
            <a:extLst>
              <a:ext uri="{FF2B5EF4-FFF2-40B4-BE49-F238E27FC236}">
                <a16:creationId xmlns:a16="http://schemas.microsoft.com/office/drawing/2014/main" id="{17CB9FD6-5337-1F98-DCD6-418790B13756}"/>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5090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892A37AD-CA77-8097-6E57-7BB9E173D5E4}"/>
            </a:ext>
          </a:extLst>
        </p:cNvPr>
        <p:cNvGrpSpPr/>
        <p:nvPr/>
      </p:nvGrpSpPr>
      <p:grpSpPr>
        <a:xfrm>
          <a:off x="0" y="0"/>
          <a:ext cx="0" cy="0"/>
          <a:chOff x="0" y="0"/>
          <a:chExt cx="0" cy="0"/>
        </a:xfrm>
      </p:grpSpPr>
      <p:sp>
        <p:nvSpPr>
          <p:cNvPr id="241" name="Google Shape;241;g26b867da9a4_0_22:notes">
            <a:extLst>
              <a:ext uri="{FF2B5EF4-FFF2-40B4-BE49-F238E27FC236}">
                <a16:creationId xmlns:a16="http://schemas.microsoft.com/office/drawing/2014/main" id="{4545642F-8082-E28D-3B1D-2A1CFD64F4A9}"/>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g26b867da9a4_0_22:notes">
            <a:extLst>
              <a:ext uri="{FF2B5EF4-FFF2-40B4-BE49-F238E27FC236}">
                <a16:creationId xmlns:a16="http://schemas.microsoft.com/office/drawing/2014/main" id="{9CF2E928-A7F1-A588-27F2-C7389C5D832A}"/>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7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DA8CB969-CC3E-D31D-A8C5-5BA6EB6F7509}"/>
            </a:ext>
          </a:extLst>
        </p:cNvPr>
        <p:cNvGrpSpPr/>
        <p:nvPr/>
      </p:nvGrpSpPr>
      <p:grpSpPr>
        <a:xfrm>
          <a:off x="0" y="0"/>
          <a:ext cx="0" cy="0"/>
          <a:chOff x="0" y="0"/>
          <a:chExt cx="0" cy="0"/>
        </a:xfrm>
      </p:grpSpPr>
      <p:sp>
        <p:nvSpPr>
          <p:cNvPr id="235" name="Google Shape;235;g26b867da9a4_0_16:notes">
            <a:extLst>
              <a:ext uri="{FF2B5EF4-FFF2-40B4-BE49-F238E27FC236}">
                <a16:creationId xmlns:a16="http://schemas.microsoft.com/office/drawing/2014/main" id="{B6DE857B-C3F2-6A06-A52B-CF991E09A9B7}"/>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6b867da9a4_0_16:notes">
            <a:extLst>
              <a:ext uri="{FF2B5EF4-FFF2-40B4-BE49-F238E27FC236}">
                <a16:creationId xmlns:a16="http://schemas.microsoft.com/office/drawing/2014/main" id="{D3725324-09B0-FFB0-59F1-44C1C9E5AA36}"/>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771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1483D955-A3F3-2C94-2F66-03940F05FA65}"/>
            </a:ext>
          </a:extLst>
        </p:cNvPr>
        <p:cNvGrpSpPr/>
        <p:nvPr/>
      </p:nvGrpSpPr>
      <p:grpSpPr>
        <a:xfrm>
          <a:off x="0" y="0"/>
          <a:ext cx="0" cy="0"/>
          <a:chOff x="0" y="0"/>
          <a:chExt cx="0" cy="0"/>
        </a:xfrm>
      </p:grpSpPr>
      <p:sp>
        <p:nvSpPr>
          <p:cNvPr id="241" name="Google Shape;241;g26b867da9a4_0_22:notes">
            <a:extLst>
              <a:ext uri="{FF2B5EF4-FFF2-40B4-BE49-F238E27FC236}">
                <a16:creationId xmlns:a16="http://schemas.microsoft.com/office/drawing/2014/main" id="{B16C5A43-E639-51A9-847A-A6D3D2F915BF}"/>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g26b867da9a4_0_22:notes">
            <a:extLst>
              <a:ext uri="{FF2B5EF4-FFF2-40B4-BE49-F238E27FC236}">
                <a16:creationId xmlns:a16="http://schemas.microsoft.com/office/drawing/2014/main" id="{086A7389-513A-B7E8-66A4-CF467CFCA6B0}"/>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538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a:extLst>
            <a:ext uri="{FF2B5EF4-FFF2-40B4-BE49-F238E27FC236}">
              <a16:creationId xmlns:a16="http://schemas.microsoft.com/office/drawing/2014/main" id="{609ED54A-C210-51DF-50A9-F04069D697CC}"/>
            </a:ext>
          </a:extLst>
        </p:cNvPr>
        <p:cNvGrpSpPr/>
        <p:nvPr/>
      </p:nvGrpSpPr>
      <p:grpSpPr>
        <a:xfrm>
          <a:off x="0" y="0"/>
          <a:ext cx="0" cy="0"/>
          <a:chOff x="0" y="0"/>
          <a:chExt cx="0" cy="0"/>
        </a:xfrm>
      </p:grpSpPr>
      <p:sp>
        <p:nvSpPr>
          <p:cNvPr id="241" name="Google Shape;241;g26b867da9a4_0_22:notes">
            <a:extLst>
              <a:ext uri="{FF2B5EF4-FFF2-40B4-BE49-F238E27FC236}">
                <a16:creationId xmlns:a16="http://schemas.microsoft.com/office/drawing/2014/main" id="{9CE6F3AD-CD64-0CC1-C763-046703FB3A41}"/>
              </a:ext>
            </a:extLst>
          </p:cNvPr>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2" name="Google Shape;242;g26b867da9a4_0_22:notes">
            <a:extLst>
              <a:ext uri="{FF2B5EF4-FFF2-40B4-BE49-F238E27FC236}">
                <a16:creationId xmlns:a16="http://schemas.microsoft.com/office/drawing/2014/main" id="{4A3B04C6-6A9D-FB7F-671D-A0A6386BBDB4}"/>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75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441B88B6-DC04-9074-7F65-E707FD33850A}"/>
            </a:ext>
          </a:extLst>
        </p:cNvPr>
        <p:cNvGrpSpPr/>
        <p:nvPr/>
      </p:nvGrpSpPr>
      <p:grpSpPr>
        <a:xfrm>
          <a:off x="0" y="0"/>
          <a:ext cx="0" cy="0"/>
          <a:chOff x="0" y="0"/>
          <a:chExt cx="0" cy="0"/>
        </a:xfrm>
      </p:grpSpPr>
      <p:sp>
        <p:nvSpPr>
          <p:cNvPr id="180" name="Google Shape;180;p3:notes">
            <a:extLst>
              <a:ext uri="{FF2B5EF4-FFF2-40B4-BE49-F238E27FC236}">
                <a16:creationId xmlns:a16="http://schemas.microsoft.com/office/drawing/2014/main" id="{3BF1D8A9-355B-B9F0-D400-34A760A14602}"/>
              </a:ext>
            </a:extLst>
          </p:cNvPr>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a:extLst>
              <a:ext uri="{FF2B5EF4-FFF2-40B4-BE49-F238E27FC236}">
                <a16:creationId xmlns:a16="http://schemas.microsoft.com/office/drawing/2014/main" id="{A8594AB4-ECBF-14C8-3A90-03AC6365D79B}"/>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88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95E2AE5A-6AB3-A4AC-1D4F-EB84024EE003}"/>
            </a:ext>
          </a:extLst>
        </p:cNvPr>
        <p:cNvGrpSpPr/>
        <p:nvPr/>
      </p:nvGrpSpPr>
      <p:grpSpPr>
        <a:xfrm>
          <a:off x="0" y="0"/>
          <a:ext cx="0" cy="0"/>
          <a:chOff x="0" y="0"/>
          <a:chExt cx="0" cy="0"/>
        </a:xfrm>
      </p:grpSpPr>
      <p:sp>
        <p:nvSpPr>
          <p:cNvPr id="180" name="Google Shape;180;p3:notes">
            <a:extLst>
              <a:ext uri="{FF2B5EF4-FFF2-40B4-BE49-F238E27FC236}">
                <a16:creationId xmlns:a16="http://schemas.microsoft.com/office/drawing/2014/main" id="{381A3F29-9692-7597-1321-65046E62076C}"/>
              </a:ext>
            </a:extLst>
          </p:cNvPr>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a:extLst>
              <a:ext uri="{FF2B5EF4-FFF2-40B4-BE49-F238E27FC236}">
                <a16:creationId xmlns:a16="http://schemas.microsoft.com/office/drawing/2014/main" id="{AE1B0F0E-102F-8698-2EF8-C2D13C3E1BA1}"/>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17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40FD3A3C-1944-7E8E-8A0A-0610366571D8}"/>
            </a:ext>
          </a:extLst>
        </p:cNvPr>
        <p:cNvGrpSpPr/>
        <p:nvPr/>
      </p:nvGrpSpPr>
      <p:grpSpPr>
        <a:xfrm>
          <a:off x="0" y="0"/>
          <a:ext cx="0" cy="0"/>
          <a:chOff x="0" y="0"/>
          <a:chExt cx="0" cy="0"/>
        </a:xfrm>
      </p:grpSpPr>
      <p:sp>
        <p:nvSpPr>
          <p:cNvPr id="180" name="Google Shape;180;p3:notes">
            <a:extLst>
              <a:ext uri="{FF2B5EF4-FFF2-40B4-BE49-F238E27FC236}">
                <a16:creationId xmlns:a16="http://schemas.microsoft.com/office/drawing/2014/main" id="{86CBFDA6-ABE4-4DC4-8033-555B41A421A5}"/>
              </a:ext>
            </a:extLst>
          </p:cNvPr>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a:extLst>
              <a:ext uri="{FF2B5EF4-FFF2-40B4-BE49-F238E27FC236}">
                <a16:creationId xmlns:a16="http://schemas.microsoft.com/office/drawing/2014/main" id="{73C797C3-DD5B-1DA3-4A21-4C420596E30A}"/>
              </a:ext>
            </a:extLst>
          </p:cNvPr>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96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txBox="1">
            <a:spLocks noGrp="1"/>
          </p:cNvSpPr>
          <p:nvPr>
            <p:ph type="body" idx="1"/>
          </p:nvPr>
        </p:nvSpPr>
        <p:spPr>
          <a:xfrm>
            <a:off x="777875" y="4840288"/>
            <a:ext cx="6216650" cy="39608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b867da9a4_0_8: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6b867da9a4_0_8: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b867da9a4_0_28:notes"/>
          <p:cNvSpPr txBox="1">
            <a:spLocks noGrp="1"/>
          </p:cNvSpPr>
          <p:nvPr>
            <p:ph type="body" idx="1"/>
          </p:nvPr>
        </p:nvSpPr>
        <p:spPr>
          <a:xfrm>
            <a:off x="777875" y="4840288"/>
            <a:ext cx="6216600" cy="396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6b867da9a4_0_28:notes"/>
          <p:cNvSpPr>
            <a:spLocks noGrp="1" noRot="1" noChangeAspect="1"/>
          </p:cNvSpPr>
          <p:nvPr>
            <p:ph type="sldImg" idx="2"/>
          </p:nvPr>
        </p:nvSpPr>
        <p:spPr>
          <a:xfrm>
            <a:off x="869950" y="1257300"/>
            <a:ext cx="6032500" cy="3394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2"/>
          <p:cNvSpPr txBox="1">
            <a:spLocks noGrp="1"/>
          </p:cNvSpPr>
          <p:nvPr>
            <p:ph type="body" idx="1"/>
          </p:nvPr>
        </p:nvSpPr>
        <p:spPr>
          <a:xfrm>
            <a:off x="3352800" y="5410200"/>
            <a:ext cx="8026400" cy="533400"/>
          </a:xfrm>
          <a:prstGeom prst="rect">
            <a:avLst/>
          </a:prstGeom>
          <a:noFill/>
          <a:ln>
            <a:noFill/>
          </a:ln>
        </p:spPr>
        <p:txBody>
          <a:bodyPr spcFirstLastPara="1" wrap="square" lIns="0" tIns="0" rIns="0" bIns="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
          <p:cNvSpPr txBox="1">
            <a:spLocks noGrp="1"/>
          </p:cNvSpPr>
          <p:nvPr>
            <p:ph type="title"/>
          </p:nvPr>
        </p:nvSpPr>
        <p:spPr>
          <a:xfrm>
            <a:off x="3352800" y="3810000"/>
            <a:ext cx="8026400" cy="1524000"/>
          </a:xfrm>
          <a:prstGeom prst="rect">
            <a:avLst/>
          </a:prstGeom>
          <a:noFill/>
          <a:ln>
            <a:noFill/>
          </a:ln>
        </p:spPr>
        <p:txBody>
          <a:bodyPr spcFirstLastPara="1" wrap="square" lIns="0" tIns="0" rIns="0" bIns="0" anchor="ctr" anchorCtr="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 name="Google Shape;26;p2" descr="BITS_university_logo_whitevert.png"/>
          <p:cNvPicPr preferRelativeResize="0"/>
          <p:nvPr/>
        </p:nvPicPr>
        <p:blipFill rotWithShape="1">
          <a:blip r:embed="rId3">
            <a:alphaModFix/>
          </a:blip>
          <a:srcRect t="2" b="2859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200" b="0" i="0" u="none" strike="noStrike" cap="none">
                <a:solidFill>
                  <a:srgbClr val="FFFFFF"/>
                </a:solidFill>
                <a:latin typeface="Arial"/>
                <a:ea typeface="Arial"/>
                <a:cs typeface="Arial"/>
                <a:sym typeface="Arial"/>
              </a:rPr>
              <a:t>Pilani Campus</a:t>
            </a:r>
            <a:endParaRPr sz="1200" b="0" i="0" u="none" strike="noStrike" cap="none">
              <a:solidFill>
                <a:srgbClr val="FFFFFF"/>
              </a:solidFill>
              <a:latin typeface="Arial"/>
              <a:ea typeface="Arial"/>
              <a:cs typeface="Arial"/>
              <a:sym typeface="Arial"/>
            </a:endParaRPr>
          </a:p>
        </p:txBody>
      </p:sp>
      <p:sp>
        <p:nvSpPr>
          <p:cNvPr id="29" name="Google Shape;29;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 name="Google Shape;31;p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1"/>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2"/>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4"/>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4"/>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02" name="Google Shape;102;p16" descr="Picture 7.png"/>
          <p:cNvPicPr preferRelativeResize="0"/>
          <p:nvPr/>
        </p:nvPicPr>
        <p:blipFill rotWithShape="1">
          <a:blip r:embed="rId2">
            <a:alphaModFix/>
          </a:blip>
          <a:srcRect l="1923" b="5335"/>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1" name="Google Shape;111;p16"/>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6"/>
          <p:cNvSpPr txBox="1">
            <a:spLocks noGrp="1"/>
          </p:cNvSpPr>
          <p:nvPr>
            <p:ph type="ftr" idx="11"/>
          </p:nvPr>
        </p:nvSpPr>
        <p:spPr>
          <a:xfrm>
            <a:off x="0" y="6554056"/>
            <a:ext cx="12192000" cy="30394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6"/>
          <p:cNvSpPr txBox="1">
            <a:spLocks noGrp="1"/>
          </p:cNvSpPr>
          <p:nvPr>
            <p:ph type="sldNum" idx="12"/>
          </p:nvPr>
        </p:nvSpPr>
        <p:spPr>
          <a:xfrm>
            <a:off x="11815" y="6554055"/>
            <a:ext cx="12180184" cy="26161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2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5"/>
        <p:cNvGrpSpPr/>
        <p:nvPr/>
      </p:nvGrpSpPr>
      <p:grpSpPr>
        <a:xfrm>
          <a:off x="0" y="0"/>
          <a:ext cx="0" cy="0"/>
          <a:chOff x="0" y="0"/>
          <a:chExt cx="0" cy="0"/>
        </a:xfrm>
      </p:grpSpPr>
      <p:sp>
        <p:nvSpPr>
          <p:cNvPr id="46" name="Google Shape;46;p8"/>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0"/>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1"/>
          <p:cNvPicPr preferRelativeResize="0"/>
          <p:nvPr/>
        </p:nvPicPr>
        <p:blipFill rotWithShape="1">
          <a:blip r:embed="rId16">
            <a:alphaModFix/>
          </a:blip>
          <a:srcRect b="28589"/>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IN" sz="2900" b="1" i="0" u="none" strike="noStrike" cap="none">
                <a:solidFill>
                  <a:srgbClr val="FFFFFF"/>
                </a:solidFill>
                <a:latin typeface="Arial"/>
                <a:ea typeface="Arial"/>
                <a:cs typeface="Arial"/>
                <a:sym typeface="Arial"/>
              </a:rPr>
              <a:t>BITS</a:t>
            </a:r>
            <a:r>
              <a:rPr lang="en-IN" sz="2900" b="0" i="0" u="none" strike="noStrike" cap="none">
                <a:solidFill>
                  <a:srgbClr val="FFFFFF"/>
                </a:solidFill>
                <a:latin typeface="Arial"/>
                <a:ea typeface="Arial"/>
                <a:cs typeface="Arial"/>
                <a:sym typeface="Arial"/>
              </a:rPr>
              <a:t> Pilani</a:t>
            </a:r>
            <a:endParaRPr sz="2900" b="0" i="0" u="none" strike="noStrike" cap="non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200" b="0" i="0" u="none" strike="noStrike" cap="none">
                <a:solidFill>
                  <a:srgbClr val="FFFFFF"/>
                </a:solidFill>
                <a:latin typeface="Arial"/>
                <a:ea typeface="Arial"/>
                <a:cs typeface="Arial"/>
                <a:sym typeface="Arial"/>
              </a:rPr>
              <a:t>Pilani Campus</a:t>
            </a:r>
            <a:endParaRPr sz="1200" b="0" i="0" u="none" strike="noStrike" cap="none">
              <a:solidFill>
                <a:schemeClr val="dk1"/>
              </a:solidFill>
              <a:latin typeface="Arial"/>
              <a:ea typeface="Arial"/>
              <a:cs typeface="Arial"/>
              <a:sym typeface="Arial"/>
            </a:endParaRPr>
          </a:p>
        </p:txBody>
      </p:sp>
      <p:sp>
        <p:nvSpPr>
          <p:cNvPr id="17" name="Google Shape;17;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IN" sz="1100" b="1" strike="noStrike">
                <a:solidFill>
                  <a:srgbClr val="101141"/>
                </a:solidFill>
                <a:latin typeface="Arial"/>
                <a:ea typeface="Arial"/>
                <a:cs typeface="Arial"/>
                <a:sym typeface="Arial"/>
              </a:rPr>
              <a:t>BITS </a:t>
            </a:r>
            <a:r>
              <a:rPr lang="en-IN" sz="1100" b="0" strike="noStrike">
                <a:solidFill>
                  <a:srgbClr val="101141"/>
                </a:solidFill>
                <a:latin typeface="Arial"/>
                <a:ea typeface="Arial"/>
                <a:cs typeface="Arial"/>
                <a:sym typeface="Arial"/>
              </a:rPr>
              <a:t>Pilani, Pilani Campus</a:t>
            </a:r>
            <a:endParaRPr sz="1100" b="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 name="Google Shape;86;p15"/>
          <p:cNvPicPr preferRelativeResize="0"/>
          <p:nvPr/>
        </p:nvPicPr>
        <p:blipFill rotWithShape="1">
          <a:blip r:embed="rId16">
            <a:alphaModFix/>
          </a:blip>
          <a:srcRect l="1916" b="5315"/>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dist="2304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library.wiley.com/doi/full/10.1002/widm.1381" TargetMode="External"/><Relationship Id="rId7" Type="http://schemas.openxmlformats.org/officeDocument/2006/relationships/hyperlink" Target="https://link.springer.com/article/10.1007/s11227-018-2674-1"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hyperlink" Target="https://arxiv.org/abs/1802.03916" TargetMode="External"/><Relationship Id="rId5" Type="http://schemas.openxmlformats.org/officeDocument/2006/relationships/hyperlink" Target="https://arxiv.org/abs/2007.06299" TargetMode="External"/><Relationship Id="rId4" Type="http://schemas.openxmlformats.org/officeDocument/2006/relationships/hyperlink" Target="https://arxiv.org/abs/1810.1195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grafana.co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www.datadoghq.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body" idx="1"/>
          </p:nvPr>
        </p:nvSpPr>
        <p:spPr>
          <a:xfrm>
            <a:off x="3809998" y="4724400"/>
            <a:ext cx="6324601" cy="1219200"/>
          </a:xfrm>
          <a:prstGeom prst="rect">
            <a:avLst/>
          </a:prstGeom>
          <a:noFill/>
          <a:ln>
            <a:noFill/>
          </a:ln>
        </p:spPr>
        <p:txBody>
          <a:bodyPr spcFirstLastPara="1" wrap="square" lIns="0" tIns="0" rIns="0" bIns="0" anchor="ctr" anchorCtr="0">
            <a:noAutofit/>
          </a:bodyPr>
          <a:lstStyle/>
          <a:p>
            <a:pPr marL="0" indent="0" algn="l">
              <a:lnSpc>
                <a:spcPct val="112500"/>
              </a:lnSpc>
              <a:buSzPts val="1600"/>
            </a:pPr>
            <a:r>
              <a:rPr lang="en-IN" sz="1600" dirty="0"/>
              <a:t>Abhishek Singh</a:t>
            </a:r>
          </a:p>
          <a:p>
            <a:pPr marL="0" lvl="0" indent="0" algn="l" rtl="0">
              <a:lnSpc>
                <a:spcPct val="112500"/>
              </a:lnSpc>
              <a:spcBef>
                <a:spcPts val="0"/>
              </a:spcBef>
              <a:spcAft>
                <a:spcPts val="0"/>
              </a:spcAft>
              <a:buClr>
                <a:schemeClr val="lt1"/>
              </a:buClr>
              <a:buSzPts val="1600"/>
              <a:buNone/>
            </a:pPr>
            <a:r>
              <a:rPr lang="en-IN" sz="1600" dirty="0"/>
              <a:t>Rajendra Mishra</a:t>
            </a:r>
          </a:p>
          <a:p>
            <a:pPr marL="0" lvl="0" indent="0" algn="l" rtl="0">
              <a:lnSpc>
                <a:spcPct val="112500"/>
              </a:lnSpc>
              <a:spcBef>
                <a:spcPts val="0"/>
              </a:spcBef>
              <a:spcAft>
                <a:spcPts val="0"/>
              </a:spcAft>
              <a:buClr>
                <a:schemeClr val="lt1"/>
              </a:buClr>
              <a:buSzPts val="1600"/>
              <a:buNone/>
            </a:pPr>
            <a:endParaRPr lang="en-IN" sz="1600" dirty="0"/>
          </a:p>
        </p:txBody>
      </p:sp>
      <p:sp>
        <p:nvSpPr>
          <p:cNvPr id="169" name="Google Shape;169;p30"/>
          <p:cNvSpPr txBox="1"/>
          <p:nvPr/>
        </p:nvSpPr>
        <p:spPr>
          <a:xfrm>
            <a:off x="3733798" y="3810000"/>
            <a:ext cx="6477002" cy="838200"/>
          </a:xfrm>
          <a:prstGeom prst="rect">
            <a:avLst/>
          </a:prstGeom>
          <a:noFill/>
          <a:ln>
            <a:noFill/>
          </a:ln>
        </p:spPr>
        <p:txBody>
          <a:bodyPr spcFirstLastPara="1" wrap="square" lIns="91425" tIns="45700" rIns="91425" bIns="45700" anchor="ctr" anchorCtr="0">
            <a:noAutofit/>
          </a:bodyPr>
          <a:lstStyle/>
          <a:p>
            <a:pPr algn="l"/>
            <a:r>
              <a:rPr lang="en-IN" sz="2400" i="0" dirty="0">
                <a:solidFill>
                  <a:schemeClr val="bg1"/>
                </a:solidFill>
                <a:effectLst/>
                <a:latin typeface="+mj-lt"/>
              </a:rPr>
              <a:t>Model Monitoring, Drift Detection, Re-training and Continuous Learning</a:t>
            </a:r>
          </a:p>
        </p:txBody>
      </p:sp>
      <p:sp>
        <p:nvSpPr>
          <p:cNvPr id="170" name="Google Shape;170;p30"/>
          <p:cNvSpPr txBox="1"/>
          <p:nvPr/>
        </p:nvSpPr>
        <p:spPr>
          <a:xfrm>
            <a:off x="3733799" y="3352801"/>
            <a:ext cx="670560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solidFill>
                  <a:schemeClr val="lt1"/>
                </a:solidFill>
                <a:latin typeface="Arial"/>
                <a:ea typeface="Arial"/>
                <a:cs typeface="Arial"/>
                <a:sym typeface="Arial"/>
              </a:rPr>
              <a:t>Presentation</a:t>
            </a:r>
            <a:endParaRPr dirty="0"/>
          </a:p>
        </p:txBody>
      </p:sp>
      <p:sp>
        <p:nvSpPr>
          <p:cNvPr id="171" name="Google Shape;171;p30"/>
          <p:cNvSpPr txBox="1"/>
          <p:nvPr/>
        </p:nvSpPr>
        <p:spPr>
          <a:xfrm>
            <a:off x="9401453" y="0"/>
            <a:ext cx="2731212" cy="369332"/>
          </a:xfrm>
          <a:prstGeom prst="rect">
            <a:avLst/>
          </a:prstGeom>
          <a:noFill/>
          <a:ln>
            <a:noFill/>
          </a:ln>
        </p:spPr>
        <p:txBody>
          <a:bodyPr spcFirstLastPara="1" wrap="square" lIns="91425" tIns="45700" rIns="91425" bIns="45700" anchor="t" anchorCtr="0">
            <a:noAutofit/>
          </a:bodyPr>
          <a:lstStyle/>
          <a:p>
            <a:r>
              <a:rPr lang="en-IN" sz="1800" dirty="0">
                <a:solidFill>
                  <a:schemeClr val="lt1"/>
                </a:solidFill>
                <a:latin typeface="Arial"/>
                <a:ea typeface="Arial"/>
                <a:cs typeface="Arial"/>
                <a:sym typeface="Arial"/>
              </a:rPr>
              <a:t>Date</a:t>
            </a:r>
            <a:r>
              <a:rPr lang="en-IN" sz="1800" dirty="0">
                <a:solidFill>
                  <a:schemeClr val="lt1"/>
                </a:solidFill>
              </a:rPr>
              <a:t>: 31st March 2024</a:t>
            </a:r>
          </a:p>
          <a:p>
            <a:pPr marL="0" marR="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mj-lt"/>
            </a:endParaRPr>
          </a:p>
          <a:p>
            <a:pPr algn="l"/>
            <a:endParaRPr lang="en-IN" b="0" dirty="0">
              <a:solidFill>
                <a:srgbClr val="000000"/>
              </a:solidFill>
              <a:latin typeface="+mj-lt"/>
            </a:endParaRPr>
          </a:p>
          <a:p>
            <a:pPr algn="l"/>
            <a:r>
              <a:rPr lang="en-IN" b="0" i="0" dirty="0">
                <a:solidFill>
                  <a:srgbClr val="000000"/>
                </a:solidFill>
                <a:effectLst/>
                <a:latin typeface="+mj-lt"/>
              </a:rPr>
              <a:t>Model Serving resources monitoring</a:t>
            </a:r>
            <a:endParaRPr lang="en-IN" b="0" i="0" dirty="0">
              <a:solidFill>
                <a:srgbClr val="172B4D"/>
              </a:solidFill>
              <a:effectLst/>
              <a:latin typeface="+mj-lt"/>
            </a:endParaRPr>
          </a:p>
          <a:p>
            <a:br>
              <a:rPr lang="en-IN" dirty="0">
                <a:latin typeface="+mj-lt"/>
              </a:rPr>
            </a:br>
            <a:endParaRPr dirty="0">
              <a:latin typeface="+mj-lt"/>
            </a:endParaRPr>
          </a:p>
        </p:txBody>
      </p:sp>
      <p:sp>
        <p:nvSpPr>
          <p:cNvPr id="208" name="Google Shape;208;p36"/>
          <p:cNvSpPr txBox="1"/>
          <p:nvPr/>
        </p:nvSpPr>
        <p:spPr>
          <a:xfrm>
            <a:off x="204187" y="1553592"/>
            <a:ext cx="11709646" cy="4509857"/>
          </a:xfrm>
          <a:prstGeom prst="rect">
            <a:avLst/>
          </a:prstGeom>
          <a:noFill/>
          <a:ln>
            <a:noFill/>
          </a:ln>
        </p:spPr>
        <p:txBody>
          <a:bodyPr spcFirstLastPara="1" wrap="square" lIns="91425" tIns="45700" rIns="91425" bIns="45700" anchor="t" anchorCtr="0">
            <a:noAutofit/>
          </a:bodyPr>
          <a:lstStyle/>
          <a:p>
            <a:r>
              <a:rPr lang="en-IN" sz="1500" dirty="0">
                <a:solidFill>
                  <a:srgbClr val="000000"/>
                </a:solidFill>
                <a:effectLst/>
              </a:rPr>
              <a:t>An important part of monitoring system resources is monitoring the performance of model serving infrastructure. Once the model is trained and served, we are going to use the model serving for quiet sometime. So its important to ensure that the performance of model serving is as per expectation..</a:t>
            </a:r>
            <a:endParaRPr lang="en-IN" sz="1500" dirty="0">
              <a:effectLst/>
            </a:endParaRPr>
          </a:p>
          <a:p>
            <a:br>
              <a:rPr lang="en-IN" sz="1500" dirty="0">
                <a:effectLst/>
              </a:rPr>
            </a:br>
            <a:endParaRPr sz="1500" dirty="0"/>
          </a:p>
        </p:txBody>
      </p:sp>
      <p:sp>
        <p:nvSpPr>
          <p:cNvPr id="2" name="AutoShape 2">
            <a:extLst>
              <a:ext uri="{FF2B5EF4-FFF2-40B4-BE49-F238E27FC236}">
                <a16:creationId xmlns:a16="http://schemas.microsoft.com/office/drawing/2014/main" id="{ECBF8E50-8892-D1AE-73B8-D229402F8F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graph&#10;&#10;Description automatically generated">
            <a:extLst>
              <a:ext uri="{FF2B5EF4-FFF2-40B4-BE49-F238E27FC236}">
                <a16:creationId xmlns:a16="http://schemas.microsoft.com/office/drawing/2014/main" id="{142AF726-952B-728E-8D5D-BF555894DB6D}"/>
              </a:ext>
            </a:extLst>
          </p:cNvPr>
          <p:cNvPicPr>
            <a:picLocks noChangeAspect="1"/>
          </p:cNvPicPr>
          <p:nvPr/>
        </p:nvPicPr>
        <p:blipFill>
          <a:blip r:embed="rId3"/>
          <a:stretch>
            <a:fillRect/>
          </a:stretch>
        </p:blipFill>
        <p:spPr>
          <a:xfrm>
            <a:off x="1560250" y="2368980"/>
            <a:ext cx="9376300" cy="41434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r>
              <a:rPr lang="en-IN" b="0" i="0" dirty="0">
                <a:solidFill>
                  <a:srgbClr val="000000"/>
                </a:solidFill>
                <a:effectLst/>
                <a:latin typeface="+mj-lt"/>
              </a:rPr>
              <a:t>Model Serving Monitoring</a:t>
            </a:r>
            <a:endParaRPr lang="en-IN" b="0" i="0" dirty="0">
              <a:solidFill>
                <a:srgbClr val="172B4D"/>
              </a:solidFill>
              <a:effectLst/>
              <a:latin typeface="+mj-lt"/>
            </a:endParaRPr>
          </a:p>
          <a:p>
            <a:br>
              <a:rPr lang="en-IN" dirty="0"/>
            </a:br>
            <a:endParaRPr dirty="0"/>
          </a:p>
        </p:txBody>
      </p:sp>
      <p:sp>
        <p:nvSpPr>
          <p:cNvPr id="214" name="Google Shape;214;p37"/>
          <p:cNvSpPr txBox="1"/>
          <p:nvPr/>
        </p:nvSpPr>
        <p:spPr>
          <a:xfrm>
            <a:off x="168676" y="1473693"/>
            <a:ext cx="11769299" cy="4810707"/>
          </a:xfrm>
          <a:prstGeom prst="rect">
            <a:avLst/>
          </a:prstGeom>
          <a:noFill/>
          <a:ln>
            <a:noFill/>
          </a:ln>
        </p:spPr>
        <p:txBody>
          <a:bodyPr spcFirstLastPara="1" wrap="square" lIns="91425" tIns="45700" rIns="91425" bIns="45700" anchor="t" anchorCtr="0">
            <a:noAutofit/>
          </a:bodyPr>
          <a:lstStyle/>
          <a:p>
            <a:pPr algn="l"/>
            <a:r>
              <a:rPr lang="en-IN" sz="1500" b="1" i="1" dirty="0">
                <a:solidFill>
                  <a:srgbClr val="000000"/>
                </a:solidFill>
                <a:effectLst/>
                <a:latin typeface="+mn-lt"/>
              </a:rPr>
              <a:t>There are 2 questions which we need to answer:</a:t>
            </a:r>
          </a:p>
          <a:p>
            <a:pPr algn="l"/>
            <a:endParaRPr lang="en-IN" sz="1500" b="0" i="0" dirty="0">
              <a:solidFill>
                <a:srgbClr val="172B4D"/>
              </a:solidFill>
              <a:effectLst/>
              <a:latin typeface="+mn-lt"/>
            </a:endParaRPr>
          </a:p>
          <a:p>
            <a:pPr algn="l">
              <a:buFont typeface="+mj-lt"/>
              <a:buAutoNum type="arabicPeriod"/>
            </a:pPr>
            <a:r>
              <a:rPr lang="en-IN" sz="1500" b="0" i="0" dirty="0">
                <a:solidFill>
                  <a:srgbClr val="000000"/>
                </a:solidFill>
                <a:effectLst/>
                <a:latin typeface="+mn-lt"/>
              </a:rPr>
              <a:t> Does new incoming data reflect the same patterns as the data on which model was originally trained on ?</a:t>
            </a:r>
            <a:endParaRPr lang="en-IN" sz="1500" b="0" i="0" dirty="0">
              <a:solidFill>
                <a:srgbClr val="172B4D"/>
              </a:solidFill>
              <a:effectLst/>
              <a:latin typeface="+mn-lt"/>
            </a:endParaRPr>
          </a:p>
          <a:p>
            <a:pPr algn="l">
              <a:buFont typeface="+mj-lt"/>
              <a:buAutoNum type="arabicPeriod"/>
            </a:pPr>
            <a:r>
              <a:rPr lang="en-IN" sz="1500" b="0" i="0" dirty="0">
                <a:solidFill>
                  <a:srgbClr val="000000"/>
                </a:solidFill>
                <a:effectLst/>
                <a:latin typeface="+mn-lt"/>
              </a:rPr>
              <a:t> Is the model performing as well in development as it did in design phase ? If not, why ?</a:t>
            </a:r>
          </a:p>
          <a:p>
            <a:pPr algn="l">
              <a:buFont typeface="+mj-lt"/>
              <a:buAutoNum type="arabicPeriod"/>
            </a:pPr>
            <a:endParaRPr lang="en-IN" sz="1500" dirty="0">
              <a:latin typeface="+mn-lt"/>
            </a:endParaRPr>
          </a:p>
          <a:p>
            <a:pPr algn="l"/>
            <a:r>
              <a:rPr lang="en-IN" sz="1500" b="1" i="0" dirty="0">
                <a:solidFill>
                  <a:srgbClr val="000000"/>
                </a:solidFill>
                <a:effectLst/>
                <a:latin typeface="+mn-lt"/>
              </a:rPr>
              <a:t>Machine Learning Model Drift</a:t>
            </a:r>
          </a:p>
          <a:p>
            <a:pPr algn="l"/>
            <a:endParaRPr lang="en-IN" sz="1500" b="1" i="0" dirty="0">
              <a:solidFill>
                <a:srgbClr val="172B4D"/>
              </a:solidFill>
              <a:effectLst/>
              <a:latin typeface="+mn-lt"/>
            </a:endParaRPr>
          </a:p>
          <a:p>
            <a:pPr algn="l"/>
            <a:r>
              <a:rPr lang="en-IN" sz="1500" b="1" i="1" dirty="0">
                <a:solidFill>
                  <a:srgbClr val="000000"/>
                </a:solidFill>
                <a:effectLst/>
                <a:latin typeface="+mn-lt"/>
              </a:rPr>
              <a:t>How well a model performs is the reflection of the data used to train it.</a:t>
            </a:r>
            <a:r>
              <a:rPr lang="en-IN" sz="1500" b="0" i="0" dirty="0">
                <a:solidFill>
                  <a:srgbClr val="000000"/>
                </a:solidFill>
                <a:effectLst/>
                <a:latin typeface="+mn-lt"/>
              </a:rPr>
              <a:t> If there is a significant change in distribution  or composition of values of input variables or the target variables, it could lead to data drift which could cause the model to degrade. Model degradation can lead to inaccurate predictions and insights, therefore we want to carefully monitor model degradation. </a:t>
            </a:r>
            <a:r>
              <a:rPr lang="en-IN" sz="1500" b="0" i="1" dirty="0">
                <a:solidFill>
                  <a:srgbClr val="000000"/>
                </a:solidFill>
                <a:effectLst/>
                <a:latin typeface="+mn-lt"/>
              </a:rPr>
              <a:t>To track model degradation there are 2 approaches to consider:</a:t>
            </a:r>
          </a:p>
          <a:p>
            <a:pPr algn="l"/>
            <a:endParaRPr lang="en-IN" sz="1500" b="0" i="0" dirty="0">
              <a:solidFill>
                <a:srgbClr val="172B4D"/>
              </a:solidFill>
              <a:effectLst/>
              <a:latin typeface="+mn-lt"/>
            </a:endParaRPr>
          </a:p>
          <a:p>
            <a:pPr algn="l"/>
            <a:r>
              <a:rPr lang="en-IN" sz="1500" b="0" i="0" dirty="0">
                <a:solidFill>
                  <a:srgbClr val="000000"/>
                </a:solidFill>
                <a:effectLst/>
                <a:latin typeface="+mn-lt"/>
              </a:rPr>
              <a:t>1. </a:t>
            </a:r>
            <a:r>
              <a:rPr lang="en-IN" sz="1500" b="1" i="1" dirty="0">
                <a:solidFill>
                  <a:srgbClr val="000000"/>
                </a:solidFill>
                <a:effectLst/>
                <a:latin typeface="+mn-lt"/>
              </a:rPr>
              <a:t>Based on Ground Truth </a:t>
            </a:r>
            <a:r>
              <a:rPr lang="en-IN" sz="1500" b="0" i="0" dirty="0">
                <a:solidFill>
                  <a:srgbClr val="000000"/>
                </a:solidFill>
                <a:effectLst/>
                <a:latin typeface="+mn-lt"/>
              </a:rPr>
              <a:t>- Labelled data is compared to prediction</a:t>
            </a:r>
            <a:br>
              <a:rPr lang="en-IN" sz="1500" b="0" i="0" dirty="0">
                <a:solidFill>
                  <a:srgbClr val="172B4D"/>
                </a:solidFill>
                <a:effectLst/>
                <a:latin typeface="+mn-lt"/>
              </a:rPr>
            </a:br>
            <a:r>
              <a:rPr lang="en-IN" sz="1500" b="0" i="0" dirty="0">
                <a:solidFill>
                  <a:srgbClr val="000000"/>
                </a:solidFill>
                <a:effectLst/>
                <a:latin typeface="+mn-lt"/>
              </a:rPr>
              <a:t>2. </a:t>
            </a:r>
            <a:r>
              <a:rPr lang="en-IN" sz="1500" b="1" i="1" dirty="0">
                <a:solidFill>
                  <a:srgbClr val="000000"/>
                </a:solidFill>
                <a:effectLst/>
                <a:latin typeface="+mn-lt"/>
              </a:rPr>
              <a:t>Based on Data Drift </a:t>
            </a:r>
            <a:r>
              <a:rPr lang="en-IN" sz="1500" b="0" i="0" dirty="0">
                <a:solidFill>
                  <a:srgbClr val="000000"/>
                </a:solidFill>
                <a:effectLst/>
                <a:latin typeface="+mn-lt"/>
              </a:rPr>
              <a:t>- Instead of waiting for the labelled data, the training data and recent data are compared statistically.</a:t>
            </a:r>
            <a:endParaRPr lang="en-IN" sz="1500" b="0" i="0" dirty="0">
              <a:solidFill>
                <a:srgbClr val="172B4D"/>
              </a:solidFill>
              <a:effectLst/>
              <a:latin typeface="+mn-lt"/>
            </a:endParaRPr>
          </a:p>
          <a:p>
            <a:pPr algn="l"/>
            <a:endParaRPr lang="en-IN" sz="1500" b="0" i="0" dirty="0">
              <a:solidFill>
                <a:srgbClr val="172B4D"/>
              </a:solidFill>
              <a:effectLst/>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E637FD23-7E87-75D0-24FA-21A8ABD0D796}"/>
            </a:ext>
          </a:extLst>
        </p:cNvPr>
        <p:cNvGrpSpPr/>
        <p:nvPr/>
      </p:nvGrpSpPr>
      <p:grpSpPr>
        <a:xfrm>
          <a:off x="0" y="0"/>
          <a:ext cx="0" cy="0"/>
          <a:chOff x="0" y="0"/>
          <a:chExt cx="0" cy="0"/>
        </a:xfrm>
      </p:grpSpPr>
      <p:sp>
        <p:nvSpPr>
          <p:cNvPr id="213" name="Google Shape;213;p37">
            <a:extLst>
              <a:ext uri="{FF2B5EF4-FFF2-40B4-BE49-F238E27FC236}">
                <a16:creationId xmlns:a16="http://schemas.microsoft.com/office/drawing/2014/main" id="{7A409228-9A79-7483-251F-D9DF9C94EC78}"/>
              </a:ext>
            </a:extLst>
          </p:cNvPr>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r>
              <a:rPr lang="en-IN" b="0" i="0" dirty="0">
                <a:solidFill>
                  <a:srgbClr val="000000"/>
                </a:solidFill>
                <a:effectLst/>
                <a:latin typeface="+mj-lt"/>
              </a:rPr>
              <a:t>Model Serving Monitoring</a:t>
            </a:r>
            <a:endParaRPr lang="en-IN" b="0" i="0" dirty="0">
              <a:solidFill>
                <a:srgbClr val="172B4D"/>
              </a:solidFill>
              <a:effectLst/>
              <a:latin typeface="+mj-lt"/>
            </a:endParaRPr>
          </a:p>
          <a:p>
            <a:br>
              <a:rPr lang="en-IN" dirty="0"/>
            </a:br>
            <a:endParaRPr dirty="0"/>
          </a:p>
        </p:txBody>
      </p:sp>
      <p:sp>
        <p:nvSpPr>
          <p:cNvPr id="214" name="Google Shape;214;p37">
            <a:extLst>
              <a:ext uri="{FF2B5EF4-FFF2-40B4-BE49-F238E27FC236}">
                <a16:creationId xmlns:a16="http://schemas.microsoft.com/office/drawing/2014/main" id="{600A0D1A-2A26-C74B-7428-4DD7DAB2A795}"/>
              </a:ext>
            </a:extLst>
          </p:cNvPr>
          <p:cNvSpPr txBox="1"/>
          <p:nvPr/>
        </p:nvSpPr>
        <p:spPr>
          <a:xfrm>
            <a:off x="168676" y="1473694"/>
            <a:ext cx="11594237" cy="4776186"/>
          </a:xfrm>
          <a:prstGeom prst="rect">
            <a:avLst/>
          </a:prstGeom>
          <a:noFill/>
          <a:ln>
            <a:noFill/>
          </a:ln>
        </p:spPr>
        <p:txBody>
          <a:bodyPr spcFirstLastPara="1" wrap="square" lIns="91425" tIns="45700" rIns="91425" bIns="45700" anchor="t" anchorCtr="0">
            <a:noAutofit/>
          </a:bodyPr>
          <a:lstStyle/>
          <a:p>
            <a:pPr algn="l"/>
            <a:r>
              <a:rPr lang="en-IN" sz="1500" b="1" i="1" dirty="0">
                <a:solidFill>
                  <a:srgbClr val="000000"/>
                </a:solidFill>
                <a:effectLst/>
                <a:latin typeface="+mn-lt"/>
              </a:rPr>
              <a:t>Model Monitoring based on Ground Truth vs Data Drift</a:t>
            </a:r>
          </a:p>
          <a:p>
            <a:pPr algn="l"/>
            <a:endParaRPr lang="en-IN" sz="1500" b="0" i="0" dirty="0">
              <a:solidFill>
                <a:srgbClr val="172B4D"/>
              </a:solidFill>
              <a:effectLst/>
              <a:latin typeface="+mn-lt"/>
            </a:endParaRPr>
          </a:p>
          <a:p>
            <a:pPr algn="l"/>
            <a:r>
              <a:rPr lang="en-IN" sz="1500" b="0" i="0" dirty="0">
                <a:solidFill>
                  <a:srgbClr val="000000"/>
                </a:solidFill>
                <a:effectLst/>
                <a:latin typeface="+mn-lt"/>
              </a:rPr>
              <a:t>The ground truth is the correct answer that the model was asked to solve -- when we know the ground truth for all the predictions a model has made, we can judge with certainty how well the model is performing.</a:t>
            </a:r>
          </a:p>
          <a:p>
            <a:pPr algn="l"/>
            <a:endParaRPr lang="en-IN" sz="1500" b="0" i="0" dirty="0">
              <a:solidFill>
                <a:srgbClr val="172B4D"/>
              </a:solidFill>
              <a:effectLst/>
              <a:latin typeface="+mn-lt"/>
            </a:endParaRPr>
          </a:p>
          <a:p>
            <a:pPr algn="l"/>
            <a:r>
              <a:rPr lang="en-IN" sz="1500" b="0" i="0" dirty="0">
                <a:solidFill>
                  <a:srgbClr val="000000"/>
                </a:solidFill>
                <a:effectLst/>
                <a:latin typeface="+mn-lt"/>
              </a:rPr>
              <a:t>Ground truth monitoring requires waiting for the label event and then computing the performance of the model based on these ground truth observations. When the ground truth is available quickly it can the best solution to monitor model degradation, however obtaining ground truth can be slow and costly.</a:t>
            </a:r>
            <a:endParaRPr lang="en-IN" sz="1500" b="0" i="0" dirty="0">
              <a:solidFill>
                <a:srgbClr val="172B4D"/>
              </a:solidFill>
              <a:effectLst/>
              <a:latin typeface="+mn-lt"/>
            </a:endParaRPr>
          </a:p>
          <a:p>
            <a:pPr algn="l"/>
            <a:endParaRPr lang="en-IN" sz="1500" b="0" i="0" dirty="0">
              <a:solidFill>
                <a:srgbClr val="000000"/>
              </a:solidFill>
              <a:effectLst/>
              <a:latin typeface="+mn-lt"/>
            </a:endParaRPr>
          </a:p>
          <a:p>
            <a:pPr algn="l"/>
            <a:r>
              <a:rPr lang="en-IN" sz="1500" b="0" i="0" dirty="0">
                <a:solidFill>
                  <a:srgbClr val="000000"/>
                </a:solidFill>
                <a:effectLst/>
                <a:latin typeface="+mn-lt"/>
              </a:rPr>
              <a:t>If our use cases requires rapid feedback, or if the ground truth is not available or hard to compute, input drift evaluation may be the way to go. The basis for input drift, is that the model is only going to predict accurately , if the data it was trained on is an accurate reflection of the real world, so if a comparison of the recent requests to a deployed model against the training data , shows distinct differences, then there is a strong likelihood that the model performance may be compromised.</a:t>
            </a:r>
            <a:endParaRPr lang="en-IN" sz="1500" b="0" i="0" dirty="0">
              <a:solidFill>
                <a:srgbClr val="172B4D"/>
              </a:solidFill>
              <a:effectLst/>
              <a:latin typeface="+mn-lt"/>
            </a:endParaRPr>
          </a:p>
          <a:p>
            <a:pPr algn="l"/>
            <a:endParaRPr lang="en-IN" sz="1500" b="0" i="0" dirty="0">
              <a:solidFill>
                <a:srgbClr val="000000"/>
              </a:solidFill>
              <a:effectLst/>
              <a:latin typeface="+mn-lt"/>
            </a:endParaRPr>
          </a:p>
          <a:p>
            <a:pPr algn="l"/>
            <a:r>
              <a:rPr lang="en-IN" sz="1500" dirty="0">
                <a:latin typeface="+mn-lt"/>
              </a:rPr>
              <a:t>U</a:t>
            </a:r>
            <a:r>
              <a:rPr lang="en-IN" sz="1500" b="0" i="0" dirty="0">
                <a:solidFill>
                  <a:srgbClr val="000000"/>
                </a:solidFill>
                <a:effectLst/>
                <a:latin typeface="+mn-lt"/>
              </a:rPr>
              <a:t>nlike for ground truth evaluation, the data required for input drift evaluation already exists, so there is no need to wait for any other information.</a:t>
            </a:r>
          </a:p>
          <a:p>
            <a:pPr algn="l"/>
            <a:endParaRPr lang="en-IN" sz="1500" dirty="0">
              <a:latin typeface="+mn-lt"/>
            </a:endParaRPr>
          </a:p>
          <a:p>
            <a:pPr algn="l"/>
            <a:r>
              <a:rPr lang="en-IN" sz="1500" b="1" i="0" dirty="0">
                <a:solidFill>
                  <a:srgbClr val="333333"/>
                </a:solidFill>
                <a:effectLst/>
                <a:latin typeface="+mn-lt"/>
              </a:rPr>
              <a:t>Note: </a:t>
            </a:r>
            <a:r>
              <a:rPr lang="en-IN" sz="1500" b="1" i="1" dirty="0">
                <a:solidFill>
                  <a:srgbClr val="000000"/>
                </a:solidFill>
                <a:effectLst/>
                <a:latin typeface="+mn-lt"/>
              </a:rPr>
              <a:t>If we wait to catch the model decay based on the ground-truth performance, it may have already caused significant damage to downstream business pipelines that are dependent on it. We need to employ more fine-grained monitoring to identify the sources of model drift prior to actual performance degradation.</a:t>
            </a:r>
            <a:endParaRPr lang="en-IN" sz="1500" b="0" i="0" dirty="0">
              <a:solidFill>
                <a:srgbClr val="333333"/>
              </a:solidFill>
              <a:effectLst/>
              <a:latin typeface="+mn-lt"/>
            </a:endParaRPr>
          </a:p>
          <a:p>
            <a:pPr algn="l"/>
            <a:endParaRPr lang="en-IN" sz="1500" b="0" i="0" dirty="0">
              <a:solidFill>
                <a:srgbClr val="172B4D"/>
              </a:solidFill>
              <a:effectLst/>
              <a:latin typeface="+mn-lt"/>
            </a:endParaRPr>
          </a:p>
          <a:p>
            <a:pPr algn="l"/>
            <a:endParaRPr lang="en-IN" sz="1500" b="0" i="0" dirty="0">
              <a:solidFill>
                <a:srgbClr val="172B4D"/>
              </a:solidFill>
              <a:effectLst/>
              <a:latin typeface="+mn-lt"/>
            </a:endParaRPr>
          </a:p>
        </p:txBody>
      </p:sp>
    </p:spTree>
    <p:extLst>
      <p:ext uri="{BB962C8B-B14F-4D97-AF65-F5344CB8AC3E}">
        <p14:creationId xmlns:p14="http://schemas.microsoft.com/office/powerpoint/2010/main" val="100623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r>
              <a:rPr lang="en-IN" b="0" i="0" dirty="0">
                <a:solidFill>
                  <a:srgbClr val="000000"/>
                </a:solidFill>
                <a:effectLst/>
                <a:latin typeface="+mj-lt"/>
              </a:rPr>
              <a:t>Model Serving Monitoring</a:t>
            </a:r>
            <a:endParaRPr lang="en-IN" b="0" i="0" dirty="0">
              <a:solidFill>
                <a:srgbClr val="172B4D"/>
              </a:solidFill>
              <a:effectLst/>
              <a:latin typeface="+mj-lt"/>
            </a:endParaRPr>
          </a:p>
        </p:txBody>
      </p:sp>
      <p:sp>
        <p:nvSpPr>
          <p:cNvPr id="227" name="Google Shape;227;p39"/>
          <p:cNvSpPr txBox="1"/>
          <p:nvPr/>
        </p:nvSpPr>
        <p:spPr>
          <a:xfrm>
            <a:off x="239697" y="1482571"/>
            <a:ext cx="11698278" cy="4801829"/>
          </a:xfrm>
          <a:prstGeom prst="rect">
            <a:avLst/>
          </a:prstGeom>
          <a:noFill/>
          <a:ln>
            <a:noFill/>
          </a:ln>
        </p:spPr>
        <p:txBody>
          <a:bodyPr spcFirstLastPara="1" wrap="square" lIns="91425" tIns="45700" rIns="91425" bIns="45700" anchor="t" anchorCtr="0">
            <a:noAutofit/>
          </a:bodyPr>
          <a:lstStyle/>
          <a:p>
            <a:r>
              <a:rPr lang="en-IN" sz="1500" b="1" dirty="0">
                <a:solidFill>
                  <a:srgbClr val="000000"/>
                </a:solidFill>
                <a:effectLst/>
              </a:rPr>
              <a:t>Types of Drift</a:t>
            </a:r>
          </a:p>
          <a:p>
            <a:endParaRPr lang="en-IN" sz="1500" b="1" dirty="0">
              <a:solidFill>
                <a:srgbClr val="172B4D"/>
              </a:solidFill>
              <a:effectLst/>
            </a:endParaRPr>
          </a:p>
          <a:p>
            <a:r>
              <a:rPr lang="en-IN" sz="1500" dirty="0">
                <a:solidFill>
                  <a:srgbClr val="000000"/>
                </a:solidFill>
                <a:effectLst/>
              </a:rPr>
              <a:t>We need to first understand the different types of issues that can cause our model's performance to decay (model drift). The best way to do this is to look at all the moving pieces of what we're trying to model and how each one can experience drift.</a:t>
            </a:r>
            <a:endParaRPr lang="en-IN" sz="1500" dirty="0">
              <a:effectLst/>
            </a:endParaRPr>
          </a:p>
          <a:p>
            <a:br>
              <a:rPr lang="en-IN" sz="1500" dirty="0">
                <a:effectLst/>
              </a:rPr>
            </a:br>
            <a:endParaRPr sz="1500" dirty="0">
              <a:solidFill>
                <a:srgbClr val="0D0D0D"/>
              </a:solidFill>
              <a:highlight>
                <a:srgbClr val="FFFFFF"/>
              </a:highlight>
              <a:latin typeface="Roboto"/>
              <a:ea typeface="Roboto"/>
              <a:cs typeface="Roboto"/>
              <a:sym typeface="Roboto"/>
            </a:endParaRPr>
          </a:p>
        </p:txBody>
      </p:sp>
      <p:pic>
        <p:nvPicPr>
          <p:cNvPr id="3" name="Picture 2">
            <a:extLst>
              <a:ext uri="{FF2B5EF4-FFF2-40B4-BE49-F238E27FC236}">
                <a16:creationId xmlns:a16="http://schemas.microsoft.com/office/drawing/2014/main" id="{72B4256B-D12D-2E02-22C0-A9C25D20C711}"/>
              </a:ext>
            </a:extLst>
          </p:cNvPr>
          <p:cNvPicPr>
            <a:picLocks noChangeAspect="1"/>
          </p:cNvPicPr>
          <p:nvPr/>
        </p:nvPicPr>
        <p:blipFill>
          <a:blip r:embed="rId3"/>
          <a:stretch>
            <a:fillRect/>
          </a:stretch>
        </p:blipFill>
        <p:spPr>
          <a:xfrm>
            <a:off x="1949803" y="2712589"/>
            <a:ext cx="7922165" cy="31311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r>
              <a:rPr lang="en-IN" b="0" i="0" dirty="0">
                <a:solidFill>
                  <a:srgbClr val="000000"/>
                </a:solidFill>
                <a:effectLst/>
                <a:latin typeface="+mj-lt"/>
              </a:rPr>
              <a:t>Model Serving Monitoring</a:t>
            </a:r>
            <a:endParaRPr lang="en-IN" b="0" i="0" dirty="0">
              <a:solidFill>
                <a:srgbClr val="172B4D"/>
              </a:solidFill>
              <a:effectLst/>
              <a:latin typeface="+mj-lt"/>
            </a:endParaRPr>
          </a:p>
        </p:txBody>
      </p:sp>
      <p:sp>
        <p:nvSpPr>
          <p:cNvPr id="233" name="Google Shape;233;p40"/>
          <p:cNvSpPr txBox="1"/>
          <p:nvPr/>
        </p:nvSpPr>
        <p:spPr>
          <a:xfrm>
            <a:off x="406400" y="1562470"/>
            <a:ext cx="11531575" cy="4721930"/>
          </a:xfrm>
          <a:prstGeom prst="rect">
            <a:avLst/>
          </a:prstGeom>
          <a:noFill/>
          <a:ln>
            <a:noFill/>
          </a:ln>
        </p:spPr>
        <p:txBody>
          <a:bodyPr spcFirstLastPara="1" wrap="square" lIns="91425" tIns="45700" rIns="91425" bIns="45700" anchor="t" anchorCtr="0">
            <a:noAutofit/>
          </a:bodyPr>
          <a:lstStyle/>
          <a:p>
            <a:pPr algn="l"/>
            <a:r>
              <a:rPr lang="en-IN" sz="1500" b="1" i="0" dirty="0">
                <a:solidFill>
                  <a:srgbClr val="000000"/>
                </a:solidFill>
                <a:effectLst/>
                <a:latin typeface="+mn-lt"/>
              </a:rPr>
              <a:t>Drift types and actions to take:</a:t>
            </a:r>
            <a:endParaRPr lang="en-IN" sz="1500" b="1" i="0" dirty="0">
              <a:solidFill>
                <a:srgbClr val="172B4D"/>
              </a:solidFill>
              <a:effectLst/>
              <a:latin typeface="+mn-lt"/>
            </a:endParaRPr>
          </a:p>
        </p:txBody>
      </p:sp>
      <p:pic>
        <p:nvPicPr>
          <p:cNvPr id="9" name="Picture 8">
            <a:extLst>
              <a:ext uri="{FF2B5EF4-FFF2-40B4-BE49-F238E27FC236}">
                <a16:creationId xmlns:a16="http://schemas.microsoft.com/office/drawing/2014/main" id="{DA30D7F2-F998-22D8-3901-C2240337F8AE}"/>
              </a:ext>
            </a:extLst>
          </p:cNvPr>
          <p:cNvPicPr>
            <a:picLocks noChangeAspect="1"/>
          </p:cNvPicPr>
          <p:nvPr/>
        </p:nvPicPr>
        <p:blipFill>
          <a:blip r:embed="rId3"/>
          <a:stretch>
            <a:fillRect/>
          </a:stretch>
        </p:blipFill>
        <p:spPr>
          <a:xfrm>
            <a:off x="2352583" y="2070913"/>
            <a:ext cx="6995604" cy="36397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r>
              <a:rPr lang="en-IN" b="0" i="0" dirty="0">
                <a:solidFill>
                  <a:srgbClr val="000000"/>
                </a:solidFill>
                <a:effectLst/>
                <a:latin typeface="+mj-lt"/>
              </a:rPr>
              <a:t>Model re-training and deployment</a:t>
            </a:r>
            <a:endParaRPr lang="en-IN" b="0" i="0" dirty="0">
              <a:solidFill>
                <a:srgbClr val="172B4D"/>
              </a:solidFill>
              <a:effectLst/>
              <a:latin typeface="+mj-lt"/>
            </a:endParaRPr>
          </a:p>
          <a:p>
            <a:br>
              <a:rPr lang="en-IN" b="0" i="0" dirty="0">
                <a:solidFill>
                  <a:srgbClr val="172B4D"/>
                </a:solidFill>
                <a:effectLst/>
                <a:latin typeface="-apple-system"/>
              </a:rPr>
            </a:br>
            <a:endParaRPr dirty="0"/>
          </a:p>
        </p:txBody>
      </p:sp>
      <p:sp>
        <p:nvSpPr>
          <p:cNvPr id="239" name="Google Shape;239;p41"/>
          <p:cNvSpPr txBox="1"/>
          <p:nvPr/>
        </p:nvSpPr>
        <p:spPr>
          <a:xfrm>
            <a:off x="406400" y="1447060"/>
            <a:ext cx="11498555" cy="4705165"/>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IN" sz="1500" b="0" i="0" dirty="0">
                <a:solidFill>
                  <a:srgbClr val="000000"/>
                </a:solidFill>
                <a:effectLst/>
                <a:latin typeface="+mn-lt"/>
              </a:rPr>
              <a:t>It's usually a good idea to establish policies around when we're going to retrain our model.</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There's no right or wrong answer here, so it will depend on what works in our particular situation.</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we could simply choose to retrain our model whenever it seems to be necessary.</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That includes situations where we detect a drift, but it also includes situations where we always retrain the models according to a schedule, or on demand.</a:t>
            </a:r>
          </a:p>
          <a:p>
            <a:pPr algn="l">
              <a:buFont typeface="Arial" panose="020B0604020202020204" pitchFamily="34" charset="0"/>
              <a:buChar char="•"/>
            </a:pPr>
            <a:endParaRPr lang="en-IN" sz="1500" b="0" i="0" dirty="0">
              <a:solidFill>
                <a:srgbClr val="172B4D"/>
              </a:solidFill>
              <a:effectLst/>
              <a:latin typeface="+mn-lt"/>
            </a:endParaRPr>
          </a:p>
          <a:p>
            <a:pPr algn="l">
              <a:buFont typeface="Arial" panose="020B0604020202020204" pitchFamily="34" charset="0"/>
              <a:buChar char="•"/>
            </a:pPr>
            <a:r>
              <a:rPr lang="en-IN" sz="1500" b="1" i="1" dirty="0">
                <a:solidFill>
                  <a:srgbClr val="000000"/>
                </a:solidFill>
                <a:effectLst/>
                <a:latin typeface="+mn-lt"/>
              </a:rPr>
              <a:t>In practice, this is what many companies do, because it's simple to understand and in many domains, it works fairly well.</a:t>
            </a:r>
          </a:p>
          <a:p>
            <a:pPr algn="l">
              <a:buFont typeface="Arial" panose="020B0604020202020204" pitchFamily="34" charset="0"/>
              <a:buChar char="•"/>
            </a:pP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It can, however, incur higher training and data gathering costs unnecessarily.</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If we can automate the process of detecting the conditions which require model retraining, that will be ideal.</a:t>
            </a:r>
          </a:p>
          <a:p>
            <a:pPr algn="l">
              <a:buFont typeface="Arial" panose="020B0604020202020204" pitchFamily="34" charset="0"/>
              <a:buChar char="•"/>
            </a:pP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That includes being able to detect model performance degradation or when we detect significant data drift, and triggering retraining.</a:t>
            </a:r>
          </a:p>
          <a:p>
            <a:pPr algn="l">
              <a:buFont typeface="Arial" panose="020B0604020202020204" pitchFamily="34" charset="0"/>
              <a:buChar char="•"/>
            </a:pP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In both cases, in order to automate retraining, we should have data gathered and labelled automatically and only retrain when sufficient data is available.</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We need to have continuous training, integration and deployment setup to make the process fully automated.</a:t>
            </a:r>
            <a:endParaRPr lang="en-IN" sz="1500" b="0" i="0" dirty="0">
              <a:solidFill>
                <a:srgbClr val="172B4D"/>
              </a:solidFill>
              <a:effectLst/>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pPr algn="l"/>
            <a:endParaRPr lang="en-IN" dirty="0">
              <a:solidFill>
                <a:srgbClr val="000000"/>
              </a:solidFill>
              <a:latin typeface="-apple-system"/>
            </a:endParaRPr>
          </a:p>
          <a:p>
            <a:pPr algn="l"/>
            <a:r>
              <a:rPr lang="en-IN" b="0" i="0" dirty="0">
                <a:solidFill>
                  <a:srgbClr val="000000"/>
                </a:solidFill>
                <a:effectLst/>
                <a:latin typeface="+mj-lt"/>
              </a:rPr>
              <a:t>Model Re-training Policy</a:t>
            </a:r>
            <a:endParaRPr lang="en-IN" b="0" i="0" dirty="0">
              <a:solidFill>
                <a:srgbClr val="172B4D"/>
              </a:solidFill>
              <a:effectLst/>
              <a:latin typeface="+mj-lt"/>
            </a:endParaRPr>
          </a:p>
          <a:p>
            <a:br>
              <a:rPr lang="en-IN" dirty="0"/>
            </a:br>
            <a:endParaRPr dirty="0"/>
          </a:p>
        </p:txBody>
      </p:sp>
      <p:pic>
        <p:nvPicPr>
          <p:cNvPr id="5" name="Picture 4">
            <a:extLst>
              <a:ext uri="{FF2B5EF4-FFF2-40B4-BE49-F238E27FC236}">
                <a16:creationId xmlns:a16="http://schemas.microsoft.com/office/drawing/2014/main" id="{A1983177-8165-F5E2-4577-B0C119FA11AB}"/>
              </a:ext>
            </a:extLst>
          </p:cNvPr>
          <p:cNvPicPr>
            <a:picLocks noChangeAspect="1"/>
          </p:cNvPicPr>
          <p:nvPr/>
        </p:nvPicPr>
        <p:blipFill>
          <a:blip r:embed="rId3"/>
          <a:stretch>
            <a:fillRect/>
          </a:stretch>
        </p:blipFill>
        <p:spPr>
          <a:xfrm>
            <a:off x="83121" y="2030766"/>
            <a:ext cx="12025757" cy="29229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5918A2FC-9073-FA23-9AFE-DB26E745D6FE}"/>
            </a:ext>
          </a:extLst>
        </p:cNvPr>
        <p:cNvGrpSpPr/>
        <p:nvPr/>
      </p:nvGrpSpPr>
      <p:grpSpPr>
        <a:xfrm>
          <a:off x="0" y="0"/>
          <a:ext cx="0" cy="0"/>
          <a:chOff x="0" y="0"/>
          <a:chExt cx="0" cy="0"/>
        </a:xfrm>
      </p:grpSpPr>
      <p:sp>
        <p:nvSpPr>
          <p:cNvPr id="244" name="Google Shape;244;p42">
            <a:extLst>
              <a:ext uri="{FF2B5EF4-FFF2-40B4-BE49-F238E27FC236}">
                <a16:creationId xmlns:a16="http://schemas.microsoft.com/office/drawing/2014/main" id="{47A436DB-6AE2-9BDA-9DF7-88DA29BDF3AE}"/>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pPr algn="l"/>
            <a:endParaRPr lang="en-IN" dirty="0">
              <a:solidFill>
                <a:srgbClr val="000000"/>
              </a:solidFill>
              <a:latin typeface="-apple-system"/>
            </a:endParaRPr>
          </a:p>
          <a:p>
            <a:pPr algn="l"/>
            <a:endParaRPr lang="en-IN" dirty="0">
              <a:solidFill>
                <a:srgbClr val="000000"/>
              </a:solidFill>
              <a:latin typeface="-apple-system"/>
            </a:endParaRPr>
          </a:p>
          <a:p>
            <a:pPr algn="l"/>
            <a:r>
              <a:rPr lang="en-IN" sz="3000" b="0" i="0" dirty="0">
                <a:solidFill>
                  <a:srgbClr val="000000"/>
                </a:solidFill>
                <a:effectLst/>
                <a:latin typeface="+mj-lt"/>
              </a:rPr>
              <a:t>Stateless Vs Stateful model re-training</a:t>
            </a:r>
            <a:endParaRPr lang="en-IN" sz="3000" b="0" i="0" dirty="0">
              <a:solidFill>
                <a:srgbClr val="172B4D"/>
              </a:solidFill>
              <a:effectLst/>
              <a:latin typeface="+mj-lt"/>
            </a:endParaRPr>
          </a:p>
          <a:p>
            <a:br>
              <a:rPr lang="en-IN" dirty="0"/>
            </a:br>
            <a:br>
              <a:rPr lang="en-IN" dirty="0"/>
            </a:br>
            <a:endParaRPr dirty="0"/>
          </a:p>
        </p:txBody>
      </p:sp>
      <p:pic>
        <p:nvPicPr>
          <p:cNvPr id="10" name="Picture 9">
            <a:extLst>
              <a:ext uri="{FF2B5EF4-FFF2-40B4-BE49-F238E27FC236}">
                <a16:creationId xmlns:a16="http://schemas.microsoft.com/office/drawing/2014/main" id="{1F816E08-6CB0-499C-C743-BF7141DE2C7C}"/>
              </a:ext>
            </a:extLst>
          </p:cNvPr>
          <p:cNvPicPr>
            <a:picLocks noChangeAspect="1"/>
          </p:cNvPicPr>
          <p:nvPr/>
        </p:nvPicPr>
        <p:blipFill>
          <a:blip r:embed="rId3"/>
          <a:stretch>
            <a:fillRect/>
          </a:stretch>
        </p:blipFill>
        <p:spPr>
          <a:xfrm>
            <a:off x="725189" y="1766656"/>
            <a:ext cx="9697196" cy="2539014"/>
          </a:xfrm>
          <a:prstGeom prst="rect">
            <a:avLst/>
          </a:prstGeom>
        </p:spPr>
      </p:pic>
    </p:spTree>
    <p:extLst>
      <p:ext uri="{BB962C8B-B14F-4D97-AF65-F5344CB8AC3E}">
        <p14:creationId xmlns:p14="http://schemas.microsoft.com/office/powerpoint/2010/main" val="119888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37ADCD2A-837B-7918-51FF-588923D7085C}"/>
            </a:ext>
          </a:extLst>
        </p:cNvPr>
        <p:cNvGrpSpPr/>
        <p:nvPr/>
      </p:nvGrpSpPr>
      <p:grpSpPr>
        <a:xfrm>
          <a:off x="0" y="0"/>
          <a:ext cx="0" cy="0"/>
          <a:chOff x="0" y="0"/>
          <a:chExt cx="0" cy="0"/>
        </a:xfrm>
      </p:grpSpPr>
      <p:sp>
        <p:nvSpPr>
          <p:cNvPr id="244" name="Google Shape;244;p42">
            <a:extLst>
              <a:ext uri="{FF2B5EF4-FFF2-40B4-BE49-F238E27FC236}">
                <a16:creationId xmlns:a16="http://schemas.microsoft.com/office/drawing/2014/main" id="{32048D8A-C0E2-96CB-D5F0-D229BE656E4E}"/>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pPr algn="l"/>
            <a:endParaRPr lang="en-IN" dirty="0">
              <a:solidFill>
                <a:srgbClr val="000000"/>
              </a:solidFill>
              <a:latin typeface="-apple-system"/>
            </a:endParaRPr>
          </a:p>
          <a:p>
            <a:pPr algn="l"/>
            <a:endParaRPr lang="en-IN" dirty="0">
              <a:solidFill>
                <a:srgbClr val="000000"/>
              </a:solidFill>
              <a:latin typeface="-apple-system"/>
            </a:endParaRPr>
          </a:p>
          <a:p>
            <a:pPr algn="l"/>
            <a:r>
              <a:rPr lang="en-IN" b="0" i="0" dirty="0">
                <a:solidFill>
                  <a:srgbClr val="000000"/>
                </a:solidFill>
                <a:effectLst/>
                <a:latin typeface="+mj-lt"/>
              </a:rPr>
              <a:t>Four Stages of Continuous Learning</a:t>
            </a:r>
            <a:endParaRPr lang="en-IN" b="0" i="0" dirty="0">
              <a:solidFill>
                <a:srgbClr val="172B4D"/>
              </a:solidFill>
              <a:effectLst/>
              <a:latin typeface="+mj-lt"/>
            </a:endParaRPr>
          </a:p>
          <a:p>
            <a:br>
              <a:rPr lang="en-IN" sz="1600" dirty="0"/>
            </a:br>
            <a:br>
              <a:rPr lang="en-IN" dirty="0"/>
            </a:br>
            <a:br>
              <a:rPr lang="en-IN" dirty="0"/>
            </a:br>
            <a:endParaRPr lang="en-IN" dirty="0"/>
          </a:p>
        </p:txBody>
      </p:sp>
      <p:pic>
        <p:nvPicPr>
          <p:cNvPr id="3" name="Picture 2">
            <a:extLst>
              <a:ext uri="{FF2B5EF4-FFF2-40B4-BE49-F238E27FC236}">
                <a16:creationId xmlns:a16="http://schemas.microsoft.com/office/drawing/2014/main" id="{C90772A0-3116-BDB2-96D2-C1A440521EC1}"/>
              </a:ext>
            </a:extLst>
          </p:cNvPr>
          <p:cNvPicPr>
            <a:picLocks noChangeAspect="1"/>
          </p:cNvPicPr>
          <p:nvPr/>
        </p:nvPicPr>
        <p:blipFill>
          <a:blip r:embed="rId3"/>
          <a:stretch>
            <a:fillRect/>
          </a:stretch>
        </p:blipFill>
        <p:spPr>
          <a:xfrm>
            <a:off x="123825" y="1642229"/>
            <a:ext cx="11944350" cy="3857625"/>
          </a:xfrm>
          <a:prstGeom prst="rect">
            <a:avLst/>
          </a:prstGeom>
        </p:spPr>
      </p:pic>
    </p:spTree>
    <p:extLst>
      <p:ext uri="{BB962C8B-B14F-4D97-AF65-F5344CB8AC3E}">
        <p14:creationId xmlns:p14="http://schemas.microsoft.com/office/powerpoint/2010/main" val="185804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BFBE69CE-704D-3E24-489E-1AAACFEABE3F}"/>
            </a:ext>
          </a:extLst>
        </p:cNvPr>
        <p:cNvGrpSpPr/>
        <p:nvPr/>
      </p:nvGrpSpPr>
      <p:grpSpPr>
        <a:xfrm>
          <a:off x="0" y="0"/>
          <a:ext cx="0" cy="0"/>
          <a:chOff x="0" y="0"/>
          <a:chExt cx="0" cy="0"/>
        </a:xfrm>
      </p:grpSpPr>
      <p:sp>
        <p:nvSpPr>
          <p:cNvPr id="244" name="Google Shape;244;p42">
            <a:extLst>
              <a:ext uri="{FF2B5EF4-FFF2-40B4-BE49-F238E27FC236}">
                <a16:creationId xmlns:a16="http://schemas.microsoft.com/office/drawing/2014/main" id="{C4F77D74-1BED-980E-BAE3-8CC8C8121B72}"/>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endParaRPr lang="en-IN" sz="1600" dirty="0">
              <a:solidFill>
                <a:srgbClr val="000000"/>
              </a:solidFill>
              <a:latin typeface="-apple-system"/>
            </a:endParaRPr>
          </a:p>
          <a:p>
            <a:endParaRPr lang="en-IN" sz="1600" dirty="0">
              <a:solidFill>
                <a:srgbClr val="000000"/>
              </a:solidFill>
              <a:latin typeface="-apple-system"/>
            </a:endParaRPr>
          </a:p>
          <a:p>
            <a:endParaRPr lang="en-IN" sz="1600" dirty="0">
              <a:solidFill>
                <a:srgbClr val="000000"/>
              </a:solidFill>
              <a:latin typeface="-apple-system"/>
            </a:endParaRPr>
          </a:p>
          <a:p>
            <a:r>
              <a:rPr lang="en-IN" b="0" dirty="0">
                <a:solidFill>
                  <a:srgbClr val="000000"/>
                </a:solidFill>
                <a:latin typeface="+mn-lt"/>
              </a:rPr>
              <a:t>Summary</a:t>
            </a:r>
            <a:br>
              <a:rPr lang="en-IN" sz="1600" dirty="0"/>
            </a:br>
            <a:br>
              <a:rPr lang="en-IN" dirty="0"/>
            </a:br>
            <a:br>
              <a:rPr lang="en-IN" dirty="0"/>
            </a:br>
            <a:endParaRPr lang="en-IN" dirty="0"/>
          </a:p>
        </p:txBody>
      </p:sp>
      <p:pic>
        <p:nvPicPr>
          <p:cNvPr id="4" name="Picture 3">
            <a:extLst>
              <a:ext uri="{FF2B5EF4-FFF2-40B4-BE49-F238E27FC236}">
                <a16:creationId xmlns:a16="http://schemas.microsoft.com/office/drawing/2014/main" id="{8B3B9136-BA21-89C2-58A9-1ED934227855}"/>
              </a:ext>
            </a:extLst>
          </p:cNvPr>
          <p:cNvPicPr>
            <a:picLocks noChangeAspect="1"/>
          </p:cNvPicPr>
          <p:nvPr/>
        </p:nvPicPr>
        <p:blipFill>
          <a:blip r:embed="rId3"/>
          <a:stretch>
            <a:fillRect/>
          </a:stretch>
        </p:blipFill>
        <p:spPr>
          <a:xfrm>
            <a:off x="998368" y="1642970"/>
            <a:ext cx="9982200" cy="4619625"/>
          </a:xfrm>
          <a:prstGeom prst="rect">
            <a:avLst/>
          </a:prstGeom>
        </p:spPr>
      </p:pic>
    </p:spTree>
    <p:extLst>
      <p:ext uri="{BB962C8B-B14F-4D97-AF65-F5344CB8AC3E}">
        <p14:creationId xmlns:p14="http://schemas.microsoft.com/office/powerpoint/2010/main" val="160105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3600"/>
              <a:buNone/>
            </a:pPr>
            <a:r>
              <a:rPr lang="en-IN" dirty="0">
                <a:latin typeface="+mj-lt"/>
              </a:rPr>
              <a:t>Agenda</a:t>
            </a:r>
            <a:endParaRPr dirty="0">
              <a:latin typeface="+mj-lt"/>
            </a:endParaRPr>
          </a:p>
        </p:txBody>
      </p:sp>
      <p:sp>
        <p:nvSpPr>
          <p:cNvPr id="177" name="Google Shape;177;p31"/>
          <p:cNvSpPr txBox="1"/>
          <p:nvPr/>
        </p:nvSpPr>
        <p:spPr>
          <a:xfrm>
            <a:off x="406400" y="2011679"/>
            <a:ext cx="10501086"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178" name="Google Shape;178;p31"/>
          <p:cNvSpPr txBox="1"/>
          <p:nvPr/>
        </p:nvSpPr>
        <p:spPr>
          <a:xfrm>
            <a:off x="406400" y="1473693"/>
            <a:ext cx="7716668" cy="4490107"/>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IN" sz="1600" b="0" i="0" dirty="0">
                <a:solidFill>
                  <a:srgbClr val="000000"/>
                </a:solidFill>
                <a:effectLst/>
                <a:latin typeface="+mn-lt"/>
              </a:rPr>
              <a:t> Introduction</a:t>
            </a:r>
          </a:p>
          <a:p>
            <a:pPr algn="l">
              <a:buFont typeface="Arial" panose="020B0604020202020204" pitchFamily="34" charset="0"/>
              <a:buChar char="•"/>
            </a:pPr>
            <a:r>
              <a:rPr lang="en-IN" sz="1600" dirty="0">
                <a:latin typeface="+mn-lt"/>
              </a:rPr>
              <a:t> Dashboard Tools</a:t>
            </a:r>
          </a:p>
          <a:p>
            <a:pPr algn="l">
              <a:buFont typeface="Arial" panose="020B0604020202020204" pitchFamily="34" charset="0"/>
              <a:buChar char="•"/>
            </a:pPr>
            <a:r>
              <a:rPr lang="en-IN" sz="1600" b="0" i="0" dirty="0">
                <a:solidFill>
                  <a:srgbClr val="000000"/>
                </a:solidFill>
                <a:effectLst/>
                <a:latin typeface="+mn-lt"/>
              </a:rPr>
              <a:t> Infrastructure monitoring</a:t>
            </a:r>
          </a:p>
          <a:p>
            <a:pPr algn="l">
              <a:buFont typeface="Arial" panose="020B0604020202020204" pitchFamily="34" charset="0"/>
              <a:buChar char="•"/>
            </a:pPr>
            <a:r>
              <a:rPr lang="en-IN" sz="1600" dirty="0">
                <a:latin typeface="+mn-lt"/>
              </a:rPr>
              <a:t> </a:t>
            </a:r>
            <a:r>
              <a:rPr lang="en-IN" sz="1600" b="0" i="0" dirty="0">
                <a:solidFill>
                  <a:srgbClr val="000000"/>
                </a:solidFill>
                <a:effectLst/>
                <a:latin typeface="+mn-lt"/>
              </a:rPr>
              <a:t>ML Model Monitoring</a:t>
            </a:r>
          </a:p>
          <a:p>
            <a:pPr algn="l">
              <a:buFont typeface="Arial" panose="020B0604020202020204" pitchFamily="34" charset="0"/>
              <a:buChar char="•"/>
            </a:pPr>
            <a:r>
              <a:rPr lang="en-IN" sz="1600" dirty="0">
                <a:latin typeface="+mn-lt"/>
              </a:rPr>
              <a:t> </a:t>
            </a:r>
            <a:r>
              <a:rPr lang="en-IN" sz="1600" b="0" i="0" dirty="0">
                <a:solidFill>
                  <a:srgbClr val="000000"/>
                </a:solidFill>
                <a:effectLst/>
                <a:latin typeface="+mn-lt"/>
              </a:rPr>
              <a:t>Model Training Monitoring</a:t>
            </a:r>
          </a:p>
          <a:p>
            <a:pPr>
              <a:buFont typeface="Arial" panose="020B0604020202020204" pitchFamily="34" charset="0"/>
              <a:buChar char="•"/>
            </a:pPr>
            <a:r>
              <a:rPr lang="en-IN" sz="1600" dirty="0">
                <a:latin typeface="+mn-lt"/>
              </a:rPr>
              <a:t> </a:t>
            </a:r>
            <a:r>
              <a:rPr lang="en-IN" sz="1600" b="0" i="0" dirty="0">
                <a:solidFill>
                  <a:srgbClr val="000000"/>
                </a:solidFill>
                <a:effectLst/>
                <a:latin typeface="+mn-lt"/>
              </a:rPr>
              <a:t>Model Tuning Monitoring</a:t>
            </a:r>
            <a:r>
              <a:rPr lang="en-IN" sz="1600" dirty="0">
                <a:latin typeface="+mn-lt"/>
              </a:rPr>
              <a:t> </a:t>
            </a:r>
          </a:p>
          <a:p>
            <a:pPr>
              <a:buFont typeface="Arial" panose="020B0604020202020204" pitchFamily="34" charset="0"/>
              <a:buChar char="•"/>
            </a:pPr>
            <a:r>
              <a:rPr lang="en-IN" sz="1600" b="0" i="0">
                <a:solidFill>
                  <a:srgbClr val="000000"/>
                </a:solidFill>
                <a:effectLst/>
                <a:latin typeface="+mn-lt"/>
              </a:rPr>
              <a:t> Model </a:t>
            </a:r>
            <a:r>
              <a:rPr lang="en-IN" sz="1600" b="0" i="0" dirty="0">
                <a:solidFill>
                  <a:srgbClr val="000000"/>
                </a:solidFill>
                <a:effectLst/>
                <a:latin typeface="+mn-lt"/>
              </a:rPr>
              <a:t>Serving resources monitoring</a:t>
            </a:r>
          </a:p>
          <a:p>
            <a:pPr algn="l">
              <a:buFont typeface="Arial" panose="020B0604020202020204" pitchFamily="34" charset="0"/>
              <a:buChar char="•"/>
            </a:pPr>
            <a:r>
              <a:rPr lang="en-IN" sz="1600" dirty="0">
                <a:latin typeface="+mn-lt"/>
              </a:rPr>
              <a:t> </a:t>
            </a:r>
            <a:r>
              <a:rPr lang="en-IN" sz="1600" b="0" i="0" dirty="0">
                <a:solidFill>
                  <a:srgbClr val="000000"/>
                </a:solidFill>
                <a:effectLst/>
                <a:latin typeface="+mn-lt"/>
              </a:rPr>
              <a:t>Model Serving Monitoring</a:t>
            </a:r>
          </a:p>
          <a:p>
            <a:pPr>
              <a:buFont typeface="Arial" panose="020B0604020202020204" pitchFamily="34" charset="0"/>
              <a:buChar char="•"/>
            </a:pPr>
            <a:r>
              <a:rPr lang="en-IN" sz="1600" dirty="0">
                <a:latin typeface="+mn-lt"/>
              </a:rPr>
              <a:t> </a:t>
            </a:r>
            <a:r>
              <a:rPr lang="en-IN" sz="1600" b="0" i="0" dirty="0">
                <a:solidFill>
                  <a:srgbClr val="000000"/>
                </a:solidFill>
                <a:effectLst/>
                <a:latin typeface="+mn-lt"/>
              </a:rPr>
              <a:t>Model re-training and deployment</a:t>
            </a:r>
          </a:p>
          <a:p>
            <a:pPr>
              <a:buFont typeface="Arial" panose="020B0604020202020204" pitchFamily="34" charset="0"/>
              <a:buChar char="•"/>
            </a:pPr>
            <a:r>
              <a:rPr lang="en-IN" sz="1600" dirty="0">
                <a:latin typeface="+mn-lt"/>
              </a:rPr>
              <a:t> </a:t>
            </a:r>
            <a:r>
              <a:rPr lang="en-IN" sz="1600" b="0" i="0" dirty="0">
                <a:solidFill>
                  <a:srgbClr val="000000"/>
                </a:solidFill>
                <a:effectLst/>
                <a:latin typeface="+mn-lt"/>
              </a:rPr>
              <a:t>Model Re-training Policy</a:t>
            </a:r>
          </a:p>
          <a:p>
            <a:pPr>
              <a:buFont typeface="Arial" panose="020B0604020202020204" pitchFamily="34" charset="0"/>
              <a:buChar char="•"/>
            </a:pPr>
            <a:r>
              <a:rPr lang="en-IN" sz="1600" dirty="0">
                <a:latin typeface="+mn-lt"/>
              </a:rPr>
              <a:t> </a:t>
            </a:r>
            <a:r>
              <a:rPr lang="en-IN" sz="1600" b="0" i="0" dirty="0">
                <a:solidFill>
                  <a:srgbClr val="000000"/>
                </a:solidFill>
                <a:effectLst/>
                <a:latin typeface="+mn-lt"/>
              </a:rPr>
              <a:t>Stateless Vs Stateful model re-training</a:t>
            </a:r>
          </a:p>
          <a:p>
            <a:pPr>
              <a:buFont typeface="Arial" panose="020B0604020202020204" pitchFamily="34" charset="0"/>
              <a:buChar char="•"/>
            </a:pPr>
            <a:r>
              <a:rPr lang="en-IN" sz="1600" dirty="0">
                <a:latin typeface="+mn-lt"/>
              </a:rPr>
              <a:t> </a:t>
            </a:r>
            <a:r>
              <a:rPr lang="en-IN" sz="1600" b="0" i="0" dirty="0">
                <a:solidFill>
                  <a:srgbClr val="000000"/>
                </a:solidFill>
                <a:effectLst/>
                <a:latin typeface="+mn-lt"/>
              </a:rPr>
              <a:t>Four Stages of Continuous Learning</a:t>
            </a:r>
          </a:p>
          <a:p>
            <a:pPr>
              <a:buFont typeface="Arial" panose="020B0604020202020204" pitchFamily="34" charset="0"/>
              <a:buChar char="•"/>
            </a:pPr>
            <a:r>
              <a:rPr lang="en-IN" sz="1600" dirty="0">
                <a:latin typeface="+mn-lt"/>
              </a:rPr>
              <a:t> </a:t>
            </a:r>
            <a:r>
              <a:rPr lang="en-IN" sz="1600" b="0" dirty="0">
                <a:solidFill>
                  <a:srgbClr val="000000"/>
                </a:solidFill>
                <a:latin typeface="+mn-lt"/>
              </a:rPr>
              <a:t>Summary</a:t>
            </a:r>
          </a:p>
          <a:p>
            <a:pPr>
              <a:buFont typeface="Arial" panose="020B0604020202020204" pitchFamily="34" charset="0"/>
              <a:buChar char="•"/>
            </a:pPr>
            <a:r>
              <a:rPr lang="en-IN" sz="1600" i="0" dirty="0">
                <a:effectLst/>
                <a:latin typeface="+mn-lt"/>
              </a:rPr>
              <a:t> </a:t>
            </a:r>
            <a:r>
              <a:rPr lang="en-IN" sz="1600" b="0" i="0" dirty="0">
                <a:solidFill>
                  <a:srgbClr val="000000"/>
                </a:solidFill>
                <a:effectLst/>
                <a:latin typeface="+mn-lt"/>
              </a:rPr>
              <a:t>Python Packages available to detect drifts</a:t>
            </a:r>
            <a:endParaRPr lang="en-IN" sz="1600" b="0" i="0" dirty="0">
              <a:solidFill>
                <a:srgbClr val="172B4D"/>
              </a:solidFill>
              <a:effectLst/>
              <a:latin typeface="+mn-lt"/>
            </a:endParaRPr>
          </a:p>
          <a:p>
            <a:pPr>
              <a:buFont typeface="Arial" panose="020B0604020202020204" pitchFamily="34" charset="0"/>
              <a:buChar char="•"/>
            </a:pPr>
            <a:r>
              <a:rPr lang="en-IN" sz="1600" i="0" dirty="0">
                <a:effectLst/>
                <a:latin typeface="+mn-lt"/>
              </a:rPr>
              <a:t> References</a:t>
            </a:r>
          </a:p>
          <a:p>
            <a:pPr>
              <a:buFont typeface="Arial" panose="020B0604020202020204" pitchFamily="34" charset="0"/>
              <a:buChar char="•"/>
            </a:pPr>
            <a:r>
              <a:rPr lang="en-IN" sz="1600" i="0" dirty="0">
                <a:solidFill>
                  <a:srgbClr val="172B4D"/>
                </a:solidFill>
                <a:effectLst/>
                <a:latin typeface="+mn-lt"/>
              </a:rPr>
              <a:t> Demo</a:t>
            </a:r>
            <a:endParaRPr lang="en-IN" sz="1600" b="0" i="0" dirty="0">
              <a:solidFill>
                <a:srgbClr val="172B4D"/>
              </a:solidFill>
              <a:effectLst/>
              <a:latin typeface="+mn-lt"/>
            </a:endParaRPr>
          </a:p>
          <a:p>
            <a:pPr>
              <a:buFont typeface="Arial" panose="020B0604020202020204" pitchFamily="34" charset="0"/>
              <a:buChar char="•"/>
            </a:pPr>
            <a:endParaRPr lang="en-IN" sz="1400" b="0" i="0" dirty="0">
              <a:solidFill>
                <a:srgbClr val="172B4D"/>
              </a:solidFill>
              <a:effectLst/>
              <a:latin typeface="+mj-lt"/>
            </a:endParaRPr>
          </a:p>
          <a:p>
            <a:pPr>
              <a:buFont typeface="Arial" panose="020B0604020202020204" pitchFamily="34" charset="0"/>
              <a:buChar char="•"/>
            </a:pPr>
            <a:endParaRPr lang="en-IN" b="0" i="0" dirty="0">
              <a:solidFill>
                <a:srgbClr val="172B4D"/>
              </a:solidFill>
              <a:effectLst/>
              <a:latin typeface="+mj-lt"/>
            </a:endParaRPr>
          </a:p>
          <a:p>
            <a:pPr>
              <a:buFont typeface="Arial" panose="020B0604020202020204" pitchFamily="34" charset="0"/>
              <a:buChar char="•"/>
            </a:pPr>
            <a:endParaRPr lang="en-IN" b="0" i="0" dirty="0">
              <a:solidFill>
                <a:srgbClr val="172B4D"/>
              </a:solidFill>
              <a:effectLst/>
              <a:latin typeface="+mj-lt"/>
            </a:endParaRPr>
          </a:p>
          <a:p>
            <a:pPr algn="l">
              <a:buFont typeface="Arial" panose="020B0604020202020204" pitchFamily="34" charset="0"/>
              <a:buChar char="•"/>
            </a:pPr>
            <a:endParaRPr lang="en-IN" b="0" i="0" dirty="0">
              <a:solidFill>
                <a:srgbClr val="000000"/>
              </a:solidFill>
              <a:effectLst/>
              <a:latin typeface="+mn-lt"/>
            </a:endParaRPr>
          </a:p>
          <a:p>
            <a:pPr marL="457200" lvl="1" algn="l"/>
            <a:endParaRPr lang="en-IN" b="0" i="0" dirty="0">
              <a:solidFill>
                <a:srgbClr val="172B4D"/>
              </a:solidFill>
              <a:effectLst/>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65869C5C-62B9-0E24-7B2F-0CC27898A86B}"/>
            </a:ext>
          </a:extLst>
        </p:cNvPr>
        <p:cNvGrpSpPr/>
        <p:nvPr/>
      </p:nvGrpSpPr>
      <p:grpSpPr>
        <a:xfrm>
          <a:off x="0" y="0"/>
          <a:ext cx="0" cy="0"/>
          <a:chOff x="0" y="0"/>
          <a:chExt cx="0" cy="0"/>
        </a:xfrm>
      </p:grpSpPr>
      <p:sp>
        <p:nvSpPr>
          <p:cNvPr id="238" name="Google Shape;238;p41">
            <a:extLst>
              <a:ext uri="{FF2B5EF4-FFF2-40B4-BE49-F238E27FC236}">
                <a16:creationId xmlns:a16="http://schemas.microsoft.com/office/drawing/2014/main" id="{DC286245-41F3-4800-2807-D5EBF1A3E234}"/>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endParaRPr lang="en-IN" b="0" dirty="0">
              <a:solidFill>
                <a:srgbClr val="000000"/>
              </a:solidFill>
              <a:latin typeface="-apple-system"/>
            </a:endParaRPr>
          </a:p>
          <a:p>
            <a:pPr algn="l"/>
            <a:r>
              <a:rPr lang="en-IN" sz="3200" b="0" i="0" dirty="0">
                <a:solidFill>
                  <a:srgbClr val="000000"/>
                </a:solidFill>
                <a:effectLst/>
                <a:latin typeface="+mj-lt"/>
              </a:rPr>
              <a:t>Python Packages available to detect drifts</a:t>
            </a:r>
            <a:endParaRPr lang="en-IN" sz="3200" b="0" i="0" dirty="0">
              <a:solidFill>
                <a:srgbClr val="172B4D"/>
              </a:solidFill>
              <a:effectLst/>
              <a:latin typeface="+mj-lt"/>
            </a:endParaRPr>
          </a:p>
          <a:p>
            <a:br>
              <a:rPr lang="en-IN" dirty="0"/>
            </a:br>
            <a:br>
              <a:rPr lang="en-IN" b="0" i="0" dirty="0">
                <a:solidFill>
                  <a:srgbClr val="172B4D"/>
                </a:solidFill>
                <a:effectLst/>
                <a:latin typeface="-apple-system"/>
              </a:rPr>
            </a:br>
            <a:endParaRPr dirty="0"/>
          </a:p>
        </p:txBody>
      </p:sp>
      <p:sp>
        <p:nvSpPr>
          <p:cNvPr id="7" name="TextBox 6">
            <a:extLst>
              <a:ext uri="{FF2B5EF4-FFF2-40B4-BE49-F238E27FC236}">
                <a16:creationId xmlns:a16="http://schemas.microsoft.com/office/drawing/2014/main" id="{8F457A6E-5C37-12DE-812A-36F3427A71E7}"/>
              </a:ext>
            </a:extLst>
          </p:cNvPr>
          <p:cNvSpPr txBox="1"/>
          <p:nvPr/>
        </p:nvSpPr>
        <p:spPr>
          <a:xfrm>
            <a:off x="257452" y="1633491"/>
            <a:ext cx="11185865" cy="4939814"/>
          </a:xfrm>
          <a:prstGeom prst="rect">
            <a:avLst/>
          </a:prstGeom>
          <a:noFill/>
        </p:spPr>
        <p:txBody>
          <a:bodyPr wrap="square" rtlCol="0">
            <a:spAutoFit/>
          </a:bodyPr>
          <a:lstStyle/>
          <a:p>
            <a:r>
              <a:rPr lang="en-IN" sz="1500" dirty="0"/>
              <a:t>Some of the open-source packages available to detect drift are:</a:t>
            </a:r>
          </a:p>
          <a:p>
            <a:endParaRPr lang="en-IN" sz="1500" dirty="0"/>
          </a:p>
          <a:p>
            <a:r>
              <a:rPr lang="en-IN" sz="1500" b="1" dirty="0"/>
              <a:t>Evidently AI: </a:t>
            </a:r>
            <a:r>
              <a:rPr lang="en-IN" sz="1500" dirty="0"/>
              <a:t>Open-Source Tool To </a:t>
            </a:r>
            <a:r>
              <a:rPr lang="en-IN" sz="1500" dirty="0" err="1"/>
              <a:t>Analyze</a:t>
            </a:r>
            <a:r>
              <a:rPr lang="en-IN" sz="1500" dirty="0"/>
              <a:t> Data Drift. Evidently is an open-source Python library for data scientists and ML engineers. It helps evaluate, test, and monitor the performance of ML models from validation to production.</a:t>
            </a:r>
          </a:p>
          <a:p>
            <a:endParaRPr lang="en-IN" sz="1500" dirty="0"/>
          </a:p>
          <a:p>
            <a:r>
              <a:rPr lang="en-IN" sz="1500" b="1" dirty="0" err="1"/>
              <a:t>drift_detection</a:t>
            </a:r>
            <a:r>
              <a:rPr lang="en-IN" sz="1500" b="1" dirty="0"/>
              <a:t>: </a:t>
            </a:r>
            <a:r>
              <a:rPr lang="en-IN" sz="1500" dirty="0"/>
              <a:t>This package contains some developmental tools to detect and compare statistical differences between 2 structurally similar pandas </a:t>
            </a:r>
            <a:r>
              <a:rPr lang="en-IN" sz="1500" dirty="0" err="1"/>
              <a:t>dataframes</a:t>
            </a:r>
            <a:r>
              <a:rPr lang="en-IN" sz="1500" dirty="0"/>
              <a:t>. The intended purpose is to detect data drift — where the statistical properties of an input variable change over time. It provides a class </a:t>
            </a:r>
            <a:r>
              <a:rPr lang="en-IN" sz="1500" dirty="0" err="1"/>
              <a:t>DataDriftDetector</a:t>
            </a:r>
            <a:r>
              <a:rPr lang="en-IN" sz="1500" dirty="0"/>
              <a:t> which takes in 2 pandas </a:t>
            </a:r>
            <a:r>
              <a:rPr lang="en-IN" sz="1500" dirty="0" err="1"/>
              <a:t>dataframes</a:t>
            </a:r>
            <a:r>
              <a:rPr lang="en-IN" sz="1500" dirty="0"/>
              <a:t> and provides a few useful methods to compare and </a:t>
            </a:r>
            <a:r>
              <a:rPr lang="en-IN" sz="1500" dirty="0" err="1"/>
              <a:t>analyze</a:t>
            </a:r>
            <a:r>
              <a:rPr lang="en-IN" sz="1500" dirty="0"/>
              <a:t> the differences between the 2 datasets.</a:t>
            </a:r>
          </a:p>
          <a:p>
            <a:endParaRPr lang="en-IN" sz="1500" dirty="0"/>
          </a:p>
          <a:p>
            <a:r>
              <a:rPr lang="en-IN" sz="1500" b="1" dirty="0" err="1"/>
              <a:t>skmultiflow</a:t>
            </a:r>
            <a:r>
              <a:rPr lang="en-IN" sz="1500" b="1" dirty="0"/>
              <a:t>: </a:t>
            </a:r>
            <a:r>
              <a:rPr lang="en-IN" sz="1500" dirty="0"/>
              <a:t>One of the key features of </a:t>
            </a:r>
            <a:r>
              <a:rPr lang="en-IN" sz="1500" dirty="0" err="1"/>
              <a:t>skmultiflow</a:t>
            </a:r>
            <a:r>
              <a:rPr lang="en-IN" sz="1500" dirty="0"/>
              <a:t> is its ability to handle concept drift, which is the change in the underlying distribution of the data over time. It includes algorithms for detecting concept drift and adapting the machine learning model in real-time to account for the changes in the data. This makes it an ideal tool for building machine learning models that can adapt and continue to perform well as the data changes over time.</a:t>
            </a:r>
          </a:p>
          <a:p>
            <a:endParaRPr lang="en-IN" sz="1500" dirty="0"/>
          </a:p>
          <a:p>
            <a:r>
              <a:rPr lang="en-IN" sz="1500" b="1" dirty="0" err="1"/>
              <a:t>Deepchecks</a:t>
            </a:r>
            <a:r>
              <a:rPr lang="en-IN" sz="1500" b="1" dirty="0"/>
              <a:t>: </a:t>
            </a:r>
            <a:r>
              <a:rPr lang="en-IN" sz="1500" dirty="0" err="1"/>
              <a:t>Deepchecks</a:t>
            </a:r>
            <a:r>
              <a:rPr lang="en-IN" sz="1500" dirty="0"/>
              <a:t> Open Source is a python library for data scientists and ML engineers. The package includes extensive test suites for machine learning models and data, built in a way that’s flexible, extendable, and editable.</a:t>
            </a:r>
          </a:p>
          <a:p>
            <a:endParaRPr lang="en-IN" sz="1500" dirty="0"/>
          </a:p>
          <a:p>
            <a:r>
              <a:rPr lang="en-IN" sz="1500" b="1" dirty="0" err="1"/>
              <a:t>NannyML</a:t>
            </a:r>
            <a:r>
              <a:rPr lang="en-IN" sz="1500" b="1" dirty="0"/>
              <a:t>: </a:t>
            </a:r>
            <a:r>
              <a:rPr lang="en-IN" sz="1500" dirty="0" err="1"/>
              <a:t>NannyML</a:t>
            </a:r>
            <a:r>
              <a:rPr lang="en-IN" sz="1500" dirty="0"/>
              <a:t> is an open-source Python library that helps you monitor and improve the performance of your machine learning models</a:t>
            </a:r>
          </a:p>
          <a:p>
            <a:endParaRPr lang="en-IN" sz="1500" dirty="0"/>
          </a:p>
        </p:txBody>
      </p:sp>
    </p:spTree>
    <p:extLst>
      <p:ext uri="{BB962C8B-B14F-4D97-AF65-F5344CB8AC3E}">
        <p14:creationId xmlns:p14="http://schemas.microsoft.com/office/powerpoint/2010/main" val="37984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E883860A-BD55-ED47-2B92-800310E9D9FD}"/>
            </a:ext>
          </a:extLst>
        </p:cNvPr>
        <p:cNvGrpSpPr/>
        <p:nvPr/>
      </p:nvGrpSpPr>
      <p:grpSpPr>
        <a:xfrm>
          <a:off x="0" y="0"/>
          <a:ext cx="0" cy="0"/>
          <a:chOff x="0" y="0"/>
          <a:chExt cx="0" cy="0"/>
        </a:xfrm>
      </p:grpSpPr>
      <p:sp>
        <p:nvSpPr>
          <p:cNvPr id="244" name="Google Shape;244;p42">
            <a:extLst>
              <a:ext uri="{FF2B5EF4-FFF2-40B4-BE49-F238E27FC236}">
                <a16:creationId xmlns:a16="http://schemas.microsoft.com/office/drawing/2014/main" id="{10ABDD59-C27C-9D4F-0B24-6B879105ADCE}"/>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mn-lt"/>
            </a:endParaRPr>
          </a:p>
          <a:p>
            <a:pPr algn="l"/>
            <a:endParaRPr lang="en-IN" dirty="0">
              <a:solidFill>
                <a:srgbClr val="000000"/>
              </a:solidFill>
              <a:latin typeface="+mn-lt"/>
            </a:endParaRPr>
          </a:p>
          <a:p>
            <a:pPr algn="l"/>
            <a:endParaRPr lang="en-IN" dirty="0">
              <a:solidFill>
                <a:srgbClr val="000000"/>
              </a:solidFill>
              <a:latin typeface="+mn-lt"/>
            </a:endParaRPr>
          </a:p>
          <a:p>
            <a:pPr algn="l"/>
            <a:r>
              <a:rPr lang="en-IN" b="0" i="0" dirty="0">
                <a:solidFill>
                  <a:srgbClr val="000000"/>
                </a:solidFill>
                <a:effectLst/>
                <a:latin typeface="+mn-lt"/>
              </a:rPr>
              <a:t>References</a:t>
            </a:r>
            <a:endParaRPr lang="en-IN" b="0" i="0" dirty="0">
              <a:solidFill>
                <a:srgbClr val="172B4D"/>
              </a:solidFill>
              <a:effectLst/>
              <a:latin typeface="+mn-lt"/>
            </a:endParaRPr>
          </a:p>
          <a:p>
            <a:br>
              <a:rPr lang="en-IN" sz="1600" dirty="0">
                <a:latin typeface="+mn-lt"/>
              </a:rPr>
            </a:br>
            <a:br>
              <a:rPr lang="en-IN" dirty="0">
                <a:latin typeface="+mn-lt"/>
              </a:rPr>
            </a:br>
            <a:br>
              <a:rPr lang="en-IN" dirty="0">
                <a:latin typeface="+mn-lt"/>
              </a:rPr>
            </a:br>
            <a:endParaRPr lang="en-IN" dirty="0">
              <a:latin typeface="+mn-lt"/>
            </a:endParaRPr>
          </a:p>
        </p:txBody>
      </p:sp>
      <p:sp>
        <p:nvSpPr>
          <p:cNvPr id="2" name="TextBox 1">
            <a:extLst>
              <a:ext uri="{FF2B5EF4-FFF2-40B4-BE49-F238E27FC236}">
                <a16:creationId xmlns:a16="http://schemas.microsoft.com/office/drawing/2014/main" id="{38215CCE-7B46-86B8-687A-FE42F3B44260}"/>
              </a:ext>
            </a:extLst>
          </p:cNvPr>
          <p:cNvSpPr txBox="1"/>
          <p:nvPr/>
        </p:nvSpPr>
        <p:spPr>
          <a:xfrm>
            <a:off x="246602" y="1660125"/>
            <a:ext cx="9936085" cy="1461939"/>
          </a:xfrm>
          <a:prstGeom prst="rect">
            <a:avLst/>
          </a:prstGeom>
          <a:noFill/>
        </p:spPr>
        <p:txBody>
          <a:bodyPr wrap="square" rtlCol="0">
            <a:spAutoFit/>
          </a:bodyPr>
          <a:lstStyle/>
          <a:p>
            <a:pPr algn="l">
              <a:buFont typeface="Arial" panose="020B0604020202020204" pitchFamily="34" charset="0"/>
              <a:buChar char="•"/>
            </a:pPr>
            <a:r>
              <a:rPr lang="en-IN" sz="1500" b="0" i="0" dirty="0">
                <a:solidFill>
                  <a:srgbClr val="000000"/>
                </a:solidFill>
                <a:effectLst/>
                <a:latin typeface="+mn-lt"/>
                <a:hlinkClick r:id="rId3"/>
              </a:rPr>
              <a:t>An overview of unsupervised drift detection methods</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hlinkClick r:id="rId4"/>
              </a:rPr>
              <a:t>Failing Loudly: An Empirical Study of Methods for Detecting Dataset Shift</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hlinkClick r:id="rId5"/>
              </a:rPr>
              <a:t>Monitoring and explainability of models in production</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hlinkClick r:id="rId6"/>
              </a:rPr>
              <a:t>Detecting and Correcting for Label Shift with Black Box Predictors</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hlinkClick r:id="rId7"/>
              </a:rPr>
              <a:t>Outlier and anomaly pattern detection on data streams</a:t>
            </a:r>
            <a:endParaRPr lang="en-IN" sz="1500" b="0" i="0" dirty="0">
              <a:solidFill>
                <a:srgbClr val="172B4D"/>
              </a:solidFill>
              <a:effectLst/>
              <a:latin typeface="+mn-lt"/>
            </a:endParaRPr>
          </a:p>
          <a:p>
            <a:endParaRPr lang="en-IN" dirty="0">
              <a:latin typeface="+mn-lt"/>
            </a:endParaRPr>
          </a:p>
        </p:txBody>
      </p:sp>
    </p:spTree>
    <p:extLst>
      <p:ext uri="{BB962C8B-B14F-4D97-AF65-F5344CB8AC3E}">
        <p14:creationId xmlns:p14="http://schemas.microsoft.com/office/powerpoint/2010/main" val="243647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a:extLst>
            <a:ext uri="{FF2B5EF4-FFF2-40B4-BE49-F238E27FC236}">
              <a16:creationId xmlns:a16="http://schemas.microsoft.com/office/drawing/2014/main" id="{DF6C8441-914E-2469-D906-2B6C59BB411A}"/>
            </a:ext>
          </a:extLst>
        </p:cNvPr>
        <p:cNvGrpSpPr/>
        <p:nvPr/>
      </p:nvGrpSpPr>
      <p:grpSpPr>
        <a:xfrm>
          <a:off x="0" y="0"/>
          <a:ext cx="0" cy="0"/>
          <a:chOff x="0" y="0"/>
          <a:chExt cx="0" cy="0"/>
        </a:xfrm>
      </p:grpSpPr>
      <p:sp>
        <p:nvSpPr>
          <p:cNvPr id="244" name="Google Shape;244;p42">
            <a:extLst>
              <a:ext uri="{FF2B5EF4-FFF2-40B4-BE49-F238E27FC236}">
                <a16:creationId xmlns:a16="http://schemas.microsoft.com/office/drawing/2014/main" id="{FDC8CCC8-4BDD-32C2-6AC0-E444A627A3EE}"/>
              </a:ext>
            </a:extLst>
          </p:cNvPr>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pPr algn="l"/>
            <a:endParaRPr lang="en-IN" dirty="0">
              <a:solidFill>
                <a:srgbClr val="000000"/>
              </a:solidFill>
              <a:latin typeface="-apple-system"/>
            </a:endParaRPr>
          </a:p>
          <a:p>
            <a:pPr algn="l"/>
            <a:endParaRPr lang="en-IN" dirty="0">
              <a:solidFill>
                <a:srgbClr val="000000"/>
              </a:solidFill>
              <a:latin typeface="-apple-system"/>
            </a:endParaRPr>
          </a:p>
          <a:p>
            <a:pPr algn="l"/>
            <a:r>
              <a:rPr lang="en-IN" b="0" i="0" dirty="0">
                <a:solidFill>
                  <a:srgbClr val="000000"/>
                </a:solidFill>
                <a:effectLst/>
                <a:latin typeface="-apple-system"/>
              </a:rPr>
              <a:t>Thank You !</a:t>
            </a:r>
            <a:endParaRPr lang="en-IN" b="0" i="0" dirty="0">
              <a:solidFill>
                <a:srgbClr val="172B4D"/>
              </a:solidFill>
              <a:effectLst/>
              <a:latin typeface="-apple-system"/>
            </a:endParaRPr>
          </a:p>
          <a:p>
            <a:br>
              <a:rPr lang="en-IN" sz="1600" dirty="0"/>
            </a:br>
            <a:br>
              <a:rPr lang="en-IN" dirty="0"/>
            </a:br>
            <a:br>
              <a:rPr lang="en-IN" dirty="0"/>
            </a:br>
            <a:endParaRPr lang="en-IN" dirty="0"/>
          </a:p>
        </p:txBody>
      </p:sp>
      <p:sp>
        <p:nvSpPr>
          <p:cNvPr id="2" name="TextBox 1">
            <a:extLst>
              <a:ext uri="{FF2B5EF4-FFF2-40B4-BE49-F238E27FC236}">
                <a16:creationId xmlns:a16="http://schemas.microsoft.com/office/drawing/2014/main" id="{CA5585FC-5715-D11C-7A03-CB1316B6A557}"/>
              </a:ext>
            </a:extLst>
          </p:cNvPr>
          <p:cNvSpPr txBox="1"/>
          <p:nvPr/>
        </p:nvSpPr>
        <p:spPr>
          <a:xfrm>
            <a:off x="530687" y="3075057"/>
            <a:ext cx="9936085" cy="707886"/>
          </a:xfrm>
          <a:prstGeom prst="rect">
            <a:avLst/>
          </a:prstGeom>
          <a:noFill/>
        </p:spPr>
        <p:txBody>
          <a:bodyPr wrap="square" rtlCol="0">
            <a:spAutoFit/>
          </a:bodyPr>
          <a:lstStyle/>
          <a:p>
            <a:pPr algn="ctr"/>
            <a:r>
              <a:rPr lang="en-US" sz="4000" dirty="0"/>
              <a:t>Demo</a:t>
            </a:r>
            <a:endParaRPr lang="en-IN" sz="4000" dirty="0"/>
          </a:p>
        </p:txBody>
      </p:sp>
    </p:spTree>
    <p:extLst>
      <p:ext uri="{BB962C8B-B14F-4D97-AF65-F5344CB8AC3E}">
        <p14:creationId xmlns:p14="http://schemas.microsoft.com/office/powerpoint/2010/main" val="241229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4AEB1A15-5E09-AEB8-5493-8AF8E8D33014}"/>
            </a:ext>
          </a:extLst>
        </p:cNvPr>
        <p:cNvGrpSpPr/>
        <p:nvPr/>
      </p:nvGrpSpPr>
      <p:grpSpPr>
        <a:xfrm>
          <a:off x="0" y="0"/>
          <a:ext cx="0" cy="0"/>
          <a:chOff x="0" y="0"/>
          <a:chExt cx="0" cy="0"/>
        </a:xfrm>
      </p:grpSpPr>
      <p:sp>
        <p:nvSpPr>
          <p:cNvPr id="183" name="Google Shape;183;p32">
            <a:extLst>
              <a:ext uri="{FF2B5EF4-FFF2-40B4-BE49-F238E27FC236}">
                <a16:creationId xmlns:a16="http://schemas.microsoft.com/office/drawing/2014/main" id="{350B1DE3-5923-3D91-79DD-6ECA094B5B23}"/>
              </a:ext>
            </a:extLst>
          </p:cNvPr>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r>
              <a:rPr lang="en-IN" b="0" i="0" dirty="0">
                <a:solidFill>
                  <a:srgbClr val="000000"/>
                </a:solidFill>
                <a:effectLst/>
                <a:latin typeface="-apple-system"/>
              </a:rPr>
              <a:t>Introduction</a:t>
            </a:r>
            <a:endParaRPr lang="en-IN" b="0" i="0" dirty="0">
              <a:solidFill>
                <a:srgbClr val="172B4D"/>
              </a:solidFill>
              <a:effectLst/>
              <a:latin typeface="-apple-system"/>
            </a:endParaRPr>
          </a:p>
        </p:txBody>
      </p:sp>
      <p:sp>
        <p:nvSpPr>
          <p:cNvPr id="184" name="Google Shape;184;p32">
            <a:extLst>
              <a:ext uri="{FF2B5EF4-FFF2-40B4-BE49-F238E27FC236}">
                <a16:creationId xmlns:a16="http://schemas.microsoft.com/office/drawing/2014/main" id="{170C9F2A-0F00-21DC-836B-A46A757180C4}"/>
              </a:ext>
            </a:extLst>
          </p:cNvPr>
          <p:cNvSpPr txBox="1"/>
          <p:nvPr/>
        </p:nvSpPr>
        <p:spPr>
          <a:xfrm>
            <a:off x="246601" y="1388226"/>
            <a:ext cx="10345800" cy="4769400"/>
          </a:xfrm>
          <a:prstGeom prst="rect">
            <a:avLst/>
          </a:prstGeom>
          <a:noFill/>
          <a:ln>
            <a:noFill/>
          </a:ln>
        </p:spPr>
        <p:txBody>
          <a:bodyPr spcFirstLastPara="1" wrap="square" lIns="91425" tIns="45700" rIns="91425" bIns="45700" anchor="t" anchorCtr="0">
            <a:noAutofit/>
          </a:bodyPr>
          <a:lstStyle/>
          <a:p>
            <a:pPr algn="l"/>
            <a:r>
              <a:rPr lang="en-IN" sz="1500" b="0" i="0" dirty="0">
                <a:solidFill>
                  <a:srgbClr val="000000"/>
                </a:solidFill>
                <a:effectLst/>
                <a:latin typeface="+mn-lt"/>
              </a:rPr>
              <a:t>In machine learning system lifecycle, an important step begins, once we deploy our models to production. </a:t>
            </a:r>
          </a:p>
          <a:p>
            <a:pPr algn="l"/>
            <a:endParaRPr lang="en-IN" sz="1500" dirty="0">
              <a:latin typeface="+mn-lt"/>
            </a:endParaRPr>
          </a:p>
          <a:p>
            <a:pPr algn="l"/>
            <a:r>
              <a:rPr lang="en-IN" sz="1500" b="0" i="0" dirty="0">
                <a:solidFill>
                  <a:srgbClr val="000000"/>
                </a:solidFill>
                <a:effectLst/>
                <a:latin typeface="+mn-lt"/>
              </a:rPr>
              <a:t>Traditionally, with rule based, deterministic, software, the majority of the work occurs at the initial stage and once deployed, our system works as we've defined it.</a:t>
            </a:r>
          </a:p>
          <a:p>
            <a:pPr algn="l"/>
            <a:endParaRPr lang="en-IN" sz="1500" dirty="0">
              <a:latin typeface="+mn-lt"/>
            </a:endParaRPr>
          </a:p>
          <a:p>
            <a:pPr algn="l"/>
            <a:r>
              <a:rPr lang="en-IN" sz="1500" b="0" i="0" dirty="0">
                <a:solidFill>
                  <a:srgbClr val="000000"/>
                </a:solidFill>
                <a:effectLst/>
                <a:latin typeface="+mn-lt"/>
              </a:rPr>
              <a:t>But with machine learning, we haven't explicitly defined how something works but used data to architect a </a:t>
            </a:r>
            <a:r>
              <a:rPr lang="en-IN" sz="1500" b="1" i="1" dirty="0">
                <a:solidFill>
                  <a:srgbClr val="000000"/>
                </a:solidFill>
                <a:effectLst/>
                <a:latin typeface="+mn-lt"/>
              </a:rPr>
              <a:t>probabilistic solution</a:t>
            </a:r>
            <a:r>
              <a:rPr lang="en-IN" sz="1500" b="0" i="0" dirty="0">
                <a:solidFill>
                  <a:srgbClr val="000000"/>
                </a:solidFill>
                <a:effectLst/>
                <a:latin typeface="+mn-lt"/>
              </a:rPr>
              <a:t>. </a:t>
            </a:r>
          </a:p>
          <a:p>
            <a:pPr algn="l"/>
            <a:endParaRPr lang="en-IN" sz="1500" dirty="0">
              <a:latin typeface="+mn-lt"/>
            </a:endParaRPr>
          </a:p>
          <a:p>
            <a:pPr algn="l"/>
            <a:r>
              <a:rPr lang="en-IN" sz="1500" b="0" i="0" dirty="0">
                <a:solidFill>
                  <a:srgbClr val="000000"/>
                </a:solidFill>
                <a:effectLst/>
                <a:latin typeface="+mn-lt"/>
              </a:rPr>
              <a:t>This approach is subject to </a:t>
            </a:r>
            <a:r>
              <a:rPr lang="en-IN" sz="1500" b="1" i="0" dirty="0">
                <a:solidFill>
                  <a:srgbClr val="000000"/>
                </a:solidFill>
                <a:effectLst/>
                <a:latin typeface="+mn-lt"/>
              </a:rPr>
              <a:t>natural performance degradation over time</a:t>
            </a:r>
            <a:r>
              <a:rPr lang="en-IN" sz="1500" b="0" i="0" dirty="0">
                <a:solidFill>
                  <a:srgbClr val="000000"/>
                </a:solidFill>
                <a:effectLst/>
                <a:latin typeface="+mn-lt"/>
              </a:rPr>
              <a:t>, as well as unintended behaviour</a:t>
            </a:r>
            <a:r>
              <a:rPr lang="en-IN" sz="1500" b="1" i="0" dirty="0">
                <a:solidFill>
                  <a:srgbClr val="000000"/>
                </a:solidFill>
                <a:effectLst/>
                <a:latin typeface="+mn-lt"/>
              </a:rPr>
              <a:t>, since gradually the data exposed to the model will be different from what it has been trained on</a:t>
            </a:r>
            <a:r>
              <a:rPr lang="en-IN" sz="1500" b="0" i="0" dirty="0">
                <a:solidFill>
                  <a:srgbClr val="000000"/>
                </a:solidFill>
                <a:effectLst/>
                <a:latin typeface="+mn-lt"/>
              </a:rPr>
              <a:t>. This isn't something we should be trying to avoid but rather </a:t>
            </a:r>
            <a:r>
              <a:rPr lang="en-IN" sz="1500" b="1" i="0" dirty="0">
                <a:solidFill>
                  <a:srgbClr val="000000"/>
                </a:solidFill>
                <a:effectLst/>
                <a:latin typeface="+mn-lt"/>
              </a:rPr>
              <a:t>understand and mitigate as much as possible</a:t>
            </a:r>
            <a:r>
              <a:rPr lang="en-IN" sz="1500" b="0" i="0" dirty="0">
                <a:solidFill>
                  <a:srgbClr val="000000"/>
                </a:solidFill>
                <a:effectLst/>
                <a:latin typeface="+mn-lt"/>
              </a:rPr>
              <a:t>. </a:t>
            </a:r>
          </a:p>
          <a:p>
            <a:pPr algn="l"/>
            <a:endParaRPr lang="en-IN" sz="1500" dirty="0">
              <a:latin typeface="+mn-lt"/>
            </a:endParaRPr>
          </a:p>
          <a:p>
            <a:pPr algn="l"/>
            <a:r>
              <a:rPr lang="en-IN" sz="1500" b="0" i="0" dirty="0">
                <a:solidFill>
                  <a:srgbClr val="000000"/>
                </a:solidFill>
                <a:effectLst/>
                <a:latin typeface="+mn-lt"/>
              </a:rPr>
              <a:t>In addition, there are </a:t>
            </a:r>
            <a:r>
              <a:rPr lang="en-IN" sz="1500" b="1" i="0" dirty="0">
                <a:solidFill>
                  <a:srgbClr val="000000"/>
                </a:solidFill>
                <a:effectLst/>
                <a:latin typeface="+mn-lt"/>
              </a:rPr>
              <a:t>many aspects of the machine learning system that we need to monitor</a:t>
            </a:r>
            <a:r>
              <a:rPr lang="en-IN" sz="1500" b="0" i="0" dirty="0">
                <a:solidFill>
                  <a:srgbClr val="000000"/>
                </a:solidFill>
                <a:effectLst/>
                <a:latin typeface="+mn-lt"/>
              </a:rPr>
              <a:t> to ensure that our machine learning use cases works as expected.</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Infrastructure monitoring</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ML Model Monitoring</a:t>
            </a:r>
            <a:endParaRPr lang="en-IN" sz="1500" b="0" i="0" dirty="0">
              <a:solidFill>
                <a:srgbClr val="172B4D"/>
              </a:solidFill>
              <a:effectLst/>
              <a:latin typeface="+mn-lt"/>
            </a:endParaRPr>
          </a:p>
          <a:p>
            <a:pPr marL="742950" lvl="1" indent="-285750" algn="l">
              <a:buFont typeface="+mj-lt"/>
              <a:buAutoNum type="arabicPeriod"/>
            </a:pPr>
            <a:r>
              <a:rPr lang="en-IN" sz="1500" b="0" i="0" dirty="0">
                <a:solidFill>
                  <a:srgbClr val="000000"/>
                </a:solidFill>
                <a:effectLst/>
                <a:latin typeface="+mn-lt"/>
              </a:rPr>
              <a:t>Model Training Monitoring</a:t>
            </a:r>
            <a:endParaRPr lang="en-IN" sz="1500" b="0" i="0" dirty="0">
              <a:solidFill>
                <a:srgbClr val="172B4D"/>
              </a:solidFill>
              <a:effectLst/>
              <a:latin typeface="+mn-lt"/>
            </a:endParaRPr>
          </a:p>
          <a:p>
            <a:pPr marL="742950" lvl="1" indent="-285750" algn="l">
              <a:buFont typeface="+mj-lt"/>
              <a:buAutoNum type="arabicPeriod"/>
            </a:pPr>
            <a:r>
              <a:rPr lang="en-IN" sz="1500" b="0" i="0" dirty="0">
                <a:solidFill>
                  <a:srgbClr val="000000"/>
                </a:solidFill>
                <a:effectLst/>
                <a:latin typeface="+mn-lt"/>
              </a:rPr>
              <a:t>Model Serving Monitoring</a:t>
            </a:r>
          </a:p>
          <a:p>
            <a:pPr marL="457200" lvl="1"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Model Serving resources monitoring</a:t>
            </a:r>
            <a:endParaRPr lang="en-IN" sz="1500" b="0" i="0" dirty="0">
              <a:solidFill>
                <a:srgbClr val="172B4D"/>
              </a:solidFill>
              <a:effectLst/>
              <a:latin typeface="+mn-lt"/>
            </a:endParaRPr>
          </a:p>
        </p:txBody>
      </p:sp>
    </p:spTree>
    <p:extLst>
      <p:ext uri="{BB962C8B-B14F-4D97-AF65-F5344CB8AC3E}">
        <p14:creationId xmlns:p14="http://schemas.microsoft.com/office/powerpoint/2010/main" val="293465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8D28B871-758D-3A5D-8D63-AECC9EF22BE7}"/>
            </a:ext>
          </a:extLst>
        </p:cNvPr>
        <p:cNvGrpSpPr/>
        <p:nvPr/>
      </p:nvGrpSpPr>
      <p:grpSpPr>
        <a:xfrm>
          <a:off x="0" y="0"/>
          <a:ext cx="0" cy="0"/>
          <a:chOff x="0" y="0"/>
          <a:chExt cx="0" cy="0"/>
        </a:xfrm>
      </p:grpSpPr>
      <p:sp>
        <p:nvSpPr>
          <p:cNvPr id="183" name="Google Shape;183;p32">
            <a:extLst>
              <a:ext uri="{FF2B5EF4-FFF2-40B4-BE49-F238E27FC236}">
                <a16:creationId xmlns:a16="http://schemas.microsoft.com/office/drawing/2014/main" id="{3E6CB160-1A30-6D2B-71C6-8B2AB5FADCEA}"/>
              </a:ext>
            </a:extLst>
          </p:cNvPr>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dirty="0">
              <a:solidFill>
                <a:srgbClr val="000000"/>
              </a:solidFill>
              <a:latin typeface="-apple-system"/>
            </a:endParaRPr>
          </a:p>
          <a:p>
            <a:pPr algn="l"/>
            <a:endParaRPr lang="en-IN" b="0" i="0" dirty="0">
              <a:solidFill>
                <a:srgbClr val="000000"/>
              </a:solidFill>
              <a:effectLst/>
              <a:latin typeface="-apple-system"/>
            </a:endParaRPr>
          </a:p>
          <a:p>
            <a:pPr algn="l"/>
            <a:r>
              <a:rPr lang="en-IN" b="0" i="0" dirty="0">
                <a:solidFill>
                  <a:srgbClr val="000000"/>
                </a:solidFill>
                <a:effectLst/>
                <a:latin typeface="+mj-lt"/>
              </a:rPr>
              <a:t>Dashboard Tools</a:t>
            </a:r>
            <a:endParaRPr lang="en-IN" b="0" i="0" dirty="0">
              <a:solidFill>
                <a:srgbClr val="172B4D"/>
              </a:solidFill>
              <a:effectLst/>
              <a:latin typeface="+mj-lt"/>
            </a:endParaRPr>
          </a:p>
          <a:p>
            <a:br>
              <a:rPr lang="en-IN" dirty="0"/>
            </a:br>
            <a:endParaRPr lang="en-IN" b="0" i="0" dirty="0">
              <a:solidFill>
                <a:srgbClr val="172B4D"/>
              </a:solidFill>
              <a:effectLst/>
              <a:latin typeface="-apple-system"/>
            </a:endParaRPr>
          </a:p>
        </p:txBody>
      </p:sp>
      <p:sp>
        <p:nvSpPr>
          <p:cNvPr id="184" name="Google Shape;184;p32">
            <a:extLst>
              <a:ext uri="{FF2B5EF4-FFF2-40B4-BE49-F238E27FC236}">
                <a16:creationId xmlns:a16="http://schemas.microsoft.com/office/drawing/2014/main" id="{E71E80EA-4F39-B2FC-4FD2-5332AC69C46B}"/>
              </a:ext>
            </a:extLst>
          </p:cNvPr>
          <p:cNvSpPr txBox="1"/>
          <p:nvPr/>
        </p:nvSpPr>
        <p:spPr>
          <a:xfrm>
            <a:off x="406400" y="1432614"/>
            <a:ext cx="10345800" cy="4769400"/>
          </a:xfrm>
          <a:prstGeom prst="rect">
            <a:avLst/>
          </a:prstGeom>
          <a:noFill/>
          <a:ln>
            <a:noFill/>
          </a:ln>
        </p:spPr>
        <p:txBody>
          <a:bodyPr spcFirstLastPara="1" wrap="square" lIns="91425" tIns="45700" rIns="91425" bIns="45700" anchor="t" anchorCtr="0">
            <a:noAutofit/>
          </a:bodyPr>
          <a:lstStyle/>
          <a:p>
            <a:pPr algn="l"/>
            <a:r>
              <a:rPr lang="en-IN" sz="1500" b="0" i="0" dirty="0">
                <a:solidFill>
                  <a:srgbClr val="172B4D"/>
                </a:solidFill>
                <a:effectLst/>
                <a:latin typeface="+mn-lt"/>
              </a:rPr>
              <a:t>Dashboard tools play a crucial role in the </a:t>
            </a:r>
            <a:r>
              <a:rPr lang="en-IN" sz="1500" b="0" i="0" dirty="0" err="1">
                <a:solidFill>
                  <a:srgbClr val="172B4D"/>
                </a:solidFill>
                <a:effectLst/>
                <a:latin typeface="+mn-lt"/>
              </a:rPr>
              <a:t>MLOps</a:t>
            </a:r>
            <a:r>
              <a:rPr lang="en-IN" sz="1500" b="0" i="0" dirty="0">
                <a:solidFill>
                  <a:srgbClr val="172B4D"/>
                </a:solidFill>
                <a:effectLst/>
                <a:latin typeface="+mn-lt"/>
              </a:rPr>
              <a:t> lifecycle by providing insights into model performance, detecting potential issues, and ensuring that machine learning systems remain robust and efficient.</a:t>
            </a:r>
          </a:p>
          <a:p>
            <a:pPr algn="l"/>
            <a:endParaRPr lang="en-IN" sz="1500" b="1" i="0" dirty="0">
              <a:solidFill>
                <a:srgbClr val="172B4D"/>
              </a:solidFill>
              <a:effectLst/>
              <a:latin typeface="+mn-lt"/>
            </a:endParaRPr>
          </a:p>
          <a:p>
            <a:pPr algn="l"/>
            <a:r>
              <a:rPr lang="en-IN" sz="1500" b="1" i="0" dirty="0">
                <a:solidFill>
                  <a:srgbClr val="172B4D"/>
                </a:solidFill>
                <a:effectLst/>
                <a:latin typeface="+mn-lt"/>
              </a:rPr>
              <a:t>Prometheus</a:t>
            </a:r>
          </a:p>
          <a:p>
            <a:pPr algn="l"/>
            <a:endParaRPr lang="en-IN" sz="1500" b="1" i="0" dirty="0">
              <a:solidFill>
                <a:srgbClr val="172B4D"/>
              </a:solidFill>
              <a:effectLst/>
              <a:latin typeface="+mn-lt"/>
            </a:endParaRPr>
          </a:p>
          <a:p>
            <a:pPr algn="l"/>
            <a:r>
              <a:rPr lang="en-IN" sz="1500" b="0" i="0" dirty="0">
                <a:solidFill>
                  <a:srgbClr val="172B4D"/>
                </a:solidFill>
                <a:effectLst/>
                <a:latin typeface="+mn-lt"/>
              </a:rPr>
              <a:t>Prometheus is an open-source monitoring and alerting toolkit designed for reliability and scalability. It is widely used for monitoring both machine learning models and infrastructure components, making it an essential tool for </a:t>
            </a:r>
            <a:r>
              <a:rPr lang="en-IN" sz="1500" b="0" i="0" dirty="0" err="1">
                <a:solidFill>
                  <a:srgbClr val="172B4D"/>
                </a:solidFill>
                <a:effectLst/>
                <a:latin typeface="+mn-lt"/>
              </a:rPr>
              <a:t>MLOps</a:t>
            </a:r>
            <a:r>
              <a:rPr lang="en-IN" sz="1500" b="0" i="0" dirty="0">
                <a:solidFill>
                  <a:srgbClr val="172B4D"/>
                </a:solidFill>
                <a:effectLst/>
                <a:latin typeface="+mn-lt"/>
              </a:rPr>
              <a:t>. Key features of Prometheus include:</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172B4D"/>
                </a:solidFill>
                <a:effectLst/>
                <a:latin typeface="+mn-lt"/>
              </a:rPr>
              <a:t>Flexible data model and powerful query language (</a:t>
            </a:r>
            <a:r>
              <a:rPr lang="en-IN" sz="1500" b="0" i="0" dirty="0" err="1">
                <a:solidFill>
                  <a:srgbClr val="172B4D"/>
                </a:solidFill>
                <a:effectLst/>
                <a:latin typeface="+mn-lt"/>
              </a:rPr>
              <a:t>PromQL</a:t>
            </a:r>
            <a:r>
              <a:rPr lang="en-IN" sz="1500" b="0" i="0" dirty="0">
                <a:solidFill>
                  <a:srgbClr val="172B4D"/>
                </a:solidFill>
                <a:effectLst/>
                <a:latin typeface="+mn-lt"/>
              </a:rPr>
              <a:t>), enabling users to define custom metrics and perform complex queries to gain insights into their systems</a:t>
            </a:r>
          </a:p>
          <a:p>
            <a:pPr algn="l">
              <a:buFont typeface="Arial" panose="020B0604020202020204" pitchFamily="34" charset="0"/>
              <a:buChar char="•"/>
            </a:pPr>
            <a:r>
              <a:rPr lang="en-IN" sz="1500" b="0" i="0" dirty="0">
                <a:solidFill>
                  <a:srgbClr val="172B4D"/>
                </a:solidFill>
                <a:effectLst/>
                <a:latin typeface="+mn-lt"/>
              </a:rPr>
              <a:t>Pull-based data collection, allowing Prometheus to scrape metrics from multiple sources, such as applications, databases, and other infrastructure components</a:t>
            </a:r>
          </a:p>
          <a:p>
            <a:pPr algn="l">
              <a:buFont typeface="Arial" panose="020B0604020202020204" pitchFamily="34" charset="0"/>
              <a:buChar char="•"/>
            </a:pPr>
            <a:r>
              <a:rPr lang="en-IN" sz="1500" b="0" i="0" dirty="0">
                <a:solidFill>
                  <a:srgbClr val="172B4D"/>
                </a:solidFill>
                <a:effectLst/>
                <a:latin typeface="+mn-lt"/>
              </a:rPr>
              <a:t>Built-in alerting system, enabling users to define custom alert rules and receive notifications when specific conditions are met</a:t>
            </a:r>
          </a:p>
          <a:p>
            <a:pPr algn="l">
              <a:buFont typeface="Arial" panose="020B0604020202020204" pitchFamily="34" charset="0"/>
              <a:buChar char="•"/>
            </a:pPr>
            <a:r>
              <a:rPr lang="en-IN" sz="1500" b="0" i="0" dirty="0">
                <a:solidFill>
                  <a:srgbClr val="172B4D"/>
                </a:solidFill>
                <a:effectLst/>
                <a:latin typeface="+mn-lt"/>
              </a:rPr>
              <a:t>Integration with popular visualization tools, such as Grafana, providing users with customizable dashboards and visualizations of their monitoring data</a:t>
            </a:r>
          </a:p>
          <a:p>
            <a:pPr algn="l">
              <a:buFont typeface="Arial" panose="020B0604020202020204" pitchFamily="34" charset="0"/>
              <a:buChar char="•"/>
            </a:pPr>
            <a:endParaRPr lang="en-IN" sz="1500" dirty="0">
              <a:solidFill>
                <a:srgbClr val="172B4D"/>
              </a:solidFill>
              <a:latin typeface="+mn-lt"/>
            </a:endParaRPr>
          </a:p>
          <a:p>
            <a:pPr algn="l">
              <a:buFont typeface="Arial" panose="020B0604020202020204" pitchFamily="34" charset="0"/>
              <a:buChar char="•"/>
            </a:pPr>
            <a:endParaRPr lang="en-IN" sz="1500" b="0" i="0" dirty="0">
              <a:solidFill>
                <a:srgbClr val="172B4D"/>
              </a:solidFill>
              <a:effectLst/>
              <a:latin typeface="+mn-lt"/>
            </a:endParaRPr>
          </a:p>
          <a:p>
            <a:pPr algn="l"/>
            <a:r>
              <a:rPr lang="en-IN" sz="1500" b="1" i="0" dirty="0">
                <a:solidFill>
                  <a:srgbClr val="172B4D"/>
                </a:solidFill>
                <a:effectLst/>
                <a:latin typeface="+mn-lt"/>
              </a:rPr>
              <a:t>By incorporating Prometheus into their </a:t>
            </a:r>
            <a:r>
              <a:rPr lang="en-IN" sz="1500" b="1" i="0" dirty="0" err="1">
                <a:solidFill>
                  <a:srgbClr val="172B4D"/>
                </a:solidFill>
                <a:effectLst/>
                <a:latin typeface="+mn-lt"/>
              </a:rPr>
              <a:t>MLOps</a:t>
            </a:r>
            <a:r>
              <a:rPr lang="en-IN" sz="1500" b="1" i="0" dirty="0">
                <a:solidFill>
                  <a:srgbClr val="172B4D"/>
                </a:solidFill>
                <a:effectLst/>
                <a:latin typeface="+mn-lt"/>
              </a:rPr>
              <a:t> workflows, data scientists and engineers can effectively monitor their machine learning models and infrastructure components, ensuring the reliability and performance of their systems.</a:t>
            </a:r>
          </a:p>
        </p:txBody>
      </p:sp>
    </p:spTree>
    <p:extLst>
      <p:ext uri="{BB962C8B-B14F-4D97-AF65-F5344CB8AC3E}">
        <p14:creationId xmlns:p14="http://schemas.microsoft.com/office/powerpoint/2010/main" val="406933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F51EE1E4-3FA8-2D60-B9E5-D626422F20DE}"/>
            </a:ext>
          </a:extLst>
        </p:cNvPr>
        <p:cNvGrpSpPr/>
        <p:nvPr/>
      </p:nvGrpSpPr>
      <p:grpSpPr>
        <a:xfrm>
          <a:off x="0" y="0"/>
          <a:ext cx="0" cy="0"/>
          <a:chOff x="0" y="0"/>
          <a:chExt cx="0" cy="0"/>
        </a:xfrm>
      </p:grpSpPr>
      <p:sp>
        <p:nvSpPr>
          <p:cNvPr id="183" name="Google Shape;183;p32">
            <a:extLst>
              <a:ext uri="{FF2B5EF4-FFF2-40B4-BE49-F238E27FC236}">
                <a16:creationId xmlns:a16="http://schemas.microsoft.com/office/drawing/2014/main" id="{6BA26375-D1AC-0D21-4521-615169CC25C2}"/>
              </a:ext>
            </a:extLst>
          </p:cNvPr>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r>
              <a:rPr lang="en-IN" b="0" i="0" dirty="0">
                <a:solidFill>
                  <a:srgbClr val="000000"/>
                </a:solidFill>
                <a:effectLst/>
                <a:latin typeface="+mj-lt"/>
              </a:rPr>
              <a:t>Dashboard Tools</a:t>
            </a:r>
            <a:endParaRPr lang="en-IN" b="0" i="0" dirty="0">
              <a:solidFill>
                <a:srgbClr val="172B4D"/>
              </a:solidFill>
              <a:effectLst/>
              <a:latin typeface="+mj-lt"/>
            </a:endParaRPr>
          </a:p>
          <a:p>
            <a:br>
              <a:rPr lang="en-IN" dirty="0"/>
            </a:br>
            <a:endParaRPr lang="en-IN" b="0" i="0" dirty="0">
              <a:solidFill>
                <a:srgbClr val="172B4D"/>
              </a:solidFill>
              <a:effectLst/>
              <a:latin typeface="-apple-system"/>
            </a:endParaRPr>
          </a:p>
        </p:txBody>
      </p:sp>
      <p:sp>
        <p:nvSpPr>
          <p:cNvPr id="184" name="Google Shape;184;p32">
            <a:extLst>
              <a:ext uri="{FF2B5EF4-FFF2-40B4-BE49-F238E27FC236}">
                <a16:creationId xmlns:a16="http://schemas.microsoft.com/office/drawing/2014/main" id="{BA16371B-00A5-7D3B-ABEF-AB2A2AB79561}"/>
              </a:ext>
            </a:extLst>
          </p:cNvPr>
          <p:cNvSpPr txBox="1"/>
          <p:nvPr/>
        </p:nvSpPr>
        <p:spPr>
          <a:xfrm>
            <a:off x="406400" y="1521390"/>
            <a:ext cx="10345800" cy="4769400"/>
          </a:xfrm>
          <a:prstGeom prst="rect">
            <a:avLst/>
          </a:prstGeom>
          <a:noFill/>
          <a:ln>
            <a:noFill/>
          </a:ln>
        </p:spPr>
        <p:txBody>
          <a:bodyPr spcFirstLastPara="1" wrap="square" lIns="91425" tIns="45700" rIns="91425" bIns="45700" anchor="t" anchorCtr="0">
            <a:noAutofit/>
          </a:bodyPr>
          <a:lstStyle/>
          <a:p>
            <a:pPr algn="l"/>
            <a:r>
              <a:rPr lang="en-IN" sz="1500" b="1" i="0" dirty="0">
                <a:solidFill>
                  <a:srgbClr val="172B4D"/>
                </a:solidFill>
                <a:effectLst/>
                <a:latin typeface="+mn-lt"/>
              </a:rPr>
              <a:t>Grafana</a:t>
            </a:r>
          </a:p>
          <a:p>
            <a:pPr algn="l"/>
            <a:endParaRPr lang="en-IN" sz="1500" b="1" i="0" dirty="0">
              <a:solidFill>
                <a:srgbClr val="172B4D"/>
              </a:solidFill>
              <a:effectLst/>
              <a:latin typeface="+mn-lt"/>
            </a:endParaRPr>
          </a:p>
          <a:p>
            <a:pPr algn="l"/>
            <a:r>
              <a:rPr lang="en-IN" sz="1500" b="0" i="0" dirty="0">
                <a:solidFill>
                  <a:srgbClr val="172B4D"/>
                </a:solidFill>
                <a:effectLst/>
                <a:latin typeface="+mn-lt"/>
              </a:rPr>
              <a:t>Grafana is an open-source analytics and monitoring platform that allows users to create, explore, and share dashboards and visualizations of their data. Grafana supports a wide range of data sources, including Prometheus, Elasticsearch, and </a:t>
            </a:r>
            <a:r>
              <a:rPr lang="en-IN" sz="1500" b="0" i="0" dirty="0" err="1">
                <a:solidFill>
                  <a:srgbClr val="172B4D"/>
                </a:solidFill>
                <a:effectLst/>
                <a:latin typeface="+mn-lt"/>
              </a:rPr>
              <a:t>InfluxDB</a:t>
            </a:r>
            <a:r>
              <a:rPr lang="en-IN" sz="1500" b="0" i="0" dirty="0">
                <a:solidFill>
                  <a:srgbClr val="172B4D"/>
                </a:solidFill>
                <a:effectLst/>
                <a:latin typeface="+mn-lt"/>
              </a:rPr>
              <a:t>, making it a versatile option for monitoring and performance management in </a:t>
            </a:r>
            <a:r>
              <a:rPr lang="en-IN" sz="1500" b="0" i="0" dirty="0" err="1">
                <a:solidFill>
                  <a:srgbClr val="172B4D"/>
                </a:solidFill>
                <a:effectLst/>
                <a:latin typeface="+mn-lt"/>
              </a:rPr>
              <a:t>MLOps</a:t>
            </a:r>
            <a:r>
              <a:rPr lang="en-IN" sz="1500" b="0" i="0" dirty="0">
                <a:solidFill>
                  <a:srgbClr val="172B4D"/>
                </a:solidFill>
                <a:effectLst/>
                <a:latin typeface="+mn-lt"/>
              </a:rPr>
              <a:t>. Key features of Grafana include:</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172B4D"/>
                </a:solidFill>
                <a:effectLst/>
                <a:latin typeface="+mn-lt"/>
              </a:rPr>
              <a:t>Customizable dashboards, allowing users to create and share visualizations of their monitoring data, such as model performance metrics and infrastructure metrics</a:t>
            </a:r>
          </a:p>
          <a:p>
            <a:pPr algn="l">
              <a:buFont typeface="Arial" panose="020B0604020202020204" pitchFamily="34" charset="0"/>
              <a:buChar char="•"/>
            </a:pPr>
            <a:r>
              <a:rPr lang="en-IN" sz="1500" b="0" i="0" dirty="0">
                <a:solidFill>
                  <a:srgbClr val="172B4D"/>
                </a:solidFill>
                <a:effectLst/>
                <a:latin typeface="+mn-lt"/>
              </a:rPr>
              <a:t>Flexible alerting system, enabling users to define custom alert rules and receive notifications through various channels, such as email, Slack, or PagerDuty</a:t>
            </a:r>
          </a:p>
          <a:p>
            <a:pPr algn="l">
              <a:buFont typeface="Arial" panose="020B0604020202020204" pitchFamily="34" charset="0"/>
              <a:buChar char="•"/>
            </a:pPr>
            <a:r>
              <a:rPr lang="en-IN" sz="1500" b="0" i="0" dirty="0">
                <a:solidFill>
                  <a:srgbClr val="172B4D"/>
                </a:solidFill>
                <a:effectLst/>
                <a:latin typeface="+mn-lt"/>
              </a:rPr>
              <a:t>Extensive plugin ecosystem, providing users with additional data sources, panels, and themes to customize their monitoring experience</a:t>
            </a:r>
          </a:p>
          <a:p>
            <a:pPr algn="l">
              <a:buFont typeface="Arial" panose="020B0604020202020204" pitchFamily="34" charset="0"/>
              <a:buChar char="•"/>
            </a:pPr>
            <a:r>
              <a:rPr lang="en-IN" sz="1500" b="0" i="0" dirty="0">
                <a:solidFill>
                  <a:srgbClr val="172B4D"/>
                </a:solidFill>
                <a:effectLst/>
                <a:latin typeface="+mn-lt"/>
              </a:rPr>
              <a:t>Integration with popular authentication and authorization systems, such as OAuth, LDAP, and GitHub, ensuring secure access to monitoring data</a:t>
            </a:r>
          </a:p>
          <a:p>
            <a:pPr algn="l">
              <a:buFont typeface="Arial" panose="020B0604020202020204" pitchFamily="34" charset="0"/>
              <a:buChar char="•"/>
            </a:pPr>
            <a:endParaRPr lang="en-IN" sz="1500" dirty="0">
              <a:solidFill>
                <a:srgbClr val="172B4D"/>
              </a:solidFill>
              <a:latin typeface="+mn-lt"/>
            </a:endParaRPr>
          </a:p>
          <a:p>
            <a:pPr algn="l"/>
            <a:endParaRPr lang="en-IN" sz="1500" b="0" i="0" dirty="0">
              <a:solidFill>
                <a:srgbClr val="172B4D"/>
              </a:solidFill>
              <a:effectLst/>
              <a:latin typeface="+mn-lt"/>
            </a:endParaRPr>
          </a:p>
          <a:p>
            <a:pPr algn="l"/>
            <a:r>
              <a:rPr lang="en-IN" sz="1500" b="1" i="0" dirty="0">
                <a:solidFill>
                  <a:srgbClr val="172B4D"/>
                </a:solidFill>
                <a:effectLst/>
                <a:latin typeface="+mn-lt"/>
              </a:rPr>
              <a:t>By using Grafana in their </a:t>
            </a:r>
            <a:r>
              <a:rPr lang="en-IN" sz="1500" b="1" i="0" dirty="0" err="1">
                <a:solidFill>
                  <a:srgbClr val="172B4D"/>
                </a:solidFill>
                <a:effectLst/>
                <a:latin typeface="+mn-lt"/>
              </a:rPr>
              <a:t>MLOps</a:t>
            </a:r>
            <a:r>
              <a:rPr lang="en-IN" sz="1500" b="1" i="0" dirty="0">
                <a:solidFill>
                  <a:srgbClr val="172B4D"/>
                </a:solidFill>
                <a:effectLst/>
                <a:latin typeface="+mn-lt"/>
              </a:rPr>
              <a:t> workflows, data scientists and engineers can gain valuable insights into their models' performance and infrastructure, identify potential issues, and optimize their systems for better results</a:t>
            </a:r>
          </a:p>
        </p:txBody>
      </p:sp>
    </p:spTree>
    <p:extLst>
      <p:ext uri="{BB962C8B-B14F-4D97-AF65-F5344CB8AC3E}">
        <p14:creationId xmlns:p14="http://schemas.microsoft.com/office/powerpoint/2010/main" val="419940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marL="228600" indent="0" algn="l"/>
            <a:r>
              <a:rPr lang="en-IN" b="0" i="0" dirty="0">
                <a:solidFill>
                  <a:srgbClr val="000000"/>
                </a:solidFill>
                <a:effectLst/>
                <a:latin typeface="+mj-lt"/>
              </a:rPr>
              <a:t>Infrastructure</a:t>
            </a:r>
            <a:r>
              <a:rPr lang="en-IN" b="0" i="0" dirty="0">
                <a:solidFill>
                  <a:srgbClr val="000000"/>
                </a:solidFill>
                <a:effectLst/>
                <a:latin typeface="-apple-system"/>
              </a:rPr>
              <a:t> monitoring</a:t>
            </a:r>
            <a:endParaRPr lang="en-IN" b="0" i="0" dirty="0">
              <a:solidFill>
                <a:srgbClr val="172B4D"/>
              </a:solidFill>
              <a:effectLst/>
              <a:latin typeface="-apple-system"/>
            </a:endParaRPr>
          </a:p>
        </p:txBody>
      </p:sp>
      <p:sp>
        <p:nvSpPr>
          <p:cNvPr id="184" name="Google Shape;184;p32"/>
          <p:cNvSpPr txBox="1"/>
          <p:nvPr/>
        </p:nvSpPr>
        <p:spPr>
          <a:xfrm>
            <a:off x="406400" y="1556901"/>
            <a:ext cx="10345800" cy="4769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IN" sz="1500" b="0" i="0" dirty="0">
                <a:solidFill>
                  <a:srgbClr val="000000"/>
                </a:solidFill>
                <a:effectLst/>
                <a:latin typeface="+mn-lt"/>
              </a:rPr>
              <a:t>The first step to ensure that our model is performing well is to ensure that the actual system is up and running as it should. This can include metrics specific to service requests such as latency, throughput, error rates, etc. as well as infrastructure utilization such as CPU/GPU utilization, memory, etc. Fortunately, most </a:t>
            </a:r>
            <a:r>
              <a:rPr lang="en-IN" sz="1500" b="0" i="0" dirty="0" err="1">
                <a:solidFill>
                  <a:srgbClr val="000000"/>
                </a:solidFill>
                <a:effectLst/>
                <a:latin typeface="+mn-lt"/>
              </a:rPr>
              <a:t>MLOps</a:t>
            </a:r>
            <a:r>
              <a:rPr lang="en-IN" sz="1500" b="0" i="0" dirty="0">
                <a:solidFill>
                  <a:srgbClr val="000000"/>
                </a:solidFill>
                <a:effectLst/>
                <a:latin typeface="+mn-lt"/>
              </a:rPr>
              <a:t> providers and even CaaS layers will provide this insight into our system's health through a dashboard. In the event we don't, we can easily use </a:t>
            </a:r>
            <a:r>
              <a:rPr lang="en-IN" sz="1500" b="0" i="0" dirty="0">
                <a:solidFill>
                  <a:srgbClr val="000000"/>
                </a:solidFill>
                <a:effectLst/>
                <a:latin typeface="+mn-lt"/>
                <a:hlinkClick r:id="rId3"/>
              </a:rPr>
              <a:t>Grafana</a:t>
            </a:r>
            <a:r>
              <a:rPr lang="en-IN" sz="1500" b="0" i="0" dirty="0">
                <a:solidFill>
                  <a:srgbClr val="000000"/>
                </a:solidFill>
                <a:effectLst/>
                <a:latin typeface="+mn-lt"/>
              </a:rPr>
              <a:t>, </a:t>
            </a:r>
            <a:r>
              <a:rPr lang="en-IN" sz="1500" b="0" i="0" dirty="0">
                <a:solidFill>
                  <a:srgbClr val="000000"/>
                </a:solidFill>
                <a:effectLst/>
                <a:latin typeface="+mn-lt"/>
                <a:hlinkClick r:id="rId4"/>
              </a:rPr>
              <a:t>Datadog</a:t>
            </a:r>
            <a:r>
              <a:rPr lang="en-IN" sz="1500" b="0" i="0" dirty="0">
                <a:solidFill>
                  <a:srgbClr val="000000"/>
                </a:solidFill>
                <a:effectLst/>
                <a:latin typeface="+mn-lt"/>
              </a:rPr>
              <a:t>, etc. to ingest system performance metrics from logs to create a customized dashboard and set alerts. (we need to rely on the underlying platform for this)</a:t>
            </a:r>
            <a:endParaRPr sz="1500" dirty="0">
              <a:solidFill>
                <a:schemeClr val="dk1"/>
              </a:solidFill>
              <a:latin typeface="+mn-lt"/>
            </a:endParaRPr>
          </a:p>
        </p:txBody>
      </p:sp>
      <p:pic>
        <p:nvPicPr>
          <p:cNvPr id="4" name="Picture 3" descr="A screenshot of a computer&#10;&#10;Description automatically generated">
            <a:extLst>
              <a:ext uri="{FF2B5EF4-FFF2-40B4-BE49-F238E27FC236}">
                <a16:creationId xmlns:a16="http://schemas.microsoft.com/office/drawing/2014/main" id="{3CE73D1F-70F8-439F-A418-009577FF7CFA}"/>
              </a:ext>
            </a:extLst>
          </p:cNvPr>
          <p:cNvPicPr>
            <a:picLocks noChangeAspect="1"/>
          </p:cNvPicPr>
          <p:nvPr/>
        </p:nvPicPr>
        <p:blipFill>
          <a:blip r:embed="rId5"/>
          <a:stretch>
            <a:fillRect/>
          </a:stretch>
        </p:blipFill>
        <p:spPr>
          <a:xfrm>
            <a:off x="2502201" y="3266984"/>
            <a:ext cx="5683012" cy="31434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body" idx="1"/>
          </p:nvPr>
        </p:nvSpPr>
        <p:spPr>
          <a:xfrm>
            <a:off x="406400" y="152400"/>
            <a:ext cx="84328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dirty="0">
              <a:solidFill>
                <a:srgbClr val="000000"/>
              </a:solidFill>
              <a:latin typeface="-apple-system"/>
            </a:endParaRPr>
          </a:p>
          <a:p>
            <a:pPr algn="l"/>
            <a:r>
              <a:rPr lang="en-IN" b="0" i="0" dirty="0">
                <a:solidFill>
                  <a:srgbClr val="000000"/>
                </a:solidFill>
                <a:effectLst/>
                <a:latin typeface="+mj-lt"/>
              </a:rPr>
              <a:t>ML</a:t>
            </a:r>
            <a:r>
              <a:rPr lang="en-IN" b="0" i="0" dirty="0">
                <a:solidFill>
                  <a:srgbClr val="000000"/>
                </a:solidFill>
                <a:effectLst/>
                <a:latin typeface="-apple-system"/>
              </a:rPr>
              <a:t> Model Monitoring</a:t>
            </a:r>
            <a:endParaRPr lang="en-IN" b="0" i="0" dirty="0">
              <a:solidFill>
                <a:srgbClr val="172B4D"/>
              </a:solidFill>
              <a:effectLst/>
              <a:latin typeface="-apple-system"/>
            </a:endParaRPr>
          </a:p>
          <a:p>
            <a:br>
              <a:rPr lang="en-IN" dirty="0"/>
            </a:br>
            <a:endParaRPr dirty="0"/>
          </a:p>
        </p:txBody>
      </p:sp>
      <p:sp>
        <p:nvSpPr>
          <p:cNvPr id="190" name="Google Shape;190;p33"/>
          <p:cNvSpPr txBox="1"/>
          <p:nvPr/>
        </p:nvSpPr>
        <p:spPr>
          <a:xfrm>
            <a:off x="406400" y="1565724"/>
            <a:ext cx="10879800" cy="4678500"/>
          </a:xfrm>
          <a:prstGeom prst="rect">
            <a:avLst/>
          </a:prstGeom>
          <a:noFill/>
          <a:ln>
            <a:noFill/>
          </a:ln>
        </p:spPr>
        <p:txBody>
          <a:bodyPr spcFirstLastPara="1" wrap="square" lIns="91425" tIns="45700" rIns="91425" bIns="45700" anchor="t" anchorCtr="0">
            <a:noAutofit/>
          </a:bodyPr>
          <a:lstStyle/>
          <a:p>
            <a:pPr algn="l"/>
            <a:r>
              <a:rPr lang="en-IN" sz="1500" b="0" i="0" dirty="0">
                <a:solidFill>
                  <a:srgbClr val="000000"/>
                </a:solidFill>
                <a:effectLst/>
                <a:latin typeface="+mn-lt"/>
              </a:rPr>
              <a:t>Just monitoring the system's health won't be enough to capture the underlying issues with our model.</a:t>
            </a:r>
          </a:p>
          <a:p>
            <a:pPr algn="l"/>
            <a:endParaRPr lang="en-IN" sz="1500" dirty="0">
              <a:latin typeface="+mn-lt"/>
            </a:endParaRPr>
          </a:p>
          <a:p>
            <a:pPr algn="l"/>
            <a:r>
              <a:rPr lang="en-IN" sz="1500" b="0" i="0" dirty="0">
                <a:solidFill>
                  <a:srgbClr val="000000"/>
                </a:solidFill>
                <a:effectLst/>
                <a:latin typeface="+mn-lt"/>
              </a:rPr>
              <a:t>So we need various levels of model monitoring.</a:t>
            </a:r>
          </a:p>
          <a:p>
            <a:pPr algn="l"/>
            <a:endParaRPr lang="en-IN" sz="1500" b="0" i="0" dirty="0">
              <a:solidFill>
                <a:srgbClr val="172B4D"/>
              </a:solidFill>
              <a:effectLst/>
              <a:latin typeface="+mn-lt"/>
            </a:endParaRPr>
          </a:p>
          <a:p>
            <a:pPr algn="l"/>
            <a:r>
              <a:rPr lang="en-IN" sz="1500" b="0" i="0" dirty="0">
                <a:solidFill>
                  <a:srgbClr val="000000"/>
                </a:solidFill>
                <a:effectLst/>
                <a:latin typeface="+mn-lt"/>
              </a:rPr>
              <a:t>We need to </a:t>
            </a:r>
            <a:r>
              <a:rPr lang="en-IN" sz="1500" b="1" i="0" dirty="0">
                <a:solidFill>
                  <a:srgbClr val="000000"/>
                </a:solidFill>
                <a:effectLst/>
                <a:latin typeface="+mn-lt"/>
              </a:rPr>
              <a:t>monitor training and tuning metrics</a:t>
            </a:r>
            <a:r>
              <a:rPr lang="en-IN" sz="1500" b="0" i="0" dirty="0">
                <a:solidFill>
                  <a:srgbClr val="000000"/>
                </a:solidFill>
                <a:effectLst/>
                <a:latin typeface="+mn-lt"/>
              </a:rPr>
              <a:t>, </a:t>
            </a:r>
            <a:r>
              <a:rPr lang="en-IN" sz="1500" b="1" i="0" dirty="0">
                <a:solidFill>
                  <a:srgbClr val="000000"/>
                </a:solidFill>
                <a:effectLst/>
                <a:latin typeface="+mn-lt"/>
              </a:rPr>
              <a:t>monitoring the model serving resources </a:t>
            </a:r>
            <a:r>
              <a:rPr lang="en-IN" sz="1500" b="0" i="0" dirty="0">
                <a:solidFill>
                  <a:srgbClr val="000000"/>
                </a:solidFill>
                <a:effectLst/>
                <a:latin typeface="+mn-lt"/>
              </a:rPr>
              <a:t>e.g. throughput &amp; latency, and finally, </a:t>
            </a:r>
            <a:r>
              <a:rPr lang="en-IN" sz="1500" b="1" i="0" dirty="0">
                <a:solidFill>
                  <a:srgbClr val="000000"/>
                </a:solidFill>
                <a:effectLst/>
                <a:latin typeface="+mn-lt"/>
              </a:rPr>
              <a:t>model monitoring for issues like data drift, model decay</a:t>
            </a:r>
            <a:r>
              <a:rPr lang="en-IN" sz="1500" b="0" i="0" dirty="0">
                <a:solidFill>
                  <a:srgbClr val="000000"/>
                </a:solidFill>
                <a:effectLst/>
                <a:latin typeface="+mn-lt"/>
              </a:rPr>
              <a:t> to take a decision to trigger re-training of the model in case the prediction drifts from ground truth beyond a threshold.</a:t>
            </a:r>
            <a:endParaRPr lang="en-IN" sz="1500" b="0" i="0" dirty="0">
              <a:solidFill>
                <a:srgbClr val="172B4D"/>
              </a:solidFill>
              <a:effectLst/>
              <a:latin typeface="+mn-lt"/>
            </a:endParaRPr>
          </a:p>
          <a:p>
            <a:pPr marL="0" lvl="0" indent="0" algn="l" rtl="0">
              <a:lnSpc>
                <a:spcPct val="115000"/>
              </a:lnSpc>
              <a:spcBef>
                <a:spcPts val="0"/>
              </a:spcBef>
              <a:spcAft>
                <a:spcPts val="0"/>
              </a:spcAft>
              <a:buSzPts val="1100"/>
              <a:buNone/>
            </a:pPr>
            <a:endParaRPr sz="1800" dirty="0">
              <a:solidFill>
                <a:schemeClr val="dk1"/>
              </a:solidFill>
              <a:latin typeface="+mn-lt"/>
            </a:endParaRPr>
          </a:p>
          <a:p>
            <a:pPr marL="0" lvl="0" indent="0" algn="l" rtl="0">
              <a:lnSpc>
                <a:spcPct val="115000"/>
              </a:lnSpc>
              <a:spcBef>
                <a:spcPts val="0"/>
              </a:spcBef>
              <a:spcAft>
                <a:spcPts val="0"/>
              </a:spcAft>
              <a:buSzPts val="1100"/>
              <a:buNone/>
            </a:pPr>
            <a:endParaRPr sz="18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275208" y="196788"/>
            <a:ext cx="8432700" cy="1143000"/>
          </a:xfrm>
          <a:prstGeom prst="rect">
            <a:avLst/>
          </a:prstGeom>
          <a:noFill/>
          <a:ln>
            <a:noFill/>
          </a:ln>
        </p:spPr>
        <p:txBody>
          <a:bodyPr spcFirstLastPara="1" wrap="square" lIns="0" tIns="0" rIns="0" bIns="0" anchor="ctr" anchorCtr="0">
            <a:noAutofit/>
          </a:bodyPr>
          <a:lstStyle/>
          <a:p>
            <a:pPr algn="l"/>
            <a:endParaRPr lang="en-IN" b="0" i="0" dirty="0">
              <a:solidFill>
                <a:srgbClr val="000000"/>
              </a:solidFill>
              <a:effectLst/>
              <a:latin typeface="-apple-system"/>
            </a:endParaRPr>
          </a:p>
          <a:p>
            <a:pPr algn="l"/>
            <a:endParaRPr lang="en-IN" b="0" i="0" dirty="0">
              <a:solidFill>
                <a:srgbClr val="000000"/>
              </a:solidFill>
              <a:effectLst/>
              <a:latin typeface="-apple-system"/>
            </a:endParaRPr>
          </a:p>
          <a:p>
            <a:endParaRPr lang="en-IN" sz="3200" b="0" dirty="0">
              <a:solidFill>
                <a:srgbClr val="000000"/>
              </a:solidFill>
              <a:latin typeface="+mn-lt"/>
            </a:endParaRPr>
          </a:p>
          <a:p>
            <a:r>
              <a:rPr lang="en-IN" sz="3200" b="0" i="0" dirty="0">
                <a:solidFill>
                  <a:srgbClr val="000000"/>
                </a:solidFill>
                <a:effectLst/>
                <a:latin typeface="+mn-lt"/>
              </a:rPr>
              <a:t>Model Training Monitoring</a:t>
            </a:r>
          </a:p>
          <a:p>
            <a:pPr algn="l"/>
            <a:endParaRPr lang="en-IN" b="0" i="0" dirty="0">
              <a:solidFill>
                <a:srgbClr val="172B4D"/>
              </a:solidFill>
              <a:effectLst/>
              <a:latin typeface="-apple-system"/>
            </a:endParaRPr>
          </a:p>
          <a:p>
            <a:br>
              <a:rPr lang="en-IN" dirty="0"/>
            </a:br>
            <a:endParaRPr dirty="0"/>
          </a:p>
        </p:txBody>
      </p:sp>
      <p:sp>
        <p:nvSpPr>
          <p:cNvPr id="196" name="Google Shape;196;p34"/>
          <p:cNvSpPr txBox="1"/>
          <p:nvPr/>
        </p:nvSpPr>
        <p:spPr>
          <a:xfrm>
            <a:off x="275208" y="1402673"/>
            <a:ext cx="11727402" cy="5095782"/>
          </a:xfrm>
          <a:prstGeom prst="rect">
            <a:avLst/>
          </a:prstGeom>
          <a:noFill/>
          <a:ln>
            <a:noFill/>
          </a:ln>
        </p:spPr>
        <p:txBody>
          <a:bodyPr spcFirstLastPara="1" wrap="square" lIns="91425" tIns="45700" rIns="91425" bIns="45700" anchor="t" anchorCtr="0">
            <a:noAutofit/>
          </a:bodyPr>
          <a:lstStyle/>
          <a:p>
            <a:pPr algn="l"/>
            <a:r>
              <a:rPr lang="en-IN" sz="1500" b="1" i="1" dirty="0">
                <a:solidFill>
                  <a:srgbClr val="000000"/>
                </a:solidFill>
                <a:effectLst/>
                <a:latin typeface="+mn-lt"/>
              </a:rPr>
              <a:t>The first level of metrics to monitor and log involves the model training and tuning performance</a:t>
            </a:r>
            <a:r>
              <a:rPr lang="en-IN" sz="1500" b="0" i="0" dirty="0">
                <a:solidFill>
                  <a:srgbClr val="000000"/>
                </a:solidFill>
                <a:effectLst/>
                <a:latin typeface="+mn-lt"/>
              </a:rPr>
              <a:t>.  These would be quantitative evaluation metrics that we used during model training and evaluation e.g. accuracy, precision, f1, etc. There are different metrics to be evaluated in case of regression or classification cases.</a:t>
            </a:r>
          </a:p>
          <a:p>
            <a:pPr algn="l"/>
            <a:endParaRPr lang="en-IN" sz="1500" dirty="0">
              <a:latin typeface="+mn-lt"/>
            </a:endParaRPr>
          </a:p>
          <a:p>
            <a:pPr algn="l"/>
            <a:r>
              <a:rPr lang="en-IN" sz="1500" b="1" i="0" dirty="0">
                <a:solidFill>
                  <a:srgbClr val="000000"/>
                </a:solidFill>
                <a:effectLst/>
                <a:latin typeface="+mn-lt"/>
              </a:rPr>
              <a:t>Regression Metrics</a:t>
            </a:r>
            <a:endParaRPr lang="en-IN" sz="1500" b="1" i="0" dirty="0">
              <a:solidFill>
                <a:srgbClr val="172B4D"/>
              </a:solidFill>
              <a:effectLst/>
              <a:latin typeface="+mn-lt"/>
            </a:endParaRPr>
          </a:p>
          <a:p>
            <a:pPr algn="l"/>
            <a:r>
              <a:rPr lang="en-IN" sz="1500" b="0" i="0" dirty="0">
                <a:solidFill>
                  <a:srgbClr val="000000"/>
                </a:solidFill>
                <a:effectLst/>
                <a:latin typeface="+mn-lt"/>
              </a:rPr>
              <a:t>The most common metrics for evaluating predictions on regression machine learning problems:</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Mean Absolute Error.</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Mean Squared Error.</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R^2.</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Training parameters </a:t>
            </a:r>
          </a:p>
          <a:p>
            <a:pPr algn="l"/>
            <a:endParaRPr lang="en-IN" sz="1500" b="0" i="0" dirty="0">
              <a:solidFill>
                <a:srgbClr val="172B4D"/>
              </a:solidFill>
              <a:effectLst/>
              <a:latin typeface="+mn-lt"/>
            </a:endParaRPr>
          </a:p>
          <a:p>
            <a:pPr algn="l"/>
            <a:r>
              <a:rPr lang="en-IN" sz="1500" b="1" i="0" dirty="0">
                <a:solidFill>
                  <a:srgbClr val="000000"/>
                </a:solidFill>
                <a:effectLst/>
                <a:latin typeface="+mn-lt"/>
              </a:rPr>
              <a:t>Classification Metrics</a:t>
            </a:r>
            <a:endParaRPr lang="en-IN" sz="1500" b="1" i="0" dirty="0">
              <a:solidFill>
                <a:srgbClr val="172B4D"/>
              </a:solidFill>
              <a:effectLst/>
              <a:latin typeface="+mn-lt"/>
            </a:endParaRPr>
          </a:p>
          <a:p>
            <a:pPr algn="l"/>
            <a:r>
              <a:rPr lang="en-IN" sz="1500" b="0" i="0" dirty="0">
                <a:solidFill>
                  <a:srgbClr val="000000"/>
                </a:solidFill>
                <a:effectLst/>
                <a:latin typeface="+mn-lt"/>
              </a:rPr>
              <a:t>Classification problems are perhaps the most common type of machine learning problem and as such there are a lots of metrics that can be used to evaluate predictions for these problems:</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Classification Accuracy.</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Logarithmic Loss.</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Area Under ROC Curve.</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Confusion Matrix.</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Classification Report.</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Training parameters </a:t>
            </a:r>
            <a:endParaRPr lang="en-IN" sz="1500" b="0" i="0" dirty="0">
              <a:solidFill>
                <a:srgbClr val="172B4D"/>
              </a:solidFill>
              <a:effectLst/>
              <a:latin typeface="+mn-lt"/>
            </a:endParaRPr>
          </a:p>
          <a:p>
            <a:pPr algn="l"/>
            <a:endParaRPr lang="en-IN" b="0" i="0" dirty="0">
              <a:solidFill>
                <a:srgbClr val="172B4D"/>
              </a:solidFill>
              <a:effectLst/>
              <a:latin typeface="+mn-lt"/>
            </a:endParaRPr>
          </a:p>
          <a:p>
            <a:br>
              <a:rPr lang="en-IN" b="0" i="0" dirty="0">
                <a:solidFill>
                  <a:srgbClr val="333333"/>
                </a:solidFill>
                <a:effectLst/>
                <a:latin typeface="+mn-lt"/>
              </a:rPr>
            </a:br>
            <a:endParaRPr lang="en-IN" sz="1800" dirty="0">
              <a:solidFill>
                <a:schemeClr val="dk1"/>
              </a:solidFill>
              <a:latin typeface="+mn-lt"/>
            </a:endParaRPr>
          </a:p>
          <a:p>
            <a:pPr marL="0" lvl="0" indent="0" algn="l" rtl="0">
              <a:lnSpc>
                <a:spcPct val="115000"/>
              </a:lnSpc>
              <a:spcBef>
                <a:spcPts val="0"/>
              </a:spcBef>
              <a:spcAft>
                <a:spcPts val="0"/>
              </a:spcAft>
              <a:buSzPts val="1100"/>
              <a:buNone/>
            </a:pPr>
            <a:endParaRPr lang="en-IN" sz="1800" dirty="0">
              <a:solidFill>
                <a:schemeClr val="dk1"/>
              </a:solidFill>
            </a:endParaRPr>
          </a:p>
          <a:p>
            <a:pPr marL="0" lvl="0" indent="0" algn="l" rtl="0">
              <a:lnSpc>
                <a:spcPct val="115000"/>
              </a:lnSpc>
              <a:spcBef>
                <a:spcPts val="0"/>
              </a:spcBef>
              <a:spcAft>
                <a:spcPts val="0"/>
              </a:spcAft>
              <a:buSzPts val="1100"/>
              <a:buNone/>
            </a:pPr>
            <a:endParaRPr lang="en-IN" sz="18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body" idx="1"/>
          </p:nvPr>
        </p:nvSpPr>
        <p:spPr>
          <a:xfrm>
            <a:off x="406400" y="152400"/>
            <a:ext cx="8432700" cy="1143000"/>
          </a:xfrm>
          <a:prstGeom prst="rect">
            <a:avLst/>
          </a:prstGeom>
          <a:noFill/>
          <a:ln>
            <a:noFill/>
          </a:ln>
        </p:spPr>
        <p:txBody>
          <a:bodyPr spcFirstLastPara="1" wrap="square" lIns="0" tIns="0" rIns="0" bIns="0" anchor="ctr" anchorCtr="0">
            <a:noAutofit/>
          </a:bodyPr>
          <a:lstStyle/>
          <a:p>
            <a:pPr algn="l"/>
            <a:endParaRPr lang="en-IN" b="1" i="0" dirty="0">
              <a:solidFill>
                <a:srgbClr val="000000"/>
              </a:solidFill>
              <a:effectLst/>
              <a:latin typeface="-apple-system"/>
            </a:endParaRPr>
          </a:p>
          <a:p>
            <a:pPr algn="l"/>
            <a:endParaRPr lang="en-IN" dirty="0">
              <a:solidFill>
                <a:srgbClr val="000000"/>
              </a:solidFill>
              <a:latin typeface="-apple-system"/>
            </a:endParaRPr>
          </a:p>
          <a:p>
            <a:pPr algn="l"/>
            <a:r>
              <a:rPr lang="en-IN" b="0" i="0" dirty="0">
                <a:solidFill>
                  <a:srgbClr val="000000"/>
                </a:solidFill>
                <a:effectLst/>
                <a:latin typeface="+mj-lt"/>
              </a:rPr>
              <a:t>Model Tuning Monitoring</a:t>
            </a:r>
            <a:endParaRPr lang="en-IN" b="0" i="0" dirty="0">
              <a:solidFill>
                <a:srgbClr val="172B4D"/>
              </a:solidFill>
              <a:effectLst/>
              <a:latin typeface="+mj-lt"/>
            </a:endParaRPr>
          </a:p>
          <a:p>
            <a:br>
              <a:rPr lang="en-IN" dirty="0"/>
            </a:br>
            <a:endParaRPr lang="en-IN" b="0" i="0" dirty="0">
              <a:solidFill>
                <a:srgbClr val="172B4D"/>
              </a:solidFill>
              <a:effectLst/>
              <a:latin typeface="-apple-system"/>
            </a:endParaRPr>
          </a:p>
        </p:txBody>
      </p:sp>
      <p:sp>
        <p:nvSpPr>
          <p:cNvPr id="202" name="Google Shape;202;p35"/>
          <p:cNvSpPr txBox="1"/>
          <p:nvPr/>
        </p:nvSpPr>
        <p:spPr>
          <a:xfrm>
            <a:off x="329953" y="1447059"/>
            <a:ext cx="11532093" cy="4989251"/>
          </a:xfrm>
          <a:prstGeom prst="rect">
            <a:avLst/>
          </a:prstGeom>
          <a:noFill/>
          <a:ln>
            <a:noFill/>
          </a:ln>
        </p:spPr>
        <p:txBody>
          <a:bodyPr spcFirstLastPara="1" wrap="square" lIns="91425" tIns="45700" rIns="91425" bIns="45700" anchor="t" anchorCtr="0">
            <a:noAutofit/>
          </a:bodyPr>
          <a:lstStyle/>
          <a:p>
            <a:r>
              <a:rPr lang="en-IN" sz="1500" b="0" i="0" dirty="0">
                <a:solidFill>
                  <a:srgbClr val="000000"/>
                </a:solidFill>
                <a:effectLst/>
                <a:latin typeface="+mn-lt"/>
              </a:rPr>
              <a:t>Once we’ve done model training and evaluation, it’s possible that we want to see if you can further improve our training in any way. We can do this by </a:t>
            </a:r>
            <a:r>
              <a:rPr lang="en-IN" sz="1500" b="1" i="0" dirty="0">
                <a:solidFill>
                  <a:srgbClr val="000000"/>
                </a:solidFill>
                <a:effectLst/>
                <a:latin typeface="+mn-lt"/>
              </a:rPr>
              <a:t>tuning hyper-parameters</a:t>
            </a:r>
            <a:r>
              <a:rPr lang="en-IN" sz="1500" b="0" i="0" dirty="0">
                <a:solidFill>
                  <a:srgbClr val="000000"/>
                </a:solidFill>
                <a:effectLst/>
                <a:latin typeface="+mn-lt"/>
              </a:rPr>
              <a:t>. There were a few parameters we implicitly assumed when we did our training, and now is a good time to go back and test those assumptions and try other values. the following parameters can be monitored and logged:</a:t>
            </a:r>
            <a:br>
              <a:rPr lang="en-IN" sz="1500" b="0" i="0" dirty="0">
                <a:solidFill>
                  <a:srgbClr val="000000"/>
                </a:solidFill>
                <a:effectLst/>
                <a:latin typeface="+mn-lt"/>
              </a:rPr>
            </a:b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 Fine-tuning parameters</a:t>
            </a:r>
            <a:endParaRPr lang="en-IN" sz="1500" b="0" i="0" dirty="0">
              <a:solidFill>
                <a:srgbClr val="172B4D"/>
              </a:solidFill>
              <a:effectLst/>
              <a:latin typeface="+mn-lt"/>
            </a:endParaRPr>
          </a:p>
          <a:p>
            <a:pPr algn="l">
              <a:buFont typeface="Arial" panose="020B0604020202020204" pitchFamily="34" charset="0"/>
              <a:buChar char="•"/>
            </a:pPr>
            <a:r>
              <a:rPr lang="en-IN" sz="1500" b="0" i="0" dirty="0">
                <a:solidFill>
                  <a:srgbClr val="000000"/>
                </a:solidFill>
                <a:effectLst/>
                <a:latin typeface="+mn-lt"/>
              </a:rPr>
              <a:t> Metric related to model accuracy</a:t>
            </a:r>
            <a:endParaRPr lang="en-IN" sz="1500" b="0" i="0" dirty="0">
              <a:solidFill>
                <a:srgbClr val="172B4D"/>
              </a:solidFill>
              <a:effectLst/>
              <a:latin typeface="+mn-lt"/>
            </a:endParaRPr>
          </a:p>
          <a:p>
            <a:pPr marL="0" lvl="0" indent="0" algn="l" rtl="0">
              <a:lnSpc>
                <a:spcPct val="115000"/>
              </a:lnSpc>
              <a:spcBef>
                <a:spcPts val="0"/>
              </a:spcBef>
              <a:spcAft>
                <a:spcPts val="0"/>
              </a:spcAft>
              <a:buSzPts val="1100"/>
              <a:buNone/>
            </a:pPr>
            <a:endParaRPr lang="en-US" sz="1500" dirty="0">
              <a:solidFill>
                <a:schemeClr val="dk1"/>
              </a:solidFill>
              <a:latin typeface="+mn-lt"/>
            </a:endParaRPr>
          </a:p>
          <a:p>
            <a:pPr algn="l"/>
            <a:r>
              <a:rPr lang="en-IN" sz="1500" b="0" i="0" dirty="0">
                <a:solidFill>
                  <a:srgbClr val="172B4D"/>
                </a:solidFill>
                <a:effectLst/>
                <a:latin typeface="+mn-lt"/>
              </a:rPr>
              <a:t>In machine learning, the terms </a:t>
            </a:r>
            <a:r>
              <a:rPr lang="en-IN" sz="1500" b="1" i="0" dirty="0">
                <a:solidFill>
                  <a:srgbClr val="172B4D"/>
                </a:solidFill>
                <a:effectLst/>
                <a:latin typeface="+mn-lt"/>
              </a:rPr>
              <a:t>model parameters</a:t>
            </a:r>
            <a:r>
              <a:rPr lang="en-IN" sz="1500" b="0" i="0" dirty="0">
                <a:solidFill>
                  <a:srgbClr val="172B4D"/>
                </a:solidFill>
                <a:effectLst/>
                <a:latin typeface="+mn-lt"/>
              </a:rPr>
              <a:t> and </a:t>
            </a:r>
            <a:r>
              <a:rPr lang="en-IN" sz="1500" b="1" i="0" dirty="0">
                <a:solidFill>
                  <a:srgbClr val="172B4D"/>
                </a:solidFill>
                <a:effectLst/>
                <a:latin typeface="+mn-lt"/>
              </a:rPr>
              <a:t>hyperparameters</a:t>
            </a:r>
            <a:r>
              <a:rPr lang="en-IN" sz="1500" b="0" i="0" dirty="0">
                <a:solidFill>
                  <a:srgbClr val="172B4D"/>
                </a:solidFill>
                <a:effectLst/>
                <a:latin typeface="+mn-lt"/>
              </a:rPr>
              <a:t> are often used interchangeably. However, there is a subtle difference between the two.</a:t>
            </a:r>
          </a:p>
          <a:p>
            <a:pPr algn="l"/>
            <a:endParaRPr lang="en-IN" sz="1500" b="0" i="0" dirty="0">
              <a:solidFill>
                <a:srgbClr val="172B4D"/>
              </a:solidFill>
              <a:effectLst/>
              <a:latin typeface="+mn-lt"/>
            </a:endParaRPr>
          </a:p>
          <a:p>
            <a:pPr algn="l">
              <a:buFont typeface="Arial" panose="020B0604020202020204" pitchFamily="34" charset="0"/>
              <a:buChar char="•"/>
            </a:pPr>
            <a:r>
              <a:rPr lang="en-IN" sz="1500" b="1" i="0" dirty="0">
                <a:solidFill>
                  <a:srgbClr val="172B4D"/>
                </a:solidFill>
                <a:effectLst/>
                <a:latin typeface="+mn-lt"/>
              </a:rPr>
              <a:t>Model parameters</a:t>
            </a:r>
            <a:r>
              <a:rPr lang="en-IN" sz="1500" b="0" i="0" dirty="0">
                <a:solidFill>
                  <a:srgbClr val="172B4D"/>
                </a:solidFill>
                <a:effectLst/>
                <a:latin typeface="+mn-lt"/>
              </a:rPr>
              <a:t> are the values that are learned by the model during training. They are typically represented by a vector of numbers. The number of model parameters depends on the complexity of the model. For example, a simple linear regression model may have only a few model parameters, while a complex deep learning model may have millions or even billions of model parameters.</a:t>
            </a:r>
          </a:p>
          <a:p>
            <a:pPr algn="l">
              <a:buFont typeface="Arial" panose="020B0604020202020204" pitchFamily="34" charset="0"/>
              <a:buChar char="•"/>
            </a:pPr>
            <a:endParaRPr lang="en-IN" sz="1500" b="0" i="0" dirty="0">
              <a:solidFill>
                <a:srgbClr val="172B4D"/>
              </a:solidFill>
              <a:effectLst/>
              <a:latin typeface="+mn-lt"/>
            </a:endParaRPr>
          </a:p>
          <a:p>
            <a:pPr algn="l">
              <a:buFont typeface="Arial" panose="020B0604020202020204" pitchFamily="34" charset="0"/>
              <a:buChar char="•"/>
            </a:pPr>
            <a:r>
              <a:rPr lang="en-IN" sz="1500" b="1" i="0" dirty="0">
                <a:solidFill>
                  <a:srgbClr val="172B4D"/>
                </a:solidFill>
                <a:effectLst/>
                <a:latin typeface="+mn-lt"/>
              </a:rPr>
              <a:t>Hyperparameters</a:t>
            </a:r>
            <a:r>
              <a:rPr lang="en-IN" sz="1500" b="0" i="0" dirty="0">
                <a:solidFill>
                  <a:srgbClr val="172B4D"/>
                </a:solidFill>
                <a:effectLst/>
                <a:latin typeface="+mn-lt"/>
              </a:rPr>
              <a:t> are the values that are set before training the model. They control the learning process and the </a:t>
            </a:r>
            <a:r>
              <a:rPr lang="en-IN" sz="1500" b="0" i="0" dirty="0" err="1">
                <a:solidFill>
                  <a:srgbClr val="172B4D"/>
                </a:solidFill>
                <a:effectLst/>
                <a:latin typeface="+mn-lt"/>
              </a:rPr>
              <a:t>behavior</a:t>
            </a:r>
            <a:r>
              <a:rPr lang="en-IN" sz="1500" b="0" i="0" dirty="0">
                <a:solidFill>
                  <a:srgbClr val="172B4D"/>
                </a:solidFill>
                <a:effectLst/>
                <a:latin typeface="+mn-lt"/>
              </a:rPr>
              <a:t> of the model. For example, a hyperparameter might be the number of iterations to train the model, the learning rate, or the batch size. Hyperparameters can have a significant impact on the performance of the model.</a:t>
            </a:r>
          </a:p>
          <a:p>
            <a:pPr algn="l">
              <a:buFont typeface="Arial" panose="020B0604020202020204" pitchFamily="34" charset="0"/>
              <a:buChar char="•"/>
            </a:pPr>
            <a:endParaRPr lang="en-IN" sz="1500" b="0" i="0" dirty="0">
              <a:solidFill>
                <a:srgbClr val="172B4D"/>
              </a:solidFill>
              <a:effectLst/>
              <a:latin typeface="+mn-lt"/>
            </a:endParaRPr>
          </a:p>
          <a:p>
            <a:pPr algn="l"/>
            <a:r>
              <a:rPr lang="en-IN" sz="1500" b="1" i="0" dirty="0">
                <a:solidFill>
                  <a:srgbClr val="172B4D"/>
                </a:solidFill>
                <a:effectLst/>
                <a:latin typeface="+mn-lt"/>
              </a:rPr>
              <a:t>In general, model parameters are learned from data, while hyperparameters are set by the user. However, there are some cases where model parameters can be set by the user, such as when using a pre-trained model.</a:t>
            </a:r>
          </a:p>
          <a:p>
            <a:pPr marL="0" lvl="0" indent="0" algn="l" rtl="0">
              <a:lnSpc>
                <a:spcPct val="115000"/>
              </a:lnSpc>
              <a:spcBef>
                <a:spcPts val="0"/>
              </a:spcBef>
              <a:spcAft>
                <a:spcPts val="0"/>
              </a:spcAft>
              <a:buSzPts val="1100"/>
              <a:buNone/>
            </a:pPr>
            <a:endParaRPr sz="1500" dirty="0">
              <a:solidFill>
                <a:schemeClr val="dk1"/>
              </a:solidFill>
              <a:latin typeface="+mn-lt"/>
            </a:endParaRPr>
          </a:p>
          <a:p>
            <a:pPr marL="0" lvl="0" indent="0" algn="l" rtl="0">
              <a:lnSpc>
                <a:spcPct val="115000"/>
              </a:lnSpc>
              <a:spcBef>
                <a:spcPts val="0"/>
              </a:spcBef>
              <a:spcAft>
                <a:spcPts val="0"/>
              </a:spcAft>
              <a:buSzPts val="1100"/>
              <a:buNone/>
            </a:pPr>
            <a:endParaRPr sz="1500" dirty="0">
              <a:solidFill>
                <a:schemeClr val="dk1"/>
              </a:solidFill>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TotalTime>
  <Words>2448</Words>
  <Application>Microsoft Office PowerPoint</Application>
  <PresentationFormat>Widescreen</PresentationFormat>
  <Paragraphs>244</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Roboto</vt:lpstr>
      <vt:lpstr>-apple-system</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3. Singh (Nokia)</cp:lastModifiedBy>
  <cp:revision>77</cp:revision>
  <dcterms:modified xsi:type="dcterms:W3CDTF">2024-03-31T05:10:53Z</dcterms:modified>
</cp:coreProperties>
</file>