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30" d="100"/>
          <a:sy n="13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54D9-F410-2D46-9279-2B1B4D85AEA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C729-5D90-1D41-A6B1-65586BA6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Sponsor or application function IDs are defined in 3GPP specs TS 29.122 (SCEF) and TS 29.522 (NEF)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CC729-5D90-1D41-A6B1-65586BA67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2D2-5393-7D47-9B2E-4A878DF8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562E-3399-8449-9059-D6FA4E78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197F-177C-1140-8229-2C5E1845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2FF4-CCA5-B741-A258-183EFE31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09CA-A3E7-0F4E-80EB-0542F39C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AE6A-7915-2445-A75B-9AE7CD56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BB623-641C-FA48-AC7F-A2481E90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21ED-855D-2341-9ADF-D6D76A07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84E3-C0CD-8B42-9D96-9646246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96C4-8BDB-2B4A-BD16-2710DE43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78174-56FF-9141-A10E-795FCF9DE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AD84-D98A-E148-B381-84AD004D6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4F83-E12B-B444-BE1F-199B30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071C-A21F-DE48-86A8-4D6C187B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9D95-13F3-BD49-B196-0B09CF9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FC2C-0DFB-DD46-876B-BFF39CA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8CC6-06F1-3F40-8D61-DB58ED82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5DFA-394B-854A-9339-DF63B0F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B346-759B-214E-AAF3-F8AF6587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24F7-33CB-0E42-B00E-62AA7ADA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8A6-0648-014F-B6F5-62C2E9C2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DC05-4DCD-4A47-AD6F-0A2D6D17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387B-FB2F-ED4E-A63A-3E37C5BE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110B-94CC-D041-ADEE-C46038F0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F3E-9758-1040-97BE-2189BFF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A80-698B-634F-A38C-5F327647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93B9-D5AA-2040-A191-A6A62BFD2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7FE66-7149-E345-800E-5887F6F7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D370-E1DC-7245-88DF-D47EDB51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A05E-CDD6-6D40-9C9E-05559A8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4511-1506-C94A-A675-5C738219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E1C9-6F52-004D-B2AB-0EFD0D1B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3C8E-06AB-EF4E-A4F6-AF963B52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20C4B-4BA0-3D4A-A11D-055706A6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6688C-EFCC-7748-B13D-10237F6C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762F-7C34-CA44-82E4-21B36174A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3CDDE-F82C-9C46-9980-E19D9C6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6CB56-AC12-5F48-B9F8-9A1B440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787C3-70BB-3549-BEEA-56FB65BF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C207-7A12-B741-900A-AC4209A5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13B8-6858-BF4F-BDCA-4E338C9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7C66-6A16-914B-8070-5F4DB584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C77F-D92A-0743-904F-D73A83FE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1E870-013F-984D-9D00-D1D774B4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022ED-7BBB-834E-8A01-3D19564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07FB-E0EB-E644-AA4B-F8548598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93A-182A-2F4E-A9F7-0C56C28B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1F2-3118-2E4C-BF82-8EBDCB72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BBD8-0FBF-B141-A7EA-E021A856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CA54-FFED-2E49-8F0F-790870F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C4CE1-A0B9-5F45-8C37-2D98F59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F2C7-2BAB-2E4E-BEC1-1B66FCEA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255B-2712-C248-B47D-97C1588C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47629-CA87-414D-93D9-524721B8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A07E5-97D4-C04A-9CB3-8513D92E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5151-C8B6-674D-86B9-D824DC1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70D4-FB37-4346-B396-8DD1EEB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63CE-8E0D-834D-B2F2-E6CAFF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35B2B-88A9-B24A-BD24-72EF427F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C415-C856-5240-B54A-A549797C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0279-E89B-7047-996B-EA8BA292E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85E9-4F6E-F44D-8C86-9952DFDF628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3840-E20E-5D4A-BBB8-4179242C3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7019-4A78-F44F-8EFD-474FAF81C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3033-A08F-4B49-BE7A-861DEE5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56202-466F-8446-9CDE-4CB8DEE5BE77}"/>
              </a:ext>
            </a:extLst>
          </p:cNvPr>
          <p:cNvSpPr/>
          <p:nvPr/>
        </p:nvSpPr>
        <p:spPr>
          <a:xfrm>
            <a:off x="934948" y="3604249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Customer( ASP)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38170-86E8-4C49-A150-9F37D669F00C}"/>
              </a:ext>
            </a:extLst>
          </p:cNvPr>
          <p:cNvSpPr/>
          <p:nvPr/>
        </p:nvSpPr>
        <p:spPr>
          <a:xfrm>
            <a:off x="5002659" y="2976268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BDA33-9450-E545-9644-9873D6EC04E0}"/>
              </a:ext>
            </a:extLst>
          </p:cNvPr>
          <p:cNvSpPr/>
          <p:nvPr/>
        </p:nvSpPr>
        <p:spPr>
          <a:xfrm>
            <a:off x="4859678" y="4254091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8DBFD4-322C-FD4E-ABBB-49BB18A51D2B}"/>
              </a:ext>
            </a:extLst>
          </p:cNvPr>
          <p:cNvSpPr/>
          <p:nvPr/>
        </p:nvSpPr>
        <p:spPr>
          <a:xfrm>
            <a:off x="7435065" y="4254091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56CEF-AB0E-4D4D-9E71-F600B52DEAD2}"/>
              </a:ext>
            </a:extLst>
          </p:cNvPr>
          <p:cNvSpPr/>
          <p:nvPr/>
        </p:nvSpPr>
        <p:spPr>
          <a:xfrm>
            <a:off x="3431569" y="3455568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  <a:p>
            <a:pPr algn="ctr"/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E2A60-16E4-7E43-89EE-3E86F1D16329}"/>
              </a:ext>
            </a:extLst>
          </p:cNvPr>
          <p:cNvCxnSpPr/>
          <p:nvPr/>
        </p:nvCxnSpPr>
        <p:spPr>
          <a:xfrm>
            <a:off x="2527443" y="3876515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B160B-0678-CB4B-A4BF-075FA3F1B6BA}"/>
              </a:ext>
            </a:extLst>
          </p:cNvPr>
          <p:cNvCxnSpPr>
            <a:cxnSpLocks/>
          </p:cNvCxnSpPr>
          <p:nvPr/>
        </p:nvCxnSpPr>
        <p:spPr>
          <a:xfrm flipV="1">
            <a:off x="4315146" y="3349965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0440B-EFCE-EC4A-9A37-36EAE20D0034}"/>
              </a:ext>
            </a:extLst>
          </p:cNvPr>
          <p:cNvCxnSpPr/>
          <p:nvPr/>
        </p:nvCxnSpPr>
        <p:spPr>
          <a:xfrm>
            <a:off x="4315146" y="4298612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7263A4-914D-5749-B563-8B09993BAB34}"/>
              </a:ext>
            </a:extLst>
          </p:cNvPr>
          <p:cNvCxnSpPr/>
          <p:nvPr/>
        </p:nvCxnSpPr>
        <p:spPr>
          <a:xfrm>
            <a:off x="6657654" y="4593994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709541C-D981-8742-8078-24B240F1A50B}"/>
              </a:ext>
            </a:extLst>
          </p:cNvPr>
          <p:cNvSpPr/>
          <p:nvPr/>
        </p:nvSpPr>
        <p:spPr>
          <a:xfrm>
            <a:off x="2430695" y="3548783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1114D-3705-F64D-9D5A-B2A785E7AD25}"/>
              </a:ext>
            </a:extLst>
          </p:cNvPr>
          <p:cNvSpPr txBox="1"/>
          <p:nvPr/>
        </p:nvSpPr>
        <p:spPr>
          <a:xfrm>
            <a:off x="2780017" y="3575264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99B38-3153-C74F-BBAF-E09AB8E20577}"/>
              </a:ext>
            </a:extLst>
          </p:cNvPr>
          <p:cNvSpPr/>
          <p:nvPr/>
        </p:nvSpPr>
        <p:spPr>
          <a:xfrm>
            <a:off x="4439292" y="3235103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2D2078-C596-D341-9FCF-867659E54120}"/>
              </a:ext>
            </a:extLst>
          </p:cNvPr>
          <p:cNvSpPr/>
          <p:nvPr/>
        </p:nvSpPr>
        <p:spPr>
          <a:xfrm>
            <a:off x="2489769" y="398590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8B349-6795-894E-9F65-43E80E7A49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09752" y="4593994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0EE0F0AF-9496-B243-815F-15D531735312}"/>
              </a:ext>
            </a:extLst>
          </p:cNvPr>
          <p:cNvSpPr/>
          <p:nvPr/>
        </p:nvSpPr>
        <p:spPr>
          <a:xfrm>
            <a:off x="9883740" y="4298611"/>
            <a:ext cx="791110" cy="8265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usage records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79D25-BF1E-E74B-828A-8D2A410A5BBA}"/>
              </a:ext>
            </a:extLst>
          </p:cNvPr>
          <p:cNvSpPr txBox="1"/>
          <p:nvPr/>
        </p:nvSpPr>
        <p:spPr>
          <a:xfrm>
            <a:off x="2756898" y="4232798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(with token)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D99BF9-B514-4B4F-9E7C-4D95E2BDB9B1}"/>
              </a:ext>
            </a:extLst>
          </p:cNvPr>
          <p:cNvSpPr/>
          <p:nvPr/>
        </p:nvSpPr>
        <p:spPr>
          <a:xfrm>
            <a:off x="4061718" y="4210719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21E205-B119-EB4A-A876-A6432D5BC2BA}"/>
              </a:ext>
            </a:extLst>
          </p:cNvPr>
          <p:cNvSpPr/>
          <p:nvPr/>
        </p:nvSpPr>
        <p:spPr>
          <a:xfrm>
            <a:off x="6626834" y="4373833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84949-DD6A-734C-BAB9-7C9DE7FC5916}"/>
              </a:ext>
            </a:extLst>
          </p:cNvPr>
          <p:cNvSpPr/>
          <p:nvPr/>
        </p:nvSpPr>
        <p:spPr>
          <a:xfrm>
            <a:off x="9202220" y="4312133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598D4-2EDC-3F49-A90E-5356AB262084}"/>
              </a:ext>
            </a:extLst>
          </p:cNvPr>
          <p:cNvSpPr txBox="1"/>
          <p:nvPr/>
        </p:nvSpPr>
        <p:spPr>
          <a:xfrm>
            <a:off x="4054010" y="4500007"/>
            <a:ext cx="706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(without token)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EC6959-C01E-CB46-AAEA-37C618B2BF4F}"/>
              </a:ext>
            </a:extLst>
          </p:cNvPr>
          <p:cNvSpPr txBox="1"/>
          <p:nvPr/>
        </p:nvSpPr>
        <p:spPr>
          <a:xfrm>
            <a:off x="604463" y="1233685"/>
            <a:ext cx="10316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: Track data usage for QOD session per customer and applications for visibility and monetization purposes.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Issue:  Currently no customer or application identifier are passed to the network that could be recorded in data usage records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02325-46EF-0446-AF3C-D9CEE01D739F}"/>
              </a:ext>
            </a:extLst>
          </p:cNvPr>
          <p:cNvSpPr txBox="1"/>
          <p:nvPr/>
        </p:nvSpPr>
        <p:spPr>
          <a:xfrm>
            <a:off x="698953" y="5248760"/>
            <a:ext cx="78851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Onboarding flow: Customer registers with the portal and get credentials</a:t>
            </a:r>
          </a:p>
          <a:p>
            <a:endParaRPr lang="en-US" sz="1400" dirty="0"/>
          </a:p>
          <a:p>
            <a:r>
              <a:rPr lang="en-US" sz="1400" dirty="0"/>
              <a:t>Login flow :  Customer is authenticated and bearer token is generated for subsequent resource calls</a:t>
            </a:r>
          </a:p>
          <a:p>
            <a:endParaRPr lang="en-US" sz="1400" dirty="0"/>
          </a:p>
          <a:p>
            <a:r>
              <a:rPr lang="en-US" sz="1400" dirty="0" err="1"/>
              <a:t>QoD</a:t>
            </a:r>
            <a:r>
              <a:rPr lang="en-US" sz="1400" dirty="0"/>
              <a:t> flow:  API gateway performs validation of the token and forward the request to backend QOD service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7F1469-734F-8845-A58B-976D4837AEFC}"/>
              </a:ext>
            </a:extLst>
          </p:cNvPr>
          <p:cNvSpPr/>
          <p:nvPr/>
        </p:nvSpPr>
        <p:spPr>
          <a:xfrm>
            <a:off x="2378467" y="3172578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EF39C-F636-0149-A7A2-C5AB4435F47C}"/>
              </a:ext>
            </a:extLst>
          </p:cNvPr>
          <p:cNvSpPr txBox="1"/>
          <p:nvPr/>
        </p:nvSpPr>
        <p:spPr>
          <a:xfrm>
            <a:off x="2792858" y="3162582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9F0202-6898-EA45-A3EB-7308E3B49488}"/>
              </a:ext>
            </a:extLst>
          </p:cNvPr>
          <p:cNvSpPr txBox="1"/>
          <p:nvPr/>
        </p:nvSpPr>
        <p:spPr>
          <a:xfrm>
            <a:off x="6682480" y="4643224"/>
            <a:ext cx="70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</a:t>
            </a:r>
          </a:p>
        </p:txBody>
      </p:sp>
    </p:spTree>
    <p:extLst>
      <p:ext uri="{BB962C8B-B14F-4D97-AF65-F5344CB8AC3E}">
        <p14:creationId xmlns:p14="http://schemas.microsoft.com/office/powerpoint/2010/main" val="31385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846-3E0C-274D-9D70-D958524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1B9A4-78BB-FD40-B691-196813C1AAB6}"/>
              </a:ext>
            </a:extLst>
          </p:cNvPr>
          <p:cNvSpPr/>
          <p:nvPr/>
        </p:nvSpPr>
        <p:spPr>
          <a:xfrm>
            <a:off x="1017142" y="2617930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( ASP)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73A1-BE3F-F146-9B28-CAB12F521155}"/>
              </a:ext>
            </a:extLst>
          </p:cNvPr>
          <p:cNvSpPr/>
          <p:nvPr/>
        </p:nvSpPr>
        <p:spPr>
          <a:xfrm>
            <a:off x="5084853" y="1989949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C9F4B-9E97-3F44-ABE2-3E7D45FD9D5F}"/>
              </a:ext>
            </a:extLst>
          </p:cNvPr>
          <p:cNvSpPr/>
          <p:nvPr/>
        </p:nvSpPr>
        <p:spPr>
          <a:xfrm>
            <a:off x="4941872" y="3267772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102D-EB3C-AB40-A219-261C553805A1}"/>
              </a:ext>
            </a:extLst>
          </p:cNvPr>
          <p:cNvSpPr/>
          <p:nvPr/>
        </p:nvSpPr>
        <p:spPr>
          <a:xfrm>
            <a:off x="7517259" y="3267772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3B5C9-0B8A-6D42-BFDA-7D7A400A4FD9}"/>
              </a:ext>
            </a:extLst>
          </p:cNvPr>
          <p:cNvSpPr/>
          <p:nvPr/>
        </p:nvSpPr>
        <p:spPr>
          <a:xfrm>
            <a:off x="3513763" y="2469249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5C6E70-8D86-3543-A363-ACB2980DC837}"/>
              </a:ext>
            </a:extLst>
          </p:cNvPr>
          <p:cNvCxnSpPr/>
          <p:nvPr/>
        </p:nvCxnSpPr>
        <p:spPr>
          <a:xfrm>
            <a:off x="2609637" y="2890196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48597-467D-A245-B06E-B0F5A8DC9A83}"/>
              </a:ext>
            </a:extLst>
          </p:cNvPr>
          <p:cNvCxnSpPr>
            <a:cxnSpLocks/>
          </p:cNvCxnSpPr>
          <p:nvPr/>
        </p:nvCxnSpPr>
        <p:spPr>
          <a:xfrm flipV="1">
            <a:off x="4397340" y="2363646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CE8A-DC56-F642-91F1-FF0C4FE91EB1}"/>
              </a:ext>
            </a:extLst>
          </p:cNvPr>
          <p:cNvCxnSpPr/>
          <p:nvPr/>
        </p:nvCxnSpPr>
        <p:spPr>
          <a:xfrm>
            <a:off x="4397340" y="3312293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99960-27C7-0D47-AF90-044A77ADC258}"/>
              </a:ext>
            </a:extLst>
          </p:cNvPr>
          <p:cNvCxnSpPr/>
          <p:nvPr/>
        </p:nvCxnSpPr>
        <p:spPr>
          <a:xfrm>
            <a:off x="6739848" y="3607675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ACEDA4E-92A5-4A4F-8917-6352D920C43C}"/>
              </a:ext>
            </a:extLst>
          </p:cNvPr>
          <p:cNvSpPr/>
          <p:nvPr/>
        </p:nvSpPr>
        <p:spPr>
          <a:xfrm>
            <a:off x="2527443" y="2469249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5FEB9-F8D9-BB40-9708-BC8E718449CE}"/>
              </a:ext>
            </a:extLst>
          </p:cNvPr>
          <p:cNvSpPr txBox="1"/>
          <p:nvPr/>
        </p:nvSpPr>
        <p:spPr>
          <a:xfrm>
            <a:off x="2866490" y="2490788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B8B8DC-B4E4-D24C-BE7B-04057B59A027}"/>
              </a:ext>
            </a:extLst>
          </p:cNvPr>
          <p:cNvSpPr/>
          <p:nvPr/>
        </p:nvSpPr>
        <p:spPr>
          <a:xfrm>
            <a:off x="4521486" y="2248784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50105B-6058-9847-95B3-A6898FD3F574}"/>
              </a:ext>
            </a:extLst>
          </p:cNvPr>
          <p:cNvSpPr/>
          <p:nvPr/>
        </p:nvSpPr>
        <p:spPr>
          <a:xfrm>
            <a:off x="2571963" y="2999585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3F76E-B973-1C46-86EA-61F61577A68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91946" y="3607675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186358A-57A2-4245-A17F-7084A8C16A86}"/>
              </a:ext>
            </a:extLst>
          </p:cNvPr>
          <p:cNvSpPr/>
          <p:nvPr/>
        </p:nvSpPr>
        <p:spPr>
          <a:xfrm>
            <a:off x="9965933" y="3162462"/>
            <a:ext cx="900699" cy="97633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usage records </a:t>
            </a:r>
            <a:r>
              <a:rPr lang="en-US" sz="1200" dirty="0">
                <a:solidFill>
                  <a:srgbClr val="FF0000"/>
                </a:solidFill>
              </a:rPr>
              <a:t>(customer Id)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C7780-F4D6-C745-96D4-7A8A93C46002}"/>
              </a:ext>
            </a:extLst>
          </p:cNvPr>
          <p:cNvSpPr txBox="1"/>
          <p:nvPr/>
        </p:nvSpPr>
        <p:spPr>
          <a:xfrm>
            <a:off x="2839092" y="3246479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(with token)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77C8D-D555-DB49-8CF5-BB296AAB1BF8}"/>
              </a:ext>
            </a:extLst>
          </p:cNvPr>
          <p:cNvSpPr/>
          <p:nvPr/>
        </p:nvSpPr>
        <p:spPr>
          <a:xfrm>
            <a:off x="4143912" y="3224400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C86A83-B5FE-B147-AAEF-FE9F12249C81}"/>
              </a:ext>
            </a:extLst>
          </p:cNvPr>
          <p:cNvSpPr/>
          <p:nvPr/>
        </p:nvSpPr>
        <p:spPr>
          <a:xfrm>
            <a:off x="6709028" y="338751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B15C1D-3C0D-404C-9BDD-D596C7D2BA8E}"/>
              </a:ext>
            </a:extLst>
          </p:cNvPr>
          <p:cNvSpPr/>
          <p:nvPr/>
        </p:nvSpPr>
        <p:spPr>
          <a:xfrm>
            <a:off x="9284414" y="332581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58EDA-98A8-7B40-AD8B-13D6BBC06C15}"/>
              </a:ext>
            </a:extLst>
          </p:cNvPr>
          <p:cNvSpPr txBox="1"/>
          <p:nvPr/>
        </p:nvSpPr>
        <p:spPr>
          <a:xfrm>
            <a:off x="3969251" y="3580682"/>
            <a:ext cx="1171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customer Id in header</a:t>
            </a:r>
            <a:r>
              <a:rPr lang="en-US" sz="1000" dirty="0"/>
              <a:t>)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F86DE5-E555-DA44-81E2-00A843C2F3EB}"/>
              </a:ext>
            </a:extLst>
          </p:cNvPr>
          <p:cNvSpPr/>
          <p:nvPr/>
        </p:nvSpPr>
        <p:spPr>
          <a:xfrm>
            <a:off x="2520593" y="2084261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80881-0761-6544-8815-FBF9A9652535}"/>
              </a:ext>
            </a:extLst>
          </p:cNvPr>
          <p:cNvSpPr txBox="1"/>
          <p:nvPr/>
        </p:nvSpPr>
        <p:spPr>
          <a:xfrm>
            <a:off x="2852790" y="2074265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86304-F695-3646-B361-DCCEB9F9BA1A}"/>
              </a:ext>
            </a:extLst>
          </p:cNvPr>
          <p:cNvSpPr txBox="1"/>
          <p:nvPr/>
        </p:nvSpPr>
        <p:spPr>
          <a:xfrm>
            <a:off x="914400" y="4869951"/>
            <a:ext cx="9133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flow: </a:t>
            </a:r>
            <a:r>
              <a:rPr lang="en-US" dirty="0">
                <a:solidFill>
                  <a:srgbClr val="FF0000"/>
                </a:solidFill>
              </a:rPr>
              <a:t>Token will capture the customer Id</a:t>
            </a:r>
          </a:p>
          <a:p>
            <a:endParaRPr lang="en-US" dirty="0"/>
          </a:p>
          <a:p>
            <a:r>
              <a:rPr lang="en-US" dirty="0" err="1"/>
              <a:t>QoD</a:t>
            </a:r>
            <a:r>
              <a:rPr lang="en-US" dirty="0"/>
              <a:t> flow: </a:t>
            </a:r>
            <a:r>
              <a:rPr lang="en-US" dirty="0">
                <a:solidFill>
                  <a:srgbClr val="FF0000"/>
                </a:solidFill>
              </a:rPr>
              <a:t>API gateway will extract customer ID from the token and pass it to </a:t>
            </a:r>
            <a:r>
              <a:rPr lang="en-US" dirty="0" err="1">
                <a:solidFill>
                  <a:srgbClr val="FF0000"/>
                </a:solidFill>
              </a:rPr>
              <a:t>QoD</a:t>
            </a:r>
            <a:r>
              <a:rPr lang="en-US" dirty="0">
                <a:solidFill>
                  <a:srgbClr val="FF0000"/>
                </a:solidFill>
              </a:rPr>
              <a:t> call in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DC136A-7CA7-6046-9BF2-72944B5F86BC}"/>
              </a:ext>
            </a:extLst>
          </p:cNvPr>
          <p:cNvSpPr txBox="1"/>
          <p:nvPr/>
        </p:nvSpPr>
        <p:spPr>
          <a:xfrm>
            <a:off x="6687625" y="3697773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customer Id</a:t>
            </a:r>
            <a:r>
              <a:rPr lang="en-US" sz="10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33DA7-EC06-FA4E-8D71-548017F6F587}"/>
              </a:ext>
            </a:extLst>
          </p:cNvPr>
          <p:cNvSpPr txBox="1"/>
          <p:nvPr/>
        </p:nvSpPr>
        <p:spPr>
          <a:xfrm>
            <a:off x="838200" y="5972392"/>
            <a:ext cx="102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Limitation: </a:t>
            </a:r>
            <a:r>
              <a:rPr lang="en-US" dirty="0">
                <a:solidFill>
                  <a:srgbClr val="FF0000"/>
                </a:solidFill>
              </a:rPr>
              <a:t>Customer could have multiple applications that we want to track individually</a:t>
            </a:r>
          </a:p>
        </p:txBody>
      </p:sp>
    </p:spTree>
    <p:extLst>
      <p:ext uri="{BB962C8B-B14F-4D97-AF65-F5344CB8AC3E}">
        <p14:creationId xmlns:p14="http://schemas.microsoft.com/office/powerpoint/2010/main" val="159257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98D7-C423-6347-86CF-507DDC2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CBC5-8927-B345-A44C-D8EDFA96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application identifier in QOD spec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95D70-3B31-3348-8584-C7AE6B646512}"/>
              </a:ext>
            </a:extLst>
          </p:cNvPr>
          <p:cNvSpPr/>
          <p:nvPr/>
        </p:nvSpPr>
        <p:spPr>
          <a:xfrm>
            <a:off x="934949" y="3080267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(ASP)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A5CB8-EBE6-5E48-95F2-E9A27CB670D2}"/>
              </a:ext>
            </a:extLst>
          </p:cNvPr>
          <p:cNvSpPr/>
          <p:nvPr/>
        </p:nvSpPr>
        <p:spPr>
          <a:xfrm>
            <a:off x="5002660" y="2452286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B18DE-25B7-F242-8D5B-F04556D25FCB}"/>
              </a:ext>
            </a:extLst>
          </p:cNvPr>
          <p:cNvSpPr/>
          <p:nvPr/>
        </p:nvSpPr>
        <p:spPr>
          <a:xfrm>
            <a:off x="4859679" y="3730109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AC14A-E74B-7246-9B25-CEF339ACB085}"/>
              </a:ext>
            </a:extLst>
          </p:cNvPr>
          <p:cNvSpPr/>
          <p:nvPr/>
        </p:nvSpPr>
        <p:spPr>
          <a:xfrm>
            <a:off x="7435066" y="3730109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EBA19-33FB-1A46-85ED-60350F789592}"/>
              </a:ext>
            </a:extLst>
          </p:cNvPr>
          <p:cNvSpPr/>
          <p:nvPr/>
        </p:nvSpPr>
        <p:spPr>
          <a:xfrm>
            <a:off x="3431570" y="2931586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B966E-F70D-A347-9003-823E8392FFB9}"/>
              </a:ext>
            </a:extLst>
          </p:cNvPr>
          <p:cNvCxnSpPr/>
          <p:nvPr/>
        </p:nvCxnSpPr>
        <p:spPr>
          <a:xfrm>
            <a:off x="2527444" y="3352533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7784C-F1A5-0D4E-B110-5B9DE0F6D0CB}"/>
              </a:ext>
            </a:extLst>
          </p:cNvPr>
          <p:cNvCxnSpPr>
            <a:cxnSpLocks/>
          </p:cNvCxnSpPr>
          <p:nvPr/>
        </p:nvCxnSpPr>
        <p:spPr>
          <a:xfrm flipV="1">
            <a:off x="4315147" y="2825983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4C0922-DDC8-5F4D-AA09-946EC4358E03}"/>
              </a:ext>
            </a:extLst>
          </p:cNvPr>
          <p:cNvCxnSpPr/>
          <p:nvPr/>
        </p:nvCxnSpPr>
        <p:spPr>
          <a:xfrm>
            <a:off x="4315147" y="3774630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8805E-3174-6E41-8E04-537618BF6B3E}"/>
              </a:ext>
            </a:extLst>
          </p:cNvPr>
          <p:cNvCxnSpPr/>
          <p:nvPr/>
        </p:nvCxnSpPr>
        <p:spPr>
          <a:xfrm>
            <a:off x="6657655" y="4070012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8CB268-1B2B-ED4E-94B5-D5F73225E27D}"/>
              </a:ext>
            </a:extLst>
          </p:cNvPr>
          <p:cNvSpPr/>
          <p:nvPr/>
        </p:nvSpPr>
        <p:spPr>
          <a:xfrm>
            <a:off x="2445250" y="2931586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5180D-65F4-F544-A44A-5EF555174CAA}"/>
              </a:ext>
            </a:extLst>
          </p:cNvPr>
          <p:cNvSpPr txBox="1"/>
          <p:nvPr/>
        </p:nvSpPr>
        <p:spPr>
          <a:xfrm>
            <a:off x="2784297" y="2953125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4C7A9E-38E2-C04D-B751-EEB95EAF52B4}"/>
              </a:ext>
            </a:extLst>
          </p:cNvPr>
          <p:cNvSpPr/>
          <p:nvPr/>
        </p:nvSpPr>
        <p:spPr>
          <a:xfrm>
            <a:off x="4439293" y="2711121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FE6242-E940-AD44-B1A8-825C53CD8E61}"/>
              </a:ext>
            </a:extLst>
          </p:cNvPr>
          <p:cNvSpPr/>
          <p:nvPr/>
        </p:nvSpPr>
        <p:spPr>
          <a:xfrm>
            <a:off x="2489770" y="3461922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E6E38-72F8-274A-8BB1-4072B990ED0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09753" y="4070012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4A0C0ED-8233-3D4C-9F71-6F8004CFAE13}"/>
              </a:ext>
            </a:extLst>
          </p:cNvPr>
          <p:cNvSpPr/>
          <p:nvPr/>
        </p:nvSpPr>
        <p:spPr>
          <a:xfrm>
            <a:off x="9883740" y="3624799"/>
            <a:ext cx="900699" cy="97633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usage records </a:t>
            </a:r>
            <a:r>
              <a:rPr lang="en-US" sz="1200" dirty="0">
                <a:solidFill>
                  <a:srgbClr val="FF0000"/>
                </a:solidFill>
              </a:rPr>
              <a:t>(app Id)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1C236-5F5D-4147-AAD3-E8C9BA1F5420}"/>
              </a:ext>
            </a:extLst>
          </p:cNvPr>
          <p:cNvSpPr txBox="1"/>
          <p:nvPr/>
        </p:nvSpPr>
        <p:spPr>
          <a:xfrm>
            <a:off x="2756899" y="3708816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/>
              <a:t>(with token)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8C6284-9411-C440-BF82-5E3ED8EC9A63}"/>
              </a:ext>
            </a:extLst>
          </p:cNvPr>
          <p:cNvSpPr/>
          <p:nvPr/>
        </p:nvSpPr>
        <p:spPr>
          <a:xfrm>
            <a:off x="4061719" y="3686737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F63FF8-77A2-8949-9662-69F0506A5FA9}"/>
              </a:ext>
            </a:extLst>
          </p:cNvPr>
          <p:cNvSpPr/>
          <p:nvPr/>
        </p:nvSpPr>
        <p:spPr>
          <a:xfrm>
            <a:off x="6626835" y="3849851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3A6839-A369-3C40-AC0C-250F0E8C4B08}"/>
              </a:ext>
            </a:extLst>
          </p:cNvPr>
          <p:cNvSpPr/>
          <p:nvPr/>
        </p:nvSpPr>
        <p:spPr>
          <a:xfrm>
            <a:off x="9202221" y="3788151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358650-5079-7D4B-A4E4-5E4733B6324B}"/>
              </a:ext>
            </a:extLst>
          </p:cNvPr>
          <p:cNvSpPr txBox="1"/>
          <p:nvPr/>
        </p:nvSpPr>
        <p:spPr>
          <a:xfrm>
            <a:off x="3887058" y="4043019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>
                <a:solidFill>
                  <a:srgbClr val="FF0000"/>
                </a:solidFill>
              </a:rPr>
              <a:t> in payload</a:t>
            </a:r>
            <a:r>
              <a:rPr lang="en-US" sz="1000" dirty="0"/>
              <a:t>)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A2E42B-88C6-A041-AA28-67706B221F53}"/>
              </a:ext>
            </a:extLst>
          </p:cNvPr>
          <p:cNvSpPr/>
          <p:nvPr/>
        </p:nvSpPr>
        <p:spPr>
          <a:xfrm>
            <a:off x="2438400" y="2546598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F3B8B-37A0-4F4A-8C9F-F374FC64C3A5}"/>
              </a:ext>
            </a:extLst>
          </p:cNvPr>
          <p:cNvSpPr txBox="1"/>
          <p:nvPr/>
        </p:nvSpPr>
        <p:spPr>
          <a:xfrm>
            <a:off x="2770597" y="2536602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D0832-F06E-504C-81F9-1C75833BB415}"/>
              </a:ext>
            </a:extLst>
          </p:cNvPr>
          <p:cNvSpPr txBox="1"/>
          <p:nvPr/>
        </p:nvSpPr>
        <p:spPr>
          <a:xfrm>
            <a:off x="6523237" y="4196186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>
                <a:solidFill>
                  <a:srgbClr val="FF0000"/>
                </a:solidFill>
              </a:rPr>
              <a:t> in payload</a:t>
            </a:r>
            <a:r>
              <a:rPr lang="en-US" sz="1000" dirty="0"/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54F3C-9503-C049-884A-EBFF0D9739AC}"/>
              </a:ext>
            </a:extLst>
          </p:cNvPr>
          <p:cNvSpPr/>
          <p:nvPr/>
        </p:nvSpPr>
        <p:spPr>
          <a:xfrm>
            <a:off x="1044541" y="4649489"/>
            <a:ext cx="87467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Onboarding flow : Customer registers itself </a:t>
            </a:r>
            <a:r>
              <a:rPr lang="en-US" dirty="0">
                <a:solidFill>
                  <a:srgbClr val="FF0000"/>
                </a:solidFill>
              </a:rPr>
              <a:t>and its applications</a:t>
            </a:r>
          </a:p>
          <a:p>
            <a:r>
              <a:rPr lang="en-US" dirty="0"/>
              <a:t>Login flow: Token will be generated as usual with customer creds</a:t>
            </a:r>
          </a:p>
          <a:p>
            <a:endParaRPr lang="en-US" dirty="0"/>
          </a:p>
          <a:p>
            <a:r>
              <a:rPr lang="en-US" dirty="0" err="1"/>
              <a:t>QoD</a:t>
            </a:r>
            <a:r>
              <a:rPr lang="en-US" dirty="0"/>
              <a:t>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Customer will pass </a:t>
            </a:r>
            <a:r>
              <a:rPr lang="en-US" dirty="0" err="1">
                <a:solidFill>
                  <a:srgbClr val="FF0000"/>
                </a:solidFill>
              </a:rPr>
              <a:t>appId</a:t>
            </a:r>
            <a:r>
              <a:rPr lang="en-US" dirty="0">
                <a:solidFill>
                  <a:srgbClr val="FF0000"/>
                </a:solidFill>
              </a:rPr>
              <a:t> in QOD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 will validate the customer as usual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Network will generate data usage records per </a:t>
            </a:r>
            <a:r>
              <a:rPr lang="en-US" dirty="0" err="1">
                <a:solidFill>
                  <a:srgbClr val="FF0000"/>
                </a:solidFill>
              </a:rPr>
              <a:t>appId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1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3D02-88C1-DE4C-8761-75A35D1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8D0C-B34E-3B4B-9147-6300C7B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API already identifies app server IP. How is it different?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dirty="0"/>
              <a:t>App server IP  is non reliable identifier due to various reasons</a:t>
            </a:r>
          </a:p>
          <a:p>
            <a:pPr lvl="2"/>
            <a:r>
              <a:rPr lang="en-US" sz="1600" dirty="0"/>
              <a:t>Application could be leveraging public cloud IPs that are temporary and don’t necessarily associate to individual customer permanently.</a:t>
            </a:r>
          </a:p>
          <a:p>
            <a:pPr lvl="2"/>
            <a:r>
              <a:rPr lang="en-US" sz="1600" dirty="0"/>
              <a:t>Application server instance could be hiding behind common load balancer</a:t>
            </a:r>
          </a:p>
          <a:p>
            <a:pPr lvl="2"/>
            <a:r>
              <a:rPr lang="en-US" sz="1600" dirty="0"/>
              <a:t>In case of 3GPP wireless network, data usage record doesn’t contain IP information.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2. How does the customer interact with the data usage records after they have supplied the </a:t>
            </a:r>
            <a:r>
              <a:rPr lang="en-US" sz="1600" dirty="0" err="1">
                <a:solidFill>
                  <a:schemeClr val="accent1"/>
                </a:solidFill>
              </a:rPr>
              <a:t>appId</a:t>
            </a:r>
            <a:r>
              <a:rPr lang="en-US" sz="1600" dirty="0">
                <a:solidFill>
                  <a:schemeClr val="accent1"/>
                </a:solidFill>
              </a:rPr>
              <a:t>? </a:t>
            </a:r>
          </a:p>
          <a:p>
            <a:pPr marL="0" indent="0">
              <a:buNone/>
            </a:pPr>
            <a:r>
              <a:rPr lang="en-US" sz="1800" dirty="0"/>
              <a:t>Providing data usage information could be operator specific implementation. The main goals are </a:t>
            </a:r>
          </a:p>
          <a:p>
            <a:pPr lvl="2"/>
            <a:r>
              <a:rPr lang="en-US" sz="1800" dirty="0"/>
              <a:t>Enable visibility to customers on a per application basis</a:t>
            </a:r>
          </a:p>
          <a:p>
            <a:pPr lvl="2"/>
            <a:r>
              <a:rPr lang="en-US" sz="1800" dirty="0"/>
              <a:t>Enable this party monetization</a:t>
            </a:r>
          </a:p>
        </p:txBody>
      </p:sp>
    </p:spTree>
    <p:extLst>
      <p:ext uri="{BB962C8B-B14F-4D97-AF65-F5344CB8AC3E}">
        <p14:creationId xmlns:p14="http://schemas.microsoft.com/office/powerpoint/2010/main" val="27981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5658-3189-5B4D-9B64-F6A8F375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5370-C180-4A49-AC88-BD50BDA2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accent1"/>
                </a:solidFill>
              </a:rPr>
              <a:t> Another workaround could be generating individual token for application</a:t>
            </a:r>
          </a:p>
          <a:p>
            <a:pPr marL="0" indent="0">
              <a:buNone/>
            </a:pPr>
            <a:r>
              <a:rPr lang="en-US" sz="1600" dirty="0"/>
              <a:t>This would be a logistical nightmare and huge burden for ASP to track each Individual application tokens.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4. How would we ensure that customer (ASP) doesn't pass any random </a:t>
            </a:r>
            <a:r>
              <a:rPr lang="en-US" sz="1600" dirty="0" err="1">
                <a:solidFill>
                  <a:schemeClr val="accent1"/>
                </a:solidFill>
              </a:rPr>
              <a:t>appId</a:t>
            </a:r>
            <a:r>
              <a:rPr lang="en-US" sz="1600" dirty="0">
                <a:solidFill>
                  <a:schemeClr val="accent1"/>
                </a:solidFill>
              </a:rPr>
              <a:t> in the payload</a:t>
            </a:r>
          </a:p>
          <a:p>
            <a:pPr marL="0" indent="0">
              <a:buNone/>
            </a:pPr>
            <a:r>
              <a:rPr lang="en-US" sz="1600" dirty="0"/>
              <a:t>During the onboarding flow. Customer will register its applications and service provider portal will generate </a:t>
            </a:r>
            <a:r>
              <a:rPr lang="en-US" sz="1600" dirty="0" err="1"/>
              <a:t>appID</a:t>
            </a:r>
            <a:r>
              <a:rPr lang="en-US" sz="1600" dirty="0"/>
              <a:t> that would be unique and traced back to the customer. Customer will use the </a:t>
            </a:r>
            <a:r>
              <a:rPr lang="en-US" sz="1600" dirty="0" err="1"/>
              <a:t>appId</a:t>
            </a:r>
            <a:r>
              <a:rPr lang="en-US" sz="1600" dirty="0"/>
              <a:t> ( provided by the service provider) in </a:t>
            </a:r>
            <a:r>
              <a:rPr lang="en-US" sz="1600" dirty="0" err="1"/>
              <a:t>QoD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payload.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5. SCEF/ NEF has </a:t>
            </a:r>
            <a:r>
              <a:rPr lang="en-US" sz="1600" dirty="0" err="1">
                <a:solidFill>
                  <a:schemeClr val="accent1"/>
                </a:solidFill>
              </a:rPr>
              <a:t>scsAsId</a:t>
            </a:r>
            <a:r>
              <a:rPr lang="en-US" sz="1600" dirty="0">
                <a:solidFill>
                  <a:schemeClr val="accent1"/>
                </a:solidFill>
              </a:rPr>
              <a:t>, sponsor Id and </a:t>
            </a:r>
            <a:r>
              <a:rPr lang="en-US" sz="1600" dirty="0" err="1">
                <a:solidFill>
                  <a:schemeClr val="accent1"/>
                </a:solidFill>
              </a:rPr>
              <a:t>aspId</a:t>
            </a:r>
            <a:r>
              <a:rPr lang="en-US" sz="1600" dirty="0">
                <a:solidFill>
                  <a:schemeClr val="accent1"/>
                </a:solidFill>
              </a:rPr>
              <a:t> in T8 API spec. Which Id would it map to?</a:t>
            </a:r>
          </a:p>
          <a:p>
            <a:pPr marL="0" indent="0">
              <a:buNone/>
            </a:pPr>
            <a:r>
              <a:rPr lang="en-US" sz="1600" dirty="0" err="1"/>
              <a:t>scsAsId</a:t>
            </a:r>
            <a:r>
              <a:rPr lang="en-US" sz="1600" dirty="0"/>
              <a:t> is an application that is interfacing directly with NEF. Generally, </a:t>
            </a:r>
            <a:r>
              <a:rPr lang="en-US" sz="1600" dirty="0" err="1"/>
              <a:t>scsAsId</a:t>
            </a:r>
            <a:r>
              <a:rPr lang="en-US" sz="1600" dirty="0"/>
              <a:t> would be a CAMARA </a:t>
            </a:r>
            <a:r>
              <a:rPr lang="en-US" sz="1600" dirty="0" err="1"/>
              <a:t>QoD</a:t>
            </a:r>
            <a:r>
              <a:rPr lang="en-US" sz="1600" dirty="0"/>
              <a:t> service.  The relevant NEF identifiers would be </a:t>
            </a:r>
            <a:r>
              <a:rPr lang="en-US" sz="1600" dirty="0" err="1"/>
              <a:t>sponsorId</a:t>
            </a:r>
            <a:r>
              <a:rPr lang="en-US" sz="1600" dirty="0"/>
              <a:t> and or </a:t>
            </a:r>
            <a:r>
              <a:rPr lang="en-US" sz="1600" dirty="0" err="1"/>
              <a:t>aspId</a:t>
            </a:r>
            <a:r>
              <a:rPr lang="en-US" sz="1600" dirty="0"/>
              <a:t> for this use case. So </a:t>
            </a:r>
            <a:r>
              <a:rPr lang="en-US" sz="1600" dirty="0" err="1"/>
              <a:t>appId</a:t>
            </a:r>
            <a:r>
              <a:rPr lang="en-US" sz="1600" dirty="0"/>
              <a:t> ( we can decide on the appropriate name) would map to sponsor id or asp Id in NEF T8 API.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9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652</Words>
  <Application>Microsoft Macintosh PowerPoint</Application>
  <PresentationFormat>Widescreen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E2EFlow</vt:lpstr>
      <vt:lpstr>Workaround </vt:lpstr>
      <vt:lpstr>Solution</vt:lpstr>
      <vt:lpstr>Ques</vt:lpstr>
      <vt:lpstr>Ques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2023-08-09T15:13:20Z</dcterms:created>
  <dcterms:modified xsi:type="dcterms:W3CDTF">2023-08-14T01:15:44Z</dcterms:modified>
</cp:coreProperties>
</file>