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610600" cy="4431983"/>
          </a:xfrm>
          <a:prstGeom prst="rect">
            <a:avLst/>
          </a:prstGeom>
          <a:noFill/>
        </p:spPr>
        <p:txBody>
          <a:bodyPr wrap="square" rtlCol="0">
            <a:spAutoFit/>
          </a:bodyPr>
          <a:lstStyle/>
          <a:p>
            <a:r>
              <a:rPr lang="en-US" sz="2400" b="1" dirty="0" smtClean="0">
                <a:solidFill>
                  <a:srgbClr val="FF0000"/>
                </a:solidFill>
                <a:latin typeface="Calibri" pitchFamily="34" charset="0"/>
              </a:rPr>
              <a:t>Git for Version Control </a:t>
            </a:r>
            <a:endParaRPr lang="en-US" sz="2400" b="1" dirty="0" smtClean="0">
              <a:solidFill>
                <a:srgbClr val="FF0000"/>
              </a:solidFill>
              <a:latin typeface="Calibri" pitchFamily="34" charset="0"/>
            </a:endParaRPr>
          </a:p>
          <a:p>
            <a:endParaRPr lang="en-IN" b="1" dirty="0" smtClean="0"/>
          </a:p>
          <a:p>
            <a:endParaRPr lang="en-US" dirty="0" smtClean="0"/>
          </a:p>
          <a:p>
            <a:r>
              <a:rPr lang="en-IN" sz="2000" dirty="0" smtClean="0">
                <a:latin typeface="Calibri" pitchFamily="34" charset="0"/>
              </a:rPr>
              <a:t>Git is a distributed version-control system for tracking changes in </a:t>
            </a:r>
            <a:endParaRPr lang="en-IN" sz="2000" dirty="0" smtClean="0">
              <a:latin typeface="Calibri" pitchFamily="34" charset="0"/>
            </a:endParaRPr>
          </a:p>
          <a:p>
            <a:r>
              <a:rPr lang="en-IN" sz="2000" dirty="0" smtClean="0">
                <a:latin typeface="Calibri" pitchFamily="34" charset="0"/>
              </a:rPr>
              <a:t>source </a:t>
            </a:r>
            <a:r>
              <a:rPr lang="en-IN" sz="2000" dirty="0" smtClean="0">
                <a:latin typeface="Calibri" pitchFamily="34" charset="0"/>
              </a:rPr>
              <a:t>code during Software development. It is designed for coordinating </a:t>
            </a:r>
            <a:endParaRPr lang="en-IN" sz="2000" dirty="0" smtClean="0">
              <a:latin typeface="Calibri" pitchFamily="34" charset="0"/>
            </a:endParaRPr>
          </a:p>
          <a:p>
            <a:r>
              <a:rPr lang="en-IN" sz="2000" dirty="0" smtClean="0">
                <a:latin typeface="Calibri" pitchFamily="34" charset="0"/>
              </a:rPr>
              <a:t>work </a:t>
            </a:r>
            <a:r>
              <a:rPr lang="en-IN" sz="2000" dirty="0" smtClean="0">
                <a:latin typeface="Calibri" pitchFamily="34" charset="0"/>
              </a:rPr>
              <a:t>among programmers</a:t>
            </a:r>
            <a:r>
              <a:rPr lang="en-IN" sz="2000" dirty="0" smtClean="0">
                <a:latin typeface="Calibri" pitchFamily="34" charset="0"/>
              </a:rPr>
              <a:t>.</a:t>
            </a:r>
          </a:p>
          <a:p>
            <a:endParaRPr lang="en-IN" sz="2000" dirty="0" smtClean="0"/>
          </a:p>
          <a:p>
            <a:endParaRPr lang="en-IN" sz="2000" dirty="0" smtClean="0"/>
          </a:p>
          <a:p>
            <a:endParaRPr lang="en-IN" sz="2000" dirty="0" smtClean="0"/>
          </a:p>
          <a:p>
            <a:r>
              <a:rPr lang="en-IN" sz="2400" b="1" dirty="0" smtClean="0">
                <a:solidFill>
                  <a:srgbClr val="FF0000"/>
                </a:solidFill>
                <a:latin typeface="Calibri" pitchFamily="34" charset="0"/>
              </a:rPr>
              <a:t>Goals of GIT:</a:t>
            </a:r>
            <a:endParaRPr lang="en-US" sz="2400" dirty="0" smtClean="0">
              <a:solidFill>
                <a:srgbClr val="FF0000"/>
              </a:solidFill>
              <a:latin typeface="Calibri" pitchFamily="34" charset="0"/>
            </a:endParaRPr>
          </a:p>
          <a:p>
            <a:pPr lvl="0"/>
            <a:r>
              <a:rPr lang="en-IN" sz="2000" dirty="0" smtClean="0">
                <a:latin typeface="Calibri" pitchFamily="34" charset="0"/>
              </a:rPr>
              <a:t>Speed</a:t>
            </a:r>
            <a:endParaRPr lang="en-US" sz="2000" dirty="0" smtClean="0">
              <a:latin typeface="Calibri" pitchFamily="34" charset="0"/>
            </a:endParaRPr>
          </a:p>
          <a:p>
            <a:pPr lvl="0"/>
            <a:r>
              <a:rPr lang="en-IN" sz="2000" dirty="0" smtClean="0">
                <a:latin typeface="Calibri" pitchFamily="34" charset="0"/>
              </a:rPr>
              <a:t>Support  for non-linear Development (Thousands of parallel branches)</a:t>
            </a:r>
            <a:endParaRPr lang="en-US" sz="2000" dirty="0" smtClean="0">
              <a:latin typeface="Calibri" pitchFamily="34" charset="0"/>
            </a:endParaRPr>
          </a:p>
          <a:p>
            <a:r>
              <a:rPr lang="en-IN" sz="2000" dirty="0" smtClean="0">
                <a:latin typeface="Calibri" pitchFamily="34" charset="0"/>
              </a:rPr>
              <a:t>Able to handle large projects efficiently </a:t>
            </a:r>
            <a:endParaRPr lang="en-US" sz="2000" dirty="0" smtClean="0">
              <a:latin typeface="Calibri"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610600" cy="5109091"/>
          </a:xfrm>
          <a:prstGeom prst="rect">
            <a:avLst/>
          </a:prstGeom>
          <a:noFill/>
        </p:spPr>
        <p:txBody>
          <a:bodyPr wrap="square" rtlCol="0">
            <a:spAutoFit/>
          </a:bodyPr>
          <a:lstStyle/>
          <a:p>
            <a:r>
              <a:rPr lang="en-IN" sz="2400" b="1" dirty="0" smtClean="0">
                <a:solidFill>
                  <a:srgbClr val="FF0000"/>
                </a:solidFill>
                <a:latin typeface="Calibri" pitchFamily="34" charset="0"/>
              </a:rPr>
              <a:t>There are two types of Version Control Systems in GIT</a:t>
            </a:r>
            <a:r>
              <a:rPr lang="en-IN" sz="2400" b="1" dirty="0" smtClean="0">
                <a:solidFill>
                  <a:srgbClr val="FF0000"/>
                </a:solidFill>
                <a:latin typeface="Calibri" pitchFamily="34" charset="0"/>
              </a:rPr>
              <a:t>:</a:t>
            </a:r>
          </a:p>
          <a:p>
            <a:endParaRPr lang="en-US" sz="2400" dirty="0" smtClean="0">
              <a:solidFill>
                <a:srgbClr val="FF0000"/>
              </a:solidFill>
              <a:latin typeface="Calibri" pitchFamily="34" charset="0"/>
            </a:endParaRPr>
          </a:p>
          <a:p>
            <a:pPr lvl="0"/>
            <a:r>
              <a:rPr lang="en-IN" sz="2400" dirty="0" smtClean="0">
                <a:solidFill>
                  <a:srgbClr val="FF0000"/>
                </a:solidFill>
                <a:latin typeface="Calibri" pitchFamily="34" charset="0"/>
              </a:rPr>
              <a:t>Centralized </a:t>
            </a:r>
            <a:r>
              <a:rPr lang="en-IN" sz="2400" dirty="0" smtClean="0">
                <a:solidFill>
                  <a:srgbClr val="FF0000"/>
                </a:solidFill>
                <a:latin typeface="Calibri" pitchFamily="34" charset="0"/>
              </a:rPr>
              <a:t>VCS:</a:t>
            </a:r>
            <a:endParaRPr lang="en-US" sz="2400" dirty="0" smtClean="0"/>
          </a:p>
          <a:p>
            <a:r>
              <a:rPr lang="en-US" sz="2000" b="1" dirty="0" smtClean="0">
                <a:latin typeface="Calibri" pitchFamily="34" charset="0"/>
              </a:rPr>
              <a:t>Centralized version control</a:t>
            </a:r>
            <a:r>
              <a:rPr lang="en-US" sz="2000" dirty="0" smtClean="0">
                <a:latin typeface="Calibri" pitchFamily="34" charset="0"/>
              </a:rPr>
              <a:t> means that the </a:t>
            </a:r>
            <a:r>
              <a:rPr lang="en-US" sz="2000" b="1" dirty="0" smtClean="0">
                <a:latin typeface="Calibri" pitchFamily="34" charset="0"/>
              </a:rPr>
              <a:t>version</a:t>
            </a:r>
            <a:r>
              <a:rPr lang="en-US" sz="2000" dirty="0" smtClean="0">
                <a:latin typeface="Calibri" pitchFamily="34" charset="0"/>
              </a:rPr>
              <a:t> history is stored in a central server. When a developer wants to make changes to certain files, they pull files from that central server to their own computer. After the developer has made changes, they send the changed files back to the central server.</a:t>
            </a:r>
          </a:p>
          <a:p>
            <a:r>
              <a:rPr lang="en-IN" sz="2400" dirty="0" smtClean="0"/>
              <a:t> </a:t>
            </a:r>
            <a:endParaRPr lang="en-US" sz="2400" dirty="0" smtClean="0"/>
          </a:p>
          <a:p>
            <a:pPr lvl="0"/>
            <a:r>
              <a:rPr lang="en-IN" sz="2400" dirty="0" smtClean="0">
                <a:solidFill>
                  <a:srgbClr val="FF0000"/>
                </a:solidFill>
                <a:latin typeface="Calibri" pitchFamily="34" charset="0"/>
              </a:rPr>
              <a:t>Distributed </a:t>
            </a:r>
            <a:r>
              <a:rPr lang="en-IN" sz="2400" dirty="0" smtClean="0">
                <a:solidFill>
                  <a:srgbClr val="FF0000"/>
                </a:solidFill>
                <a:latin typeface="Calibri" pitchFamily="34" charset="0"/>
              </a:rPr>
              <a:t>VCS:</a:t>
            </a:r>
            <a:endParaRPr lang="en-US" sz="2400" dirty="0" smtClean="0">
              <a:solidFill>
                <a:srgbClr val="FF0000"/>
              </a:solidFill>
              <a:latin typeface="Calibri" pitchFamily="34" charset="0"/>
            </a:endParaRPr>
          </a:p>
          <a:p>
            <a:r>
              <a:rPr lang="en-US" sz="2400" dirty="0" smtClean="0"/>
              <a:t>             </a:t>
            </a:r>
          </a:p>
          <a:p>
            <a:r>
              <a:rPr lang="en-US" sz="2400" dirty="0" smtClean="0"/>
              <a:t> </a:t>
            </a:r>
            <a:r>
              <a:rPr lang="en-US" sz="2000" dirty="0" smtClean="0">
                <a:latin typeface="Calibri" pitchFamily="34" charset="0"/>
              </a:rPr>
              <a:t>A </a:t>
            </a:r>
            <a:r>
              <a:rPr lang="en-US" sz="2000" b="1" dirty="0" smtClean="0">
                <a:latin typeface="Calibri" pitchFamily="34" charset="0"/>
              </a:rPr>
              <a:t>distributed version control system</a:t>
            </a:r>
            <a:r>
              <a:rPr lang="en-US" sz="2000" dirty="0" smtClean="0">
                <a:latin typeface="Calibri" pitchFamily="34" charset="0"/>
              </a:rPr>
              <a:t> (</a:t>
            </a:r>
            <a:r>
              <a:rPr lang="en-US" sz="2000" b="1" dirty="0" smtClean="0">
                <a:latin typeface="Calibri" pitchFamily="34" charset="0"/>
              </a:rPr>
              <a:t>DVCS</a:t>
            </a:r>
            <a:r>
              <a:rPr lang="en-US" sz="2000" dirty="0" smtClean="0">
                <a:latin typeface="Calibri" pitchFamily="34" charset="0"/>
              </a:rPr>
              <a:t>) is a type of </a:t>
            </a:r>
            <a:r>
              <a:rPr lang="en-US" sz="2000" b="1" dirty="0" smtClean="0">
                <a:latin typeface="Calibri" pitchFamily="34" charset="0"/>
              </a:rPr>
              <a:t>version control</a:t>
            </a:r>
            <a:r>
              <a:rPr lang="en-US" sz="2000" dirty="0" smtClean="0">
                <a:latin typeface="Calibri" pitchFamily="34" charset="0"/>
              </a:rPr>
              <a:t> where the complete </a:t>
            </a:r>
            <a:r>
              <a:rPr lang="en-US" sz="2000" dirty="0" smtClean="0">
                <a:latin typeface="Calibri" pitchFamily="34" charset="0"/>
              </a:rPr>
              <a:t> </a:t>
            </a:r>
            <a:r>
              <a:rPr lang="en-US" sz="2000" dirty="0" smtClean="0">
                <a:latin typeface="Calibri" pitchFamily="34" charset="0"/>
              </a:rPr>
              <a:t>codebase — including its full </a:t>
            </a:r>
            <a:r>
              <a:rPr lang="en-US" sz="2000" b="1" dirty="0" smtClean="0">
                <a:latin typeface="Calibri" pitchFamily="34" charset="0"/>
              </a:rPr>
              <a:t>version</a:t>
            </a:r>
            <a:r>
              <a:rPr lang="en-US" sz="2000" dirty="0" smtClean="0">
                <a:latin typeface="Calibri" pitchFamily="34" charset="0"/>
              </a:rPr>
              <a:t> history — is mirrored on every developer's computer. It's abbreviated </a:t>
            </a:r>
            <a:r>
              <a:rPr lang="en-US" sz="2000" b="1" dirty="0" smtClean="0">
                <a:latin typeface="Calibri" pitchFamily="34" charset="0"/>
              </a:rPr>
              <a:t>DVCS</a:t>
            </a:r>
            <a:r>
              <a:rPr lang="en-US" sz="2000" dirty="0" smtClean="0">
                <a:latin typeface="Calibri" pitchFamily="34" charset="0"/>
              </a:rPr>
              <a:t>. Changes to files are tracked between computers.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610600" cy="5539978"/>
          </a:xfrm>
          <a:prstGeom prst="rect">
            <a:avLst/>
          </a:prstGeom>
          <a:noFill/>
        </p:spPr>
        <p:txBody>
          <a:bodyPr wrap="square" rtlCol="0">
            <a:spAutoFit/>
          </a:bodyPr>
          <a:lstStyle/>
          <a:p>
            <a:r>
              <a:rPr lang="en-IN" sz="2400" b="1" dirty="0" smtClean="0">
                <a:solidFill>
                  <a:srgbClr val="FF0000"/>
                </a:solidFill>
                <a:latin typeface="Calibri" pitchFamily="34" charset="0"/>
              </a:rPr>
              <a:t>GIT COMMANDS:</a:t>
            </a:r>
            <a:endParaRPr lang="en-US" sz="2400" dirty="0" smtClean="0">
              <a:solidFill>
                <a:srgbClr val="FF0000"/>
              </a:solidFill>
              <a:latin typeface="Calibri" pitchFamily="34" charset="0"/>
            </a:endParaRPr>
          </a:p>
          <a:p>
            <a:pPr marL="457200" indent="-457200">
              <a:buAutoNum type="arabicParenR"/>
            </a:pPr>
            <a:r>
              <a:rPr lang="en-US" sz="2000" b="1" dirty="0" smtClean="0">
                <a:solidFill>
                  <a:srgbClr val="FF0000"/>
                </a:solidFill>
                <a:latin typeface="Calibri" pitchFamily="34" charset="0"/>
              </a:rPr>
              <a:t>git init</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To </a:t>
            </a:r>
            <a:r>
              <a:rPr lang="en-US" dirty="0" smtClean="0">
                <a:latin typeface="Calibri" pitchFamily="34" charset="0"/>
              </a:rPr>
              <a:t>initialize </a:t>
            </a:r>
            <a:r>
              <a:rPr lang="en-US" dirty="0" smtClean="0">
                <a:latin typeface="Calibri" pitchFamily="34" charset="0"/>
              </a:rPr>
              <a:t>a git repository for a new or existing project.</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init</a:t>
            </a:r>
            <a:r>
              <a:rPr lang="en-US" dirty="0" smtClean="0">
                <a:latin typeface="Calibri" pitchFamily="34" charset="0"/>
              </a:rPr>
              <a:t> in the root of your project directory</a:t>
            </a:r>
            <a:r>
              <a:rPr lang="en-US" dirty="0" smtClean="0">
                <a:latin typeface="Calibri" pitchFamily="34" charset="0"/>
              </a:rPr>
              <a:t>.</a:t>
            </a:r>
          </a:p>
          <a:p>
            <a:endParaRPr lang="en-US" dirty="0" smtClean="0"/>
          </a:p>
          <a:p>
            <a:r>
              <a:rPr lang="en-US" sz="2000" b="1" dirty="0" smtClean="0">
                <a:solidFill>
                  <a:srgbClr val="FF0000"/>
                </a:solidFill>
                <a:latin typeface="Calibri" pitchFamily="34" charset="0"/>
              </a:rPr>
              <a:t>2) </a:t>
            </a:r>
            <a:r>
              <a:rPr lang="en-US" sz="2000" b="1" dirty="0" smtClean="0">
                <a:solidFill>
                  <a:srgbClr val="FF0000"/>
                </a:solidFill>
                <a:latin typeface="Calibri" pitchFamily="34" charset="0"/>
              </a:rPr>
              <a:t>git clone</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To copy a git repository from remote source, also sets the remote to original source so that you can pull again.</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clone &lt;:clone git </a:t>
            </a:r>
            <a:r>
              <a:rPr lang="en-US" b="1" i="1" dirty="0" err="1" smtClean="0">
                <a:latin typeface="Calibri" pitchFamily="34" charset="0"/>
              </a:rPr>
              <a:t>url</a:t>
            </a:r>
            <a:r>
              <a:rPr lang="en-US" b="1" i="1" dirty="0" smtClean="0">
                <a:latin typeface="Calibri" pitchFamily="34" charset="0"/>
              </a:rPr>
              <a:t>:&gt;</a:t>
            </a:r>
            <a:endParaRPr lang="en-US" dirty="0" smtClean="0">
              <a:latin typeface="Calibri" pitchFamily="34" charset="0"/>
            </a:endParaRPr>
          </a:p>
          <a:p>
            <a:r>
              <a:rPr lang="en-US" b="1" dirty="0" smtClean="0"/>
              <a:t> </a:t>
            </a:r>
            <a:endParaRPr lang="en-US" dirty="0" smtClean="0"/>
          </a:p>
          <a:p>
            <a:r>
              <a:rPr lang="en-US" sz="2000" b="1" dirty="0" smtClean="0">
                <a:solidFill>
                  <a:srgbClr val="FF0000"/>
                </a:solidFill>
                <a:latin typeface="Calibri" pitchFamily="34" charset="0"/>
              </a:rPr>
              <a:t>3) </a:t>
            </a:r>
            <a:r>
              <a:rPr lang="en-US" sz="2000" b="1" dirty="0" smtClean="0">
                <a:solidFill>
                  <a:srgbClr val="FF0000"/>
                </a:solidFill>
                <a:latin typeface="Calibri" pitchFamily="34" charset="0"/>
              </a:rPr>
              <a:t>git status</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To check the status of files you’ve changed in your working directory, </a:t>
            </a:r>
            <a:r>
              <a:rPr lang="en-US" dirty="0" err="1" smtClean="0">
                <a:latin typeface="Calibri" pitchFamily="34" charset="0"/>
              </a:rPr>
              <a:t>i.e</a:t>
            </a:r>
            <a:r>
              <a:rPr lang="en-US" dirty="0" smtClean="0">
                <a:latin typeface="Calibri" pitchFamily="34" charset="0"/>
              </a:rPr>
              <a:t>, what all has changed since your last commit.</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status</a:t>
            </a:r>
            <a:r>
              <a:rPr lang="en-US" dirty="0" smtClean="0">
                <a:latin typeface="Calibri" pitchFamily="34" charset="0"/>
              </a:rPr>
              <a:t> in your working directory. lists out all the files that have been changed</a:t>
            </a:r>
            <a:r>
              <a:rPr lang="en-US" dirty="0" smtClean="0">
                <a:latin typeface="Calibri" pitchFamily="34" charset="0"/>
              </a:rPr>
              <a:t>.</a:t>
            </a:r>
          </a:p>
          <a:p>
            <a:endParaRPr lang="en-US" dirty="0" smtClean="0">
              <a:latin typeface="Calibri" pitchFamily="34" charset="0"/>
            </a:endParaRPr>
          </a:p>
          <a:p>
            <a:r>
              <a:rPr lang="en-US" sz="2000" b="1" dirty="0" smtClean="0">
                <a:solidFill>
                  <a:srgbClr val="FF0000"/>
                </a:solidFill>
                <a:latin typeface="Calibri" pitchFamily="34" charset="0"/>
              </a:rPr>
              <a:t>4) </a:t>
            </a:r>
            <a:r>
              <a:rPr lang="en-US" sz="2000" b="1" dirty="0" smtClean="0">
                <a:solidFill>
                  <a:srgbClr val="FF0000"/>
                </a:solidFill>
                <a:latin typeface="Calibri" pitchFamily="34" charset="0"/>
              </a:rPr>
              <a:t>git add</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adds changes to stage/index in your working directory.</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add .</a:t>
            </a:r>
            <a:endParaRPr lang="en-US" dirty="0" smtClean="0">
              <a:latin typeface="Calibri"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610600" cy="5539978"/>
          </a:xfrm>
          <a:prstGeom prst="rect">
            <a:avLst/>
          </a:prstGeom>
          <a:noFill/>
        </p:spPr>
        <p:txBody>
          <a:bodyPr wrap="square" rtlCol="0">
            <a:spAutoFit/>
          </a:bodyPr>
          <a:lstStyle/>
          <a:p>
            <a:r>
              <a:rPr lang="en-US" sz="2000" b="1" dirty="0" smtClean="0">
                <a:solidFill>
                  <a:srgbClr val="FF0000"/>
                </a:solidFill>
                <a:latin typeface="Calibri" pitchFamily="34" charset="0"/>
              </a:rPr>
              <a:t>5) </a:t>
            </a:r>
            <a:r>
              <a:rPr lang="en-US" sz="2000" b="1" dirty="0" smtClean="0">
                <a:solidFill>
                  <a:srgbClr val="FF0000"/>
                </a:solidFill>
                <a:latin typeface="Calibri" pitchFamily="34" charset="0"/>
              </a:rPr>
              <a:t>git commit</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commits your changes and sets it to new commit object for your remote.</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commit -</a:t>
            </a:r>
            <a:r>
              <a:rPr lang="en-US" b="1" i="1" dirty="0" err="1" smtClean="0">
                <a:latin typeface="Calibri" pitchFamily="34" charset="0"/>
              </a:rPr>
              <a:t>m”sweet</a:t>
            </a:r>
            <a:r>
              <a:rPr lang="en-US" b="1" i="1" dirty="0" smtClean="0">
                <a:latin typeface="Calibri" pitchFamily="34" charset="0"/>
              </a:rPr>
              <a:t> little commit message</a:t>
            </a:r>
            <a:r>
              <a:rPr lang="en-US" b="1" i="1" dirty="0" smtClean="0">
                <a:latin typeface="Calibri" pitchFamily="34" charset="0"/>
              </a:rPr>
              <a:t>”</a:t>
            </a:r>
          </a:p>
          <a:p>
            <a:endParaRPr lang="en-US" dirty="0" smtClean="0">
              <a:latin typeface="Calibri" pitchFamily="34" charset="0"/>
            </a:endParaRPr>
          </a:p>
          <a:p>
            <a:r>
              <a:rPr lang="en-US" sz="2000" b="1" dirty="0" smtClean="0">
                <a:solidFill>
                  <a:srgbClr val="FF0000"/>
                </a:solidFill>
                <a:latin typeface="Calibri" pitchFamily="34" charset="0"/>
              </a:rPr>
              <a:t>6) </a:t>
            </a:r>
            <a:r>
              <a:rPr lang="en-US" sz="2000" b="1" dirty="0" smtClean="0">
                <a:solidFill>
                  <a:srgbClr val="FF0000"/>
                </a:solidFill>
                <a:latin typeface="Calibri" pitchFamily="34" charset="0"/>
              </a:rPr>
              <a:t>git push/git pull</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Push or Pull your changes to remote. If you have added and committed your changes and you want to push them. Or if your remote has updated and you want those latest changes.</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pull &lt;:remote:&gt; &lt;:branch:&gt;</a:t>
            </a:r>
            <a:r>
              <a:rPr lang="en-US" dirty="0" smtClean="0">
                <a:latin typeface="Calibri" pitchFamily="34" charset="0"/>
              </a:rPr>
              <a:t> and </a:t>
            </a:r>
            <a:r>
              <a:rPr lang="en-US" b="1" i="1" dirty="0" smtClean="0">
                <a:latin typeface="Calibri" pitchFamily="34" charset="0"/>
              </a:rPr>
              <a:t>git push &lt;:remote:&gt; &lt;:branch</a:t>
            </a:r>
            <a:r>
              <a:rPr lang="en-US" b="1" i="1" dirty="0" smtClean="0">
                <a:latin typeface="Calibri" pitchFamily="34" charset="0"/>
              </a:rPr>
              <a:t>:&gt;</a:t>
            </a:r>
          </a:p>
          <a:p>
            <a:endParaRPr lang="en-US" dirty="0" smtClean="0">
              <a:latin typeface="Calibri" pitchFamily="34" charset="0"/>
            </a:endParaRPr>
          </a:p>
          <a:p>
            <a:r>
              <a:rPr lang="en-US" sz="2000" b="1" dirty="0" smtClean="0">
                <a:solidFill>
                  <a:srgbClr val="FF0000"/>
                </a:solidFill>
                <a:latin typeface="Calibri" pitchFamily="34" charset="0"/>
              </a:rPr>
              <a:t>7) </a:t>
            </a:r>
            <a:r>
              <a:rPr lang="en-US" sz="2000" b="1" dirty="0" smtClean="0">
                <a:solidFill>
                  <a:srgbClr val="FF0000"/>
                </a:solidFill>
                <a:latin typeface="Calibri" pitchFamily="34" charset="0"/>
              </a:rPr>
              <a:t>git branch</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Lists out all the branches.</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branch</a:t>
            </a:r>
            <a:r>
              <a:rPr lang="en-US" dirty="0" smtClean="0">
                <a:latin typeface="Calibri" pitchFamily="34" charset="0"/>
              </a:rPr>
              <a:t> or </a:t>
            </a:r>
            <a:r>
              <a:rPr lang="en-US" b="1" i="1" dirty="0" smtClean="0">
                <a:latin typeface="Calibri" pitchFamily="34" charset="0"/>
              </a:rPr>
              <a:t>git branch -a</a:t>
            </a:r>
            <a:r>
              <a:rPr lang="en-US" dirty="0" smtClean="0">
                <a:latin typeface="Calibri" pitchFamily="34" charset="0"/>
              </a:rPr>
              <a:t> to list all the remote branches as well</a:t>
            </a:r>
            <a:r>
              <a:rPr lang="en-US" dirty="0" smtClean="0">
                <a:latin typeface="Calibri" pitchFamily="34" charset="0"/>
              </a:rPr>
              <a:t>.</a:t>
            </a:r>
          </a:p>
          <a:p>
            <a:endParaRPr lang="en-US" dirty="0" smtClean="0">
              <a:latin typeface="Calibri" pitchFamily="34" charset="0"/>
            </a:endParaRPr>
          </a:p>
          <a:p>
            <a:r>
              <a:rPr lang="en-US" sz="2400" b="1" dirty="0" smtClean="0">
                <a:solidFill>
                  <a:srgbClr val="FF0000"/>
                </a:solidFill>
                <a:latin typeface="Calibri" pitchFamily="34" charset="0"/>
              </a:rPr>
              <a:t>8) </a:t>
            </a:r>
            <a:r>
              <a:rPr lang="en-US" sz="2400" b="1" dirty="0" smtClean="0">
                <a:solidFill>
                  <a:srgbClr val="FF0000"/>
                </a:solidFill>
                <a:latin typeface="Calibri" pitchFamily="34" charset="0"/>
              </a:rPr>
              <a:t>git checkout</a:t>
            </a:r>
            <a:endParaRPr lang="en-US" sz="24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Switch to different branches</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checkout &lt;:branch:&gt; or **_git checkout -b &lt;:branch:&gt;</a:t>
            </a:r>
            <a:r>
              <a:rPr lang="en-US" dirty="0" smtClean="0">
                <a:latin typeface="Calibri" pitchFamily="34" charset="0"/>
              </a:rPr>
              <a:t> if you want to create and switch to a new branch.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610600" cy="5478423"/>
          </a:xfrm>
          <a:prstGeom prst="rect">
            <a:avLst/>
          </a:prstGeom>
          <a:noFill/>
        </p:spPr>
        <p:txBody>
          <a:bodyPr wrap="square" rtlCol="0">
            <a:spAutoFit/>
          </a:bodyPr>
          <a:lstStyle/>
          <a:p>
            <a:r>
              <a:rPr lang="en-US" sz="2000" b="1" dirty="0" smtClean="0">
                <a:solidFill>
                  <a:srgbClr val="FF0000"/>
                </a:solidFill>
                <a:latin typeface="Calibri" pitchFamily="34" charset="0"/>
              </a:rPr>
              <a:t>9) </a:t>
            </a:r>
            <a:r>
              <a:rPr lang="en-US" sz="2000" b="1" dirty="0" smtClean="0">
                <a:solidFill>
                  <a:srgbClr val="FF0000"/>
                </a:solidFill>
                <a:latin typeface="Calibri" pitchFamily="34" charset="0"/>
              </a:rPr>
              <a:t>git stash</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Save changes that you don’t want to commit immediately.</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stash</a:t>
            </a:r>
            <a:r>
              <a:rPr lang="en-US" dirty="0" smtClean="0">
                <a:latin typeface="Calibri" pitchFamily="34" charset="0"/>
              </a:rPr>
              <a:t> in your working directory. </a:t>
            </a:r>
            <a:r>
              <a:rPr lang="en-US" b="1" i="1" dirty="0" smtClean="0">
                <a:latin typeface="Calibri" pitchFamily="34" charset="0"/>
              </a:rPr>
              <a:t>git stash</a:t>
            </a:r>
            <a:r>
              <a:rPr lang="en-US" dirty="0" smtClean="0">
                <a:latin typeface="Calibri" pitchFamily="34" charset="0"/>
              </a:rPr>
              <a:t> apply if you want to bring your saved changes back</a:t>
            </a:r>
            <a:r>
              <a:rPr lang="en-US" dirty="0" smtClean="0">
                <a:latin typeface="Calibri" pitchFamily="34" charset="0"/>
              </a:rPr>
              <a:t>.</a:t>
            </a:r>
          </a:p>
          <a:p>
            <a:endParaRPr lang="en-US" dirty="0" smtClean="0">
              <a:latin typeface="Calibri" pitchFamily="34" charset="0"/>
            </a:endParaRPr>
          </a:p>
          <a:p>
            <a:r>
              <a:rPr lang="en-US" sz="2000" b="1" dirty="0" smtClean="0">
                <a:solidFill>
                  <a:srgbClr val="FF0000"/>
                </a:solidFill>
                <a:latin typeface="Calibri" pitchFamily="34" charset="0"/>
              </a:rPr>
              <a:t>10) </a:t>
            </a:r>
            <a:r>
              <a:rPr lang="en-US" sz="2000" b="1" dirty="0" smtClean="0">
                <a:solidFill>
                  <a:srgbClr val="FF0000"/>
                </a:solidFill>
                <a:latin typeface="Calibri" pitchFamily="34" charset="0"/>
              </a:rPr>
              <a:t>git merge</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Merge two branches you were working on.</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Switch to branch you want to merge everything in. git merge </a:t>
            </a:r>
            <a:r>
              <a:rPr lang="en-US" b="1" i="1" dirty="0" smtClean="0">
                <a:latin typeface="Calibri" pitchFamily="34" charset="0"/>
              </a:rPr>
              <a:t>&lt;:</a:t>
            </a:r>
            <a:r>
              <a:rPr lang="en-US" b="1" i="1" dirty="0" err="1" smtClean="0">
                <a:latin typeface="Calibri" pitchFamily="34" charset="0"/>
              </a:rPr>
              <a:t>branch_you_want_to_merge</a:t>
            </a:r>
            <a:r>
              <a:rPr lang="en-US" b="1" i="1" dirty="0" smtClean="0">
                <a:latin typeface="Calibri" pitchFamily="34" charset="0"/>
              </a:rPr>
              <a:t>:&gt;</a:t>
            </a:r>
          </a:p>
          <a:p>
            <a:endParaRPr lang="en-US" dirty="0" smtClean="0">
              <a:latin typeface="Calibri" pitchFamily="34" charset="0"/>
            </a:endParaRPr>
          </a:p>
          <a:p>
            <a:r>
              <a:rPr lang="en-US" sz="2000" b="1" dirty="0" smtClean="0">
                <a:solidFill>
                  <a:srgbClr val="FF0000"/>
                </a:solidFill>
                <a:latin typeface="Calibri" pitchFamily="34" charset="0"/>
              </a:rPr>
              <a:t>11) </a:t>
            </a:r>
            <a:r>
              <a:rPr lang="en-US" sz="2000" b="1" dirty="0" smtClean="0">
                <a:solidFill>
                  <a:srgbClr val="FF0000"/>
                </a:solidFill>
                <a:latin typeface="Calibri" pitchFamily="34" charset="0"/>
              </a:rPr>
              <a:t>git reset</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You know when you commit changes that are not complete, this sets your index to the latest commit that you want to work on with.</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reset &lt;:mode:&gt; &lt;:COMMIT</a:t>
            </a:r>
            <a:r>
              <a:rPr lang="en-US" b="1" i="1" dirty="0" smtClean="0">
                <a:latin typeface="Calibri" pitchFamily="34" charset="0"/>
              </a:rPr>
              <a:t>:&gt;</a:t>
            </a:r>
          </a:p>
          <a:p>
            <a:endParaRPr lang="en-US" dirty="0" smtClean="0">
              <a:latin typeface="Calibri" pitchFamily="34" charset="0"/>
            </a:endParaRPr>
          </a:p>
          <a:p>
            <a:r>
              <a:rPr lang="en-US" sz="2000" b="1" dirty="0" smtClean="0">
                <a:solidFill>
                  <a:srgbClr val="FF0000"/>
                </a:solidFill>
                <a:latin typeface="Calibri" pitchFamily="34" charset="0"/>
              </a:rPr>
              <a:t>12) </a:t>
            </a:r>
            <a:r>
              <a:rPr lang="en-US" sz="2000" b="1" dirty="0" smtClean="0">
                <a:solidFill>
                  <a:srgbClr val="FF0000"/>
                </a:solidFill>
                <a:latin typeface="Calibri" pitchFamily="34" charset="0"/>
              </a:rPr>
              <a:t>git remote</a:t>
            </a:r>
            <a:endParaRPr lang="en-US" sz="2000" dirty="0" smtClean="0">
              <a:solidFill>
                <a:srgbClr val="FF0000"/>
              </a:solidFill>
              <a:latin typeface="Calibri" pitchFamily="34" charset="0"/>
            </a:endParaRPr>
          </a:p>
          <a:p>
            <a:r>
              <a:rPr lang="en-US" b="1" dirty="0" smtClean="0">
                <a:latin typeface="Calibri" pitchFamily="34" charset="0"/>
              </a:rPr>
              <a:t>Utility</a:t>
            </a:r>
            <a:r>
              <a:rPr lang="en-US" dirty="0" smtClean="0">
                <a:latin typeface="Calibri" pitchFamily="34" charset="0"/>
              </a:rPr>
              <a:t> : To check what remote/source you have or add a new remote.</a:t>
            </a:r>
            <a:br>
              <a:rPr lang="en-US" dirty="0" smtClean="0">
                <a:latin typeface="Calibri" pitchFamily="34" charset="0"/>
              </a:rPr>
            </a:br>
            <a:r>
              <a:rPr lang="en-US" b="1" dirty="0" smtClean="0">
                <a:latin typeface="Calibri" pitchFamily="34" charset="0"/>
              </a:rPr>
              <a:t>How to</a:t>
            </a:r>
            <a:r>
              <a:rPr lang="en-US" dirty="0" smtClean="0">
                <a:latin typeface="Calibri" pitchFamily="34" charset="0"/>
              </a:rPr>
              <a:t> : </a:t>
            </a:r>
            <a:r>
              <a:rPr lang="en-US" b="1" i="1" dirty="0" smtClean="0">
                <a:latin typeface="Calibri" pitchFamily="34" charset="0"/>
              </a:rPr>
              <a:t>git remote</a:t>
            </a:r>
            <a:r>
              <a:rPr lang="en-US" dirty="0" smtClean="0">
                <a:latin typeface="Calibri" pitchFamily="34" charset="0"/>
              </a:rPr>
              <a:t> to check and list. And </a:t>
            </a:r>
            <a:r>
              <a:rPr lang="en-US" b="1" i="1" dirty="0" smtClean="0">
                <a:latin typeface="Calibri" pitchFamily="34" charset="0"/>
              </a:rPr>
              <a:t>git remote add &lt;:</a:t>
            </a:r>
            <a:r>
              <a:rPr lang="en-US" b="1" i="1" dirty="0" err="1" smtClean="0">
                <a:latin typeface="Calibri" pitchFamily="34" charset="0"/>
              </a:rPr>
              <a:t>remote_url</a:t>
            </a:r>
            <a:r>
              <a:rPr lang="en-US" b="1" i="1" dirty="0" smtClean="0">
                <a:latin typeface="Calibri" pitchFamily="34" charset="0"/>
              </a:rPr>
              <a:t>:&gt;</a:t>
            </a:r>
            <a:endParaRPr lang="en-US" dirty="0" smtClean="0">
              <a:latin typeface="Calibri" pitchFamily="34"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TotalTime>
  <Words>83</Words>
  <Application>Microsoft Office PowerPoint</Application>
  <PresentationFormat>On-screen Show (4:3)</PresentationFormat>
  <Paragraphs>55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Slide 1</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ravindra pasala</dc:creator>
  <cp:lastModifiedBy>ravindra pasala</cp:lastModifiedBy>
  <cp:revision>5</cp:revision>
  <dcterms:created xsi:type="dcterms:W3CDTF">2006-08-16T00:00:00Z</dcterms:created>
  <dcterms:modified xsi:type="dcterms:W3CDTF">2020-06-05T15:37:27Z</dcterms:modified>
</cp:coreProperties>
</file>