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4"/>
  </p:sldMasterIdLst>
  <p:sldIdLst>
    <p:sldId id="268" r:id="rId5"/>
    <p:sldId id="256" r:id="rId6"/>
    <p:sldId id="291" r:id="rId7"/>
    <p:sldId id="261" r:id="rId8"/>
    <p:sldId id="292" r:id="rId9"/>
    <p:sldId id="293" r:id="rId10"/>
    <p:sldId id="295" r:id="rId11"/>
    <p:sldId id="294" r:id="rId12"/>
    <p:sldId id="263" r:id="rId13"/>
    <p:sldId id="298" r:id="rId14"/>
    <p:sldId id="287" r:id="rId15"/>
    <p:sldId id="299" r:id="rId16"/>
    <p:sldId id="289" r:id="rId17"/>
    <p:sldId id="288" r:id="rId18"/>
    <p:sldId id="300" r:id="rId19"/>
    <p:sldId id="265" r:id="rId20"/>
    <p:sldId id="267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DEA88-8249-4FF7-869B-C0427270A630}" v="46" dt="2023-01-12T19:57:00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E7AA-AF6A-4943-A794-E21E6FA3AF47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D1EA420-F5EE-4387-81E6-40610B3123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Operating System :</a:t>
          </a:r>
        </a:p>
        <a:p>
          <a:pPr>
            <a:lnSpc>
              <a:spcPct val="100000"/>
            </a:lnSpc>
          </a:pPr>
          <a:r>
            <a:rPr lang="en-US" sz="2000" dirty="0"/>
            <a:t>Windows</a:t>
          </a:r>
        </a:p>
      </dgm:t>
    </dgm:pt>
    <dgm:pt modelId="{097D6273-0C18-4772-BF93-6A086E476E57}" type="parTrans" cxnId="{3D04DA15-7BA1-47F6-8048-BA65033E7481}">
      <dgm:prSet/>
      <dgm:spPr/>
      <dgm:t>
        <a:bodyPr/>
        <a:lstStyle/>
        <a:p>
          <a:endParaRPr lang="en-US"/>
        </a:p>
      </dgm:t>
    </dgm:pt>
    <dgm:pt modelId="{E559E373-3B0C-46CD-9F30-5B79B4DC87C1}" type="sibTrans" cxnId="{3D04DA15-7BA1-47F6-8048-BA65033E7481}">
      <dgm:prSet/>
      <dgm:spPr/>
      <dgm:t>
        <a:bodyPr/>
        <a:lstStyle/>
        <a:p>
          <a:endParaRPr lang="en-US"/>
        </a:p>
      </dgm:t>
    </dgm:pt>
    <dgm:pt modelId="{4BF1ADA2-EE6C-4C1E-B598-83E1D5D188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Application Required :</a:t>
          </a:r>
        </a:p>
        <a:p>
          <a:pPr>
            <a:lnSpc>
              <a:spcPct val="100000"/>
            </a:lnSpc>
          </a:pPr>
          <a:r>
            <a:rPr lang="en-US" sz="2000" dirty="0"/>
            <a:t>Arduino IDE, Visual Studio Code</a:t>
          </a:r>
        </a:p>
      </dgm:t>
    </dgm:pt>
    <dgm:pt modelId="{4B46BD66-B3F1-4CC8-B069-C1404EF2690A}" type="parTrans" cxnId="{243BAEC7-C144-4599-B84F-BC8FB826E1C8}">
      <dgm:prSet/>
      <dgm:spPr/>
      <dgm:t>
        <a:bodyPr/>
        <a:lstStyle/>
        <a:p>
          <a:endParaRPr lang="en-US"/>
        </a:p>
      </dgm:t>
    </dgm:pt>
    <dgm:pt modelId="{4693C565-BF79-4A37-9CE2-A443E87F1ED2}" type="sibTrans" cxnId="{243BAEC7-C144-4599-B84F-BC8FB826E1C8}">
      <dgm:prSet/>
      <dgm:spPr/>
      <dgm:t>
        <a:bodyPr/>
        <a:lstStyle/>
        <a:p>
          <a:endParaRPr lang="en-US"/>
        </a:p>
      </dgm:t>
    </dgm:pt>
    <dgm:pt modelId="{5B32049E-F010-44BF-BA01-2B20C43B1F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Programing Language :</a:t>
          </a:r>
        </a:p>
        <a:p>
          <a:pPr>
            <a:lnSpc>
              <a:spcPct val="100000"/>
            </a:lnSpc>
          </a:pPr>
          <a:r>
            <a:rPr lang="en-US" sz="2000" dirty="0"/>
            <a:t>Python</a:t>
          </a:r>
        </a:p>
      </dgm:t>
    </dgm:pt>
    <dgm:pt modelId="{ABF13D5A-21FE-460E-9028-132A4C454336}" type="parTrans" cxnId="{CEE9901A-9564-4289-958D-CB915DFC84AD}">
      <dgm:prSet/>
      <dgm:spPr/>
      <dgm:t>
        <a:bodyPr/>
        <a:lstStyle/>
        <a:p>
          <a:endParaRPr lang="en-US"/>
        </a:p>
      </dgm:t>
    </dgm:pt>
    <dgm:pt modelId="{3DA851A3-79A1-4B4A-A9F2-FEAD3426FDD5}" type="sibTrans" cxnId="{CEE9901A-9564-4289-958D-CB915DFC84AD}">
      <dgm:prSet/>
      <dgm:spPr/>
      <dgm:t>
        <a:bodyPr/>
        <a:lstStyle/>
        <a:p>
          <a:endParaRPr lang="en-US"/>
        </a:p>
      </dgm:t>
    </dgm:pt>
    <dgm:pt modelId="{BF6C2F79-826A-4D37-BE84-83372494F5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Hardware Used :</a:t>
          </a:r>
        </a:p>
        <a:p>
          <a:pPr>
            <a:lnSpc>
              <a:spcPct val="100000"/>
            </a:lnSpc>
          </a:pPr>
          <a:r>
            <a:rPr lang="en-US" sz="2000" dirty="0"/>
            <a:t>GSR Sensor , Arduino UNO ,SD card module</a:t>
          </a:r>
        </a:p>
      </dgm:t>
    </dgm:pt>
    <dgm:pt modelId="{8C0A8C5F-AE1A-4D3D-AFAD-E5D9564A6D85}" type="parTrans" cxnId="{20CF1196-35C2-498B-B1CD-7A3347522E6C}">
      <dgm:prSet/>
      <dgm:spPr/>
      <dgm:t>
        <a:bodyPr/>
        <a:lstStyle/>
        <a:p>
          <a:endParaRPr lang="en-US"/>
        </a:p>
      </dgm:t>
    </dgm:pt>
    <dgm:pt modelId="{1C8129D2-19EF-4428-A144-B558DC0155B6}" type="sibTrans" cxnId="{20CF1196-35C2-498B-B1CD-7A3347522E6C}">
      <dgm:prSet/>
      <dgm:spPr/>
      <dgm:t>
        <a:bodyPr/>
        <a:lstStyle/>
        <a:p>
          <a:endParaRPr lang="en-US"/>
        </a:p>
      </dgm:t>
    </dgm:pt>
    <dgm:pt modelId="{AD8792F7-ECBA-4BDD-9C10-88FFE61AC17F}" type="pres">
      <dgm:prSet presAssocID="{CDB5E7AA-AF6A-4943-A794-E21E6FA3AF47}" presName="vert0" presStyleCnt="0">
        <dgm:presLayoutVars>
          <dgm:dir/>
          <dgm:animOne val="branch"/>
          <dgm:animLvl val="lvl"/>
        </dgm:presLayoutVars>
      </dgm:prSet>
      <dgm:spPr/>
    </dgm:pt>
    <dgm:pt modelId="{BA2E1C33-55FE-443D-98CF-4AD2B1C112D0}" type="pres">
      <dgm:prSet presAssocID="{2D1EA420-F5EE-4387-81E6-40610B312386}" presName="thickLine" presStyleLbl="alignNode1" presStyleIdx="0" presStyleCnt="4"/>
      <dgm:spPr/>
    </dgm:pt>
    <dgm:pt modelId="{3FF5E331-BB98-47F9-A922-6AE39A8C9C9A}" type="pres">
      <dgm:prSet presAssocID="{2D1EA420-F5EE-4387-81E6-40610B312386}" presName="horz1" presStyleCnt="0"/>
      <dgm:spPr/>
    </dgm:pt>
    <dgm:pt modelId="{F52A1AD6-714C-4871-967C-3005278FA6A4}" type="pres">
      <dgm:prSet presAssocID="{2D1EA420-F5EE-4387-81E6-40610B312386}" presName="tx1" presStyleLbl="revTx" presStyleIdx="0" presStyleCnt="4"/>
      <dgm:spPr/>
    </dgm:pt>
    <dgm:pt modelId="{8C77516F-F29A-4564-8DEC-BF0C68287EC1}" type="pres">
      <dgm:prSet presAssocID="{2D1EA420-F5EE-4387-81E6-40610B312386}" presName="vert1" presStyleCnt="0"/>
      <dgm:spPr/>
    </dgm:pt>
    <dgm:pt modelId="{55B91274-A267-4620-9374-8F95F63AD39A}" type="pres">
      <dgm:prSet presAssocID="{4BF1ADA2-EE6C-4C1E-B598-83E1D5D188D5}" presName="thickLine" presStyleLbl="alignNode1" presStyleIdx="1" presStyleCnt="4"/>
      <dgm:spPr/>
    </dgm:pt>
    <dgm:pt modelId="{DC4E7628-3F61-4434-9C1F-B68CA22155DF}" type="pres">
      <dgm:prSet presAssocID="{4BF1ADA2-EE6C-4C1E-B598-83E1D5D188D5}" presName="horz1" presStyleCnt="0"/>
      <dgm:spPr/>
    </dgm:pt>
    <dgm:pt modelId="{8684572B-F018-4830-B92F-C456575AD425}" type="pres">
      <dgm:prSet presAssocID="{4BF1ADA2-EE6C-4C1E-B598-83E1D5D188D5}" presName="tx1" presStyleLbl="revTx" presStyleIdx="1" presStyleCnt="4"/>
      <dgm:spPr/>
    </dgm:pt>
    <dgm:pt modelId="{A1717F03-E361-497A-A27D-93CAF744F031}" type="pres">
      <dgm:prSet presAssocID="{4BF1ADA2-EE6C-4C1E-B598-83E1D5D188D5}" presName="vert1" presStyleCnt="0"/>
      <dgm:spPr/>
    </dgm:pt>
    <dgm:pt modelId="{1D0A27D1-3057-49D9-9CD3-FE4C24F299ED}" type="pres">
      <dgm:prSet presAssocID="{5B32049E-F010-44BF-BA01-2B20C43B1F39}" presName="thickLine" presStyleLbl="alignNode1" presStyleIdx="2" presStyleCnt="4"/>
      <dgm:spPr/>
    </dgm:pt>
    <dgm:pt modelId="{C5B65697-E9F6-44DA-A8A2-458C5EAEACC3}" type="pres">
      <dgm:prSet presAssocID="{5B32049E-F010-44BF-BA01-2B20C43B1F39}" presName="horz1" presStyleCnt="0"/>
      <dgm:spPr/>
    </dgm:pt>
    <dgm:pt modelId="{FDC6B254-0EDD-4BC6-8BD4-044B69E63FE0}" type="pres">
      <dgm:prSet presAssocID="{5B32049E-F010-44BF-BA01-2B20C43B1F39}" presName="tx1" presStyleLbl="revTx" presStyleIdx="2" presStyleCnt="4"/>
      <dgm:spPr/>
    </dgm:pt>
    <dgm:pt modelId="{55C6A212-173B-4C92-A998-BD59AAF4733B}" type="pres">
      <dgm:prSet presAssocID="{5B32049E-F010-44BF-BA01-2B20C43B1F39}" presName="vert1" presStyleCnt="0"/>
      <dgm:spPr/>
    </dgm:pt>
    <dgm:pt modelId="{B162B009-EBB3-4014-B153-69D7490D7B8E}" type="pres">
      <dgm:prSet presAssocID="{BF6C2F79-826A-4D37-BE84-83372494F506}" presName="thickLine" presStyleLbl="alignNode1" presStyleIdx="3" presStyleCnt="4"/>
      <dgm:spPr/>
    </dgm:pt>
    <dgm:pt modelId="{21DB6554-675A-4E53-9196-AB0538A3923A}" type="pres">
      <dgm:prSet presAssocID="{BF6C2F79-826A-4D37-BE84-83372494F506}" presName="horz1" presStyleCnt="0"/>
      <dgm:spPr/>
    </dgm:pt>
    <dgm:pt modelId="{BE7963F8-58C8-4AFC-9B1E-C9904C07CD2F}" type="pres">
      <dgm:prSet presAssocID="{BF6C2F79-826A-4D37-BE84-83372494F506}" presName="tx1" presStyleLbl="revTx" presStyleIdx="3" presStyleCnt="4"/>
      <dgm:spPr/>
    </dgm:pt>
    <dgm:pt modelId="{8C6F50D0-50F9-4956-BDBB-2F1431B6E7F5}" type="pres">
      <dgm:prSet presAssocID="{BF6C2F79-826A-4D37-BE84-83372494F506}" presName="vert1" presStyleCnt="0"/>
      <dgm:spPr/>
    </dgm:pt>
  </dgm:ptLst>
  <dgm:cxnLst>
    <dgm:cxn modelId="{29E77C00-80A6-48A2-ADD3-4D7F3F72B7CD}" type="presOf" srcId="{4BF1ADA2-EE6C-4C1E-B598-83E1D5D188D5}" destId="{8684572B-F018-4830-B92F-C456575AD425}" srcOrd="0" destOrd="0" presId="urn:microsoft.com/office/officeart/2008/layout/LinedList"/>
    <dgm:cxn modelId="{3D04DA15-7BA1-47F6-8048-BA65033E7481}" srcId="{CDB5E7AA-AF6A-4943-A794-E21E6FA3AF47}" destId="{2D1EA420-F5EE-4387-81E6-40610B312386}" srcOrd="0" destOrd="0" parTransId="{097D6273-0C18-4772-BF93-6A086E476E57}" sibTransId="{E559E373-3B0C-46CD-9F30-5B79B4DC87C1}"/>
    <dgm:cxn modelId="{2C3AF919-FF2A-450B-A577-7D516BDBA58A}" type="presOf" srcId="{5B32049E-F010-44BF-BA01-2B20C43B1F39}" destId="{FDC6B254-0EDD-4BC6-8BD4-044B69E63FE0}" srcOrd="0" destOrd="0" presId="urn:microsoft.com/office/officeart/2008/layout/LinedList"/>
    <dgm:cxn modelId="{CEE9901A-9564-4289-958D-CB915DFC84AD}" srcId="{CDB5E7AA-AF6A-4943-A794-E21E6FA3AF47}" destId="{5B32049E-F010-44BF-BA01-2B20C43B1F39}" srcOrd="2" destOrd="0" parTransId="{ABF13D5A-21FE-460E-9028-132A4C454336}" sibTransId="{3DA851A3-79A1-4B4A-A9F2-FEAD3426FDD5}"/>
    <dgm:cxn modelId="{D3CD0F2F-484D-49BB-88CF-8936516A25F8}" type="presOf" srcId="{CDB5E7AA-AF6A-4943-A794-E21E6FA3AF47}" destId="{AD8792F7-ECBA-4BDD-9C10-88FFE61AC17F}" srcOrd="0" destOrd="0" presId="urn:microsoft.com/office/officeart/2008/layout/LinedList"/>
    <dgm:cxn modelId="{7E867179-6911-4E7D-A50C-7577117D8DEA}" type="presOf" srcId="{2D1EA420-F5EE-4387-81E6-40610B312386}" destId="{F52A1AD6-714C-4871-967C-3005278FA6A4}" srcOrd="0" destOrd="0" presId="urn:microsoft.com/office/officeart/2008/layout/LinedList"/>
    <dgm:cxn modelId="{20CF1196-35C2-498B-B1CD-7A3347522E6C}" srcId="{CDB5E7AA-AF6A-4943-A794-E21E6FA3AF47}" destId="{BF6C2F79-826A-4D37-BE84-83372494F506}" srcOrd="3" destOrd="0" parTransId="{8C0A8C5F-AE1A-4D3D-AFAD-E5D9564A6D85}" sibTransId="{1C8129D2-19EF-4428-A144-B558DC0155B6}"/>
    <dgm:cxn modelId="{243BAEC7-C144-4599-B84F-BC8FB826E1C8}" srcId="{CDB5E7AA-AF6A-4943-A794-E21E6FA3AF47}" destId="{4BF1ADA2-EE6C-4C1E-B598-83E1D5D188D5}" srcOrd="1" destOrd="0" parTransId="{4B46BD66-B3F1-4CC8-B069-C1404EF2690A}" sibTransId="{4693C565-BF79-4A37-9CE2-A443E87F1ED2}"/>
    <dgm:cxn modelId="{B18292DD-16F0-42CC-98CB-4454A3CFFC45}" type="presOf" srcId="{BF6C2F79-826A-4D37-BE84-83372494F506}" destId="{BE7963F8-58C8-4AFC-9B1E-C9904C07CD2F}" srcOrd="0" destOrd="0" presId="urn:microsoft.com/office/officeart/2008/layout/LinedList"/>
    <dgm:cxn modelId="{D07B0CFE-B694-4F09-905B-6A53B4A72DC2}" type="presParOf" srcId="{AD8792F7-ECBA-4BDD-9C10-88FFE61AC17F}" destId="{BA2E1C33-55FE-443D-98CF-4AD2B1C112D0}" srcOrd="0" destOrd="0" presId="urn:microsoft.com/office/officeart/2008/layout/LinedList"/>
    <dgm:cxn modelId="{C0D26112-4B41-4E00-AAE0-46251AAB3783}" type="presParOf" srcId="{AD8792F7-ECBA-4BDD-9C10-88FFE61AC17F}" destId="{3FF5E331-BB98-47F9-A922-6AE39A8C9C9A}" srcOrd="1" destOrd="0" presId="urn:microsoft.com/office/officeart/2008/layout/LinedList"/>
    <dgm:cxn modelId="{64FAAB73-E277-46C1-AFC1-2B3D81E41F89}" type="presParOf" srcId="{3FF5E331-BB98-47F9-A922-6AE39A8C9C9A}" destId="{F52A1AD6-714C-4871-967C-3005278FA6A4}" srcOrd="0" destOrd="0" presId="urn:microsoft.com/office/officeart/2008/layout/LinedList"/>
    <dgm:cxn modelId="{BB17708A-7581-47E4-A098-D30F226F17D4}" type="presParOf" srcId="{3FF5E331-BB98-47F9-A922-6AE39A8C9C9A}" destId="{8C77516F-F29A-4564-8DEC-BF0C68287EC1}" srcOrd="1" destOrd="0" presId="urn:microsoft.com/office/officeart/2008/layout/LinedList"/>
    <dgm:cxn modelId="{1D1B79A1-C8E7-44F7-91F8-3BE8A8DAFCDB}" type="presParOf" srcId="{AD8792F7-ECBA-4BDD-9C10-88FFE61AC17F}" destId="{55B91274-A267-4620-9374-8F95F63AD39A}" srcOrd="2" destOrd="0" presId="urn:microsoft.com/office/officeart/2008/layout/LinedList"/>
    <dgm:cxn modelId="{93DA7470-614E-4F8D-9F3E-91F113F77005}" type="presParOf" srcId="{AD8792F7-ECBA-4BDD-9C10-88FFE61AC17F}" destId="{DC4E7628-3F61-4434-9C1F-B68CA22155DF}" srcOrd="3" destOrd="0" presId="urn:microsoft.com/office/officeart/2008/layout/LinedList"/>
    <dgm:cxn modelId="{F7588DDD-6C13-48EB-A6E8-B28D516004FD}" type="presParOf" srcId="{DC4E7628-3F61-4434-9C1F-B68CA22155DF}" destId="{8684572B-F018-4830-B92F-C456575AD425}" srcOrd="0" destOrd="0" presId="urn:microsoft.com/office/officeart/2008/layout/LinedList"/>
    <dgm:cxn modelId="{A14101BB-512B-4BCA-8143-D8C3FCB0EA4C}" type="presParOf" srcId="{DC4E7628-3F61-4434-9C1F-B68CA22155DF}" destId="{A1717F03-E361-497A-A27D-93CAF744F031}" srcOrd="1" destOrd="0" presId="urn:microsoft.com/office/officeart/2008/layout/LinedList"/>
    <dgm:cxn modelId="{79405730-EFBE-4FB7-8320-E565D4F9B428}" type="presParOf" srcId="{AD8792F7-ECBA-4BDD-9C10-88FFE61AC17F}" destId="{1D0A27D1-3057-49D9-9CD3-FE4C24F299ED}" srcOrd="4" destOrd="0" presId="urn:microsoft.com/office/officeart/2008/layout/LinedList"/>
    <dgm:cxn modelId="{C8474BD7-4F8A-41B4-B22B-4961522A9869}" type="presParOf" srcId="{AD8792F7-ECBA-4BDD-9C10-88FFE61AC17F}" destId="{C5B65697-E9F6-44DA-A8A2-458C5EAEACC3}" srcOrd="5" destOrd="0" presId="urn:microsoft.com/office/officeart/2008/layout/LinedList"/>
    <dgm:cxn modelId="{F53522A4-AA46-42D1-AE9C-304BD0027FA2}" type="presParOf" srcId="{C5B65697-E9F6-44DA-A8A2-458C5EAEACC3}" destId="{FDC6B254-0EDD-4BC6-8BD4-044B69E63FE0}" srcOrd="0" destOrd="0" presId="urn:microsoft.com/office/officeart/2008/layout/LinedList"/>
    <dgm:cxn modelId="{70AD38E0-EF36-40AA-A95A-13BAEBC17934}" type="presParOf" srcId="{C5B65697-E9F6-44DA-A8A2-458C5EAEACC3}" destId="{55C6A212-173B-4C92-A998-BD59AAF4733B}" srcOrd="1" destOrd="0" presId="urn:microsoft.com/office/officeart/2008/layout/LinedList"/>
    <dgm:cxn modelId="{41EBD6B8-7B53-424E-A042-70930B2BAEB3}" type="presParOf" srcId="{AD8792F7-ECBA-4BDD-9C10-88FFE61AC17F}" destId="{B162B009-EBB3-4014-B153-69D7490D7B8E}" srcOrd="6" destOrd="0" presId="urn:microsoft.com/office/officeart/2008/layout/LinedList"/>
    <dgm:cxn modelId="{5BC15F42-E2BD-4FC2-889C-9DD746C7D910}" type="presParOf" srcId="{AD8792F7-ECBA-4BDD-9C10-88FFE61AC17F}" destId="{21DB6554-675A-4E53-9196-AB0538A3923A}" srcOrd="7" destOrd="0" presId="urn:microsoft.com/office/officeart/2008/layout/LinedList"/>
    <dgm:cxn modelId="{D9EBF71E-38C3-4BE3-B19D-1ABFF5EC298C}" type="presParOf" srcId="{21DB6554-675A-4E53-9196-AB0538A3923A}" destId="{BE7963F8-58C8-4AFC-9B1E-C9904C07CD2F}" srcOrd="0" destOrd="0" presId="urn:microsoft.com/office/officeart/2008/layout/LinedList"/>
    <dgm:cxn modelId="{09426A9E-6933-4C84-800B-B8233D1A1EE9}" type="presParOf" srcId="{21DB6554-675A-4E53-9196-AB0538A3923A}" destId="{8C6F50D0-50F9-4956-BDBB-2F1431B6E7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E1C33-55FE-443D-98CF-4AD2B1C112D0}">
      <dsp:nvSpPr>
        <dsp:cNvPr id="0" name=""/>
        <dsp:cNvSpPr/>
      </dsp:nvSpPr>
      <dsp:spPr>
        <a:xfrm>
          <a:off x="0" y="0"/>
          <a:ext cx="660727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A1AD6-714C-4871-967C-3005278FA6A4}">
      <dsp:nvSpPr>
        <dsp:cNvPr id="0" name=""/>
        <dsp:cNvSpPr/>
      </dsp:nvSpPr>
      <dsp:spPr>
        <a:xfrm>
          <a:off x="0" y="0"/>
          <a:ext cx="6607276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Operating System 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Windows</a:t>
          </a:r>
        </a:p>
      </dsp:txBody>
      <dsp:txXfrm>
        <a:off x="0" y="0"/>
        <a:ext cx="6607276" cy="1012698"/>
      </dsp:txXfrm>
    </dsp:sp>
    <dsp:sp modelId="{55B91274-A267-4620-9374-8F95F63AD39A}">
      <dsp:nvSpPr>
        <dsp:cNvPr id="0" name=""/>
        <dsp:cNvSpPr/>
      </dsp:nvSpPr>
      <dsp:spPr>
        <a:xfrm>
          <a:off x="0" y="1012698"/>
          <a:ext cx="660727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4572B-F018-4830-B92F-C456575AD425}">
      <dsp:nvSpPr>
        <dsp:cNvPr id="0" name=""/>
        <dsp:cNvSpPr/>
      </dsp:nvSpPr>
      <dsp:spPr>
        <a:xfrm>
          <a:off x="0" y="1012698"/>
          <a:ext cx="6607276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 Required 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Arduino IDE, Visual Studio Code</a:t>
          </a:r>
        </a:p>
      </dsp:txBody>
      <dsp:txXfrm>
        <a:off x="0" y="1012698"/>
        <a:ext cx="6607276" cy="1012698"/>
      </dsp:txXfrm>
    </dsp:sp>
    <dsp:sp modelId="{1D0A27D1-3057-49D9-9CD3-FE4C24F299ED}">
      <dsp:nvSpPr>
        <dsp:cNvPr id="0" name=""/>
        <dsp:cNvSpPr/>
      </dsp:nvSpPr>
      <dsp:spPr>
        <a:xfrm>
          <a:off x="0" y="2025396"/>
          <a:ext cx="660727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6B254-0EDD-4BC6-8BD4-044B69E63FE0}">
      <dsp:nvSpPr>
        <dsp:cNvPr id="0" name=""/>
        <dsp:cNvSpPr/>
      </dsp:nvSpPr>
      <dsp:spPr>
        <a:xfrm>
          <a:off x="0" y="2025396"/>
          <a:ext cx="6607276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Programing Language 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</dsp:txBody>
      <dsp:txXfrm>
        <a:off x="0" y="2025396"/>
        <a:ext cx="6607276" cy="1012698"/>
      </dsp:txXfrm>
    </dsp:sp>
    <dsp:sp modelId="{B162B009-EBB3-4014-B153-69D7490D7B8E}">
      <dsp:nvSpPr>
        <dsp:cNvPr id="0" name=""/>
        <dsp:cNvSpPr/>
      </dsp:nvSpPr>
      <dsp:spPr>
        <a:xfrm>
          <a:off x="0" y="3038094"/>
          <a:ext cx="660727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963F8-58C8-4AFC-9B1E-C9904C07CD2F}">
      <dsp:nvSpPr>
        <dsp:cNvPr id="0" name=""/>
        <dsp:cNvSpPr/>
      </dsp:nvSpPr>
      <dsp:spPr>
        <a:xfrm>
          <a:off x="0" y="3038093"/>
          <a:ext cx="6607276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 Used 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GSR Sensor , Arduino UNO ,SD card module</a:t>
          </a:r>
        </a:p>
      </dsp:txBody>
      <dsp:txXfrm>
        <a:off x="0" y="3038093"/>
        <a:ext cx="6607276" cy="1012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50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2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5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0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9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36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6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5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6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0C2C75-5375-47ED-B034-A2CF1EAFC2E3}" type="datetimeFigureOut">
              <a:rPr lang="en-IN" smtClean="0"/>
              <a:t>30-06-2023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22CF7B-4212-4AC6-96F7-AB7EF5E14D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7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roup 107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90" name="Oval 107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91" name="Oval 107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092" name="Rectangle 108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27E1D6-A2C3-B28F-7A76-A4911332FBDF}"/>
              </a:ext>
            </a:extLst>
          </p:cNvPr>
          <p:cNvSpPr txBox="1">
            <a:spLocks/>
          </p:cNvSpPr>
          <p:nvPr/>
        </p:nvSpPr>
        <p:spPr>
          <a:xfrm>
            <a:off x="6095697" y="302644"/>
            <a:ext cx="5594222" cy="2189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b="1" cap="all" dirty="0"/>
              <a:t>Dr. Babasaheb Ambedkar Technological University, Lonere.</a:t>
            </a:r>
          </a:p>
        </p:txBody>
      </p:sp>
      <p:sp>
        <p:nvSpPr>
          <p:cNvPr id="1093" name="Freeform: Shape 108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6" name="Picture 12" descr="Untitled">
            <a:extLst>
              <a:ext uri="{FF2B5EF4-FFF2-40B4-BE49-F238E27FC236}">
                <a16:creationId xmlns:a16="http://schemas.microsoft.com/office/drawing/2014/main" id="{299E8B73-5C2D-33B5-9242-AE1E6EBD6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021" y="1287596"/>
            <a:ext cx="2926424" cy="437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97EFA85-B594-439B-9A40-833DD98971D1}"/>
              </a:ext>
            </a:extLst>
          </p:cNvPr>
          <p:cNvSpPr txBox="1">
            <a:spLocks/>
          </p:cNvSpPr>
          <p:nvPr/>
        </p:nvSpPr>
        <p:spPr>
          <a:xfrm>
            <a:off x="7836830" y="5075685"/>
            <a:ext cx="3853089" cy="112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b="1" dirty="0"/>
              <a:t>Project Guide</a:t>
            </a:r>
          </a:p>
          <a:p>
            <a:pPr algn="r"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b="1" dirty="0"/>
              <a:t>Prof. S. R.  </a:t>
            </a:r>
            <a:r>
              <a:rPr lang="en-US" b="1" dirty="0" err="1"/>
              <a:t>Hivre</a:t>
            </a:r>
            <a:r>
              <a:rPr lang="en-US" b="1" dirty="0"/>
              <a:t> </a:t>
            </a:r>
          </a:p>
          <a:p>
            <a:pPr indent="-182880" algn="l"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1094" name="Group 108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88421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4104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C4A0C-FC24-8AB7-1942-958D2738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400"/>
            </a:br>
            <a:r>
              <a:rPr lang="en-US" sz="4400"/>
              <a:t>Arduino UNO &amp; SD Card module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D46D80-718D-F2A4-894F-A166A2FD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4" b="3"/>
          <a:stretch/>
        </p:blipFill>
        <p:spPr bwMode="auto">
          <a:xfrm>
            <a:off x="0" y="1754720"/>
            <a:ext cx="4475150" cy="33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72519-D581-E58F-1B7E-F73AE06E7202}"/>
              </a:ext>
            </a:extLst>
          </p:cNvPr>
          <p:cNvSpPr txBox="1"/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It was named as UNO to label the first release of Arduino Software. It was also the first USB board released by Arduino.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Arduino UNO is based on an ATmega328P microcontroller.</a:t>
            </a:r>
          </a:p>
        </p:txBody>
      </p:sp>
      <p:grpSp>
        <p:nvGrpSpPr>
          <p:cNvPr id="4116" name="Group 4106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17" name="Oval 4108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F579602A-72F0-25A0-8DF4-00FFD2B3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250" b="84500" l="6250" r="93750">
                        <a14:foregroundMark x1="45000" y1="34750" x2="41750" y2="34250"/>
                        <a14:foregroundMark x1="42500" y1="38000" x2="43000" y2="37750"/>
                        <a14:foregroundMark x1="39750" y1="58750" x2="37750" y2="59750"/>
                        <a14:foregroundMark x1="52750" y1="72250" x2="50500" y2="72000"/>
                        <a14:foregroundMark x1="89750" y1="61250" x2="90500" y2="62750"/>
                        <a14:foregroundMark x1="91250" y1="63750" x2="91500" y2="64000"/>
                        <a14:foregroundMark x1="93750" y1="65250" x2="93750" y2="65250"/>
                        <a14:foregroundMark x1="49250" y1="79500" x2="49750" y2="79250"/>
                        <a14:foregroundMark x1="53750" y1="81250" x2="53500" y2="81000"/>
                        <a14:foregroundMark x1="52250" y1="82250" x2="53500" y2="82000"/>
                        <a14:foregroundMark x1="52750" y1="84000" x2="53250" y2="84250"/>
                        <a14:foregroundMark x1="12000" y1="31250" x2="11250" y2="31500"/>
                        <a14:foregroundMark x1="7750" y1="31500" x2="8000" y2="31500"/>
                        <a14:foregroundMark x1="7500" y1="33250" x2="8250" y2="33250"/>
                        <a14:foregroundMark x1="8250" y1="35000" x2="8250" y2="35000"/>
                        <a14:foregroundMark x1="6750" y1="32750" x2="6750" y2="32750"/>
                        <a14:foregroundMark x1="6250" y1="32250" x2="6250" y2="32250"/>
                        <a14:foregroundMark x1="6250" y1="31750" x2="6250" y2="31750"/>
                        <a14:foregroundMark x1="9000" y1="35250" x2="9000" y2="35250"/>
                        <a14:foregroundMark x1="9250" y1="36250" x2="9250" y2="36250"/>
                        <a14:foregroundMark x1="10250" y1="37250" x2="10250" y2="37250"/>
                        <a14:foregroundMark x1="10500" y1="37750" x2="10500" y2="37750"/>
                        <a14:foregroundMark x1="11250" y1="38500" x2="11250" y2="38500"/>
                        <a14:foregroundMark x1="11500" y1="39500" x2="11500" y2="39500"/>
                        <a14:foregroundMark x1="12750" y1="40750" x2="12750" y2="40750"/>
                        <a14:foregroundMark x1="13750" y1="41500" x2="13750" y2="41500"/>
                        <a14:foregroundMark x1="20500" y1="49000" x2="20500" y2="49000"/>
                        <a14:foregroundMark x1="21500" y1="50000" x2="21500" y2="50000"/>
                        <a14:foregroundMark x1="22750" y1="51750" x2="22750" y2="51750"/>
                        <a14:foregroundMark x1="33750" y1="64000" x2="33750" y2="64000"/>
                        <a14:foregroundMark x1="52250" y1="84500" x2="52250" y2="84500"/>
                        <a14:foregroundMark x1="29250" y1="18500" x2="29250" y2="18500"/>
                        <a14:foregroundMark x1="26000" y1="15500" x2="26000" y2="15500"/>
                        <a14:foregroundMark x1="21250" y1="16250" x2="21250" y2="16250"/>
                        <a14:foregroundMark x1="22500" y1="17000" x2="22500" y2="17000"/>
                        <a14:foregroundMark x1="16750" y1="17000" x2="16750" y2="17000"/>
                        <a14:foregroundMark x1="18250" y1="18500" x2="18250" y2="18500"/>
                        <a14:foregroundMark x1="19000" y1="19500" x2="19000" y2="19500"/>
                        <a14:foregroundMark x1="20750" y1="20500" x2="20750" y2="20500"/>
                        <a14:foregroundMark x1="21750" y1="22000" x2="21750" y2="22000"/>
                        <a14:foregroundMark x1="12250" y1="18500" x2="12250" y2="18500"/>
                        <a14:foregroundMark x1="13500" y1="20250" x2="13500" y2="20250"/>
                        <a14:foregroundMark x1="12750" y1="19500" x2="12750" y2="19500"/>
                        <a14:foregroundMark x1="14750" y1="21000" x2="14750" y2="21000"/>
                        <a14:foregroundMark x1="15750" y1="22000" x2="15750" y2="22000"/>
                        <a14:foregroundMark x1="30250" y1="14750" x2="30250" y2="14750"/>
                        <a14:foregroundMark x1="31250" y1="15500" x2="31250" y2="15500"/>
                        <a14:foregroundMark x1="32750" y1="16500" x2="32750" y2="16500"/>
                        <a14:foregroundMark x1="23750" y1="18750" x2="23750" y2="18750"/>
                        <a14:foregroundMark x1="35250" y1="14250" x2="35250" y2="14250"/>
                        <a14:foregroundMark x1="34500" y1="13500" x2="34500" y2="13500"/>
                        <a14:foregroundMark x1="37250" y1="16000" x2="37250" y2="16000"/>
                        <a14:foregroundMark x1="18000" y1="24500" x2="18000" y2="24500"/>
                        <a14:foregroundMark x1="26500" y1="22000" x2="26500" y2="22000"/>
                        <a14:foregroundMark x1="38250" y1="17500" x2="38250" y2="17500"/>
                        <a14:foregroundMark x1="34000" y1="13250" x2="34000" y2="13250"/>
                        <a14:foregroundMark x1="29750" y1="14000" x2="29750" y2="14000"/>
                        <a14:backgroundMark x1="15500" y1="18750" x2="1550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87" b="12587"/>
          <a:stretch/>
        </p:blipFill>
        <p:spPr bwMode="auto">
          <a:xfrm>
            <a:off x="6022225" y="3428998"/>
            <a:ext cx="4475150" cy="334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71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Breadboard 400 Point">
            <a:extLst>
              <a:ext uri="{FF2B5EF4-FFF2-40B4-BE49-F238E27FC236}">
                <a16:creationId xmlns:a16="http://schemas.microsoft.com/office/drawing/2014/main" id="{387B617D-88CE-6D90-C7D1-CB6AFF47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2" y="2361363"/>
            <a:ext cx="4344411" cy="39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C6B30A8-EF93-19B4-12E4-7B8E7934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IN" dirty="0"/>
              <a:t>Breadboard &amp; jumper wires</a:t>
            </a:r>
          </a:p>
        </p:txBody>
      </p:sp>
      <p:pic>
        <p:nvPicPr>
          <p:cNvPr id="1034" name="Picture 10" descr="Jumper Wire male to female( 40 Pcs )">
            <a:extLst>
              <a:ext uri="{FF2B5EF4-FFF2-40B4-BE49-F238E27FC236}">
                <a16:creationId xmlns:a16="http://schemas.microsoft.com/office/drawing/2014/main" id="{A86C95AE-7C9B-0CBB-7806-7389046CE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200" r="94000">
                        <a14:foregroundMark x1="13600" y1="24800" x2="14000" y2="25200"/>
                        <a14:foregroundMark x1="9600" y1="24600" x2="9800" y2="24600"/>
                        <a14:foregroundMark x1="7800" y1="26800" x2="8800" y2="27200"/>
                        <a14:foregroundMark x1="7000" y1="27800" x2="6800" y2="28400"/>
                        <a14:foregroundMark x1="5200" y1="29000" x2="5600" y2="29200"/>
                        <a14:foregroundMark x1="87600" y1="56400" x2="87800" y2="56400"/>
                        <a14:foregroundMark x1="88200" y1="57800" x2="88000" y2="57400"/>
                        <a14:foregroundMark x1="89600" y1="60600" x2="90400" y2="60200"/>
                        <a14:foregroundMark x1="91600" y1="58800" x2="91000" y2="58400"/>
                        <a14:foregroundMark x1="94000" y1="56600" x2="93600" y2="57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41" y="2361363"/>
            <a:ext cx="3451307" cy="394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CC61AC-1C77-6DF1-2350-DDB336FB9F01}"/>
              </a:ext>
            </a:extLst>
          </p:cNvPr>
          <p:cNvSpPr txBox="1"/>
          <p:nvPr/>
        </p:nvSpPr>
        <p:spPr>
          <a:xfrm>
            <a:off x="2015155" y="6315349"/>
            <a:ext cx="1834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Breadboard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526ED-354A-A23D-7681-AB67D202B4C3}"/>
              </a:ext>
            </a:extLst>
          </p:cNvPr>
          <p:cNvSpPr txBox="1"/>
          <p:nvPr/>
        </p:nvSpPr>
        <p:spPr>
          <a:xfrm>
            <a:off x="8485392" y="6329417"/>
            <a:ext cx="1834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Jumper Wire</a:t>
            </a:r>
          </a:p>
        </p:txBody>
      </p:sp>
    </p:spTree>
    <p:extLst>
      <p:ext uri="{BB962C8B-B14F-4D97-AF65-F5344CB8AC3E}">
        <p14:creationId xmlns:p14="http://schemas.microsoft.com/office/powerpoint/2010/main" val="85896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A6DD-D003-BC4A-7832-79446CFF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GSr</a:t>
            </a:r>
            <a:r>
              <a:rPr lang="en-IN" dirty="0"/>
              <a:t>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264E-FF4C-1E00-1B1C-FE1D36F9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38528" cy="40507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Galvanic Skin Response (GSR), also named Electrodermal Activity (EDA) and Skin Conductance (SC).</a:t>
            </a:r>
          </a:p>
          <a:p>
            <a:pPr algn="just"/>
            <a:r>
              <a:rPr lang="en-US" dirty="0"/>
              <a:t>is the measure of the continuous variations in the electrical characteristics of the skin, i.e., for instance the conductance, caused by the variation of the human body sweating.</a:t>
            </a:r>
          </a:p>
        </p:txBody>
      </p:sp>
      <p:pic>
        <p:nvPicPr>
          <p:cNvPr id="4" name="Picture 8" descr="Buy GSR Skin Current Sensor V2.0 Online in India | Robocraze">
            <a:extLst>
              <a:ext uri="{FF2B5EF4-FFF2-40B4-BE49-F238E27FC236}">
                <a16:creationId xmlns:a16="http://schemas.microsoft.com/office/drawing/2014/main" id="{2269BA6C-1D38-68E4-F232-184709FA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5" y="2685646"/>
            <a:ext cx="4240306" cy="27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7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36378-1BD1-88D5-E1A9-A5336CAE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96" y="745876"/>
            <a:ext cx="10121052" cy="13481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classifier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839809-E292-381B-99D6-94DA354A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" b="456"/>
          <a:stretch/>
        </p:blipFill>
        <p:spPr bwMode="auto">
          <a:xfrm>
            <a:off x="1007196" y="2265037"/>
            <a:ext cx="6649648" cy="439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7FC6-94E9-5FAE-82E7-A4953934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326" y="2320412"/>
            <a:ext cx="3523383" cy="3851787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inter-regular"/>
              </a:rPr>
              <a:t>Decision Tree is a </a:t>
            </a:r>
            <a:r>
              <a:rPr lang="en-US" i="0" dirty="0">
                <a:effectLst/>
                <a:latin typeface="inter-bold"/>
              </a:rPr>
              <a:t>Supervised learning technique </a:t>
            </a:r>
            <a:r>
              <a:rPr lang="en-US" b="0" i="0" dirty="0">
                <a:effectLst/>
                <a:latin typeface="inter-regular"/>
              </a:rPr>
              <a:t>that can be used for both classification and Regression problems.</a:t>
            </a:r>
          </a:p>
          <a:p>
            <a:r>
              <a:rPr lang="en-US" dirty="0">
                <a:latin typeface="inter-regular"/>
              </a:rPr>
              <a:t>M</a:t>
            </a:r>
            <a:r>
              <a:rPr lang="en-US" b="0" i="0" dirty="0">
                <a:effectLst/>
                <a:latin typeface="inter-regular"/>
              </a:rPr>
              <a:t>ostly it is preferred for solving Classification problems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ter-bold"/>
              </a:rPr>
              <a:t>It is a graphical representation for getting all the possible solutions to a decision based on conditions.</a:t>
            </a:r>
            <a:endParaRPr lang="en-US" dirty="0">
              <a:effectLst/>
              <a:latin typeface="inter-regular"/>
            </a:endParaRPr>
          </a:p>
        </p:txBody>
      </p:sp>
      <p:sp>
        <p:nvSpPr>
          <p:cNvPr id="5135" name="Oval 51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137" name="Oval 51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59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5EC30-96BA-24A2-4D99-2BE5860E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64" y="91963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Interfacing Arduino-GSR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Arduino Pressure Sensor Tutorial | MPS20N0040D">
            <a:extLst>
              <a:ext uri="{FF2B5EF4-FFF2-40B4-BE49-F238E27FC236}">
                <a16:creationId xmlns:a16="http://schemas.microsoft.com/office/drawing/2014/main" id="{4CE7A487-0D43-C7D6-5928-72759A817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r="1257" b="1"/>
          <a:stretch/>
        </p:blipFill>
        <p:spPr bwMode="auto">
          <a:xfrm>
            <a:off x="2919121" y="2231138"/>
            <a:ext cx="6169686" cy="44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Oval 20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24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Rectangle 208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1" name="Rectangle 209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3" name="Rectangle 209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099" name="Rectangle 2098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01" name="Rectangle 2100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5EC30-96BA-24A2-4D99-2BE5860E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Interfacing Arduino-SDCM</a:t>
            </a:r>
            <a:br>
              <a:rPr lang="en-US" sz="4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44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108" name="Oval 2107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09" name="Oval 2108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E7A487-0D43-C7D6-5928-72759A817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 r="6160" b="2"/>
          <a:stretch/>
        </p:blipFill>
        <p:spPr bwMode="auto">
          <a:xfrm>
            <a:off x="920833" y="1328839"/>
            <a:ext cx="6647395" cy="41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0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6DB7-6AC8-7852-909B-A681F5ED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IN" dirty="0"/>
              <a:t>System Requirement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8DDA6C4-3B6F-6ADF-271F-195EBEDB9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2" b="1"/>
          <a:stretch/>
        </p:blipFill>
        <p:spPr>
          <a:xfrm>
            <a:off x="633999" y="1183270"/>
            <a:ext cx="4001315" cy="4501721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EC01F60-13E0-4B32-6C0F-ED44A4AA7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553445"/>
              </p:ext>
            </p:extLst>
          </p:nvPr>
        </p:nvGraphicFramePr>
        <p:xfrm>
          <a:off x="4935794" y="2121408"/>
          <a:ext cx="6607276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60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A5743-F5B5-3897-6539-295B3015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/>
              <a:t>Future Work</a:t>
            </a:r>
          </a:p>
        </p:txBody>
      </p:sp>
      <p:pic>
        <p:nvPicPr>
          <p:cNvPr id="35" name="Picture 34" descr="Phoroptor">
            <a:extLst>
              <a:ext uri="{FF2B5EF4-FFF2-40B4-BE49-F238E27FC236}">
                <a16:creationId xmlns:a16="http://schemas.microsoft.com/office/drawing/2014/main" id="{CB4E7EFB-197A-CBC1-F630-F4710DB2B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2" r="3" b="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1229-A4AA-6015-3758-B8DEFC94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For future work, it would be interesting to enhance this work into the development of a stress detection model by the addition of other physiological parameters, including an activity recognition system and application of machine learning techniques</a:t>
            </a:r>
          </a:p>
          <a:p>
            <a:pPr algn="just"/>
            <a:r>
              <a:rPr lang="en-US" dirty="0"/>
              <a:t>Developing a user-friendly, flexible, and most importantly a sturdy multi-modal device comprising of sensors that can be used for consistent and reliable data collection.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60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3D895-D33C-4173-DD3D-8D2A0179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Conclusion</a:t>
            </a:r>
          </a:p>
        </p:txBody>
      </p:sp>
      <p:pic>
        <p:nvPicPr>
          <p:cNvPr id="20" name="Picture 19" descr="Red toy person in front of two lines of white figures">
            <a:extLst>
              <a:ext uri="{FF2B5EF4-FFF2-40B4-BE49-F238E27FC236}">
                <a16:creationId xmlns:a16="http://schemas.microsoft.com/office/drawing/2014/main" id="{AC16558A-3061-B39B-54A6-4D33431C8B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7" r="1899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1BF7-363A-3D22-2059-ABD93BD6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Physical activity acts as a de-stress agent on human stress. Therefore, by increasing the amount of physical activity in daily life, one can reduce his/her stress levels. </a:t>
            </a:r>
          </a:p>
          <a:p>
            <a:pPr algn="just"/>
            <a:r>
              <a:rPr lang="en-US" sz="1800" dirty="0"/>
              <a:t>Sleep shortage and insomnia are common signs of stress. Our study shows the time in bed is a significant and positive indicator of stress. Changes in heart rate and an increase in BMI increase the stress levels of individuals.</a:t>
            </a:r>
          </a:p>
          <a:p>
            <a:pPr algn="just"/>
            <a:r>
              <a:rPr lang="en-US" sz="1800" dirty="0"/>
              <a:t>The Galvanic Skin Response (GSR) device detects whether there has been an effort or a different situation from being relaxed with a success rate of 90.97%.</a:t>
            </a:r>
            <a:endParaRPr lang="en-IN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03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0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1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62" name="Rectangle 43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61278-540D-2017-9563-15BA6B84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You... </a:t>
            </a: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1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8" name="Oval 53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A623FED-E785-2985-FFE0-E9B02C36A7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4294-C3AE-6B90-6610-295ACA27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6000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HUMAN STRESS DETECTION</a:t>
            </a:r>
            <a:br>
              <a:rPr lang="en-US" sz="3400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endParaRPr lang="en-US" sz="3400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88" name="Picture 70" descr="Scan of a human brain in a neurology clinic">
            <a:extLst>
              <a:ext uri="{FF2B5EF4-FFF2-40B4-BE49-F238E27FC236}">
                <a16:creationId xmlns:a16="http://schemas.microsoft.com/office/drawing/2014/main" id="{9E3E3F5A-CADD-520B-3B9B-C730097E9C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18" r="1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39B63B-6E5F-E89C-2F61-CCC5CBAE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216" y="2320412"/>
            <a:ext cx="4632031" cy="38517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                                                                     </a:t>
            </a:r>
            <a:r>
              <a:rPr lang="en-US" sz="2400" dirty="0"/>
              <a:t>Presented by :   </a:t>
            </a:r>
          </a:p>
          <a:p>
            <a:pPr marL="514350" indent="-182880">
              <a:buFont typeface="Wingdings" pitchFamily="2" charset="2"/>
              <a:buChar char="§"/>
            </a:pPr>
            <a:r>
              <a:rPr lang="en-US" sz="2400" dirty="0"/>
              <a:t>Janavi  Bangare (1930331246001) </a:t>
            </a:r>
          </a:p>
          <a:p>
            <a:pPr marL="514350" indent="-182880">
              <a:buFont typeface="Wingdings" pitchFamily="2" charset="2"/>
              <a:buChar char="§"/>
            </a:pPr>
            <a:r>
              <a:rPr lang="en-US" sz="2400" dirty="0"/>
              <a:t>Ravindra Yadav (1930331246041)</a:t>
            </a:r>
          </a:p>
          <a:p>
            <a:pPr marL="514350" indent="-182880">
              <a:buFont typeface="Wingdings" pitchFamily="2" charset="2"/>
              <a:buChar char="§"/>
            </a:pPr>
            <a:r>
              <a:rPr lang="en-US" sz="2400" dirty="0" err="1"/>
              <a:t>Rushikesh</a:t>
            </a:r>
            <a:r>
              <a:rPr lang="en-US" sz="2400" dirty="0"/>
              <a:t> </a:t>
            </a:r>
            <a:r>
              <a:rPr lang="en-US" sz="2400" dirty="0" err="1"/>
              <a:t>Waghule</a:t>
            </a:r>
            <a:r>
              <a:rPr lang="en-US" sz="2400" dirty="0"/>
              <a:t> (1930331246045)</a:t>
            </a:r>
          </a:p>
          <a:p>
            <a:pPr marL="514350" indent="-182880">
              <a:buFont typeface="Wingdings" pitchFamily="2" charset="2"/>
              <a:buChar char="§"/>
            </a:pPr>
            <a:r>
              <a:rPr lang="en-US" sz="2400" dirty="0"/>
              <a:t>Suyash Shinde (1930331246007)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33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4294-C3AE-6B90-6610-295ACA27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600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Agenda</a:t>
            </a:r>
            <a:br>
              <a:rPr lang="en-US" sz="340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endParaRPr lang="en-US" sz="3400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88" name="Picture 70">
            <a:extLst>
              <a:ext uri="{FF2B5EF4-FFF2-40B4-BE49-F238E27FC236}">
                <a16:creationId xmlns:a16="http://schemas.microsoft.com/office/drawing/2014/main" id="{9E3E3F5A-CADD-520B-3B9B-C730097E9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" r="6586"/>
          <a:stretch/>
        </p:blipFill>
        <p:spPr>
          <a:xfrm>
            <a:off x="1007196" y="2265037"/>
            <a:ext cx="5489020" cy="412884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39B63B-6E5F-E89C-2F61-CCC5CBAE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459" y="2461622"/>
            <a:ext cx="4375022" cy="405409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Introduction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Problem Statement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Proposed System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Literature Survey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Hardware, Sensor, Algo.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Interfacing Arduino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System Requirement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Future work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Conclusion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B04CA-351A-3670-30AF-9D955317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66611-CE45-9253-9300-1D8B4E5F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Stress is something that concerns our lives. There are many variables in our day-to-day life that are tension. Human environments, like worksite, home, or society, may somehow inflict stress on a person.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Due to stress, there may be other health issues like obesity, </a:t>
            </a:r>
            <a:r>
              <a:rPr lang="en-IN" dirty="0"/>
              <a:t>heart attack, diabetes, asthma etc.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Stress detector classifies a stressed individual from a normal one by acquiring his/her physiological signals through appropriate sensors such as Electrocardiogram (ECG), Galvanic Skin Response (GSR) etc., These signals are pre-processed to extract the desired features which depicts the stress level in working individuals.</a:t>
            </a:r>
            <a:endParaRPr lang="en-US" sz="2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9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B04CA-351A-3670-30AF-9D955317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800"/>
              <a:t>Problem Statement</a:t>
            </a:r>
          </a:p>
        </p:txBody>
      </p:sp>
      <p:pic>
        <p:nvPicPr>
          <p:cNvPr id="73" name="Picture 72" descr="Graph on document with pen">
            <a:extLst>
              <a:ext uri="{FF2B5EF4-FFF2-40B4-BE49-F238E27FC236}">
                <a16:creationId xmlns:a16="http://schemas.microsoft.com/office/drawing/2014/main" id="{464FE1C2-F022-7F3C-D91A-B27EAF810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47" r="20525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66611-CE45-9253-9300-1D8B4E5F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Stress has been a significant issue of the general public.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Near 82% Indians are experiencing of work, wellbeing and money related concerns.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The purpose of this project is to use extensive database to increase the performance of stress detection system to the extent that it can interpret user data history with a higher precision, so it can give adequate measures and advices to the user.</a:t>
            </a:r>
            <a:endParaRPr lang="en-US" sz="18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1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B04CA-351A-3670-30AF-9D955317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/>
              <a:t>Proposed System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66611-CE45-9253-9300-1D8B4E5F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proposed system is designed by collecting data from sensors. Using this dataset machine learning Decision tree classifier algorithm is applied using and the model is saved.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first step is collecting the data from the data sources.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second step is pre-processing the data in order to get a normalized dataset and then labelling the data rows.</a:t>
            </a:r>
            <a:endParaRPr lang="en-US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the third step, the result of the second step, the training, testing and optimization of dataset, is fed to the Machine Learning algorithm.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next step, the result of all is get as output.</a:t>
            </a:r>
            <a:endParaRPr lang="en-US" sz="20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13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B04CA-351A-3670-30AF-9D9553178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IN" sz="8800" dirty="0"/>
              <a:t>Literature Survey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17F625A-CA6B-017A-2EE2-3A601E892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9167" r="90714">
                        <a14:foregroundMark x1="9167" y1="49432" x2="9167" y2="49432"/>
                        <a14:foregroundMark x1="90714" y1="48750" x2="90714" y2="48750"/>
                        <a14:backgroundMark x1="23690" y1="69886" x2="23690" y2="69886"/>
                        <a14:backgroundMark x1="27262" y1="70682" x2="27262" y2="70682"/>
                        <a14:backgroundMark x1="27262" y1="67614" x2="27262" y2="67614"/>
                        <a14:backgroundMark x1="29524" y1="68977" x2="29524" y2="68977"/>
                        <a14:backgroundMark x1="31548" y1="70341" x2="31548" y2="70341"/>
                        <a14:backgroundMark x1="35476" y1="69318" x2="35476" y2="69318"/>
                        <a14:backgroundMark x1="39643" y1="68864" x2="39643" y2="68864"/>
                        <a14:backgroundMark x1="42024" y1="68977" x2="42024" y2="68977"/>
                        <a14:backgroundMark x1="44405" y1="69773" x2="44405" y2="69773"/>
                        <a14:backgroundMark x1="48690" y1="69773" x2="48690" y2="69773"/>
                        <a14:backgroundMark x1="52143" y1="68636" x2="52143" y2="68636"/>
                        <a14:backgroundMark x1="60833" y1="70000" x2="60833" y2="70000"/>
                        <a14:backgroundMark x1="65714" y1="71250" x2="65714" y2="71250"/>
                        <a14:backgroundMark x1="68452" y1="70227" x2="68452" y2="70227"/>
                        <a14:backgroundMark x1="68095" y1="67614" x2="68095" y2="67614"/>
                        <a14:backgroundMark x1="70119" y1="70000" x2="70119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1508760"/>
            <a:ext cx="3672840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4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FC64D90-96BF-5FE8-3526-E53B4DD00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79370"/>
              </p:ext>
            </p:extLst>
          </p:nvPr>
        </p:nvGraphicFramePr>
        <p:xfrm>
          <a:off x="984504" y="464120"/>
          <a:ext cx="10222992" cy="599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02">
                  <a:extLst>
                    <a:ext uri="{9D8B030D-6E8A-4147-A177-3AD203B41FA5}">
                      <a16:colId xmlns:a16="http://schemas.microsoft.com/office/drawing/2014/main" val="1358557922"/>
                    </a:ext>
                  </a:extLst>
                </a:gridCol>
                <a:gridCol w="799296">
                  <a:extLst>
                    <a:ext uri="{9D8B030D-6E8A-4147-A177-3AD203B41FA5}">
                      <a16:colId xmlns:a16="http://schemas.microsoft.com/office/drawing/2014/main" val="1288610313"/>
                    </a:ext>
                  </a:extLst>
                </a:gridCol>
                <a:gridCol w="1207450">
                  <a:extLst>
                    <a:ext uri="{9D8B030D-6E8A-4147-A177-3AD203B41FA5}">
                      <a16:colId xmlns:a16="http://schemas.microsoft.com/office/drawing/2014/main" val="3911665841"/>
                    </a:ext>
                  </a:extLst>
                </a:gridCol>
                <a:gridCol w="1543686">
                  <a:extLst>
                    <a:ext uri="{9D8B030D-6E8A-4147-A177-3AD203B41FA5}">
                      <a16:colId xmlns:a16="http://schemas.microsoft.com/office/drawing/2014/main" val="3410022952"/>
                    </a:ext>
                  </a:extLst>
                </a:gridCol>
                <a:gridCol w="1664898">
                  <a:extLst>
                    <a:ext uri="{9D8B030D-6E8A-4147-A177-3AD203B41FA5}">
                      <a16:colId xmlns:a16="http://schemas.microsoft.com/office/drawing/2014/main" val="642766768"/>
                    </a:ext>
                  </a:extLst>
                </a:gridCol>
                <a:gridCol w="1496681">
                  <a:extLst>
                    <a:ext uri="{9D8B030D-6E8A-4147-A177-3AD203B41FA5}">
                      <a16:colId xmlns:a16="http://schemas.microsoft.com/office/drawing/2014/main" val="1229340711"/>
                    </a:ext>
                  </a:extLst>
                </a:gridCol>
                <a:gridCol w="1372944">
                  <a:extLst>
                    <a:ext uri="{9D8B030D-6E8A-4147-A177-3AD203B41FA5}">
                      <a16:colId xmlns:a16="http://schemas.microsoft.com/office/drawing/2014/main" val="2229659470"/>
                    </a:ext>
                  </a:extLst>
                </a:gridCol>
                <a:gridCol w="1566135">
                  <a:extLst>
                    <a:ext uri="{9D8B030D-6E8A-4147-A177-3AD203B41FA5}">
                      <a16:colId xmlns:a16="http://schemas.microsoft.com/office/drawing/2014/main" val="2149755099"/>
                    </a:ext>
                  </a:extLst>
                </a:gridCol>
              </a:tblGrid>
              <a:tr h="95191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Authors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Focus of the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Key Points in Coverage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Technique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Parameter Analysed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Research 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9707"/>
                  </a:ext>
                </a:extLst>
              </a:tr>
              <a:tr h="2379788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Tanya Nijhawan</a:t>
                      </a:r>
                    </a:p>
                    <a:p>
                      <a:r>
                        <a:rPr lang="en-IN" dirty="0"/>
                        <a:t>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Natural Language Processing and </a:t>
                      </a:r>
                      <a:r>
                        <a:rPr lang="en-US" dirty="0"/>
                        <a:t>Machine Learning over Social Interactions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tree, Latent Dirichlet Algorithm, Logistic Regression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Sentiment and Emotion Analysis, Data Exploratory Analysis, PyLDAvis.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Emotion: Anger, Sadness, Fear, Joy,</a:t>
                      </a:r>
                    </a:p>
                    <a:p>
                      <a:r>
                        <a:rPr lang="en-IN" dirty="0"/>
                        <a:t>Tweets.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Combination of  other Health Parameters</a:t>
                      </a:r>
                    </a:p>
                    <a:p>
                      <a:r>
                        <a:rPr lang="en-IN" dirty="0"/>
                        <a:t>Are Underlined in this paper.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91584"/>
                  </a:ext>
                </a:extLst>
              </a:tr>
              <a:tr h="2665363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Shruti Gedam,</a:t>
                      </a:r>
                    </a:p>
                    <a:p>
                      <a:r>
                        <a:rPr lang="en-IN" dirty="0"/>
                        <a:t>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Wearable Sensors, Mental Stress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Physiological Signals, Wearable Sensor, Feature Extraction.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Fuzzy Decision Algorithm, WEKA, Kubios,</a:t>
                      </a:r>
                    </a:p>
                    <a:p>
                      <a:r>
                        <a:rPr lang="en-US" dirty="0"/>
                        <a:t>MATLAB.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High, Low and Ultra Low Frequency.</a:t>
                      </a:r>
                    </a:p>
                    <a:p>
                      <a:r>
                        <a:rPr lang="en-IN" dirty="0"/>
                        <a:t>HR-Max, HR-Min.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Best Sensors and Advanced Machine Learning Techniques can be used for Further 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82293"/>
                  </a:ext>
                </a:extLst>
              </a:tr>
            </a:tbl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08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B5CD-022A-0000-A3BD-1F69A480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HARDWARE , sensors AND ALGORITHMS</a:t>
            </a:r>
            <a:br>
              <a:rPr lang="en-US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7206-CCEF-8C6F-118A-F8245F6A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062" y="2233376"/>
            <a:ext cx="10058400" cy="4050792"/>
          </a:xfrm>
        </p:spPr>
        <p:txBody>
          <a:bodyPr>
            <a:normAutofit/>
          </a:bodyPr>
          <a:lstStyle/>
          <a:p>
            <a:pPr marL="164592" indent="-164592" defTabSz="82296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v"/>
            </a:pPr>
            <a:r>
              <a:rPr lang="en-US" sz="21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u="sng" dirty="0"/>
              <a:t>HARDWARE</a:t>
            </a:r>
          </a:p>
          <a:p>
            <a:pPr marL="457200" indent="-457200" defTabSz="82296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 UNO</a:t>
            </a:r>
          </a:p>
          <a:p>
            <a:pPr marL="457200" indent="-457200" defTabSz="82296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</a:pPr>
            <a:r>
              <a:rPr lang="en-US" sz="1800" dirty="0"/>
              <a:t>SD Card Module</a:t>
            </a:r>
          </a:p>
          <a:p>
            <a:pPr marL="457200" indent="-457200" defTabSz="82296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</a:pPr>
            <a:r>
              <a:rPr lang="en-US" sz="1800" dirty="0"/>
              <a:t>Breadboard</a:t>
            </a:r>
          </a:p>
          <a:p>
            <a:pPr marL="457200" indent="-457200" defTabSz="82296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</a:pPr>
            <a:r>
              <a:rPr lang="en-US" sz="1800" dirty="0"/>
              <a:t>Jumper wire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2A563-5025-C07C-7393-1321D595D7D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257938" y="2233376"/>
            <a:ext cx="3561115" cy="1307592"/>
          </a:xfrm>
        </p:spPr>
        <p:txBody>
          <a:bodyPr>
            <a:normAutofit/>
          </a:bodyPr>
          <a:lstStyle/>
          <a:p>
            <a:pPr marL="164592" indent="-164592" defTabSz="82296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v"/>
            </a:pPr>
            <a:r>
              <a:rPr lang="en-US" sz="216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16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</a:t>
            </a:r>
            <a:r>
              <a:rPr lang="en-US" sz="2160" b="1" u="sng" dirty="0"/>
              <a:t>      </a:t>
            </a:r>
            <a:r>
              <a:rPr lang="en-US" sz="2160" u="sng" dirty="0"/>
              <a:t>                                      </a:t>
            </a:r>
            <a:endParaRPr lang="en-US" sz="216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defTabSz="82296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GSR Sensor </a:t>
            </a:r>
            <a:endParaRPr lang="en-US" sz="18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146A7D3-A3E8-B846-4139-E35D3FF6C010}"/>
              </a:ext>
            </a:extLst>
          </p:cNvPr>
          <p:cNvSpPr txBox="1">
            <a:spLocks/>
          </p:cNvSpPr>
          <p:nvPr/>
        </p:nvSpPr>
        <p:spPr>
          <a:xfrm>
            <a:off x="7207281" y="2233376"/>
            <a:ext cx="3760648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-164592" defTabSz="82296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v"/>
            </a:pPr>
            <a:r>
              <a:rPr lang="en-US" sz="2160" u="sng" dirty="0"/>
              <a:t> </a:t>
            </a:r>
            <a:r>
              <a:rPr lang="en-US" sz="2160" b="1" u="sng" dirty="0"/>
              <a:t>ALGORITHMS</a:t>
            </a:r>
            <a:r>
              <a:rPr lang="en-US" sz="2160" u="sng" dirty="0"/>
              <a:t>                                                 </a:t>
            </a:r>
          </a:p>
          <a:p>
            <a:pPr marL="411480" indent="-411480" defTabSz="82296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</a:pPr>
            <a:r>
              <a:rPr lang="en-US" sz="1800" dirty="0"/>
              <a:t>Decision  Tree Classifier </a:t>
            </a:r>
          </a:p>
        </p:txBody>
      </p:sp>
    </p:spTree>
    <p:extLst>
      <p:ext uri="{BB962C8B-B14F-4D97-AF65-F5344CB8AC3E}">
        <p14:creationId xmlns:p14="http://schemas.microsoft.com/office/powerpoint/2010/main" val="216043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717A6FE2941438468BD3748A7B3DD" ma:contentTypeVersion="8" ma:contentTypeDescription="Create a new document." ma:contentTypeScope="" ma:versionID="29bfb8277c981ae80ebe5914fe0ef511">
  <xsd:schema xmlns:xsd="http://www.w3.org/2001/XMLSchema" xmlns:xs="http://www.w3.org/2001/XMLSchema" xmlns:p="http://schemas.microsoft.com/office/2006/metadata/properties" xmlns:ns3="70c692b0-2b7d-440b-b94e-137f07ee101c" targetNamespace="http://schemas.microsoft.com/office/2006/metadata/properties" ma:root="true" ma:fieldsID="75d400aec31711baeb7958cecd3bfe2f" ns3:_="">
    <xsd:import namespace="70c692b0-2b7d-440b-b94e-137f07ee10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c692b0-2b7d-440b-b94e-137f07ee1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8421B5-9426-4791-98A3-861034279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c692b0-2b7d-440b-b94e-137f07ee1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773B30-20F0-4E7A-AEB0-D94DD25018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12E35-DC6C-4B6E-9087-97F5467504EB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0c692b0-2b7d-440b-b94e-137f07ee101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2042</TotalTime>
  <Words>893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AngsanaUPC</vt:lpstr>
      <vt:lpstr>Arial</vt:lpstr>
      <vt:lpstr>Calibri</vt:lpstr>
      <vt:lpstr>inter-bold</vt:lpstr>
      <vt:lpstr>inter-regular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 HUMAN STRESS DETECTION </vt:lpstr>
      <vt:lpstr> Agenda </vt:lpstr>
      <vt:lpstr>Introduction</vt:lpstr>
      <vt:lpstr>Problem Statement</vt:lpstr>
      <vt:lpstr>Proposed System</vt:lpstr>
      <vt:lpstr>Literature Survey</vt:lpstr>
      <vt:lpstr>PowerPoint Presentation</vt:lpstr>
      <vt:lpstr>HARDWARE , sensors AND ALGORITHMS </vt:lpstr>
      <vt:lpstr> Arduino UNO &amp; SD Card module</vt:lpstr>
      <vt:lpstr>Breadboard &amp; jumper wires</vt:lpstr>
      <vt:lpstr>GSr Sensor</vt:lpstr>
      <vt:lpstr>decision Tree classifier </vt:lpstr>
      <vt:lpstr>Interfacing Arduino-GSR </vt:lpstr>
      <vt:lpstr>Interfacing Arduino-SDCM </vt:lpstr>
      <vt:lpstr>System Requirement</vt:lpstr>
      <vt:lpstr>Future Work</vt:lpstr>
      <vt:lpstr>Conclusion</vt:lpstr>
      <vt:lpstr>Thank You...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Identification for Blind People</dc:title>
  <dc:creator>Janavi Bangare</dc:creator>
  <cp:lastModifiedBy>rushikesh thakare</cp:lastModifiedBy>
  <cp:revision>30</cp:revision>
  <dcterms:created xsi:type="dcterms:W3CDTF">2022-07-01T19:43:16Z</dcterms:created>
  <dcterms:modified xsi:type="dcterms:W3CDTF">2023-06-30T02:47:37Z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0x0101003D6717A6FE2941438468BD3748A7B3DD</vt:lpwstr>
  </property>
</Properties>
</file>