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4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7"/>
  </p:notesMasterIdLst>
  <p:handoutMasterIdLst>
    <p:handoutMasterId r:id="rId58"/>
  </p:handoutMasterIdLst>
  <p:sldIdLst>
    <p:sldId id="539" r:id="rId2"/>
    <p:sldId id="493" r:id="rId3"/>
    <p:sldId id="494" r:id="rId4"/>
    <p:sldId id="495" r:id="rId5"/>
    <p:sldId id="496" r:id="rId6"/>
    <p:sldId id="497" r:id="rId7"/>
    <p:sldId id="498" r:id="rId8"/>
    <p:sldId id="499" r:id="rId9"/>
    <p:sldId id="550" r:id="rId10"/>
    <p:sldId id="567" r:id="rId11"/>
    <p:sldId id="500" r:id="rId12"/>
    <p:sldId id="501" r:id="rId13"/>
    <p:sldId id="502" r:id="rId14"/>
    <p:sldId id="506" r:id="rId15"/>
    <p:sldId id="503" r:id="rId16"/>
    <p:sldId id="505" r:id="rId17"/>
    <p:sldId id="318" r:id="rId18"/>
    <p:sldId id="258" r:id="rId19"/>
    <p:sldId id="284" r:id="rId20"/>
    <p:sldId id="292" r:id="rId21"/>
    <p:sldId id="283" r:id="rId22"/>
    <p:sldId id="259" r:id="rId23"/>
    <p:sldId id="288" r:id="rId24"/>
    <p:sldId id="300" r:id="rId25"/>
    <p:sldId id="301" r:id="rId26"/>
    <p:sldId id="260" r:id="rId27"/>
    <p:sldId id="261" r:id="rId28"/>
    <p:sldId id="263" r:id="rId29"/>
    <p:sldId id="295" r:id="rId30"/>
    <p:sldId id="293" r:id="rId31"/>
    <p:sldId id="294" r:id="rId32"/>
    <p:sldId id="264" r:id="rId33"/>
    <p:sldId id="296" r:id="rId34"/>
    <p:sldId id="266" r:id="rId35"/>
    <p:sldId id="267" r:id="rId36"/>
    <p:sldId id="269" r:id="rId37"/>
    <p:sldId id="298" r:id="rId38"/>
    <p:sldId id="270" r:id="rId39"/>
    <p:sldId id="317" r:id="rId40"/>
    <p:sldId id="271" r:id="rId41"/>
    <p:sldId id="272" r:id="rId42"/>
    <p:sldId id="273" r:id="rId43"/>
    <p:sldId id="274" r:id="rId44"/>
    <p:sldId id="349" r:id="rId45"/>
    <p:sldId id="350" r:id="rId46"/>
    <p:sldId id="351" r:id="rId47"/>
    <p:sldId id="352" r:id="rId48"/>
    <p:sldId id="276" r:id="rId49"/>
    <p:sldId id="289" r:id="rId50"/>
    <p:sldId id="356" r:id="rId51"/>
    <p:sldId id="341" r:id="rId52"/>
    <p:sldId id="342" r:id="rId53"/>
    <p:sldId id="343" r:id="rId54"/>
    <p:sldId id="344" r:id="rId55"/>
    <p:sldId id="345" r:id="rId56"/>
  </p:sldIdLst>
  <p:sldSz cx="9144000" cy="6858000" type="screen4x3"/>
  <p:notesSz cx="7099300" cy="10234613"/>
  <p:custDataLst>
    <p:tags r:id="rId59"/>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75093" autoAdjust="0"/>
  </p:normalViewPr>
  <p:slideViewPr>
    <p:cSldViewPr>
      <p:cViewPr varScale="1">
        <p:scale>
          <a:sx n="100" d="100"/>
          <a:sy n="100" d="100"/>
        </p:scale>
        <p:origin x="3064" y="168"/>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2422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5F38F-EF33-3245-80A1-748B9C11A10F}"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21598AA9-82E1-DB4F-9741-C1D5EDB5DAE9}">
      <dgm:prSet phldrT="[Text]" custT="1"/>
      <dgm:spPr/>
      <dgm:t>
        <a:bodyPr/>
        <a:lstStyle/>
        <a:p>
          <a:r>
            <a:rPr lang="en-US" sz="1600" dirty="0">
              <a:latin typeface="Calibri" charset="0"/>
              <a:ea typeface="Calibri" charset="0"/>
              <a:cs typeface="Calibri" charset="0"/>
            </a:rPr>
            <a:t>TOPIC MIXTURE</a:t>
          </a:r>
        </a:p>
      </dgm:t>
    </dgm:pt>
    <dgm:pt modelId="{221C13C1-2DC1-4440-8D50-81DDEE1EB768}" type="parTrans" cxnId="{59BE523C-26E2-5F49-9943-04818892D057}">
      <dgm:prSet/>
      <dgm:spPr/>
      <dgm:t>
        <a:bodyPr/>
        <a:lstStyle/>
        <a:p>
          <a:endParaRPr lang="en-US" sz="1800">
            <a:latin typeface="Calibri" charset="0"/>
            <a:ea typeface="Calibri" charset="0"/>
            <a:cs typeface="Calibri" charset="0"/>
          </a:endParaRPr>
        </a:p>
      </dgm:t>
    </dgm:pt>
    <dgm:pt modelId="{425FA6D6-5F66-5141-9D76-657D5A94E143}" type="sibTrans" cxnId="{59BE523C-26E2-5F49-9943-04818892D057}">
      <dgm:prSet/>
      <dgm:spPr/>
      <dgm:t>
        <a:bodyPr/>
        <a:lstStyle/>
        <a:p>
          <a:endParaRPr lang="en-US" sz="1800">
            <a:latin typeface="Calibri" charset="0"/>
            <a:ea typeface="Calibri" charset="0"/>
            <a:cs typeface="Calibri" charset="0"/>
          </a:endParaRPr>
        </a:p>
      </dgm:t>
    </dgm:pt>
    <dgm:pt modelId="{07A8AB78-05FA-4B4B-9DFF-814D373319EE}">
      <dgm:prSet phldrT="[Text]" custT="1"/>
      <dgm:spPr/>
      <dgm:t>
        <a:bodyPr/>
        <a:lstStyle/>
        <a:p>
          <a:r>
            <a:rPr lang="en-US" sz="1600" dirty="0">
              <a:latin typeface="Calibri" charset="0"/>
              <a:ea typeface="Calibri" charset="0"/>
              <a:cs typeface="Calibri" charset="0"/>
            </a:rPr>
            <a:t>TOPIC</a:t>
          </a:r>
        </a:p>
      </dgm:t>
    </dgm:pt>
    <dgm:pt modelId="{9200523A-57DD-184E-A3D4-471064B42943}" type="parTrans" cxnId="{769F44E8-3EF6-824C-9889-9A04E0DEA0B2}">
      <dgm:prSet/>
      <dgm:spPr/>
      <dgm:t>
        <a:bodyPr/>
        <a:lstStyle/>
        <a:p>
          <a:endParaRPr lang="en-US" sz="1800">
            <a:latin typeface="Calibri" charset="0"/>
            <a:ea typeface="Calibri" charset="0"/>
            <a:cs typeface="Calibri" charset="0"/>
          </a:endParaRPr>
        </a:p>
      </dgm:t>
    </dgm:pt>
    <dgm:pt modelId="{6171CDBB-96EB-5047-A339-DA1560FC038E}" type="sibTrans" cxnId="{769F44E8-3EF6-824C-9889-9A04E0DEA0B2}">
      <dgm:prSet/>
      <dgm:spPr/>
      <dgm:t>
        <a:bodyPr/>
        <a:lstStyle/>
        <a:p>
          <a:endParaRPr lang="en-US" sz="1800">
            <a:latin typeface="Calibri" charset="0"/>
            <a:ea typeface="Calibri" charset="0"/>
            <a:cs typeface="Calibri" charset="0"/>
          </a:endParaRPr>
        </a:p>
      </dgm:t>
    </dgm:pt>
    <dgm:pt modelId="{8F805642-3554-A940-A455-725E296E0056}">
      <dgm:prSet phldrT="[Text]" custT="1"/>
      <dgm:spPr/>
      <dgm:t>
        <a:bodyPr/>
        <a:lstStyle/>
        <a:p>
          <a:r>
            <a:rPr lang="en-US" sz="1600" dirty="0">
              <a:latin typeface="Calibri" charset="0"/>
              <a:ea typeface="Calibri" charset="0"/>
              <a:cs typeface="Calibri" charset="0"/>
            </a:rPr>
            <a:t>WORD</a:t>
          </a:r>
        </a:p>
      </dgm:t>
    </dgm:pt>
    <dgm:pt modelId="{6B7708B5-CFC4-2D4E-B2F9-B4D7E8E6D5B7}" type="parTrans" cxnId="{2CBBC1E5-F396-6D47-903D-75D737119568}">
      <dgm:prSet/>
      <dgm:spPr/>
      <dgm:t>
        <a:bodyPr/>
        <a:lstStyle/>
        <a:p>
          <a:endParaRPr lang="en-US" sz="1800">
            <a:latin typeface="Calibri" charset="0"/>
            <a:ea typeface="Calibri" charset="0"/>
            <a:cs typeface="Calibri" charset="0"/>
          </a:endParaRPr>
        </a:p>
      </dgm:t>
    </dgm:pt>
    <dgm:pt modelId="{E9A7C2F3-D98B-124C-81C4-AAB87C0CD72E}" type="sibTrans" cxnId="{2CBBC1E5-F396-6D47-903D-75D737119568}">
      <dgm:prSet/>
      <dgm:spPr/>
      <dgm:t>
        <a:bodyPr/>
        <a:lstStyle/>
        <a:p>
          <a:endParaRPr lang="en-US" sz="1800">
            <a:latin typeface="Calibri" charset="0"/>
            <a:ea typeface="Calibri" charset="0"/>
            <a:cs typeface="Calibri" charset="0"/>
          </a:endParaRPr>
        </a:p>
      </dgm:t>
    </dgm:pt>
    <dgm:pt modelId="{53B9F001-8919-2B40-955E-B90E345F0FA9}">
      <dgm:prSet phldrT="[Text]" custT="1"/>
      <dgm:spPr/>
      <dgm:t>
        <a:bodyPr/>
        <a:lstStyle/>
        <a:p>
          <a:r>
            <a:rPr lang="en-US" sz="1600" dirty="0">
              <a:latin typeface="Calibri" charset="0"/>
              <a:ea typeface="Calibri" charset="0"/>
              <a:cs typeface="Calibri" charset="0"/>
            </a:rPr>
            <a:t>TOPIC</a:t>
          </a:r>
        </a:p>
      </dgm:t>
    </dgm:pt>
    <dgm:pt modelId="{A69EA7E2-72DF-9E41-8769-747DB44E2C19}" type="parTrans" cxnId="{CA62BD3D-F4BF-6443-8DF5-C59320D191A1}">
      <dgm:prSet/>
      <dgm:spPr/>
      <dgm:t>
        <a:bodyPr/>
        <a:lstStyle/>
        <a:p>
          <a:endParaRPr lang="en-US" sz="1800">
            <a:latin typeface="Calibri" charset="0"/>
            <a:ea typeface="Calibri" charset="0"/>
            <a:cs typeface="Calibri" charset="0"/>
          </a:endParaRPr>
        </a:p>
      </dgm:t>
    </dgm:pt>
    <dgm:pt modelId="{EC829937-D244-614C-B14F-BCB0BC4CB47E}" type="sibTrans" cxnId="{CA62BD3D-F4BF-6443-8DF5-C59320D191A1}">
      <dgm:prSet/>
      <dgm:spPr/>
      <dgm:t>
        <a:bodyPr/>
        <a:lstStyle/>
        <a:p>
          <a:endParaRPr lang="en-US" sz="1800">
            <a:latin typeface="Calibri" charset="0"/>
            <a:ea typeface="Calibri" charset="0"/>
            <a:cs typeface="Calibri" charset="0"/>
          </a:endParaRPr>
        </a:p>
      </dgm:t>
    </dgm:pt>
    <dgm:pt modelId="{43B8DC7C-B157-D449-A07A-A239557373CF}">
      <dgm:prSet phldrT="[Text]" custT="1"/>
      <dgm:spPr/>
      <dgm:t>
        <a:bodyPr/>
        <a:lstStyle/>
        <a:p>
          <a:r>
            <a:rPr lang="en-US" sz="1600" dirty="0">
              <a:latin typeface="Calibri" charset="0"/>
              <a:ea typeface="Calibri" charset="0"/>
              <a:cs typeface="Calibri" charset="0"/>
            </a:rPr>
            <a:t>WORD</a:t>
          </a:r>
        </a:p>
      </dgm:t>
    </dgm:pt>
    <dgm:pt modelId="{D296960B-B9DE-4642-B7E2-765F23F20EB4}" type="parTrans" cxnId="{5BBC5FB0-0B98-6342-AF6D-9A5403BC27B8}">
      <dgm:prSet/>
      <dgm:spPr/>
      <dgm:t>
        <a:bodyPr/>
        <a:lstStyle/>
        <a:p>
          <a:endParaRPr lang="en-US" sz="1800">
            <a:latin typeface="Calibri" charset="0"/>
            <a:ea typeface="Calibri" charset="0"/>
            <a:cs typeface="Calibri" charset="0"/>
          </a:endParaRPr>
        </a:p>
      </dgm:t>
    </dgm:pt>
    <dgm:pt modelId="{71847F4A-A2BB-964F-A043-0187B4E5C7CF}" type="sibTrans" cxnId="{5BBC5FB0-0B98-6342-AF6D-9A5403BC27B8}">
      <dgm:prSet/>
      <dgm:spPr/>
      <dgm:t>
        <a:bodyPr/>
        <a:lstStyle/>
        <a:p>
          <a:endParaRPr lang="en-US" sz="1800">
            <a:latin typeface="Calibri" charset="0"/>
            <a:ea typeface="Calibri" charset="0"/>
            <a:cs typeface="Calibri" charset="0"/>
          </a:endParaRPr>
        </a:p>
      </dgm:t>
    </dgm:pt>
    <dgm:pt modelId="{E434AD5C-12DB-DB44-B089-A1A6228A47F1}">
      <dgm:prSet phldrT="[Text]" custT="1"/>
      <dgm:spPr/>
      <dgm:t>
        <a:bodyPr/>
        <a:lstStyle/>
        <a:p>
          <a:r>
            <a:rPr lang="en-US" sz="1600" dirty="0">
              <a:latin typeface="Calibri" charset="0"/>
              <a:ea typeface="Calibri" charset="0"/>
              <a:cs typeface="Calibri" charset="0"/>
            </a:rPr>
            <a:t>...</a:t>
          </a:r>
        </a:p>
      </dgm:t>
    </dgm:pt>
    <dgm:pt modelId="{64DEE974-D16B-5B41-B50D-722A63CB0FB7}" type="parTrans" cxnId="{020A70B9-511E-C84F-AB4B-0288198957F5}">
      <dgm:prSet/>
      <dgm:spPr/>
      <dgm:t>
        <a:bodyPr/>
        <a:lstStyle/>
        <a:p>
          <a:endParaRPr lang="en-US" sz="1800">
            <a:latin typeface="Calibri" charset="0"/>
            <a:ea typeface="Calibri" charset="0"/>
            <a:cs typeface="Calibri" charset="0"/>
          </a:endParaRPr>
        </a:p>
      </dgm:t>
    </dgm:pt>
    <dgm:pt modelId="{6FAFBE89-D8B4-534E-8F51-AD7FBE609777}" type="sibTrans" cxnId="{020A70B9-511E-C84F-AB4B-0288198957F5}">
      <dgm:prSet/>
      <dgm:spPr/>
      <dgm:t>
        <a:bodyPr/>
        <a:lstStyle/>
        <a:p>
          <a:endParaRPr lang="en-US" sz="1800">
            <a:latin typeface="Calibri" charset="0"/>
            <a:ea typeface="Calibri" charset="0"/>
            <a:cs typeface="Calibri" charset="0"/>
          </a:endParaRPr>
        </a:p>
      </dgm:t>
    </dgm:pt>
    <dgm:pt modelId="{5A2E00E1-0CF4-4045-9AB7-7F0852893E2B}">
      <dgm:prSet phldrT="[Text]" custT="1"/>
      <dgm:spPr/>
      <dgm:t>
        <a:bodyPr/>
        <a:lstStyle/>
        <a:p>
          <a:r>
            <a:rPr lang="en-US" sz="1600" dirty="0">
              <a:latin typeface="Calibri" charset="0"/>
              <a:ea typeface="Calibri" charset="0"/>
              <a:cs typeface="Calibri" charset="0"/>
            </a:rPr>
            <a:t>...</a:t>
          </a:r>
        </a:p>
      </dgm:t>
    </dgm:pt>
    <dgm:pt modelId="{92B445D9-2536-4B42-97A8-3F302D683E23}" type="parTrans" cxnId="{95078D97-36E6-FF40-AC92-1445F2874613}">
      <dgm:prSet/>
      <dgm:spPr/>
      <dgm:t>
        <a:bodyPr/>
        <a:lstStyle/>
        <a:p>
          <a:endParaRPr lang="en-US" sz="1800">
            <a:latin typeface="Calibri" charset="0"/>
            <a:ea typeface="Calibri" charset="0"/>
            <a:cs typeface="Calibri" charset="0"/>
          </a:endParaRPr>
        </a:p>
      </dgm:t>
    </dgm:pt>
    <dgm:pt modelId="{3BD1059A-01B7-7048-A537-1FF6E6C64A0D}" type="sibTrans" cxnId="{95078D97-36E6-FF40-AC92-1445F2874613}">
      <dgm:prSet/>
      <dgm:spPr/>
      <dgm:t>
        <a:bodyPr/>
        <a:lstStyle/>
        <a:p>
          <a:endParaRPr lang="en-US" sz="1800">
            <a:latin typeface="Calibri" charset="0"/>
            <a:ea typeface="Calibri" charset="0"/>
            <a:cs typeface="Calibri" charset="0"/>
          </a:endParaRPr>
        </a:p>
      </dgm:t>
    </dgm:pt>
    <dgm:pt modelId="{424A7D78-7B0B-974D-89AC-D4013F5E44FA}" type="pres">
      <dgm:prSet presAssocID="{F6E5F38F-EF33-3245-80A1-748B9C11A10F}" presName="hierChild1" presStyleCnt="0">
        <dgm:presLayoutVars>
          <dgm:chPref val="1"/>
          <dgm:dir/>
          <dgm:animOne val="branch"/>
          <dgm:animLvl val="lvl"/>
          <dgm:resizeHandles/>
        </dgm:presLayoutVars>
      </dgm:prSet>
      <dgm:spPr/>
    </dgm:pt>
    <dgm:pt modelId="{F096D584-BE34-204E-8681-0FD6CBBCE038}" type="pres">
      <dgm:prSet presAssocID="{21598AA9-82E1-DB4F-9741-C1D5EDB5DAE9}" presName="hierRoot1" presStyleCnt="0"/>
      <dgm:spPr/>
    </dgm:pt>
    <dgm:pt modelId="{3EC47FEE-0D70-C740-9B93-B1F3A0F85051}" type="pres">
      <dgm:prSet presAssocID="{21598AA9-82E1-DB4F-9741-C1D5EDB5DAE9}" presName="composite" presStyleCnt="0"/>
      <dgm:spPr/>
    </dgm:pt>
    <dgm:pt modelId="{CFAEC223-AB9E-3441-AC8B-FDD5B1850070}" type="pres">
      <dgm:prSet presAssocID="{21598AA9-82E1-DB4F-9741-C1D5EDB5DAE9}" presName="background" presStyleLbl="node0" presStyleIdx="0" presStyleCnt="1"/>
      <dgm:spPr/>
    </dgm:pt>
    <dgm:pt modelId="{CA06A3D6-108E-224A-A0DC-6E612736BD36}" type="pres">
      <dgm:prSet presAssocID="{21598AA9-82E1-DB4F-9741-C1D5EDB5DAE9}" presName="text" presStyleLbl="fgAcc0" presStyleIdx="0" presStyleCnt="1">
        <dgm:presLayoutVars>
          <dgm:chPref val="3"/>
        </dgm:presLayoutVars>
      </dgm:prSet>
      <dgm:spPr/>
    </dgm:pt>
    <dgm:pt modelId="{B776BEE1-6030-D84B-B54C-44E20A912940}" type="pres">
      <dgm:prSet presAssocID="{21598AA9-82E1-DB4F-9741-C1D5EDB5DAE9}" presName="hierChild2" presStyleCnt="0"/>
      <dgm:spPr/>
    </dgm:pt>
    <dgm:pt modelId="{1598DE90-CF50-B948-9B8C-E20592D75534}" type="pres">
      <dgm:prSet presAssocID="{9200523A-57DD-184E-A3D4-471064B42943}" presName="Name10" presStyleLbl="parChTrans1D2" presStyleIdx="0" presStyleCnt="3"/>
      <dgm:spPr/>
    </dgm:pt>
    <dgm:pt modelId="{7F6570E7-EB35-E246-B9A5-B7CC0EF9B446}" type="pres">
      <dgm:prSet presAssocID="{07A8AB78-05FA-4B4B-9DFF-814D373319EE}" presName="hierRoot2" presStyleCnt="0"/>
      <dgm:spPr/>
    </dgm:pt>
    <dgm:pt modelId="{CB0C132B-2BEA-9F47-8D35-714CE2B4DB12}" type="pres">
      <dgm:prSet presAssocID="{07A8AB78-05FA-4B4B-9DFF-814D373319EE}" presName="composite2" presStyleCnt="0"/>
      <dgm:spPr/>
    </dgm:pt>
    <dgm:pt modelId="{C40AFBE9-BC15-1741-AE19-62A5D9FD5ED2}" type="pres">
      <dgm:prSet presAssocID="{07A8AB78-05FA-4B4B-9DFF-814D373319EE}" presName="background2" presStyleLbl="node2" presStyleIdx="0" presStyleCnt="3"/>
      <dgm:spPr/>
    </dgm:pt>
    <dgm:pt modelId="{4366059D-D7C2-844E-953A-91153172C24D}" type="pres">
      <dgm:prSet presAssocID="{07A8AB78-05FA-4B4B-9DFF-814D373319EE}" presName="text2" presStyleLbl="fgAcc2" presStyleIdx="0" presStyleCnt="3">
        <dgm:presLayoutVars>
          <dgm:chPref val="3"/>
        </dgm:presLayoutVars>
      </dgm:prSet>
      <dgm:spPr/>
    </dgm:pt>
    <dgm:pt modelId="{0EFB21F9-DFFA-5541-9E60-91E9593A3041}" type="pres">
      <dgm:prSet presAssocID="{07A8AB78-05FA-4B4B-9DFF-814D373319EE}" presName="hierChild3" presStyleCnt="0"/>
      <dgm:spPr/>
    </dgm:pt>
    <dgm:pt modelId="{D8EC2477-CE38-1A45-B2A8-4212FA817ADB}" type="pres">
      <dgm:prSet presAssocID="{6B7708B5-CFC4-2D4E-B2F9-B4D7E8E6D5B7}" presName="Name17" presStyleLbl="parChTrans1D3" presStyleIdx="0" presStyleCnt="3"/>
      <dgm:spPr/>
    </dgm:pt>
    <dgm:pt modelId="{BCD0DED1-9A8A-B042-9447-B863DC0C211A}" type="pres">
      <dgm:prSet presAssocID="{8F805642-3554-A940-A455-725E296E0056}" presName="hierRoot3" presStyleCnt="0"/>
      <dgm:spPr/>
    </dgm:pt>
    <dgm:pt modelId="{ABEED51A-35C6-6448-B68B-6895D404DDD8}" type="pres">
      <dgm:prSet presAssocID="{8F805642-3554-A940-A455-725E296E0056}" presName="composite3" presStyleCnt="0"/>
      <dgm:spPr/>
    </dgm:pt>
    <dgm:pt modelId="{301AFB79-4109-A24D-B601-1251F73B5E41}" type="pres">
      <dgm:prSet presAssocID="{8F805642-3554-A940-A455-725E296E0056}" presName="background3" presStyleLbl="node3" presStyleIdx="0" presStyleCnt="3"/>
      <dgm:spPr/>
    </dgm:pt>
    <dgm:pt modelId="{1185DD4C-0401-9347-8055-76EA7F080206}" type="pres">
      <dgm:prSet presAssocID="{8F805642-3554-A940-A455-725E296E0056}" presName="text3" presStyleLbl="fgAcc3" presStyleIdx="0" presStyleCnt="3">
        <dgm:presLayoutVars>
          <dgm:chPref val="3"/>
        </dgm:presLayoutVars>
      </dgm:prSet>
      <dgm:spPr/>
    </dgm:pt>
    <dgm:pt modelId="{35C4C243-A1B7-A841-8AB7-896D127CFBA1}" type="pres">
      <dgm:prSet presAssocID="{8F805642-3554-A940-A455-725E296E0056}" presName="hierChild4" presStyleCnt="0"/>
      <dgm:spPr/>
    </dgm:pt>
    <dgm:pt modelId="{DB149BC7-79B1-A342-8009-89424C340DD6}" type="pres">
      <dgm:prSet presAssocID="{64DEE974-D16B-5B41-B50D-722A63CB0FB7}" presName="Name10" presStyleLbl="parChTrans1D2" presStyleIdx="1" presStyleCnt="3"/>
      <dgm:spPr/>
    </dgm:pt>
    <dgm:pt modelId="{7C1D85F2-5BC4-3C45-903E-952DB2B20112}" type="pres">
      <dgm:prSet presAssocID="{E434AD5C-12DB-DB44-B089-A1A6228A47F1}" presName="hierRoot2" presStyleCnt="0"/>
      <dgm:spPr/>
    </dgm:pt>
    <dgm:pt modelId="{FD4ADFB8-E076-BE42-A5CD-E74BB97D2EE7}" type="pres">
      <dgm:prSet presAssocID="{E434AD5C-12DB-DB44-B089-A1A6228A47F1}" presName="composite2" presStyleCnt="0"/>
      <dgm:spPr/>
    </dgm:pt>
    <dgm:pt modelId="{6FD1F5F2-8746-1944-845C-A4C086CB549E}" type="pres">
      <dgm:prSet presAssocID="{E434AD5C-12DB-DB44-B089-A1A6228A47F1}" presName="background2" presStyleLbl="node2" presStyleIdx="1" presStyleCnt="3"/>
      <dgm:spPr/>
    </dgm:pt>
    <dgm:pt modelId="{05C76DD6-B8F9-A349-8113-214FD6414DD6}" type="pres">
      <dgm:prSet presAssocID="{E434AD5C-12DB-DB44-B089-A1A6228A47F1}" presName="text2" presStyleLbl="fgAcc2" presStyleIdx="1" presStyleCnt="3">
        <dgm:presLayoutVars>
          <dgm:chPref val="3"/>
        </dgm:presLayoutVars>
      </dgm:prSet>
      <dgm:spPr/>
    </dgm:pt>
    <dgm:pt modelId="{69C6B731-1EC3-F041-8589-9EF92DD0244F}" type="pres">
      <dgm:prSet presAssocID="{E434AD5C-12DB-DB44-B089-A1A6228A47F1}" presName="hierChild3" presStyleCnt="0"/>
      <dgm:spPr/>
    </dgm:pt>
    <dgm:pt modelId="{59AA4B1F-8FD8-1047-A6B1-EEEA25BF4A93}" type="pres">
      <dgm:prSet presAssocID="{92B445D9-2536-4B42-97A8-3F302D683E23}" presName="Name17" presStyleLbl="parChTrans1D3" presStyleIdx="1" presStyleCnt="3"/>
      <dgm:spPr/>
    </dgm:pt>
    <dgm:pt modelId="{2163E3EA-2A46-924C-9BB6-1DA1318E9576}" type="pres">
      <dgm:prSet presAssocID="{5A2E00E1-0CF4-4045-9AB7-7F0852893E2B}" presName="hierRoot3" presStyleCnt="0"/>
      <dgm:spPr/>
    </dgm:pt>
    <dgm:pt modelId="{05D5E7C5-B7AC-FF42-B494-C4DBDB87D635}" type="pres">
      <dgm:prSet presAssocID="{5A2E00E1-0CF4-4045-9AB7-7F0852893E2B}" presName="composite3" presStyleCnt="0"/>
      <dgm:spPr/>
    </dgm:pt>
    <dgm:pt modelId="{4BA560F0-C90B-F849-8CBA-C0CCCC6E180A}" type="pres">
      <dgm:prSet presAssocID="{5A2E00E1-0CF4-4045-9AB7-7F0852893E2B}" presName="background3" presStyleLbl="node3" presStyleIdx="1" presStyleCnt="3"/>
      <dgm:spPr/>
    </dgm:pt>
    <dgm:pt modelId="{4F0FEE3F-689D-3246-AC14-0756D0EE0A77}" type="pres">
      <dgm:prSet presAssocID="{5A2E00E1-0CF4-4045-9AB7-7F0852893E2B}" presName="text3" presStyleLbl="fgAcc3" presStyleIdx="1" presStyleCnt="3">
        <dgm:presLayoutVars>
          <dgm:chPref val="3"/>
        </dgm:presLayoutVars>
      </dgm:prSet>
      <dgm:spPr/>
    </dgm:pt>
    <dgm:pt modelId="{EBE699BF-2B32-9048-A03B-5E6CC3D7BC0C}" type="pres">
      <dgm:prSet presAssocID="{5A2E00E1-0CF4-4045-9AB7-7F0852893E2B}" presName="hierChild4" presStyleCnt="0"/>
      <dgm:spPr/>
    </dgm:pt>
    <dgm:pt modelId="{BAFDF403-B4A5-6D43-8043-B2A2A5E32A6E}" type="pres">
      <dgm:prSet presAssocID="{A69EA7E2-72DF-9E41-8769-747DB44E2C19}" presName="Name10" presStyleLbl="parChTrans1D2" presStyleIdx="2" presStyleCnt="3"/>
      <dgm:spPr/>
    </dgm:pt>
    <dgm:pt modelId="{566D61F5-2D68-0A43-A9F0-6D3E24503DCC}" type="pres">
      <dgm:prSet presAssocID="{53B9F001-8919-2B40-955E-B90E345F0FA9}" presName="hierRoot2" presStyleCnt="0"/>
      <dgm:spPr/>
    </dgm:pt>
    <dgm:pt modelId="{E1E43E89-F3B5-4C4E-B7B7-4F9E0EB284E3}" type="pres">
      <dgm:prSet presAssocID="{53B9F001-8919-2B40-955E-B90E345F0FA9}" presName="composite2" presStyleCnt="0"/>
      <dgm:spPr/>
    </dgm:pt>
    <dgm:pt modelId="{497D6734-9BDB-8F47-BC27-58402407A882}" type="pres">
      <dgm:prSet presAssocID="{53B9F001-8919-2B40-955E-B90E345F0FA9}" presName="background2" presStyleLbl="node2" presStyleIdx="2" presStyleCnt="3"/>
      <dgm:spPr/>
    </dgm:pt>
    <dgm:pt modelId="{9D9859B7-0886-084E-A646-FCEF7705DE38}" type="pres">
      <dgm:prSet presAssocID="{53B9F001-8919-2B40-955E-B90E345F0FA9}" presName="text2" presStyleLbl="fgAcc2" presStyleIdx="2" presStyleCnt="3">
        <dgm:presLayoutVars>
          <dgm:chPref val="3"/>
        </dgm:presLayoutVars>
      </dgm:prSet>
      <dgm:spPr/>
    </dgm:pt>
    <dgm:pt modelId="{A00F1617-333F-624A-9332-1168DE12157F}" type="pres">
      <dgm:prSet presAssocID="{53B9F001-8919-2B40-955E-B90E345F0FA9}" presName="hierChild3" presStyleCnt="0"/>
      <dgm:spPr/>
    </dgm:pt>
    <dgm:pt modelId="{61ACF515-A915-0944-B8DD-3F512AC002D5}" type="pres">
      <dgm:prSet presAssocID="{D296960B-B9DE-4642-B7E2-765F23F20EB4}" presName="Name17" presStyleLbl="parChTrans1D3" presStyleIdx="2" presStyleCnt="3"/>
      <dgm:spPr/>
    </dgm:pt>
    <dgm:pt modelId="{F6FBA2FF-6AC2-7449-BC6F-F6C587F5EBBC}" type="pres">
      <dgm:prSet presAssocID="{43B8DC7C-B157-D449-A07A-A239557373CF}" presName="hierRoot3" presStyleCnt="0"/>
      <dgm:spPr/>
    </dgm:pt>
    <dgm:pt modelId="{95F60F1C-51FC-CF43-A1D6-B0EFBD262B54}" type="pres">
      <dgm:prSet presAssocID="{43B8DC7C-B157-D449-A07A-A239557373CF}" presName="composite3" presStyleCnt="0"/>
      <dgm:spPr/>
    </dgm:pt>
    <dgm:pt modelId="{3A8306FF-50C3-7D48-B58D-48EDBC3E0252}" type="pres">
      <dgm:prSet presAssocID="{43B8DC7C-B157-D449-A07A-A239557373CF}" presName="background3" presStyleLbl="node3" presStyleIdx="2" presStyleCnt="3"/>
      <dgm:spPr/>
    </dgm:pt>
    <dgm:pt modelId="{7535A9C5-1ED6-324C-81F1-E1DA14929168}" type="pres">
      <dgm:prSet presAssocID="{43B8DC7C-B157-D449-A07A-A239557373CF}" presName="text3" presStyleLbl="fgAcc3" presStyleIdx="2" presStyleCnt="3">
        <dgm:presLayoutVars>
          <dgm:chPref val="3"/>
        </dgm:presLayoutVars>
      </dgm:prSet>
      <dgm:spPr/>
    </dgm:pt>
    <dgm:pt modelId="{1B6E19CA-E641-C24D-BAE6-8830B358DEDC}" type="pres">
      <dgm:prSet presAssocID="{43B8DC7C-B157-D449-A07A-A239557373CF}" presName="hierChild4" presStyleCnt="0"/>
      <dgm:spPr/>
    </dgm:pt>
  </dgm:ptLst>
  <dgm:cxnLst>
    <dgm:cxn modelId="{B8ED4605-76FF-3343-BA42-714EE873EC69}" type="presOf" srcId="{9200523A-57DD-184E-A3D4-471064B42943}" destId="{1598DE90-CF50-B948-9B8C-E20592D75534}" srcOrd="0" destOrd="0" presId="urn:microsoft.com/office/officeart/2005/8/layout/hierarchy1"/>
    <dgm:cxn modelId="{2B2BCC07-87C1-0249-B69E-EFC7EB74CB3C}" type="presOf" srcId="{43B8DC7C-B157-D449-A07A-A239557373CF}" destId="{7535A9C5-1ED6-324C-81F1-E1DA14929168}" srcOrd="0" destOrd="0" presId="urn:microsoft.com/office/officeart/2005/8/layout/hierarchy1"/>
    <dgm:cxn modelId="{21BF760B-DABF-544D-BF54-9E0D6088AFB1}" type="presOf" srcId="{8F805642-3554-A940-A455-725E296E0056}" destId="{1185DD4C-0401-9347-8055-76EA7F080206}" srcOrd="0" destOrd="0" presId="urn:microsoft.com/office/officeart/2005/8/layout/hierarchy1"/>
    <dgm:cxn modelId="{4EC96419-6213-1740-9076-7A9678D2B586}" type="presOf" srcId="{21598AA9-82E1-DB4F-9741-C1D5EDB5DAE9}" destId="{CA06A3D6-108E-224A-A0DC-6E612736BD36}" srcOrd="0" destOrd="0" presId="urn:microsoft.com/office/officeart/2005/8/layout/hierarchy1"/>
    <dgm:cxn modelId="{D9CB152F-3A77-6E4B-82B1-49E725F60926}" type="presOf" srcId="{92B445D9-2536-4B42-97A8-3F302D683E23}" destId="{59AA4B1F-8FD8-1047-A6B1-EEEA25BF4A93}" srcOrd="0" destOrd="0" presId="urn:microsoft.com/office/officeart/2005/8/layout/hierarchy1"/>
    <dgm:cxn modelId="{3739742F-ED47-7B40-B130-2E5702C402EF}" type="presOf" srcId="{53B9F001-8919-2B40-955E-B90E345F0FA9}" destId="{9D9859B7-0886-084E-A646-FCEF7705DE38}" srcOrd="0" destOrd="0" presId="urn:microsoft.com/office/officeart/2005/8/layout/hierarchy1"/>
    <dgm:cxn modelId="{59BE523C-26E2-5F49-9943-04818892D057}" srcId="{F6E5F38F-EF33-3245-80A1-748B9C11A10F}" destId="{21598AA9-82E1-DB4F-9741-C1D5EDB5DAE9}" srcOrd="0" destOrd="0" parTransId="{221C13C1-2DC1-4440-8D50-81DDEE1EB768}" sibTransId="{425FA6D6-5F66-5141-9D76-657D5A94E143}"/>
    <dgm:cxn modelId="{CA62BD3D-F4BF-6443-8DF5-C59320D191A1}" srcId="{21598AA9-82E1-DB4F-9741-C1D5EDB5DAE9}" destId="{53B9F001-8919-2B40-955E-B90E345F0FA9}" srcOrd="2" destOrd="0" parTransId="{A69EA7E2-72DF-9E41-8769-747DB44E2C19}" sibTransId="{EC829937-D244-614C-B14F-BCB0BC4CB47E}"/>
    <dgm:cxn modelId="{BA88CF65-BB35-5346-A896-ADADB03F851D}" type="presOf" srcId="{F6E5F38F-EF33-3245-80A1-748B9C11A10F}" destId="{424A7D78-7B0B-974D-89AC-D4013F5E44FA}" srcOrd="0" destOrd="0" presId="urn:microsoft.com/office/officeart/2005/8/layout/hierarchy1"/>
    <dgm:cxn modelId="{34D7B977-F66F-EC45-AD6A-56B517C74D3C}" type="presOf" srcId="{6B7708B5-CFC4-2D4E-B2F9-B4D7E8E6D5B7}" destId="{D8EC2477-CE38-1A45-B2A8-4212FA817ADB}" srcOrd="0" destOrd="0" presId="urn:microsoft.com/office/officeart/2005/8/layout/hierarchy1"/>
    <dgm:cxn modelId="{3A7F0394-5261-254E-8B14-D72F69C4B66A}" type="presOf" srcId="{64DEE974-D16B-5B41-B50D-722A63CB0FB7}" destId="{DB149BC7-79B1-A342-8009-89424C340DD6}" srcOrd="0" destOrd="0" presId="urn:microsoft.com/office/officeart/2005/8/layout/hierarchy1"/>
    <dgm:cxn modelId="{D16E8B97-1BCE-AB48-ADD3-334BC357DE98}" type="presOf" srcId="{A69EA7E2-72DF-9E41-8769-747DB44E2C19}" destId="{BAFDF403-B4A5-6D43-8043-B2A2A5E32A6E}" srcOrd="0" destOrd="0" presId="urn:microsoft.com/office/officeart/2005/8/layout/hierarchy1"/>
    <dgm:cxn modelId="{95078D97-36E6-FF40-AC92-1445F2874613}" srcId="{E434AD5C-12DB-DB44-B089-A1A6228A47F1}" destId="{5A2E00E1-0CF4-4045-9AB7-7F0852893E2B}" srcOrd="0" destOrd="0" parTransId="{92B445D9-2536-4B42-97A8-3F302D683E23}" sibTransId="{3BD1059A-01B7-7048-A537-1FF6E6C64A0D}"/>
    <dgm:cxn modelId="{5BBC5FB0-0B98-6342-AF6D-9A5403BC27B8}" srcId="{53B9F001-8919-2B40-955E-B90E345F0FA9}" destId="{43B8DC7C-B157-D449-A07A-A239557373CF}" srcOrd="0" destOrd="0" parTransId="{D296960B-B9DE-4642-B7E2-765F23F20EB4}" sibTransId="{71847F4A-A2BB-964F-A043-0187B4E5C7CF}"/>
    <dgm:cxn modelId="{900017B5-FED6-D84B-93A2-16F8B1657E10}" type="presOf" srcId="{D296960B-B9DE-4642-B7E2-765F23F20EB4}" destId="{61ACF515-A915-0944-B8DD-3F512AC002D5}" srcOrd="0" destOrd="0" presId="urn:microsoft.com/office/officeart/2005/8/layout/hierarchy1"/>
    <dgm:cxn modelId="{020A70B9-511E-C84F-AB4B-0288198957F5}" srcId="{21598AA9-82E1-DB4F-9741-C1D5EDB5DAE9}" destId="{E434AD5C-12DB-DB44-B089-A1A6228A47F1}" srcOrd="1" destOrd="0" parTransId="{64DEE974-D16B-5B41-B50D-722A63CB0FB7}" sibTransId="{6FAFBE89-D8B4-534E-8F51-AD7FBE609777}"/>
    <dgm:cxn modelId="{FE413FBE-B4C4-1A45-8359-01F1F1619B39}" type="presOf" srcId="{5A2E00E1-0CF4-4045-9AB7-7F0852893E2B}" destId="{4F0FEE3F-689D-3246-AC14-0756D0EE0A77}" srcOrd="0" destOrd="0" presId="urn:microsoft.com/office/officeart/2005/8/layout/hierarchy1"/>
    <dgm:cxn modelId="{C1ADDBD3-B858-0941-9D70-26F04F82CB44}" type="presOf" srcId="{07A8AB78-05FA-4B4B-9DFF-814D373319EE}" destId="{4366059D-D7C2-844E-953A-91153172C24D}" srcOrd="0" destOrd="0" presId="urn:microsoft.com/office/officeart/2005/8/layout/hierarchy1"/>
    <dgm:cxn modelId="{A7F768D6-04D8-C747-996B-4C5B736BF91C}" type="presOf" srcId="{E434AD5C-12DB-DB44-B089-A1A6228A47F1}" destId="{05C76DD6-B8F9-A349-8113-214FD6414DD6}" srcOrd="0" destOrd="0" presId="urn:microsoft.com/office/officeart/2005/8/layout/hierarchy1"/>
    <dgm:cxn modelId="{2CBBC1E5-F396-6D47-903D-75D737119568}" srcId="{07A8AB78-05FA-4B4B-9DFF-814D373319EE}" destId="{8F805642-3554-A940-A455-725E296E0056}" srcOrd="0" destOrd="0" parTransId="{6B7708B5-CFC4-2D4E-B2F9-B4D7E8E6D5B7}" sibTransId="{E9A7C2F3-D98B-124C-81C4-AAB87C0CD72E}"/>
    <dgm:cxn modelId="{769F44E8-3EF6-824C-9889-9A04E0DEA0B2}" srcId="{21598AA9-82E1-DB4F-9741-C1D5EDB5DAE9}" destId="{07A8AB78-05FA-4B4B-9DFF-814D373319EE}" srcOrd="0" destOrd="0" parTransId="{9200523A-57DD-184E-A3D4-471064B42943}" sibTransId="{6171CDBB-96EB-5047-A339-DA1560FC038E}"/>
    <dgm:cxn modelId="{B1751FB7-6E5A-1E4F-95EA-D6D51065CBA3}" type="presParOf" srcId="{424A7D78-7B0B-974D-89AC-D4013F5E44FA}" destId="{F096D584-BE34-204E-8681-0FD6CBBCE038}" srcOrd="0" destOrd="0" presId="urn:microsoft.com/office/officeart/2005/8/layout/hierarchy1"/>
    <dgm:cxn modelId="{D56A4BC9-925E-4B40-A4A8-9691F430AC42}" type="presParOf" srcId="{F096D584-BE34-204E-8681-0FD6CBBCE038}" destId="{3EC47FEE-0D70-C740-9B93-B1F3A0F85051}" srcOrd="0" destOrd="0" presId="urn:microsoft.com/office/officeart/2005/8/layout/hierarchy1"/>
    <dgm:cxn modelId="{9617F052-EE9E-034B-A002-65417AFDC089}" type="presParOf" srcId="{3EC47FEE-0D70-C740-9B93-B1F3A0F85051}" destId="{CFAEC223-AB9E-3441-AC8B-FDD5B1850070}" srcOrd="0" destOrd="0" presId="urn:microsoft.com/office/officeart/2005/8/layout/hierarchy1"/>
    <dgm:cxn modelId="{5E7B69AF-397D-224A-A748-6F2B65A89AAF}" type="presParOf" srcId="{3EC47FEE-0D70-C740-9B93-B1F3A0F85051}" destId="{CA06A3D6-108E-224A-A0DC-6E612736BD36}" srcOrd="1" destOrd="0" presId="urn:microsoft.com/office/officeart/2005/8/layout/hierarchy1"/>
    <dgm:cxn modelId="{5D0D3573-40ED-3F4A-AF3F-D82117B1E965}" type="presParOf" srcId="{F096D584-BE34-204E-8681-0FD6CBBCE038}" destId="{B776BEE1-6030-D84B-B54C-44E20A912940}" srcOrd="1" destOrd="0" presId="urn:microsoft.com/office/officeart/2005/8/layout/hierarchy1"/>
    <dgm:cxn modelId="{1D67AA8C-FE77-6244-953A-A574ED47E54F}" type="presParOf" srcId="{B776BEE1-6030-D84B-B54C-44E20A912940}" destId="{1598DE90-CF50-B948-9B8C-E20592D75534}" srcOrd="0" destOrd="0" presId="urn:microsoft.com/office/officeart/2005/8/layout/hierarchy1"/>
    <dgm:cxn modelId="{5D43B839-BC7D-284D-81D4-F6A4F54FC53A}" type="presParOf" srcId="{B776BEE1-6030-D84B-B54C-44E20A912940}" destId="{7F6570E7-EB35-E246-B9A5-B7CC0EF9B446}" srcOrd="1" destOrd="0" presId="urn:microsoft.com/office/officeart/2005/8/layout/hierarchy1"/>
    <dgm:cxn modelId="{124C3949-DF0D-FB4C-BD5D-62C24945722A}" type="presParOf" srcId="{7F6570E7-EB35-E246-B9A5-B7CC0EF9B446}" destId="{CB0C132B-2BEA-9F47-8D35-714CE2B4DB12}" srcOrd="0" destOrd="0" presId="urn:microsoft.com/office/officeart/2005/8/layout/hierarchy1"/>
    <dgm:cxn modelId="{8A594631-4AAE-3049-957C-C928FC90B9CB}" type="presParOf" srcId="{CB0C132B-2BEA-9F47-8D35-714CE2B4DB12}" destId="{C40AFBE9-BC15-1741-AE19-62A5D9FD5ED2}" srcOrd="0" destOrd="0" presId="urn:microsoft.com/office/officeart/2005/8/layout/hierarchy1"/>
    <dgm:cxn modelId="{78905367-E281-8E45-82E3-950D261FA20E}" type="presParOf" srcId="{CB0C132B-2BEA-9F47-8D35-714CE2B4DB12}" destId="{4366059D-D7C2-844E-953A-91153172C24D}" srcOrd="1" destOrd="0" presId="urn:microsoft.com/office/officeart/2005/8/layout/hierarchy1"/>
    <dgm:cxn modelId="{3F20365E-80FD-DA41-9888-DA3550E837CE}" type="presParOf" srcId="{7F6570E7-EB35-E246-B9A5-B7CC0EF9B446}" destId="{0EFB21F9-DFFA-5541-9E60-91E9593A3041}" srcOrd="1" destOrd="0" presId="urn:microsoft.com/office/officeart/2005/8/layout/hierarchy1"/>
    <dgm:cxn modelId="{497D9942-3B18-874E-8A25-83F3D8DDBE15}" type="presParOf" srcId="{0EFB21F9-DFFA-5541-9E60-91E9593A3041}" destId="{D8EC2477-CE38-1A45-B2A8-4212FA817ADB}" srcOrd="0" destOrd="0" presId="urn:microsoft.com/office/officeart/2005/8/layout/hierarchy1"/>
    <dgm:cxn modelId="{B3A9204D-96A8-964B-BC1C-9C3ACD1A2659}" type="presParOf" srcId="{0EFB21F9-DFFA-5541-9E60-91E9593A3041}" destId="{BCD0DED1-9A8A-B042-9447-B863DC0C211A}" srcOrd="1" destOrd="0" presId="urn:microsoft.com/office/officeart/2005/8/layout/hierarchy1"/>
    <dgm:cxn modelId="{7DB06AD1-CE5D-7444-950E-C400DDC6B087}" type="presParOf" srcId="{BCD0DED1-9A8A-B042-9447-B863DC0C211A}" destId="{ABEED51A-35C6-6448-B68B-6895D404DDD8}" srcOrd="0" destOrd="0" presId="urn:microsoft.com/office/officeart/2005/8/layout/hierarchy1"/>
    <dgm:cxn modelId="{77804B8A-1898-1F43-9AB7-577F687B9679}" type="presParOf" srcId="{ABEED51A-35C6-6448-B68B-6895D404DDD8}" destId="{301AFB79-4109-A24D-B601-1251F73B5E41}" srcOrd="0" destOrd="0" presId="urn:microsoft.com/office/officeart/2005/8/layout/hierarchy1"/>
    <dgm:cxn modelId="{45FA9DA3-91DE-EC40-8D8C-F8A44642589C}" type="presParOf" srcId="{ABEED51A-35C6-6448-B68B-6895D404DDD8}" destId="{1185DD4C-0401-9347-8055-76EA7F080206}" srcOrd="1" destOrd="0" presId="urn:microsoft.com/office/officeart/2005/8/layout/hierarchy1"/>
    <dgm:cxn modelId="{2D623571-5096-4847-816D-213FF69600DF}" type="presParOf" srcId="{BCD0DED1-9A8A-B042-9447-B863DC0C211A}" destId="{35C4C243-A1B7-A841-8AB7-896D127CFBA1}" srcOrd="1" destOrd="0" presId="urn:microsoft.com/office/officeart/2005/8/layout/hierarchy1"/>
    <dgm:cxn modelId="{EA18106A-0D1C-7945-8895-515285D2ED9F}" type="presParOf" srcId="{B776BEE1-6030-D84B-B54C-44E20A912940}" destId="{DB149BC7-79B1-A342-8009-89424C340DD6}" srcOrd="2" destOrd="0" presId="urn:microsoft.com/office/officeart/2005/8/layout/hierarchy1"/>
    <dgm:cxn modelId="{18DA06B8-8C98-3A44-9DC9-2353E448E8AE}" type="presParOf" srcId="{B776BEE1-6030-D84B-B54C-44E20A912940}" destId="{7C1D85F2-5BC4-3C45-903E-952DB2B20112}" srcOrd="3" destOrd="0" presId="urn:microsoft.com/office/officeart/2005/8/layout/hierarchy1"/>
    <dgm:cxn modelId="{81C850E8-97B8-1244-B921-73E031D16879}" type="presParOf" srcId="{7C1D85F2-5BC4-3C45-903E-952DB2B20112}" destId="{FD4ADFB8-E076-BE42-A5CD-E74BB97D2EE7}" srcOrd="0" destOrd="0" presId="urn:microsoft.com/office/officeart/2005/8/layout/hierarchy1"/>
    <dgm:cxn modelId="{D5E6A4D6-3129-1C40-91F9-64E381EEE796}" type="presParOf" srcId="{FD4ADFB8-E076-BE42-A5CD-E74BB97D2EE7}" destId="{6FD1F5F2-8746-1944-845C-A4C086CB549E}" srcOrd="0" destOrd="0" presId="urn:microsoft.com/office/officeart/2005/8/layout/hierarchy1"/>
    <dgm:cxn modelId="{D78F8C12-CE8B-8342-AD33-4592AEFC59ED}" type="presParOf" srcId="{FD4ADFB8-E076-BE42-A5CD-E74BB97D2EE7}" destId="{05C76DD6-B8F9-A349-8113-214FD6414DD6}" srcOrd="1" destOrd="0" presId="urn:microsoft.com/office/officeart/2005/8/layout/hierarchy1"/>
    <dgm:cxn modelId="{6AC948C3-130A-C541-AEA1-A2D81076F758}" type="presParOf" srcId="{7C1D85F2-5BC4-3C45-903E-952DB2B20112}" destId="{69C6B731-1EC3-F041-8589-9EF92DD0244F}" srcOrd="1" destOrd="0" presId="urn:microsoft.com/office/officeart/2005/8/layout/hierarchy1"/>
    <dgm:cxn modelId="{DBA6A5EC-9F94-7A49-BD7E-BA9C8B9D42A0}" type="presParOf" srcId="{69C6B731-1EC3-F041-8589-9EF92DD0244F}" destId="{59AA4B1F-8FD8-1047-A6B1-EEEA25BF4A93}" srcOrd="0" destOrd="0" presId="urn:microsoft.com/office/officeart/2005/8/layout/hierarchy1"/>
    <dgm:cxn modelId="{CEBD6A87-A307-EC42-8410-B872C5C3145A}" type="presParOf" srcId="{69C6B731-1EC3-F041-8589-9EF92DD0244F}" destId="{2163E3EA-2A46-924C-9BB6-1DA1318E9576}" srcOrd="1" destOrd="0" presId="urn:microsoft.com/office/officeart/2005/8/layout/hierarchy1"/>
    <dgm:cxn modelId="{746A7F10-1DEC-9B4B-8BE5-59CC0F005C5C}" type="presParOf" srcId="{2163E3EA-2A46-924C-9BB6-1DA1318E9576}" destId="{05D5E7C5-B7AC-FF42-B494-C4DBDB87D635}" srcOrd="0" destOrd="0" presId="urn:microsoft.com/office/officeart/2005/8/layout/hierarchy1"/>
    <dgm:cxn modelId="{7F7D7937-C498-8F48-99FB-E2CA5BEF7FA3}" type="presParOf" srcId="{05D5E7C5-B7AC-FF42-B494-C4DBDB87D635}" destId="{4BA560F0-C90B-F849-8CBA-C0CCCC6E180A}" srcOrd="0" destOrd="0" presId="urn:microsoft.com/office/officeart/2005/8/layout/hierarchy1"/>
    <dgm:cxn modelId="{0518C6C1-930B-6748-BBAD-BE673AA3454D}" type="presParOf" srcId="{05D5E7C5-B7AC-FF42-B494-C4DBDB87D635}" destId="{4F0FEE3F-689D-3246-AC14-0756D0EE0A77}" srcOrd="1" destOrd="0" presId="urn:microsoft.com/office/officeart/2005/8/layout/hierarchy1"/>
    <dgm:cxn modelId="{A63A4C22-7655-444D-9DAD-56E7F2AC5958}" type="presParOf" srcId="{2163E3EA-2A46-924C-9BB6-1DA1318E9576}" destId="{EBE699BF-2B32-9048-A03B-5E6CC3D7BC0C}" srcOrd="1" destOrd="0" presId="urn:microsoft.com/office/officeart/2005/8/layout/hierarchy1"/>
    <dgm:cxn modelId="{CA0D6717-2CA0-B040-AFAA-A8C5276C5F3F}" type="presParOf" srcId="{B776BEE1-6030-D84B-B54C-44E20A912940}" destId="{BAFDF403-B4A5-6D43-8043-B2A2A5E32A6E}" srcOrd="4" destOrd="0" presId="urn:microsoft.com/office/officeart/2005/8/layout/hierarchy1"/>
    <dgm:cxn modelId="{650D1103-3ECB-F948-9840-0B3BA08ED82F}" type="presParOf" srcId="{B776BEE1-6030-D84B-B54C-44E20A912940}" destId="{566D61F5-2D68-0A43-A9F0-6D3E24503DCC}" srcOrd="5" destOrd="0" presId="urn:microsoft.com/office/officeart/2005/8/layout/hierarchy1"/>
    <dgm:cxn modelId="{B7CECAB6-D80F-4741-AADA-DDE0C795700F}" type="presParOf" srcId="{566D61F5-2D68-0A43-A9F0-6D3E24503DCC}" destId="{E1E43E89-F3B5-4C4E-B7B7-4F9E0EB284E3}" srcOrd="0" destOrd="0" presId="urn:microsoft.com/office/officeart/2005/8/layout/hierarchy1"/>
    <dgm:cxn modelId="{80EFB7CE-1166-A04F-848F-44ED157FB9AD}" type="presParOf" srcId="{E1E43E89-F3B5-4C4E-B7B7-4F9E0EB284E3}" destId="{497D6734-9BDB-8F47-BC27-58402407A882}" srcOrd="0" destOrd="0" presId="urn:microsoft.com/office/officeart/2005/8/layout/hierarchy1"/>
    <dgm:cxn modelId="{0501274A-C776-5F44-A6C3-FE39F728BB89}" type="presParOf" srcId="{E1E43E89-F3B5-4C4E-B7B7-4F9E0EB284E3}" destId="{9D9859B7-0886-084E-A646-FCEF7705DE38}" srcOrd="1" destOrd="0" presId="urn:microsoft.com/office/officeart/2005/8/layout/hierarchy1"/>
    <dgm:cxn modelId="{73F28D5E-5801-4B42-A71F-53F45F64C2E0}" type="presParOf" srcId="{566D61F5-2D68-0A43-A9F0-6D3E24503DCC}" destId="{A00F1617-333F-624A-9332-1168DE12157F}" srcOrd="1" destOrd="0" presId="urn:microsoft.com/office/officeart/2005/8/layout/hierarchy1"/>
    <dgm:cxn modelId="{1A73CCBB-0714-DD47-845B-A5F7ADA4C900}" type="presParOf" srcId="{A00F1617-333F-624A-9332-1168DE12157F}" destId="{61ACF515-A915-0944-B8DD-3F512AC002D5}" srcOrd="0" destOrd="0" presId="urn:microsoft.com/office/officeart/2005/8/layout/hierarchy1"/>
    <dgm:cxn modelId="{BDCAA7CF-11C9-C445-B51D-695B8D762488}" type="presParOf" srcId="{A00F1617-333F-624A-9332-1168DE12157F}" destId="{F6FBA2FF-6AC2-7449-BC6F-F6C587F5EBBC}" srcOrd="1" destOrd="0" presId="urn:microsoft.com/office/officeart/2005/8/layout/hierarchy1"/>
    <dgm:cxn modelId="{41F50079-E95C-6343-898F-CBBC369E7396}" type="presParOf" srcId="{F6FBA2FF-6AC2-7449-BC6F-F6C587F5EBBC}" destId="{95F60F1C-51FC-CF43-A1D6-B0EFBD262B54}" srcOrd="0" destOrd="0" presId="urn:microsoft.com/office/officeart/2005/8/layout/hierarchy1"/>
    <dgm:cxn modelId="{73720A22-64C1-D34E-A133-52B70DB22F52}" type="presParOf" srcId="{95F60F1C-51FC-CF43-A1D6-B0EFBD262B54}" destId="{3A8306FF-50C3-7D48-B58D-48EDBC3E0252}" srcOrd="0" destOrd="0" presId="urn:microsoft.com/office/officeart/2005/8/layout/hierarchy1"/>
    <dgm:cxn modelId="{8548554C-6505-8047-8A38-C1753B63B936}" type="presParOf" srcId="{95F60F1C-51FC-CF43-A1D6-B0EFBD262B54}" destId="{7535A9C5-1ED6-324C-81F1-E1DA14929168}" srcOrd="1" destOrd="0" presId="urn:microsoft.com/office/officeart/2005/8/layout/hierarchy1"/>
    <dgm:cxn modelId="{E8A7295A-2CF6-2B4D-AE60-5556320ACB77}" type="presParOf" srcId="{F6FBA2FF-6AC2-7449-BC6F-F6C587F5EBBC}" destId="{1B6E19CA-E641-C24D-BAE6-8830B358DED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CF515-A915-0944-B8DD-3F512AC002D5}">
      <dsp:nvSpPr>
        <dsp:cNvPr id="0" name=""/>
        <dsp:cNvSpPr/>
      </dsp:nvSpPr>
      <dsp:spPr>
        <a:xfrm>
          <a:off x="3520332" y="1796193"/>
          <a:ext cx="91440" cy="334377"/>
        </a:xfrm>
        <a:custGeom>
          <a:avLst/>
          <a:gdLst/>
          <a:ahLst/>
          <a:cxnLst/>
          <a:rect l="0" t="0" r="0" b="0"/>
          <a:pathLst>
            <a:path>
              <a:moveTo>
                <a:pt x="45720" y="0"/>
              </a:moveTo>
              <a:lnTo>
                <a:pt x="45720" y="33437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AFDF403-B4A5-6D43-8043-B2A2A5E32A6E}">
      <dsp:nvSpPr>
        <dsp:cNvPr id="0" name=""/>
        <dsp:cNvSpPr/>
      </dsp:nvSpPr>
      <dsp:spPr>
        <a:xfrm>
          <a:off x="2160835" y="731741"/>
          <a:ext cx="1405216" cy="334377"/>
        </a:xfrm>
        <a:custGeom>
          <a:avLst/>
          <a:gdLst/>
          <a:ahLst/>
          <a:cxnLst/>
          <a:rect l="0" t="0" r="0" b="0"/>
          <a:pathLst>
            <a:path>
              <a:moveTo>
                <a:pt x="0" y="0"/>
              </a:moveTo>
              <a:lnTo>
                <a:pt x="0" y="227868"/>
              </a:lnTo>
              <a:lnTo>
                <a:pt x="1405216" y="227868"/>
              </a:lnTo>
              <a:lnTo>
                <a:pt x="1405216" y="3343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AA4B1F-8FD8-1047-A6B1-EEEA25BF4A93}">
      <dsp:nvSpPr>
        <dsp:cNvPr id="0" name=""/>
        <dsp:cNvSpPr/>
      </dsp:nvSpPr>
      <dsp:spPr>
        <a:xfrm>
          <a:off x="2115115" y="1796193"/>
          <a:ext cx="91440" cy="334377"/>
        </a:xfrm>
        <a:custGeom>
          <a:avLst/>
          <a:gdLst/>
          <a:ahLst/>
          <a:cxnLst/>
          <a:rect l="0" t="0" r="0" b="0"/>
          <a:pathLst>
            <a:path>
              <a:moveTo>
                <a:pt x="45720" y="0"/>
              </a:moveTo>
              <a:lnTo>
                <a:pt x="45720" y="33437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149BC7-79B1-A342-8009-89424C340DD6}">
      <dsp:nvSpPr>
        <dsp:cNvPr id="0" name=""/>
        <dsp:cNvSpPr/>
      </dsp:nvSpPr>
      <dsp:spPr>
        <a:xfrm>
          <a:off x="2115115" y="731741"/>
          <a:ext cx="91440" cy="334377"/>
        </a:xfrm>
        <a:custGeom>
          <a:avLst/>
          <a:gdLst/>
          <a:ahLst/>
          <a:cxnLst/>
          <a:rect l="0" t="0" r="0" b="0"/>
          <a:pathLst>
            <a:path>
              <a:moveTo>
                <a:pt x="45720" y="0"/>
              </a:moveTo>
              <a:lnTo>
                <a:pt x="45720" y="3343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EC2477-CE38-1A45-B2A8-4212FA817ADB}">
      <dsp:nvSpPr>
        <dsp:cNvPr id="0" name=""/>
        <dsp:cNvSpPr/>
      </dsp:nvSpPr>
      <dsp:spPr>
        <a:xfrm>
          <a:off x="709898" y="1796193"/>
          <a:ext cx="91440" cy="334377"/>
        </a:xfrm>
        <a:custGeom>
          <a:avLst/>
          <a:gdLst/>
          <a:ahLst/>
          <a:cxnLst/>
          <a:rect l="0" t="0" r="0" b="0"/>
          <a:pathLst>
            <a:path>
              <a:moveTo>
                <a:pt x="45720" y="0"/>
              </a:moveTo>
              <a:lnTo>
                <a:pt x="45720" y="33437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598DE90-CF50-B948-9B8C-E20592D75534}">
      <dsp:nvSpPr>
        <dsp:cNvPr id="0" name=""/>
        <dsp:cNvSpPr/>
      </dsp:nvSpPr>
      <dsp:spPr>
        <a:xfrm>
          <a:off x="755618" y="731741"/>
          <a:ext cx="1405216" cy="334377"/>
        </a:xfrm>
        <a:custGeom>
          <a:avLst/>
          <a:gdLst/>
          <a:ahLst/>
          <a:cxnLst/>
          <a:rect l="0" t="0" r="0" b="0"/>
          <a:pathLst>
            <a:path>
              <a:moveTo>
                <a:pt x="1405216" y="0"/>
              </a:moveTo>
              <a:lnTo>
                <a:pt x="1405216" y="227868"/>
              </a:lnTo>
              <a:lnTo>
                <a:pt x="0" y="227868"/>
              </a:lnTo>
              <a:lnTo>
                <a:pt x="0" y="3343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FAEC223-AB9E-3441-AC8B-FDD5B1850070}">
      <dsp:nvSpPr>
        <dsp:cNvPr id="0" name=""/>
        <dsp:cNvSpPr/>
      </dsp:nvSpPr>
      <dsp:spPr>
        <a:xfrm>
          <a:off x="1585974" y="1667"/>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A06A3D6-108E-224A-A0DC-6E612736BD36}">
      <dsp:nvSpPr>
        <dsp:cNvPr id="0" name=""/>
        <dsp:cNvSpPr/>
      </dsp:nvSpPr>
      <dsp:spPr>
        <a:xfrm>
          <a:off x="1713721" y="123027"/>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TOPIC MIXTURE</a:t>
          </a:r>
        </a:p>
      </dsp:txBody>
      <dsp:txXfrm>
        <a:off x="1735104" y="144410"/>
        <a:ext cx="1106956" cy="687307"/>
      </dsp:txXfrm>
    </dsp:sp>
    <dsp:sp modelId="{C40AFBE9-BC15-1741-AE19-62A5D9FD5ED2}">
      <dsp:nvSpPr>
        <dsp:cNvPr id="0" name=""/>
        <dsp:cNvSpPr/>
      </dsp:nvSpPr>
      <dsp:spPr>
        <a:xfrm>
          <a:off x="180757" y="1066119"/>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366059D-D7C2-844E-953A-91153172C24D}">
      <dsp:nvSpPr>
        <dsp:cNvPr id="0" name=""/>
        <dsp:cNvSpPr/>
      </dsp:nvSpPr>
      <dsp:spPr>
        <a:xfrm>
          <a:off x="308504" y="1187478"/>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TOPIC</a:t>
          </a:r>
        </a:p>
      </dsp:txBody>
      <dsp:txXfrm>
        <a:off x="329887" y="1208861"/>
        <a:ext cx="1106956" cy="687307"/>
      </dsp:txXfrm>
    </dsp:sp>
    <dsp:sp modelId="{301AFB79-4109-A24D-B601-1251F73B5E41}">
      <dsp:nvSpPr>
        <dsp:cNvPr id="0" name=""/>
        <dsp:cNvSpPr/>
      </dsp:nvSpPr>
      <dsp:spPr>
        <a:xfrm>
          <a:off x="180757" y="2130570"/>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185DD4C-0401-9347-8055-76EA7F080206}">
      <dsp:nvSpPr>
        <dsp:cNvPr id="0" name=""/>
        <dsp:cNvSpPr/>
      </dsp:nvSpPr>
      <dsp:spPr>
        <a:xfrm>
          <a:off x="308504" y="2251930"/>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WORD</a:t>
          </a:r>
        </a:p>
      </dsp:txBody>
      <dsp:txXfrm>
        <a:off x="329887" y="2273313"/>
        <a:ext cx="1106956" cy="687307"/>
      </dsp:txXfrm>
    </dsp:sp>
    <dsp:sp modelId="{6FD1F5F2-8746-1944-845C-A4C086CB549E}">
      <dsp:nvSpPr>
        <dsp:cNvPr id="0" name=""/>
        <dsp:cNvSpPr/>
      </dsp:nvSpPr>
      <dsp:spPr>
        <a:xfrm>
          <a:off x="1585974" y="1066119"/>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5C76DD6-B8F9-A349-8113-214FD6414DD6}">
      <dsp:nvSpPr>
        <dsp:cNvPr id="0" name=""/>
        <dsp:cNvSpPr/>
      </dsp:nvSpPr>
      <dsp:spPr>
        <a:xfrm>
          <a:off x="1713721" y="1187478"/>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a:t>
          </a:r>
        </a:p>
      </dsp:txBody>
      <dsp:txXfrm>
        <a:off x="1735104" y="1208861"/>
        <a:ext cx="1106956" cy="687307"/>
      </dsp:txXfrm>
    </dsp:sp>
    <dsp:sp modelId="{4BA560F0-C90B-F849-8CBA-C0CCCC6E180A}">
      <dsp:nvSpPr>
        <dsp:cNvPr id="0" name=""/>
        <dsp:cNvSpPr/>
      </dsp:nvSpPr>
      <dsp:spPr>
        <a:xfrm>
          <a:off x="1585974" y="2130570"/>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F0FEE3F-689D-3246-AC14-0756D0EE0A77}">
      <dsp:nvSpPr>
        <dsp:cNvPr id="0" name=""/>
        <dsp:cNvSpPr/>
      </dsp:nvSpPr>
      <dsp:spPr>
        <a:xfrm>
          <a:off x="1713721" y="2251930"/>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a:t>
          </a:r>
        </a:p>
      </dsp:txBody>
      <dsp:txXfrm>
        <a:off x="1735104" y="2273313"/>
        <a:ext cx="1106956" cy="687307"/>
      </dsp:txXfrm>
    </dsp:sp>
    <dsp:sp modelId="{497D6734-9BDB-8F47-BC27-58402407A882}">
      <dsp:nvSpPr>
        <dsp:cNvPr id="0" name=""/>
        <dsp:cNvSpPr/>
      </dsp:nvSpPr>
      <dsp:spPr>
        <a:xfrm>
          <a:off x="2991190" y="1066119"/>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D9859B7-0886-084E-A646-FCEF7705DE38}">
      <dsp:nvSpPr>
        <dsp:cNvPr id="0" name=""/>
        <dsp:cNvSpPr/>
      </dsp:nvSpPr>
      <dsp:spPr>
        <a:xfrm>
          <a:off x="3118937" y="1187478"/>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TOPIC</a:t>
          </a:r>
        </a:p>
      </dsp:txBody>
      <dsp:txXfrm>
        <a:off x="3140320" y="1208861"/>
        <a:ext cx="1106956" cy="687307"/>
      </dsp:txXfrm>
    </dsp:sp>
    <dsp:sp modelId="{3A8306FF-50C3-7D48-B58D-48EDBC3E0252}">
      <dsp:nvSpPr>
        <dsp:cNvPr id="0" name=""/>
        <dsp:cNvSpPr/>
      </dsp:nvSpPr>
      <dsp:spPr>
        <a:xfrm>
          <a:off x="2991190" y="2130570"/>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535A9C5-1ED6-324C-81F1-E1DA14929168}">
      <dsp:nvSpPr>
        <dsp:cNvPr id="0" name=""/>
        <dsp:cNvSpPr/>
      </dsp:nvSpPr>
      <dsp:spPr>
        <a:xfrm>
          <a:off x="3118937" y="2251930"/>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WORD</a:t>
          </a:r>
        </a:p>
      </dsp:txBody>
      <dsp:txXfrm>
        <a:off x="3140320" y="2273313"/>
        <a:ext cx="1106956" cy="6873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2618167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6C47E0B-2958-48CC-BA4E-C350203CF107}" type="slidenum">
              <a:rPr lang="en-US" smtClean="0"/>
              <a:pPr/>
              <a:t>10</a:t>
            </a:fld>
            <a:endParaRPr lang="en-US"/>
          </a:p>
        </p:txBody>
      </p:sp>
    </p:spTree>
    <p:extLst>
      <p:ext uri="{BB962C8B-B14F-4D97-AF65-F5344CB8AC3E}">
        <p14:creationId xmlns:p14="http://schemas.microsoft.com/office/powerpoint/2010/main" val="936571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Applying the afore mentioned</a:t>
            </a:r>
            <a:r>
              <a:rPr lang="en-US" baseline="0" dirty="0"/>
              <a:t> approach to estimate relevance of a document to a query has a practical problem: if  the query contains a term not occurring in the document the estimated probability will be unavoidably zero, since one of the factors of the product computing that probability will be zero. In other words, the query cannot be generated by the document model, thus the document is not relevant to the query. This is not only impractical, but also not meaningful from a more theoretical perspective. Since we used MLE to generate the model, we were using the statistics of one specific document, that has been generated by a potentially complex model, that may contain other terms that just were not generated for this document.</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11</a:t>
            </a:fld>
            <a:endParaRPr lang="en-US"/>
          </a:p>
        </p:txBody>
      </p:sp>
    </p:spTree>
    <p:extLst>
      <p:ext uri="{BB962C8B-B14F-4D97-AF65-F5344CB8AC3E}">
        <p14:creationId xmlns:p14="http://schemas.microsoft.com/office/powerpoint/2010/main" val="1813711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a:solidFill>
                  <a:schemeClr val="tx1"/>
                </a:solidFill>
                <a:effectLst/>
                <a:latin typeface="Times New Roman" pitchFamily="18" charset="0"/>
                <a:ea typeface="ＭＳ Ｐゴシック" pitchFamily="34" charset="-128"/>
                <a:cs typeface="ＭＳ Ｐゴシック" charset="0"/>
              </a:rPr>
              <a:t>To fix the aforementioned</a:t>
            </a:r>
            <a:r>
              <a:rPr lang="en-US" sz="1400" kern="1200" baseline="0" dirty="0">
                <a:solidFill>
                  <a:schemeClr val="tx1"/>
                </a:solidFill>
                <a:effectLst/>
                <a:latin typeface="Times New Roman" pitchFamily="18" charset="0"/>
                <a:ea typeface="ＭＳ Ｐゴシック" pitchFamily="34" charset="-128"/>
                <a:cs typeface="ＭＳ Ｐゴシック" charset="0"/>
              </a:rPr>
              <a:t> problem an approach called smoothing is applied. The basic idea is to assume that in fact every term potentially could occur in the document generated by its document model, including those that are not part of the actual document; only that the probability of terms not seen in the document is presumably less likely to occur as it would be expected to occur in the overall document collection. The smoothed estimate then combines the estimated likelihood to occur in the document according to the model generated from the document, with the estimated likelihood of a term occurring in the general document collection, modeled as a generic language model using the statistics from the document collection.</a:t>
            </a:r>
          </a:p>
          <a:p>
            <a:endParaRPr lang="en-US" sz="1400" kern="1200" baseline="0" dirty="0">
              <a:solidFill>
                <a:schemeClr val="tx1"/>
              </a:solidFill>
              <a:effectLst/>
              <a:latin typeface="Times New Roman" pitchFamily="18" charset="0"/>
              <a:ea typeface="ＭＳ Ｐゴシック" pitchFamily="34" charset="-128"/>
              <a:cs typeface="ＭＳ Ｐゴシック" charset="0"/>
            </a:endParaRPr>
          </a:p>
          <a:p>
            <a:endParaRPr lang="en-US" sz="1400" kern="1200" dirty="0">
              <a:solidFill>
                <a:schemeClr val="tx1"/>
              </a:solidFill>
              <a:effectLst/>
              <a:latin typeface="Times New Roman" pitchFamily="18" charset="0"/>
              <a:ea typeface="ＭＳ Ｐゴシック" pitchFamily="34"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12</a:t>
            </a:fld>
            <a:endParaRPr lang="en-US"/>
          </a:p>
        </p:txBody>
      </p:sp>
    </p:spTree>
    <p:extLst>
      <p:ext uri="{BB962C8B-B14F-4D97-AF65-F5344CB8AC3E}">
        <p14:creationId xmlns:p14="http://schemas.microsoft.com/office/powerpoint/2010/main" val="3507213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Here we summarize</a:t>
                </a:r>
                <a:r>
                  <a:rPr lang="en-US" baseline="0" dirty="0"/>
                  <a:t> the approach for probabilistic retrieval. From a more technical perspective computational cost of probabilistic retrieval is not very different from vector space retrieval. The computation of the likelihoods for the document models requires determination of term frequencies, so in that sense it is equivalent. For the collection models the global term frequencies need to be computed, which again is similar to computing inverse document frequencies in a document collection.</a:t>
                </a:r>
              </a:p>
              <a:p>
                <a:endParaRPr lang="en-US" baseline="0" dirty="0"/>
              </a:p>
              <a:p>
                <a:r>
                  <a:rPr lang="en-US" baseline="0" dirty="0"/>
                  <a:t>In practice, the fine tuning of the model parameters (in that case </a:t>
                </a:r>
                <a14:m>
                  <m:oMath xmlns:m="http://schemas.openxmlformats.org/officeDocument/2006/math">
                    <m:r>
                      <a:rPr lang="fr-CH" sz="1400" b="0" i="1" smtClean="0">
                        <a:latin typeface="Cambria Math" charset="0"/>
                        <a:ea typeface="Cambria Math" charset="0"/>
                        <a:cs typeface="Cambria Math" charset="0"/>
                      </a:rPr>
                      <m:t>𝜆</m:t>
                    </m:r>
                  </m:oMath>
                </a14:m>
                <a:r>
                  <a:rPr lang="en-US" baseline="0" dirty="0"/>
                  <a:t>) is essential for that the model performs well. Different methods have been devised for that. It is also possible to make the parameters dependent on the query, in particular on the query size.</a:t>
                </a:r>
                <a:endParaRPr lang="en-US" dirty="0"/>
              </a:p>
            </p:txBody>
          </p:sp>
        </mc:Choice>
        <mc:Fallback xmlns="">
          <p:sp>
            <p:nvSpPr>
              <p:cNvPr id="3" name="Notes Placeholder 2"/>
              <p:cNvSpPr>
                <a:spLocks noGrp="1"/>
              </p:cNvSpPr>
              <p:nvPr>
                <p:ph type="body" idx="1"/>
              </p:nvPr>
            </p:nvSpPr>
            <p:spPr/>
            <p:txBody>
              <a:bodyPr/>
              <a:lstStyle/>
              <a:p>
                <a:r>
                  <a:rPr lang="en-US" dirty="0" smtClean="0"/>
                  <a:t>Here we summarize</a:t>
                </a:r>
                <a:r>
                  <a:rPr lang="en-US" baseline="0" dirty="0" smtClean="0"/>
                  <a:t> the approach for probabilistic retrieval. From a more technical perspective or the perspective of computational complexity probabilistic retrieval is not very different from vector space retrieval. The computation of the likelihoods for the document models requires the knowledge of term frequencies, so in that sense it is equivalent. For the collection models the global term frequencies need to be computed, which again is similar to computing inverse document frequencies in a document collection.</a:t>
                </a:r>
              </a:p>
              <a:p>
                <a:endParaRPr lang="en-US" baseline="0" dirty="0" smtClean="0"/>
              </a:p>
              <a:p>
                <a:r>
                  <a:rPr lang="en-US" baseline="0" dirty="0" smtClean="0"/>
                  <a:t>In practical use the fine tuning of the model parameters (in that case </a:t>
                </a:r>
                <a:r>
                  <a:rPr lang="fr-CH" sz="1400" b="0" i="0" smtClean="0">
                    <a:latin typeface="Cambria Math" charset="0"/>
                    <a:ea typeface="Cambria Math" charset="0"/>
                    <a:cs typeface="Cambria Math" charset="0"/>
                  </a:rPr>
                  <a:t>𝜆</a:t>
                </a:r>
                <a:r>
                  <a:rPr lang="en-US" baseline="0" dirty="0" smtClean="0"/>
                  <a:t>) is essential for the good working of the model. Different methods have been devised for that. It is also possible to make the parameters dependent on the query, in particular on the query size.</a:t>
                </a:r>
                <a:endParaRPr lang="en-US" dirty="0"/>
              </a:p>
            </p:txBody>
          </p:sp>
        </mc:Fallback>
      </mc:AlternateContent>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13</a:t>
            </a:fld>
            <a:endParaRPr lang="en-US"/>
          </a:p>
        </p:txBody>
      </p:sp>
    </p:spTree>
    <p:extLst>
      <p:ext uri="{BB962C8B-B14F-4D97-AF65-F5344CB8AC3E}">
        <p14:creationId xmlns:p14="http://schemas.microsoft.com/office/powerpoint/2010/main" val="4247568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simple example illustrating the use of probabilistic retrieval. Notate that the document lengths of d1 and d2 are 7 and 6, and that the collection length is 13.</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14</a:t>
            </a:fld>
            <a:endParaRPr lang="en-US"/>
          </a:p>
        </p:txBody>
      </p:sp>
    </p:spTree>
    <p:extLst>
      <p:ext uri="{BB962C8B-B14F-4D97-AF65-F5344CB8AC3E}">
        <p14:creationId xmlns:p14="http://schemas.microsoft.com/office/powerpoint/2010/main" val="1608118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result reported from comparing vector space retrieval with probabilistic</a:t>
            </a:r>
            <a:r>
              <a:rPr lang="en-US" baseline="0" dirty="0"/>
              <a:t> retrieval. It shows that in this experiment probabilistic retrieval improves precision significantly, in particular for higher values of recall. (LM = language model).</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15</a:t>
            </a:fld>
            <a:endParaRPr lang="en-US"/>
          </a:p>
        </p:txBody>
      </p:sp>
    </p:spTree>
    <p:extLst>
      <p:ext uri="{BB962C8B-B14F-4D97-AF65-F5344CB8AC3E}">
        <p14:creationId xmlns:p14="http://schemas.microsoft.com/office/powerpoint/2010/main" val="696802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we compare the characteristics of the vector space model with the probabilistic retrieval model based on language models, and BM25 another model based on a probabilistic approach, that is today considered as one of the most performant retrieval models.</a:t>
            </a:r>
          </a:p>
          <a:p>
            <a:endParaRPr lang="en-US" baseline="0" dirty="0"/>
          </a:p>
          <a:p>
            <a:r>
              <a:rPr lang="en-US" baseline="0" dirty="0"/>
              <a:t>One aspect that is taken implicitly care off in the probabilistic retrieval model based on language models is normalization for document length. For vector space retrieval specific extensions have been developed, that modify the weighting parameters with the document length. For collections with widely varying document lengths this proved to be a useful improvement. In general, the vector space model is preferred when a quick and simple solution is sought. For probabilistic models better performance can be achieved, but this depends on careful parameter tuning which requires specialized expertise.</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16</a:t>
            </a:fld>
            <a:endParaRPr lang="en-US"/>
          </a:p>
        </p:txBody>
      </p:sp>
    </p:spTree>
    <p:extLst>
      <p:ext uri="{BB962C8B-B14F-4D97-AF65-F5344CB8AC3E}">
        <p14:creationId xmlns:p14="http://schemas.microsoft.com/office/powerpoint/2010/main" val="2035480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17</a:t>
            </a:fld>
            <a:endParaRPr lang="en-US"/>
          </a:p>
        </p:txBody>
      </p:sp>
    </p:spTree>
    <p:extLst>
      <p:ext uri="{BB962C8B-B14F-4D97-AF65-F5344CB8AC3E}">
        <p14:creationId xmlns:p14="http://schemas.microsoft.com/office/powerpoint/2010/main" val="198170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990600" y="768350"/>
            <a:ext cx="5118100" cy="3838575"/>
          </a:xfrm>
          <a:ln/>
        </p:spPr>
      </p:sp>
      <p:sp>
        <p:nvSpPr>
          <p:cNvPr id="29699" name="Rectangle 3"/>
          <p:cNvSpPr>
            <a:spLocks noGrp="1" noChangeArrowheads="1"/>
          </p:cNvSpPr>
          <p:nvPr>
            <p:ph type="body" idx="1"/>
          </p:nvPr>
        </p:nvSpPr>
        <p:spPr>
          <a:noFill/>
          <a:ln/>
        </p:spPr>
        <p:txBody>
          <a:bodyPr/>
          <a:lstStyle/>
          <a:p>
            <a:r>
              <a:rPr lang="fr-CH" dirty="0"/>
              <a:t>Despite its success</a:t>
            </a:r>
            <a:r>
              <a:rPr lang="fr-CH" baseline="0" dirty="0"/>
              <a:t> and widespread use </a:t>
            </a:r>
            <a:r>
              <a:rPr lang="fr-CH" dirty="0"/>
              <a:t>the vector space retrieval model suffers from</a:t>
            </a:r>
            <a:r>
              <a:rPr lang="fr-CH" baseline="0" dirty="0"/>
              <a:t> </a:t>
            </a:r>
            <a:r>
              <a:rPr lang="fr-CH" dirty="0"/>
              <a:t>some problems. The important</a:t>
            </a:r>
            <a:r>
              <a:rPr lang="fr-CH" baseline="0" dirty="0"/>
              <a:t> insight is that terms may indicate a concept a user is interested in, but there does not necessarily exist a one to one correspondence between terms and concepts. As a consequence retrieval results may contain irrelevant documents, and relevant documents may be missed.</a:t>
            </a:r>
            <a:endParaRPr lang="fr-CH" dirty="0"/>
          </a:p>
          <a:p>
            <a:endParaRPr lang="fr-CH" dirty="0"/>
          </a:p>
        </p:txBody>
      </p:sp>
    </p:spTree>
    <p:extLst>
      <p:ext uri="{BB962C8B-B14F-4D97-AF65-F5344CB8AC3E}">
        <p14:creationId xmlns:p14="http://schemas.microsoft.com/office/powerpoint/2010/main" val="2779048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CH" baseline="0" dirty="0"/>
              <a:t>These problems are related to the fact that the same concepts can be expressed through many different terms (synonyms) and that the same term may have multiple meanings (homonyms). Studies show that</a:t>
            </a:r>
            <a:r>
              <a:rPr lang="fr-CH" dirty="0"/>
              <a:t> different users use the same keywords for expressing the same concepts only 20% of the time. </a:t>
            </a:r>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19</a:t>
            </a:fld>
            <a:endParaRPr lang="en-US"/>
          </a:p>
        </p:txBody>
      </p:sp>
    </p:spTree>
    <p:extLst>
      <p:ext uri="{BB962C8B-B14F-4D97-AF65-F5344CB8AC3E}">
        <p14:creationId xmlns:p14="http://schemas.microsoft.com/office/powerpoint/2010/main" val="78921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drawbacks</a:t>
            </a:r>
            <a:r>
              <a:rPr lang="en-US" baseline="0" dirty="0"/>
              <a:t> of the vector space retrieval model is the lack of interpretability of the similarity values. This gave rise to the development of probabilistic retrieval models, that attempt to “compute” relevance as a probability.</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2</a:t>
            </a:fld>
            <a:endParaRPr lang="en-US"/>
          </a:p>
        </p:txBody>
      </p:sp>
    </p:spTree>
    <p:extLst>
      <p:ext uri="{BB962C8B-B14F-4D97-AF65-F5344CB8AC3E}">
        <p14:creationId xmlns:p14="http://schemas.microsoft.com/office/powerpoint/2010/main" val="2615335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Let’s illustrate</a:t>
            </a:r>
            <a:r>
              <a:rPr lang="en-GB" baseline="0" dirty="0"/>
              <a:t> the problem resulting from </a:t>
            </a:r>
            <a:r>
              <a:rPr lang="en-GB" baseline="0" dirty="0" err="1"/>
              <a:t>synomyms</a:t>
            </a:r>
            <a:r>
              <a:rPr lang="en-GB" baseline="0" dirty="0"/>
              <a:t> and homonyms by an example. Among these three documents at the level of terms doc1 and doc2 are (seem) highly related, whereas doc3 has no similarity with the other two documents. With human background knowledge it is however easy to see that in reality doc2 and doc3 are closely related, as they talk about mobile communications, whereas doc1 is completely unrelated to the others as it is about health and nutrition.</a:t>
            </a:r>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20</a:t>
            </a:fld>
            <a:endParaRPr lang="en-US"/>
          </a:p>
        </p:txBody>
      </p:sp>
    </p:spTree>
    <p:extLst>
      <p:ext uri="{BB962C8B-B14F-4D97-AF65-F5344CB8AC3E}">
        <p14:creationId xmlns:p14="http://schemas.microsoft.com/office/powerpoint/2010/main" val="2269152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CH" dirty="0"/>
              <a:t>Thus it would be an interesting to</a:t>
            </a:r>
            <a:r>
              <a:rPr lang="fr-CH" baseline="0" dirty="0"/>
              <a:t> base information retrieval </a:t>
            </a:r>
            <a:r>
              <a:rPr lang="fr-CH" dirty="0"/>
              <a:t>methods on</a:t>
            </a:r>
            <a:r>
              <a:rPr lang="fr-CH" baseline="0" dirty="0"/>
              <a:t> the use of </a:t>
            </a:r>
            <a:r>
              <a:rPr lang="fr-CH" dirty="0"/>
              <a:t>concepts, instead of terms. To that end it is</a:t>
            </a:r>
            <a:r>
              <a:rPr lang="fr-CH" baseline="0" dirty="0"/>
              <a:t> first necessary to define a </a:t>
            </a:r>
            <a:r>
              <a:rPr lang="fr-CH" dirty="0"/>
              <a:t>"concept space" to which</a:t>
            </a:r>
            <a:r>
              <a:rPr lang="fr-CH" baseline="0" dirty="0"/>
              <a:t> documents and queries are mapped, and compute similarity within that concept space.</a:t>
            </a:r>
            <a:r>
              <a:rPr lang="fr-CH" dirty="0"/>
              <a:t> This idea is developed in the following. The concept space should</a:t>
            </a:r>
            <a:r>
              <a:rPr lang="fr-CH" baseline="0" dirty="0"/>
              <a:t> ideally have much lower dimension than the term space, whose dimensionality is determined by the size of the vocabulary.</a:t>
            </a:r>
            <a:endParaRPr lang="en-GB"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21</a:t>
            </a:fld>
            <a:endParaRPr lang="en-US"/>
          </a:p>
        </p:txBody>
      </p:sp>
    </p:spTree>
    <p:extLst>
      <p:ext uri="{BB962C8B-B14F-4D97-AF65-F5344CB8AC3E}">
        <p14:creationId xmlns:p14="http://schemas.microsoft.com/office/powerpoint/2010/main" val="636931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990600" y="768350"/>
            <a:ext cx="5118100" cy="3838575"/>
          </a:xfrm>
          <a:ln/>
        </p:spPr>
      </p:sp>
      <p:sp>
        <p:nvSpPr>
          <p:cNvPr id="30723" name="Rectangle 3"/>
          <p:cNvSpPr>
            <a:spLocks noGrp="1" noChangeArrowheads="1"/>
          </p:cNvSpPr>
          <p:nvPr>
            <p:ph type="body" idx="1"/>
          </p:nvPr>
        </p:nvSpPr>
        <p:spPr>
          <a:noFill/>
          <a:ln/>
        </p:spPr>
        <p:txBody>
          <a:bodyPr/>
          <a:lstStyle/>
          <a:p>
            <a:r>
              <a:rPr lang="fr-CH" dirty="0"/>
              <a:t>This figure illustrates the approach: rather than directly relating documents d and terms t, as in vector space retrieval, there exists an</a:t>
            </a:r>
            <a:r>
              <a:rPr lang="fr-CH" baseline="0" dirty="0"/>
              <a:t> intermediate </a:t>
            </a:r>
            <a:r>
              <a:rPr lang="fr-CH" dirty="0"/>
              <a:t>layer of concepts c to which both queries and documents are mapped. The concept space can be of a smaller dimension than the term space. In this small example we can</a:t>
            </a:r>
            <a:r>
              <a:rPr lang="fr-CH" baseline="0" dirty="0"/>
              <a:t> imagine that the terms t1 and t2 are synonyms and thus related to the same concept c1. If now a query t2 is posed, in the standard vector space retrieval model only the document d1 would be returned, as it contains the term t2. By using the intermediate concept layer the query t2 would also return the document d2.</a:t>
            </a:r>
          </a:p>
          <a:p>
            <a:endParaRPr lang="en-GB" dirty="0"/>
          </a:p>
        </p:txBody>
      </p:sp>
    </p:spTree>
    <p:extLst>
      <p:ext uri="{BB962C8B-B14F-4D97-AF65-F5344CB8AC3E}">
        <p14:creationId xmlns:p14="http://schemas.microsoft.com/office/powerpoint/2010/main" val="1142650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Applying this idea to our example before, we can imagine to</a:t>
            </a:r>
            <a:r>
              <a:rPr lang="en-GB" baseline="0" dirty="0"/>
              <a:t> have a concept space consisting of four concepts, two related to health, two related to mobile communication. When we consider now doc 2 and doc3 we can already recognize much better the close conceptual relationship the two documents have.</a:t>
            </a:r>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23</a:t>
            </a:fld>
            <a:endParaRPr lang="en-US"/>
          </a:p>
        </p:txBody>
      </p:sp>
    </p:spTree>
    <p:extLst>
      <p:ext uri="{BB962C8B-B14F-4D97-AF65-F5344CB8AC3E}">
        <p14:creationId xmlns:p14="http://schemas.microsoft.com/office/powerpoint/2010/main" val="3301846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t>We may consider concepts as being represented by sets of terms, and documents by concept</a:t>
            </a:r>
            <a:r>
              <a:rPr lang="en-GB" baseline="0" dirty="0"/>
              <a:t> vectors that count how many concept terms occur in the document. Using this approach we would obtain the non-normalized concept vectors </a:t>
            </a:r>
            <a:r>
              <a:rPr lang="en-GB" dirty="0"/>
              <a:t>doc1 =</a:t>
            </a:r>
            <a:r>
              <a:rPr lang="en-GB" baseline="0" dirty="0"/>
              <a:t> (4,3,3,1), </a:t>
            </a:r>
            <a:r>
              <a:rPr lang="en-GB" dirty="0"/>
              <a:t>doc2=(3,1,3,3)</a:t>
            </a:r>
            <a:r>
              <a:rPr lang="en-GB" baseline="0" dirty="0"/>
              <a:t> and </a:t>
            </a:r>
            <a:r>
              <a:rPr lang="en-GB" dirty="0"/>
              <a:t>doc3=(0,0,5,2). </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24</a:t>
            </a:fld>
            <a:endParaRPr lang="en-US"/>
          </a:p>
        </p:txBody>
      </p:sp>
    </p:spTree>
    <p:extLst>
      <p:ext uri="{BB962C8B-B14F-4D97-AF65-F5344CB8AC3E}">
        <p14:creationId xmlns:p14="http://schemas.microsoft.com/office/powerpoint/2010/main" val="731226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t>After normalizing these vectors</a:t>
            </a:r>
            <a:r>
              <a:rPr lang="en-GB" baseline="0" dirty="0"/>
              <a:t> we compute the cosine similarities among the resulting concept vectors and obtain:</a:t>
            </a:r>
            <a:endParaRPr lang="en-GB" dirty="0"/>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err="1"/>
              <a:t>Sim</a:t>
            </a:r>
            <a:r>
              <a:rPr lang="en-GB" baseline="0" dirty="0"/>
              <a:t> (2,3) = 0.3</a:t>
            </a:r>
          </a:p>
          <a:p>
            <a:r>
              <a:rPr lang="en-GB" baseline="0" dirty="0" err="1"/>
              <a:t>Sim</a:t>
            </a:r>
            <a:r>
              <a:rPr lang="en-GB" baseline="0" dirty="0"/>
              <a:t> (1,2) = 0.245</a:t>
            </a:r>
          </a:p>
          <a:p>
            <a:r>
              <a:rPr lang="en-GB" baseline="0" dirty="0" err="1"/>
              <a:t>Sim</a:t>
            </a:r>
            <a:r>
              <a:rPr lang="en-GB" baseline="0" dirty="0"/>
              <a:t> (1,3) = 0.22</a:t>
            </a:r>
          </a:p>
          <a:p>
            <a:r>
              <a:rPr lang="en-GB" baseline="0" dirty="0"/>
              <a:t>This result shows that indeed documents 2 and 3 are the more related ones, though still some confusion remains due to the high number of synonyms occurring in these documents.</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25</a:t>
            </a:fld>
            <a:endParaRPr lang="en-US"/>
          </a:p>
        </p:txBody>
      </p:sp>
    </p:spTree>
    <p:extLst>
      <p:ext uri="{BB962C8B-B14F-4D97-AF65-F5344CB8AC3E}">
        <p14:creationId xmlns:p14="http://schemas.microsoft.com/office/powerpoint/2010/main" val="34846691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050925" y="792163"/>
            <a:ext cx="5056188" cy="3792537"/>
          </a:xfrm>
          <a:ln/>
        </p:spPr>
      </p:sp>
      <p:sp>
        <p:nvSpPr>
          <p:cNvPr id="31747" name="Rectangle 3"/>
          <p:cNvSpPr>
            <a:spLocks noGrp="1" noChangeArrowheads="1"/>
          </p:cNvSpPr>
          <p:nvPr>
            <p:ph type="body" idx="1"/>
          </p:nvPr>
        </p:nvSpPr>
        <p:spPr>
          <a:xfrm>
            <a:off x="977900" y="4900613"/>
            <a:ext cx="5208588" cy="4581525"/>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CH" baseline="0" dirty="0"/>
              <a:t>The problem is to identify a method that identifies and characterizes important concepts in document collections. One approach would be to perform this task manually, e.g. by using a predefined ontology and let users annotate documents using terms of the ontology. This is an approach that his been used in libraries, but is labor intensive. Thus we will now present a method that performs the task of concept identification and document classification by concepts automatically. Starting point for the method is the term-document matrix that we have introduced for vector space retrieval with weigths based on a tf-idf weighting scheme.</a:t>
            </a:r>
          </a:p>
          <a:p>
            <a:pPr marL="0" marR="0" indent="0" algn="l" defTabSz="914400" rtl="0" eaLnBrk="1" fontAlgn="base" latinLnBrk="0" hangingPunct="1">
              <a:lnSpc>
                <a:spcPct val="100000"/>
              </a:lnSpc>
              <a:spcBef>
                <a:spcPct val="30000"/>
              </a:spcBef>
              <a:spcAft>
                <a:spcPct val="0"/>
              </a:spcAft>
              <a:buClrTx/>
              <a:buSzTx/>
              <a:buFontTx/>
              <a:buNone/>
              <a:tabLst/>
              <a:defRPr/>
            </a:pPr>
            <a:endParaRPr lang="fr-CH" baseline="0" dirty="0"/>
          </a:p>
          <a:p>
            <a:pPr marL="0" marR="0" indent="0" algn="l" defTabSz="914400" rtl="0" eaLnBrk="1" fontAlgn="base" latinLnBrk="0" hangingPunct="1">
              <a:lnSpc>
                <a:spcPct val="100000"/>
              </a:lnSpc>
              <a:spcBef>
                <a:spcPct val="30000"/>
              </a:spcBef>
              <a:spcAft>
                <a:spcPct val="0"/>
              </a:spcAft>
              <a:buClrTx/>
              <a:buSzTx/>
              <a:buFontTx/>
              <a:buNone/>
              <a:tabLst/>
              <a:defRPr/>
            </a:pPr>
            <a:endParaRPr lang="fr-CH" baseline="0" dirty="0"/>
          </a:p>
          <a:p>
            <a:endParaRPr lang="fr-FR" dirty="0"/>
          </a:p>
          <a:p>
            <a:endParaRPr lang="fr-FR" dirty="0"/>
          </a:p>
        </p:txBody>
      </p:sp>
    </p:spTree>
    <p:extLst>
      <p:ext uri="{BB962C8B-B14F-4D97-AF65-F5344CB8AC3E}">
        <p14:creationId xmlns:p14="http://schemas.microsoft.com/office/powerpoint/2010/main" val="23776267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990600" y="768350"/>
            <a:ext cx="5118100" cy="3838575"/>
          </a:xfrm>
          <a:ln/>
        </p:spPr>
      </p:sp>
      <p:sp>
        <p:nvSpPr>
          <p:cNvPr id="32771" name="Rectangle 3"/>
          <p:cNvSpPr>
            <a:spLocks noGrp="1" noChangeArrowheads="1"/>
          </p:cNvSpPr>
          <p:nvPr>
            <p:ph type="body" idx="1"/>
          </p:nvPr>
        </p:nvSpPr>
        <p:spPr>
          <a:noFill/>
          <a:ln/>
        </p:spPr>
        <p:txBody>
          <a:bodyPr/>
          <a:lstStyle/>
          <a:p>
            <a:r>
              <a:rPr lang="fr-CH" dirty="0"/>
              <a:t>We can understand</a:t>
            </a:r>
            <a:r>
              <a:rPr lang="fr-CH" baseline="0" dirty="0"/>
              <a:t> the process of producing a retrieval results in vector space retrieval as a matrix operation. This is illustrated in this figure. The ranking is the result of computing the product of a query vector q with the </a:t>
            </a:r>
            <a:r>
              <a:rPr lang="fr-CH" baseline="0" dirty="0" err="1"/>
              <a:t>term</a:t>
            </a:r>
            <a:r>
              <a:rPr lang="fr-CH" baseline="0" dirty="0"/>
              <a:t>-document matrix M. We assume that all columns in M and q are normalized to 1.</a:t>
            </a:r>
          </a:p>
          <a:p>
            <a:endParaRPr lang="fr-CH" dirty="0"/>
          </a:p>
        </p:txBody>
      </p:sp>
    </p:spTree>
    <p:extLst>
      <p:ext uri="{BB962C8B-B14F-4D97-AF65-F5344CB8AC3E}">
        <p14:creationId xmlns:p14="http://schemas.microsoft.com/office/powerpoint/2010/main" val="89850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990600" y="768350"/>
            <a:ext cx="5118100" cy="3838575"/>
          </a:xfrm>
          <a:ln/>
        </p:spPr>
      </p:sp>
      <p:sp>
        <p:nvSpPr>
          <p:cNvPr id="33795" name="Rectangle 3"/>
          <p:cNvSpPr>
            <a:spLocks noGrp="1" noChangeArrowheads="1"/>
          </p:cNvSpPr>
          <p:nvPr>
            <p:ph type="body" idx="1"/>
          </p:nvPr>
        </p:nvSpPr>
        <p:spPr>
          <a:noFill/>
          <a:ln/>
        </p:spPr>
        <p:txBody>
          <a:bodyPr/>
          <a:lstStyle/>
          <a:p>
            <a:r>
              <a:rPr lang="en-GB" dirty="0"/>
              <a:t>One</a:t>
            </a:r>
            <a:r>
              <a:rPr lang="en-GB" baseline="0" dirty="0"/>
              <a:t> way to understand of how concepts can be extracted from a document collection is to consider the effect of the term-document matric on data. If we apply this matrix to a (high-dimensional) unit ball it will distort this ball into an ellipsoid. This ellipsoid will have one direction with the strongest distortion. We may think of this direction as corresponding to a particularly important concept of the document collection.</a:t>
            </a:r>
            <a:endParaRPr lang="en-GB" dirty="0"/>
          </a:p>
        </p:txBody>
      </p:sp>
    </p:spTree>
    <p:extLst>
      <p:ext uri="{BB962C8B-B14F-4D97-AF65-F5344CB8AC3E}">
        <p14:creationId xmlns:p14="http://schemas.microsoft.com/office/powerpoint/2010/main" val="4261050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CH" dirty="0"/>
              <a:t>To extract this particularly</a:t>
            </a:r>
            <a:r>
              <a:rPr lang="fr-CH" baseline="0" dirty="0"/>
              <a:t> important directions of a matrix mapping, </a:t>
            </a:r>
            <a:r>
              <a:rPr lang="fr-CH" dirty="0"/>
              <a:t>a standard mathematical construction from linear algebra is used, the singular value decomposition (SVD). SVD decomposes a matrix into the product of three matrices. The middle matrix S is a diagonal matrix, where the elements of this matrix are the singular values of the matrix M. </a:t>
            </a:r>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29</a:t>
            </a:fld>
            <a:endParaRPr lang="en-US"/>
          </a:p>
        </p:txBody>
      </p:sp>
    </p:spTree>
    <p:extLst>
      <p:ext uri="{BB962C8B-B14F-4D97-AF65-F5344CB8AC3E}">
        <p14:creationId xmlns:p14="http://schemas.microsoft.com/office/powerpoint/2010/main" val="3716928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a:t>
            </a:r>
            <a:r>
              <a:rPr lang="en-US" baseline="0" dirty="0"/>
              <a:t> of retrieval can be understood in a probabilistic setting as the problem of determining the probability of a document d being relevant, given a query q. We observe that the probability of a document to occur in a collection is constant (which makes sense assuming all documents are different), and the probability of a query to occur is the same for all documents. Thus, using Bayes rule, the problem of determining whether a document is relevant for a query is equivalent to the problem of determining whether a query is relevant to a document. The latter probability P(</a:t>
            </a:r>
            <a:r>
              <a:rPr lang="en-US" baseline="0"/>
              <a:t>q|d) </a:t>
            </a:r>
            <a:r>
              <a:rPr lang="en-US" baseline="0" dirty="0"/>
              <a:t>is also called the query likelihood.</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3</a:t>
            </a:fld>
            <a:endParaRPr lang="en-US"/>
          </a:p>
        </p:txBody>
      </p:sp>
    </p:spTree>
    <p:extLst>
      <p:ext uri="{BB962C8B-B14F-4D97-AF65-F5344CB8AC3E}">
        <p14:creationId xmlns:p14="http://schemas.microsoft.com/office/powerpoint/2010/main" val="6351712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Formally the SVD can be computed by</a:t>
            </a:r>
            <a:r>
              <a:rPr lang="en-GB" baseline="0" dirty="0"/>
              <a:t> constructing eigenvectors of matrices derived from the original matrix M. </a:t>
            </a:r>
            <a:r>
              <a:rPr lang="fr-CH" dirty="0"/>
              <a:t>This computationg</a:t>
            </a:r>
            <a:r>
              <a:rPr lang="fr-CH" baseline="0" dirty="0"/>
              <a:t> can be performed </a:t>
            </a:r>
            <a:r>
              <a:rPr lang="fr-CH" dirty="0"/>
              <a:t>in O(n^3). Note that the complexity is considerable, which makes the approach computationally expensive. There exist however also approximation techniques to perform this decomposition more efficiently.</a:t>
            </a:r>
            <a:endParaRPr lang="en-GB"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30</a:t>
            </a:fld>
            <a:endParaRPr lang="en-US"/>
          </a:p>
        </p:txBody>
      </p:sp>
    </p:spTree>
    <p:extLst>
      <p:ext uri="{BB962C8B-B14F-4D97-AF65-F5344CB8AC3E}">
        <p14:creationId xmlns:p14="http://schemas.microsoft.com/office/powerpoint/2010/main" val="2937823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990600" y="768350"/>
            <a:ext cx="5118100" cy="3838575"/>
          </a:xfrm>
          <a:ln/>
        </p:spPr>
      </p:sp>
      <p:sp>
        <p:nvSpPr>
          <p:cNvPr id="35843" name="Rectangle 3"/>
          <p:cNvSpPr>
            <a:spLocks noGrp="1" noChangeArrowheads="1"/>
          </p:cNvSpPr>
          <p:nvPr>
            <p:ph type="body" idx="1"/>
          </p:nvPr>
        </p:nvSpPr>
        <p:spPr>
          <a:noFill/>
          <a:ln/>
        </p:spPr>
        <p:txBody>
          <a:bodyPr/>
          <a:lstStyle/>
          <a:p>
            <a:pPr marL="228600" marR="0" lvl="0" indent="-228600" algn="l" defTabSz="914400" rtl="0" eaLnBrk="1" fontAlgn="base" latinLnBrk="0" hangingPunct="1">
              <a:lnSpc>
                <a:spcPct val="100000"/>
              </a:lnSpc>
              <a:spcBef>
                <a:spcPct val="30000"/>
              </a:spcBef>
              <a:spcAft>
                <a:spcPct val="0"/>
              </a:spcAft>
              <a:buClrTx/>
              <a:buSzTx/>
              <a:buFontTx/>
              <a:buNone/>
              <a:tabLst/>
              <a:defRPr/>
            </a:pPr>
            <a:r>
              <a:rPr lang="fr-CH" dirty="0"/>
              <a:t>One way to understand of how the SVD extracts the important</a:t>
            </a:r>
            <a:r>
              <a:rPr lang="fr-CH" baseline="0" dirty="0"/>
              <a:t> concepts from the term-document matrix is the following: the decomposition can be used to rewrite the original matrix as the sum of components that are weighted by the singular values. </a:t>
            </a:r>
            <a:r>
              <a:rPr lang="fr-CH" dirty="0"/>
              <a:t>Thus we can obtain approximations of the matrix by only considering the larger singular values. The SVD after eliminating less important dimensions (smaller singular values) can be interpreted as a least square approximation to the original matrix.</a:t>
            </a:r>
            <a:r>
              <a:rPr lang="en-GB" baseline="0" dirty="0"/>
              <a:t> </a:t>
            </a:r>
            <a:r>
              <a:rPr lang="fr-CH" dirty="0"/>
              <a:t>The symbol </a:t>
            </a:r>
            <a:r>
              <a:rPr lang="fr-CH" dirty="0">
                <a:sym typeface="Symbol" pitchFamily="18" charset="2"/>
              </a:rPr>
              <a:t> denotes the </a:t>
            </a:r>
            <a:r>
              <a:rPr lang="fr-CH" b="1" dirty="0">
                <a:sym typeface="Symbol" pitchFamily="18" charset="2"/>
              </a:rPr>
              <a:t>outer product </a:t>
            </a:r>
            <a:r>
              <a:rPr lang="fr-CH" dirty="0">
                <a:sym typeface="Symbol" pitchFamily="18" charset="2"/>
              </a:rPr>
              <a:t>of two vectors,</a:t>
            </a:r>
            <a:r>
              <a:rPr lang="fr-CH" baseline="0" dirty="0">
                <a:sym typeface="Symbol" pitchFamily="18" charset="2"/>
              </a:rPr>
              <a:t> d</a:t>
            </a:r>
            <a:r>
              <a:rPr lang="fr-CH" baseline="-25000" dirty="0">
                <a:sym typeface="Symbol" pitchFamily="18" charset="2"/>
              </a:rPr>
              <a:t>i</a:t>
            </a:r>
            <a:r>
              <a:rPr lang="fr-CH" baseline="0" dirty="0">
                <a:sym typeface="Symbol" pitchFamily="18" charset="2"/>
              </a:rPr>
              <a:t> is the i-th row of D.</a:t>
            </a:r>
            <a:endParaRPr lang="fr-CH" dirty="0"/>
          </a:p>
          <a:p>
            <a:pPr marL="0" indent="0">
              <a:buFontTx/>
              <a:buNone/>
            </a:pPr>
            <a:r>
              <a:rPr lang="fr-CH" dirty="0"/>
              <a:t>The singular values have also a geometrical interpretation, as they tell us how a unit ball (||x||=1) is distorted when the linear transformation defined by the</a:t>
            </a:r>
            <a:r>
              <a:rPr lang="fr-CH" baseline="0" dirty="0"/>
              <a:t> matrix </a:t>
            </a:r>
            <a:r>
              <a:rPr lang="fr-CH" dirty="0"/>
              <a:t>M is applied to it. We can interpret the axes of the hyperellipsoid E as the dimensions of the concept space.</a:t>
            </a:r>
          </a:p>
        </p:txBody>
      </p:sp>
    </p:spTree>
    <p:extLst>
      <p:ext uri="{BB962C8B-B14F-4D97-AF65-F5344CB8AC3E}">
        <p14:creationId xmlns:p14="http://schemas.microsoft.com/office/powerpoint/2010/main" val="4975635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050925" y="792163"/>
            <a:ext cx="5056188" cy="3792537"/>
          </a:xfrm>
          <a:ln/>
        </p:spPr>
      </p:sp>
      <p:sp>
        <p:nvSpPr>
          <p:cNvPr id="34819" name="Rectangle 3"/>
          <p:cNvSpPr>
            <a:spLocks noGrp="1" noChangeArrowheads="1"/>
          </p:cNvSpPr>
          <p:nvPr>
            <p:ph type="body" idx="1"/>
          </p:nvPr>
        </p:nvSpPr>
        <p:spPr>
          <a:xfrm>
            <a:off x="977900" y="4900613"/>
            <a:ext cx="5208588" cy="4581525"/>
          </a:xfrm>
          <a:noFill/>
          <a:ln/>
        </p:spPr>
        <p:txBody>
          <a:bodyPr/>
          <a:lstStyle/>
          <a:p>
            <a:r>
              <a:rPr lang="en-GB" noProof="0" dirty="0"/>
              <a:t>This figure illustrates the structure of the matrices generated</a:t>
            </a:r>
            <a:r>
              <a:rPr lang="en-GB" baseline="0" noProof="0" dirty="0"/>
              <a:t> by the SVD. In general, m &lt;= n, i.e., the number of documents may be larger than the size of the vocabulary. The rows in K can then be interpreted as the representation of terms in the concept space, and the rows in D as the representation of documents in the concept space.</a:t>
            </a:r>
            <a:endParaRPr lang="en-GB" noProof="0" dirty="0"/>
          </a:p>
        </p:txBody>
      </p:sp>
    </p:spTree>
    <p:extLst>
      <p:ext uri="{BB962C8B-B14F-4D97-AF65-F5344CB8AC3E}">
        <p14:creationId xmlns:p14="http://schemas.microsoft.com/office/powerpoint/2010/main" val="2916281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050925" y="792163"/>
            <a:ext cx="5056188" cy="3792537"/>
          </a:xfrm>
          <a:ln/>
        </p:spPr>
      </p:sp>
      <p:sp>
        <p:nvSpPr>
          <p:cNvPr id="34819" name="Rectangle 3"/>
          <p:cNvSpPr>
            <a:spLocks noGrp="1" noChangeArrowheads="1"/>
          </p:cNvSpPr>
          <p:nvPr>
            <p:ph type="body" idx="1"/>
          </p:nvPr>
        </p:nvSpPr>
        <p:spPr>
          <a:xfrm>
            <a:off x="977900" y="4900613"/>
            <a:ext cx="5208588" cy="4581525"/>
          </a:xfrm>
          <a:noFill/>
          <a:ln/>
        </p:spPr>
        <p:txBody>
          <a:bodyPr/>
          <a:lstStyle/>
          <a:p>
            <a:r>
              <a:rPr lang="en-GB" noProof="0" dirty="0"/>
              <a:t>We can also see of how the concepts are represented</a:t>
            </a:r>
            <a:r>
              <a:rPr lang="en-GB" baseline="0" noProof="0" dirty="0"/>
              <a:t> by terms respectively documents. In particular, each concepts is now described as a weighted vector of terms.</a:t>
            </a:r>
            <a:endParaRPr lang="en-GB" noProof="0" dirty="0"/>
          </a:p>
        </p:txBody>
      </p:sp>
    </p:spTree>
    <p:extLst>
      <p:ext uri="{BB962C8B-B14F-4D97-AF65-F5344CB8AC3E}">
        <p14:creationId xmlns:p14="http://schemas.microsoft.com/office/powerpoint/2010/main" val="36441052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478661D8-0EC1-4452-AAF5-6EF66D247AFA}" type="slidenum">
              <a:rPr lang="en-US" smtClean="0"/>
              <a:pPr/>
              <a:t>34</a:t>
            </a:fld>
            <a:endParaRPr lang="en-US"/>
          </a:p>
        </p:txBody>
      </p:sp>
      <p:sp>
        <p:nvSpPr>
          <p:cNvPr id="36867" name="Rectangle 2"/>
          <p:cNvSpPr>
            <a:spLocks noGrp="1" noRot="1" noChangeAspect="1" noChangeArrowheads="1" noTextEdit="1"/>
          </p:cNvSpPr>
          <p:nvPr>
            <p:ph type="sldImg"/>
          </p:nvPr>
        </p:nvSpPr>
        <p:spPr>
          <a:xfrm>
            <a:off x="990600" y="768350"/>
            <a:ext cx="5118100" cy="3838575"/>
          </a:xfrm>
          <a:ln/>
        </p:spPr>
      </p:sp>
      <p:sp>
        <p:nvSpPr>
          <p:cNvPr id="36868" name="Rectangle 3"/>
          <p:cNvSpPr>
            <a:spLocks noGrp="1" noChangeArrowheads="1"/>
          </p:cNvSpPr>
          <p:nvPr>
            <p:ph type="body" idx="1"/>
          </p:nvPr>
        </p:nvSpPr>
        <p:spPr>
          <a:noFill/>
          <a:ln/>
        </p:spPr>
        <p:txBody>
          <a:bodyPr/>
          <a:lstStyle/>
          <a:p>
            <a:r>
              <a:rPr lang="fr-CH" dirty="0"/>
              <a:t>Using the singular value decomposition, we can now derive an "approximation" of M by taking only the s largest singular values in matrix S. The choice of s determines on how many of the "important concepts" the ranking will be based on. The assumption is that concepts with small singular value in S are rather to be considered as "noise" and thus can be neglected. The resulting method</a:t>
            </a:r>
            <a:r>
              <a:rPr lang="fr-CH" baseline="0" dirty="0"/>
              <a:t> is called Latent Semantic Indexing.</a:t>
            </a:r>
            <a:endParaRPr lang="en-GB" dirty="0"/>
          </a:p>
        </p:txBody>
      </p:sp>
    </p:spTree>
    <p:extLst>
      <p:ext uri="{BB962C8B-B14F-4D97-AF65-F5344CB8AC3E}">
        <p14:creationId xmlns:p14="http://schemas.microsoft.com/office/powerpoint/2010/main" val="34049854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C1ACD13-C303-4757-8827-4BF7D6ED1561}" type="slidenum">
              <a:rPr lang="en-US" smtClean="0"/>
              <a:pPr/>
              <a:t>35</a:t>
            </a:fld>
            <a:endParaRPr lang="en-US"/>
          </a:p>
        </p:txBody>
      </p:sp>
      <p:sp>
        <p:nvSpPr>
          <p:cNvPr id="37891" name="Rectangle 2"/>
          <p:cNvSpPr>
            <a:spLocks noGrp="1" noRot="1" noChangeAspect="1" noChangeArrowheads="1" noTextEdit="1"/>
          </p:cNvSpPr>
          <p:nvPr>
            <p:ph type="sldImg"/>
          </p:nvPr>
        </p:nvSpPr>
        <p:spPr>
          <a:xfrm>
            <a:off x="990600" y="768350"/>
            <a:ext cx="5118100" cy="3838575"/>
          </a:xfrm>
          <a:ln/>
        </p:spPr>
      </p:sp>
      <p:sp>
        <p:nvSpPr>
          <p:cNvPr id="37892" name="Rectangle 3"/>
          <p:cNvSpPr>
            <a:spLocks noGrp="1" noChangeArrowheads="1"/>
          </p:cNvSpPr>
          <p:nvPr>
            <p:ph type="body" idx="1"/>
          </p:nvPr>
        </p:nvSpPr>
        <p:spPr>
          <a:noFill/>
          <a:ln/>
        </p:spPr>
        <p:txBody>
          <a:bodyPr/>
          <a:lstStyle/>
          <a:p>
            <a:r>
              <a:rPr lang="fr-CH" dirty="0"/>
              <a:t>This figure illustrates the structure of the matrices after reducing the dimensionality</a:t>
            </a:r>
            <a:r>
              <a:rPr lang="fr-CH" baseline="0" dirty="0"/>
              <a:t> of the concept space to s</a:t>
            </a:r>
            <a:r>
              <a:rPr lang="fr-CH" dirty="0"/>
              <a:t>, when only the first s singular values are kept for the computation of the ranking. The rows in matrix K</a:t>
            </a:r>
            <a:r>
              <a:rPr lang="fr-CH" baseline="-25000" dirty="0"/>
              <a:t>s</a:t>
            </a:r>
            <a:r>
              <a:rPr lang="fr-CH" dirty="0"/>
              <a:t> correspond to term vectors, whereas the columns in matrix D</a:t>
            </a:r>
            <a:r>
              <a:rPr lang="fr-CH" baseline="-25000" dirty="0"/>
              <a:t>s</a:t>
            </a:r>
            <a:r>
              <a:rPr lang="fr-CH" baseline="30000" dirty="0"/>
              <a:t>t</a:t>
            </a:r>
            <a:r>
              <a:rPr lang="fr-CH" dirty="0"/>
              <a:t> correspond to document vectors. By using the cosine similarity measure between columns of matrix D</a:t>
            </a:r>
            <a:r>
              <a:rPr lang="fr-CH" baseline="-25000" dirty="0"/>
              <a:t>s</a:t>
            </a:r>
            <a:r>
              <a:rPr lang="fr-CH" baseline="30000" dirty="0"/>
              <a:t>t</a:t>
            </a:r>
            <a:r>
              <a:rPr lang="fr-CH" dirty="0"/>
              <a:t>  the similarity of documents can be computed.</a:t>
            </a:r>
            <a:endParaRPr lang="en-GB" dirty="0"/>
          </a:p>
        </p:txBody>
      </p:sp>
    </p:spTree>
    <p:extLst>
      <p:ext uri="{BB962C8B-B14F-4D97-AF65-F5344CB8AC3E}">
        <p14:creationId xmlns:p14="http://schemas.microsoft.com/office/powerpoint/2010/main" val="1692633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9E3F0C02-3C44-4FED-848D-5E6316263F3E}" type="slidenum">
              <a:rPr lang="en-US" smtClean="0"/>
              <a:pPr/>
              <a:t>36</a:t>
            </a:fld>
            <a:endParaRPr lang="en-US"/>
          </a:p>
        </p:txBody>
      </p:sp>
      <p:sp>
        <p:nvSpPr>
          <p:cNvPr id="38915" name="Rectangle 2"/>
          <p:cNvSpPr>
            <a:spLocks noGrp="1" noRot="1" noChangeAspect="1" noChangeArrowheads="1" noTextEdit="1"/>
          </p:cNvSpPr>
          <p:nvPr>
            <p:ph type="sldImg"/>
          </p:nvPr>
        </p:nvSpPr>
        <p:spPr>
          <a:xfrm>
            <a:off x="990600" y="768350"/>
            <a:ext cx="5118100" cy="3838575"/>
          </a:xfrm>
          <a:ln/>
        </p:spPr>
      </p:sp>
      <p:sp>
        <p:nvSpPr>
          <p:cNvPr id="38916" name="Rectangle 3"/>
          <p:cNvSpPr>
            <a:spLocks noGrp="1" noChangeArrowheads="1"/>
          </p:cNvSpPr>
          <p:nvPr>
            <p:ph type="body" idx="1"/>
          </p:nvPr>
        </p:nvSpPr>
        <p:spPr>
          <a:noFill/>
          <a:ln/>
        </p:spPr>
        <p:txBody>
          <a:bodyPr/>
          <a:lstStyle/>
          <a:p>
            <a:r>
              <a:rPr lang="fr-CH" dirty="0">
                <a:sym typeface="Symbol" pitchFamily="18" charset="2"/>
              </a:rPr>
              <a:t>After performing the SVD the</a:t>
            </a:r>
            <a:r>
              <a:rPr lang="fr-CH" baseline="0" dirty="0">
                <a:sym typeface="Symbol" pitchFamily="18" charset="2"/>
              </a:rPr>
              <a:t> similarity of different documents can be determined by computing the cosine similarity measure among their representation in the concept space (the columns of matrix </a:t>
            </a:r>
            <a:r>
              <a:rPr lang="fr-CH" dirty="0"/>
              <a:t>D</a:t>
            </a:r>
            <a:r>
              <a:rPr lang="fr-CH" baseline="-25000" dirty="0"/>
              <a:t>s</a:t>
            </a:r>
            <a:r>
              <a:rPr lang="fr-CH" baseline="30000" dirty="0"/>
              <a:t>t</a:t>
            </a:r>
            <a:r>
              <a:rPr lang="fr-CH" baseline="0" dirty="0">
                <a:sym typeface="Symbol" pitchFamily="18" charset="2"/>
              </a:rPr>
              <a:t>). Queries are considered like documents that are added to the document collection. Answering queries then corresponds then to computing the similarity between the query considered as a document and the documents in the collection.</a:t>
            </a:r>
          </a:p>
          <a:p>
            <a:endParaRPr lang="fr-CH" baseline="0" dirty="0">
              <a:sym typeface="Symbol" pitchFamily="18" charset="2"/>
            </a:endParaRPr>
          </a:p>
          <a:p>
            <a:endParaRPr lang="pt-BR" dirty="0"/>
          </a:p>
        </p:txBody>
      </p:sp>
    </p:spTree>
    <p:extLst>
      <p:ext uri="{BB962C8B-B14F-4D97-AF65-F5344CB8AC3E}">
        <p14:creationId xmlns:p14="http://schemas.microsoft.com/office/powerpoint/2010/main" val="2038220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baseline="0" noProof="0" dirty="0">
                <a:sym typeface="Symbol" pitchFamily="18" charset="2"/>
              </a:rPr>
              <a:t>This construction works as follows: when a new column (the query) is added to M, we have to apply the same transformation to this new column, as to the other columns of M, in order to produce the corresponding column in the matrix </a:t>
            </a:r>
            <a:r>
              <a:rPr lang="en-GB" noProof="0" dirty="0" err="1"/>
              <a:t>D</a:t>
            </a:r>
            <a:r>
              <a:rPr lang="en-GB" baseline="-25000" noProof="0" dirty="0" err="1"/>
              <a:t>s</a:t>
            </a:r>
            <a:r>
              <a:rPr lang="en-GB" baseline="30000" noProof="0" dirty="0" err="1"/>
              <a:t>t</a:t>
            </a:r>
            <a:r>
              <a:rPr lang="en-GB" baseline="0" noProof="0" dirty="0">
                <a:sym typeface="Symbol" pitchFamily="18" charset="2"/>
              </a:rPr>
              <a:t>, representing documents in the concept space. </a:t>
            </a:r>
            <a:r>
              <a:rPr lang="en-GB" noProof="0" dirty="0">
                <a:sym typeface="Symbol" pitchFamily="18" charset="2"/>
              </a:rPr>
              <a:t>We exploit</a:t>
            </a:r>
            <a:r>
              <a:rPr lang="en-GB" baseline="0" noProof="0" dirty="0">
                <a:sym typeface="Symbol" pitchFamily="18" charset="2"/>
              </a:rPr>
              <a:t> </a:t>
            </a:r>
            <a:r>
              <a:rPr lang="en-GB" noProof="0" dirty="0">
                <a:sym typeface="Symbol" pitchFamily="18" charset="2"/>
              </a:rPr>
              <a:t>the fact that </a:t>
            </a:r>
            <a:r>
              <a:rPr lang="en-GB" noProof="0" dirty="0"/>
              <a:t> K</a:t>
            </a:r>
            <a:r>
              <a:rPr lang="en-GB" baseline="-25000" noProof="0" dirty="0"/>
              <a:t>s </a:t>
            </a:r>
            <a:r>
              <a:rPr lang="en-GB" baseline="30000" noProof="0" dirty="0" err="1"/>
              <a:t>t</a:t>
            </a:r>
            <a:r>
              <a:rPr lang="en-GB" noProof="0" dirty="0" err="1"/>
              <a:t>.K</a:t>
            </a:r>
            <a:r>
              <a:rPr lang="en-GB" baseline="-25000" noProof="0" dirty="0" err="1"/>
              <a:t>s</a:t>
            </a:r>
            <a:r>
              <a:rPr lang="en-GB" baseline="-25000" noProof="0" dirty="0"/>
              <a:t> </a:t>
            </a:r>
            <a:r>
              <a:rPr lang="en-GB" noProof="0" dirty="0"/>
              <a:t>=1.</a:t>
            </a:r>
            <a:endParaRPr lang="en-GB" noProof="0" dirty="0">
              <a:sym typeface="Symbol" pitchFamily="18" charset="2"/>
            </a:endParaRPr>
          </a:p>
          <a:p>
            <a:r>
              <a:rPr lang="en-GB" noProof="0" dirty="0"/>
              <a:t>Since M</a:t>
            </a:r>
            <a:r>
              <a:rPr lang="en-GB" baseline="-25000" noProof="0" dirty="0"/>
              <a:t>s</a:t>
            </a:r>
            <a:r>
              <a:rPr lang="en-GB" noProof="0" dirty="0"/>
              <a:t> = K</a:t>
            </a:r>
            <a:r>
              <a:rPr lang="en-GB" baseline="-25000" noProof="0" dirty="0"/>
              <a:t>s</a:t>
            </a:r>
            <a:r>
              <a:rPr lang="en-GB" noProof="0" dirty="0"/>
              <a:t> .</a:t>
            </a:r>
            <a:r>
              <a:rPr lang="en-GB" noProof="0" dirty="0" err="1"/>
              <a:t>S</a:t>
            </a:r>
            <a:r>
              <a:rPr lang="en-GB" baseline="-25000" noProof="0" dirty="0" err="1"/>
              <a:t>s</a:t>
            </a:r>
            <a:r>
              <a:rPr lang="en-GB" noProof="0" dirty="0"/>
              <a:t> .</a:t>
            </a:r>
            <a:r>
              <a:rPr lang="en-GB" noProof="0" dirty="0" err="1"/>
              <a:t>D</a:t>
            </a:r>
            <a:r>
              <a:rPr lang="en-GB" baseline="-25000" noProof="0" dirty="0" err="1"/>
              <a:t>s</a:t>
            </a:r>
            <a:r>
              <a:rPr lang="en-GB" baseline="30000" noProof="0" dirty="0" err="1"/>
              <a:t>t</a:t>
            </a:r>
            <a:r>
              <a:rPr lang="en-GB" baseline="30000" noProof="0" dirty="0"/>
              <a:t> </a:t>
            </a:r>
            <a:r>
              <a:rPr lang="en-GB" noProof="0" dirty="0"/>
              <a:t>we obtain </a:t>
            </a:r>
            <a:r>
              <a:rPr lang="en-GB" noProof="0" dirty="0" err="1"/>
              <a:t>S</a:t>
            </a:r>
            <a:r>
              <a:rPr lang="en-GB" baseline="-25000" noProof="0" dirty="0" err="1"/>
              <a:t>s</a:t>
            </a:r>
            <a:r>
              <a:rPr lang="en-GB" noProof="0" dirty="0"/>
              <a:t> </a:t>
            </a:r>
            <a:r>
              <a:rPr lang="en-GB" baseline="30000" noProof="0" dirty="0"/>
              <a:t>–1 </a:t>
            </a:r>
            <a:r>
              <a:rPr lang="en-GB" noProof="0" dirty="0">
                <a:sym typeface="Symbol" pitchFamily="18" charset="2"/>
              </a:rPr>
              <a:t>.</a:t>
            </a:r>
            <a:r>
              <a:rPr lang="en-GB" noProof="0" dirty="0"/>
              <a:t>K</a:t>
            </a:r>
            <a:r>
              <a:rPr lang="en-GB" baseline="-25000" noProof="0" dirty="0"/>
              <a:t>s </a:t>
            </a:r>
            <a:r>
              <a:rPr lang="en-GB" baseline="30000" noProof="0" dirty="0"/>
              <a:t>t </a:t>
            </a:r>
            <a:r>
              <a:rPr lang="en-GB" noProof="0" dirty="0"/>
              <a:t>.M</a:t>
            </a:r>
            <a:r>
              <a:rPr lang="en-GB" baseline="-25000" noProof="0" dirty="0"/>
              <a:t>s</a:t>
            </a:r>
            <a:r>
              <a:rPr lang="en-GB" noProof="0" dirty="0">
                <a:sym typeface="Symbol" pitchFamily="18" charset="2"/>
              </a:rPr>
              <a:t> </a:t>
            </a:r>
            <a:r>
              <a:rPr lang="en-GB" noProof="0" dirty="0"/>
              <a:t>= </a:t>
            </a:r>
            <a:r>
              <a:rPr lang="en-GB" noProof="0" dirty="0" err="1"/>
              <a:t>D</a:t>
            </a:r>
            <a:r>
              <a:rPr lang="en-GB" baseline="-25000" noProof="0" dirty="0" err="1"/>
              <a:t>s</a:t>
            </a:r>
            <a:r>
              <a:rPr lang="en-GB" baseline="30000" noProof="0" dirty="0" err="1"/>
              <a:t>t</a:t>
            </a:r>
            <a:r>
              <a:rPr lang="en-GB" baseline="30000" noProof="0" dirty="0"/>
              <a:t>  </a:t>
            </a:r>
            <a:r>
              <a:rPr lang="en-GB" noProof="0" dirty="0"/>
              <a:t>or D</a:t>
            </a:r>
            <a:r>
              <a:rPr lang="en-GB" baseline="-25000" noProof="0" dirty="0"/>
              <a:t>s</a:t>
            </a:r>
            <a:r>
              <a:rPr lang="en-GB" noProof="0" dirty="0"/>
              <a:t>= M</a:t>
            </a:r>
            <a:r>
              <a:rPr lang="en-GB" baseline="-25000" noProof="0" dirty="0"/>
              <a:t>s </a:t>
            </a:r>
            <a:r>
              <a:rPr lang="en-GB" baseline="30000" noProof="0" dirty="0"/>
              <a:t>t </a:t>
            </a:r>
            <a:r>
              <a:rPr lang="en-GB" noProof="0" dirty="0"/>
              <a:t>.K</a:t>
            </a:r>
            <a:r>
              <a:rPr lang="en-GB" baseline="-25000" noProof="0" dirty="0"/>
              <a:t>s </a:t>
            </a:r>
            <a:r>
              <a:rPr lang="en-GB" noProof="0" dirty="0"/>
              <a:t>.</a:t>
            </a:r>
            <a:r>
              <a:rPr lang="en-GB" noProof="0" dirty="0" err="1"/>
              <a:t>S</a:t>
            </a:r>
            <a:r>
              <a:rPr lang="en-GB" baseline="-25000" noProof="0" dirty="0" err="1"/>
              <a:t>s</a:t>
            </a:r>
            <a:r>
              <a:rPr lang="en-GB" noProof="0" dirty="0"/>
              <a:t> </a:t>
            </a:r>
            <a:r>
              <a:rPr lang="en-GB" baseline="30000" noProof="0" dirty="0"/>
              <a:t>–1 .</a:t>
            </a:r>
          </a:p>
          <a:p>
            <a:r>
              <a:rPr lang="en-GB" noProof="0" dirty="0"/>
              <a:t>This is the transformation that is applied to the query vector q to obtain a</a:t>
            </a:r>
            <a:r>
              <a:rPr lang="en-GB" baseline="0" noProof="0" dirty="0"/>
              <a:t> query vector </a:t>
            </a:r>
            <a:r>
              <a:rPr lang="en-GB" noProof="0" dirty="0"/>
              <a:t>q* in the concept space. After that step, the similarity of</a:t>
            </a:r>
            <a:r>
              <a:rPr lang="en-GB" baseline="0" noProof="0" dirty="0"/>
              <a:t> the query to the documents in the concept space can be computed. (</a:t>
            </a:r>
            <a:r>
              <a:rPr lang="en-GB" noProof="0" dirty="0">
                <a:sym typeface="Symbol" pitchFamily="18" charset="2"/>
              </a:rPr>
              <a:t>(</a:t>
            </a:r>
            <a:r>
              <a:rPr lang="en-GB" noProof="0" dirty="0" err="1">
                <a:sym typeface="Symbol" pitchFamily="18" charset="2"/>
              </a:rPr>
              <a:t>D</a:t>
            </a:r>
            <a:r>
              <a:rPr lang="en-GB" baseline="-25000" noProof="0" dirty="0" err="1">
                <a:sym typeface="Symbol" pitchFamily="18" charset="2"/>
              </a:rPr>
              <a:t>s</a:t>
            </a:r>
            <a:r>
              <a:rPr lang="en-GB" baseline="30000" noProof="0" dirty="0" err="1">
                <a:sym typeface="Symbol" pitchFamily="18" charset="2"/>
              </a:rPr>
              <a:t>t</a:t>
            </a:r>
            <a:r>
              <a:rPr lang="en-GB" noProof="0" dirty="0">
                <a:sym typeface="Symbol" pitchFamily="18" charset="2"/>
              </a:rPr>
              <a:t>)</a:t>
            </a:r>
            <a:r>
              <a:rPr lang="en-GB" baseline="-25000" noProof="0" dirty="0" err="1">
                <a:sym typeface="Symbol" pitchFamily="18" charset="2"/>
              </a:rPr>
              <a:t>i</a:t>
            </a:r>
            <a:r>
              <a:rPr lang="en-GB" baseline="-25000" noProof="0" dirty="0">
                <a:sym typeface="Symbol" pitchFamily="18" charset="2"/>
              </a:rPr>
              <a:t> </a:t>
            </a:r>
            <a:r>
              <a:rPr lang="en-GB" noProof="0" dirty="0">
                <a:sym typeface="Symbol" pitchFamily="18" charset="2"/>
              </a:rPr>
              <a:t>denotes the </a:t>
            </a:r>
            <a:r>
              <a:rPr lang="en-GB" noProof="0" dirty="0" err="1">
                <a:sym typeface="Symbol" pitchFamily="18" charset="2"/>
              </a:rPr>
              <a:t>i-th</a:t>
            </a:r>
            <a:r>
              <a:rPr lang="en-GB" noProof="0" dirty="0">
                <a:sym typeface="Symbol" pitchFamily="18" charset="2"/>
              </a:rPr>
              <a:t> column of matrix </a:t>
            </a:r>
            <a:r>
              <a:rPr lang="en-GB" noProof="0" dirty="0" err="1">
                <a:sym typeface="Symbol" pitchFamily="18" charset="2"/>
              </a:rPr>
              <a:t>D</a:t>
            </a:r>
            <a:r>
              <a:rPr lang="en-GB" baseline="-25000" noProof="0" dirty="0" err="1">
                <a:sym typeface="Symbol" pitchFamily="18" charset="2"/>
              </a:rPr>
              <a:t>s</a:t>
            </a:r>
            <a:r>
              <a:rPr lang="en-GB" baseline="30000" noProof="0" dirty="0" err="1">
                <a:sym typeface="Symbol" pitchFamily="18" charset="2"/>
              </a:rPr>
              <a:t>t</a:t>
            </a:r>
            <a:r>
              <a:rPr lang="en-GB" baseline="0" noProof="0" dirty="0">
                <a:sym typeface="Symbol" pitchFamily="18" charset="2"/>
              </a:rPr>
              <a:t>)</a:t>
            </a:r>
          </a:p>
          <a:p>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37</a:t>
            </a:fld>
            <a:endParaRPr lang="en-US"/>
          </a:p>
        </p:txBody>
      </p:sp>
    </p:spTree>
    <p:extLst>
      <p:ext uri="{BB962C8B-B14F-4D97-AF65-F5344CB8AC3E}">
        <p14:creationId xmlns:p14="http://schemas.microsoft.com/office/powerpoint/2010/main" val="17437368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C1ACD13-C303-4757-8827-4BF7D6ED1561}" type="slidenum">
              <a:rPr lang="en-US" smtClean="0"/>
              <a:pPr/>
              <a:t>38</a:t>
            </a:fld>
            <a:endParaRPr lang="en-US"/>
          </a:p>
        </p:txBody>
      </p:sp>
      <p:sp>
        <p:nvSpPr>
          <p:cNvPr id="37891" name="Rectangle 2"/>
          <p:cNvSpPr>
            <a:spLocks noGrp="1" noRot="1" noChangeAspect="1" noChangeArrowheads="1" noTextEdit="1"/>
          </p:cNvSpPr>
          <p:nvPr>
            <p:ph type="sldImg"/>
          </p:nvPr>
        </p:nvSpPr>
        <p:spPr>
          <a:xfrm>
            <a:off x="990600" y="768350"/>
            <a:ext cx="5118100" cy="3838575"/>
          </a:xfrm>
          <a:ln/>
        </p:spPr>
      </p:sp>
      <p:sp>
        <p:nvSpPr>
          <p:cNvPr id="37892" name="Rectangle 3"/>
          <p:cNvSpPr>
            <a:spLocks noGrp="1" noChangeArrowheads="1"/>
          </p:cNvSpPr>
          <p:nvPr>
            <p:ph type="body" idx="1"/>
          </p:nvPr>
        </p:nvSpPr>
        <p:spPr>
          <a:noFill/>
          <a:ln/>
        </p:spPr>
        <p:txBody>
          <a:bodyPr/>
          <a:lstStyle/>
          <a:p>
            <a:r>
              <a:rPr lang="en-GB" dirty="0"/>
              <a:t>This figure illustrates of how a query vector is treated like an additional document</a:t>
            </a:r>
            <a:r>
              <a:rPr lang="en-GB" baseline="0" dirty="0"/>
              <a:t> vector.</a:t>
            </a:r>
            <a:endParaRPr lang="en-GB" dirty="0"/>
          </a:p>
        </p:txBody>
      </p:sp>
    </p:spTree>
    <p:extLst>
      <p:ext uri="{BB962C8B-B14F-4D97-AF65-F5344CB8AC3E}">
        <p14:creationId xmlns:p14="http://schemas.microsoft.com/office/powerpoint/2010/main" val="32642593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5AC3DEC9-1934-AB49-B46E-BA13E1BE593C}" type="slidenum">
              <a:rPr lang="en-US" sz="1200">
                <a:solidFill>
                  <a:schemeClr val="tx2"/>
                </a:solidFill>
                <a:latin typeface="Tempus Sans ITC" charset="0"/>
              </a:rPr>
              <a:pPr eaLnBrk="1" hangingPunct="1"/>
              <a:t>39</a:t>
            </a:fld>
            <a:endParaRPr lang="en-US" sz="1200">
              <a:solidFill>
                <a:schemeClr val="tx2"/>
              </a:solidFill>
              <a:latin typeface="Tempus Sans ITC" charset="0"/>
            </a:endParaRPr>
          </a:p>
        </p:txBody>
      </p:sp>
      <p:sp>
        <p:nvSpPr>
          <p:cNvPr id="59394" name="Rectangle 2"/>
          <p:cNvSpPr>
            <a:spLocks noGrp="1" noRot="1" noChangeAspect="1" noChangeArrowheads="1" noTextEdit="1"/>
          </p:cNvSpPr>
          <p:nvPr>
            <p:ph type="sldImg"/>
          </p:nvPr>
        </p:nvSpPr>
        <p:spPr>
          <a:ln cap="flat"/>
        </p:spPr>
      </p:sp>
      <p:sp>
        <p:nvSpPr>
          <p:cNvPr id="59395" name="Rectangle 3"/>
          <p:cNvSpPr>
            <a:spLocks noGrp="1" noChangeArrowheads="1"/>
          </p:cNvSpPr>
          <p:nvPr>
            <p:ph type="body" idx="1"/>
          </p:nvPr>
        </p:nvSpPr>
        <p:spPr>
          <a:xfrm>
            <a:off x="949325" y="4864100"/>
            <a:ext cx="5200650" cy="4600575"/>
          </a:xfrm>
          <a:solidFill>
            <a:srgbClr val="FFFFFF"/>
          </a:solidFill>
          <a:ln w="12700" cap="flat">
            <a:solidFill>
              <a:srgbClr val="000000"/>
            </a:solidFill>
          </a:ln>
        </p:spPr>
        <p:txBody>
          <a:bodyPr/>
          <a:lstStyle/>
          <a:p>
            <a:r>
              <a:rPr lang="en-US">
                <a:latin typeface="Times New Roman" charset="0"/>
              </a:rPr>
              <a:t>This is an example of a (simple) document collection that we will use in the following as running example.</a:t>
            </a:r>
          </a:p>
          <a:p>
            <a:endParaRPr lang="en-US">
              <a:latin typeface="Times New Roman" charset="0"/>
            </a:endParaRPr>
          </a:p>
          <a:p>
            <a:endParaRPr lang="en-US">
              <a:latin typeface="Times New Roman" charset="0"/>
            </a:endParaRPr>
          </a:p>
        </p:txBody>
      </p:sp>
    </p:spTree>
    <p:extLst>
      <p:ext uri="{BB962C8B-B14F-4D97-AF65-F5344CB8AC3E}">
        <p14:creationId xmlns:p14="http://schemas.microsoft.com/office/powerpoint/2010/main" val="2260550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notion of query likelihood gives now rise to the following approach to model relevance. We assume that documents are the result of language model.</a:t>
            </a:r>
            <a:r>
              <a:rPr lang="en-US" baseline="0" dirty="0"/>
              <a:t> A language model is a (in general probabilistic) process that produces text, and a given document d is assumed to be produced by its specific language model M</a:t>
            </a:r>
            <a:r>
              <a:rPr lang="en-US" baseline="-25000" dirty="0"/>
              <a:t>d</a:t>
            </a:r>
            <a:r>
              <a:rPr lang="en-US" baseline="0" dirty="0"/>
              <a:t>. Then the problem of retrieval can be viewed in the following way: if a query is relevant to a document, it should have been produced by the same language model as the document. Using this argument, the query likelihood corresponds to the probability that the query has been produced by the same language model as the document.</a:t>
            </a:r>
          </a:p>
          <a:p>
            <a:endParaRPr lang="en-US" baseline="0" dirty="0"/>
          </a:p>
          <a:p>
            <a:r>
              <a:rPr lang="en-US" baseline="0" dirty="0"/>
              <a:t>Let’s have now a more detailed look in what a language model is and how we use it implement this intuitive model practically.</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4</a:t>
            </a:fld>
            <a:endParaRPr lang="en-US"/>
          </a:p>
        </p:txBody>
      </p:sp>
    </p:spTree>
    <p:extLst>
      <p:ext uri="{BB962C8B-B14F-4D97-AF65-F5344CB8AC3E}">
        <p14:creationId xmlns:p14="http://schemas.microsoft.com/office/powerpoint/2010/main" val="24183237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D8E6171-7786-4663-8990-9E6DDFC63C37}" type="slidenum">
              <a:rPr lang="en-US" smtClean="0"/>
              <a:pPr/>
              <a:t>40</a:t>
            </a:fld>
            <a:endParaRPr lang="en-US"/>
          </a:p>
        </p:txBody>
      </p:sp>
      <p:sp>
        <p:nvSpPr>
          <p:cNvPr id="39939" name="Rectangle 2"/>
          <p:cNvSpPr>
            <a:spLocks noGrp="1" noRot="1" noChangeAspect="1" noChangeArrowheads="1" noTextEdit="1"/>
          </p:cNvSpPr>
          <p:nvPr>
            <p:ph type="sldImg"/>
          </p:nvPr>
        </p:nvSpPr>
        <p:spPr>
          <a:xfrm>
            <a:off x="990600" y="768350"/>
            <a:ext cx="5118100" cy="3838575"/>
          </a:xfrm>
          <a:ln/>
        </p:spPr>
      </p:sp>
      <p:sp>
        <p:nvSpPr>
          <p:cNvPr id="39940" name="Rectangle 3"/>
          <p:cNvSpPr>
            <a:spLocks noGrp="1" noChangeArrowheads="1"/>
          </p:cNvSpPr>
          <p:nvPr>
            <p:ph type="body" idx="1"/>
          </p:nvPr>
        </p:nvSpPr>
        <p:spPr>
          <a:noFill/>
          <a:ln/>
        </p:spPr>
        <p:txBody>
          <a:bodyPr/>
          <a:lstStyle/>
          <a:p>
            <a:r>
              <a:rPr lang="fr-CH" dirty="0"/>
              <a:t>In the following</a:t>
            </a:r>
            <a:r>
              <a:rPr lang="fr-CH" baseline="0" dirty="0"/>
              <a:t> </a:t>
            </a:r>
            <a:r>
              <a:rPr lang="fr-CH" dirty="0"/>
              <a:t>we give a complete</a:t>
            </a:r>
            <a:r>
              <a:rPr lang="fr-CH" baseline="0" dirty="0"/>
              <a:t> illustration of computing LSI for our running example. This is </a:t>
            </a:r>
            <a:r>
              <a:rPr lang="fr-CH" dirty="0"/>
              <a:t>SVD for Term-Document Matrix from our running example.</a:t>
            </a:r>
            <a:endParaRPr lang="en-GB" dirty="0"/>
          </a:p>
        </p:txBody>
      </p:sp>
    </p:spTree>
    <p:extLst>
      <p:ext uri="{BB962C8B-B14F-4D97-AF65-F5344CB8AC3E}">
        <p14:creationId xmlns:p14="http://schemas.microsoft.com/office/powerpoint/2010/main" val="34958165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F91057D1-1A78-4EC2-B21C-4C47DBE5402A}" type="slidenum">
              <a:rPr lang="en-US" smtClean="0"/>
              <a:pPr/>
              <a:t>41</a:t>
            </a:fld>
            <a:endParaRPr lang="en-US"/>
          </a:p>
        </p:txBody>
      </p:sp>
      <p:sp>
        <p:nvSpPr>
          <p:cNvPr id="40963" name="Rectangle 2"/>
          <p:cNvSpPr>
            <a:spLocks noGrp="1" noRot="1" noChangeAspect="1" noChangeArrowheads="1" noTextEdit="1"/>
          </p:cNvSpPr>
          <p:nvPr>
            <p:ph type="sldImg"/>
          </p:nvPr>
        </p:nvSpPr>
        <p:spPr>
          <a:xfrm>
            <a:off x="1050925" y="792163"/>
            <a:ext cx="5056188" cy="3792537"/>
          </a:xfrm>
          <a:ln/>
        </p:spPr>
      </p:sp>
      <p:sp>
        <p:nvSpPr>
          <p:cNvPr id="40964" name="Rectangle 3"/>
          <p:cNvSpPr>
            <a:spLocks noGrp="1" noChangeArrowheads="1"/>
          </p:cNvSpPr>
          <p:nvPr>
            <p:ph type="body" idx="1"/>
          </p:nvPr>
        </p:nvSpPr>
        <p:spPr>
          <a:xfrm>
            <a:off x="977900" y="4900613"/>
            <a:ext cx="5208588" cy="4581525"/>
          </a:xfrm>
          <a:noFill/>
          <a:ln/>
        </p:spPr>
        <p:txBody>
          <a:bodyPr/>
          <a:lstStyle/>
          <a:p>
            <a:r>
              <a:rPr lang="en-GB" noProof="0" dirty="0"/>
              <a:t>In this step we compute the query vector in the concept space.</a:t>
            </a:r>
          </a:p>
        </p:txBody>
      </p:sp>
    </p:spTree>
    <p:extLst>
      <p:ext uri="{BB962C8B-B14F-4D97-AF65-F5344CB8AC3E}">
        <p14:creationId xmlns:p14="http://schemas.microsoft.com/office/powerpoint/2010/main" val="1480670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9D88633B-7B5E-4A66-AE71-9E74862D36D0}" type="slidenum">
              <a:rPr lang="en-US" smtClean="0"/>
              <a:pPr/>
              <a:t>42</a:t>
            </a:fld>
            <a:endParaRPr lang="en-US"/>
          </a:p>
        </p:txBody>
      </p:sp>
      <p:sp>
        <p:nvSpPr>
          <p:cNvPr id="41987" name="Rectangle 2"/>
          <p:cNvSpPr>
            <a:spLocks noGrp="1" noRot="1" noChangeAspect="1" noChangeArrowheads="1" noTextEdit="1"/>
          </p:cNvSpPr>
          <p:nvPr>
            <p:ph type="sldImg"/>
          </p:nvPr>
        </p:nvSpPr>
        <p:spPr>
          <a:xfrm>
            <a:off x="990600" y="768350"/>
            <a:ext cx="5118100" cy="3838575"/>
          </a:xfrm>
          <a:ln/>
        </p:spPr>
      </p:sp>
      <p:sp>
        <p:nvSpPr>
          <p:cNvPr id="41988" name="Rectangle 3"/>
          <p:cNvSpPr>
            <a:spLocks noGrp="1" noChangeArrowheads="1"/>
          </p:cNvSpPr>
          <p:nvPr>
            <p:ph type="body" idx="1"/>
          </p:nvPr>
        </p:nvSpPr>
        <p:spPr>
          <a:noFill/>
          <a:ln/>
        </p:spPr>
        <p:txBody>
          <a:bodyPr/>
          <a:lstStyle/>
          <a:p>
            <a:r>
              <a:rPr lang="fr-CH"/>
              <a:t>This is the ranking produced for the query for different values of s.</a:t>
            </a:r>
            <a:endParaRPr lang="en-GB"/>
          </a:p>
        </p:txBody>
      </p:sp>
    </p:spTree>
    <p:extLst>
      <p:ext uri="{BB962C8B-B14F-4D97-AF65-F5344CB8AC3E}">
        <p14:creationId xmlns:p14="http://schemas.microsoft.com/office/powerpoint/2010/main" val="28965581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8436B5C-CF4B-4C50-9B7B-7B1CB342B050}" type="slidenum">
              <a:rPr lang="en-US" smtClean="0"/>
              <a:pPr/>
              <a:t>43</a:t>
            </a:fld>
            <a:endParaRPr lang="en-US"/>
          </a:p>
        </p:txBody>
      </p:sp>
      <p:sp>
        <p:nvSpPr>
          <p:cNvPr id="43011" name="Rectangle 2"/>
          <p:cNvSpPr>
            <a:spLocks noGrp="1" noRot="1" noChangeAspect="1" noChangeArrowheads="1" noTextEdit="1"/>
          </p:cNvSpPr>
          <p:nvPr>
            <p:ph type="sldImg"/>
          </p:nvPr>
        </p:nvSpPr>
        <p:spPr>
          <a:xfrm>
            <a:off x="990600" y="768350"/>
            <a:ext cx="5118100" cy="3838575"/>
          </a:xfrm>
          <a:ln/>
        </p:spPr>
      </p:sp>
      <p:sp>
        <p:nvSpPr>
          <p:cNvPr id="43012" name="Rectangle 3"/>
          <p:cNvSpPr>
            <a:spLocks noGrp="1" noChangeArrowheads="1"/>
          </p:cNvSpPr>
          <p:nvPr>
            <p:ph type="body" idx="1"/>
          </p:nvPr>
        </p:nvSpPr>
        <p:spPr>
          <a:noFill/>
          <a:ln/>
        </p:spPr>
        <p:txBody>
          <a:bodyPr/>
          <a:lstStyle/>
          <a:p>
            <a:r>
              <a:rPr lang="fr-CH" dirty="0"/>
              <a:t>Since in our example the concept space has two dimensions, we can plot both the documents and the terms in this 2-dimensional space. It is interesting to observe of how semantically "close" terms and documents cluster in the same regions. This illustrates very well the power of latent semantic indexing in revealing the « essential</a:t>
            </a:r>
            <a:r>
              <a:rPr lang="fr-CH" baseline="0" dirty="0"/>
              <a:t> concepts » </a:t>
            </a:r>
            <a:r>
              <a:rPr lang="fr-CH" dirty="0"/>
              <a:t>in document collections.</a:t>
            </a:r>
            <a:endParaRPr lang="en-GB" dirty="0"/>
          </a:p>
        </p:txBody>
      </p:sp>
    </p:spTree>
    <p:extLst>
      <p:ext uri="{BB962C8B-B14F-4D97-AF65-F5344CB8AC3E}">
        <p14:creationId xmlns:p14="http://schemas.microsoft.com/office/powerpoint/2010/main" val="2858492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6C47E0B-2958-48CC-BA4E-C350203CF107}" type="slidenum">
              <a:rPr lang="en-US" smtClean="0"/>
              <a:pPr/>
              <a:t>44</a:t>
            </a:fld>
            <a:endParaRPr lang="en-US"/>
          </a:p>
        </p:txBody>
      </p:sp>
    </p:spTree>
    <p:extLst>
      <p:ext uri="{BB962C8B-B14F-4D97-AF65-F5344CB8AC3E}">
        <p14:creationId xmlns:p14="http://schemas.microsoft.com/office/powerpoint/2010/main" val="31486200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6C47E0B-2958-48CC-BA4E-C350203CF107}" type="slidenum">
              <a:rPr lang="en-US" smtClean="0"/>
              <a:pPr/>
              <a:t>45</a:t>
            </a:fld>
            <a:endParaRPr lang="en-US"/>
          </a:p>
        </p:txBody>
      </p:sp>
    </p:spTree>
    <p:extLst>
      <p:ext uri="{BB962C8B-B14F-4D97-AF65-F5344CB8AC3E}">
        <p14:creationId xmlns:p14="http://schemas.microsoft.com/office/powerpoint/2010/main" val="22366685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6C47E0B-2958-48CC-BA4E-C350203CF107}" type="slidenum">
              <a:rPr lang="en-US" smtClean="0"/>
              <a:pPr/>
              <a:t>46</a:t>
            </a:fld>
            <a:endParaRPr lang="en-US"/>
          </a:p>
        </p:txBody>
      </p:sp>
    </p:spTree>
    <p:extLst>
      <p:ext uri="{BB962C8B-B14F-4D97-AF65-F5344CB8AC3E}">
        <p14:creationId xmlns:p14="http://schemas.microsoft.com/office/powerpoint/2010/main" val="17532098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6C47E0B-2958-48CC-BA4E-C350203CF107}" type="slidenum">
              <a:rPr lang="en-US" smtClean="0"/>
              <a:pPr/>
              <a:t>47</a:t>
            </a:fld>
            <a:endParaRPr lang="en-US"/>
          </a:p>
        </p:txBody>
      </p:sp>
    </p:spTree>
    <p:extLst>
      <p:ext uri="{BB962C8B-B14F-4D97-AF65-F5344CB8AC3E}">
        <p14:creationId xmlns:p14="http://schemas.microsoft.com/office/powerpoint/2010/main" val="41255038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E214A2C-3CC9-4214-827C-538D9989ED26}" type="slidenum">
              <a:rPr lang="en-US" smtClean="0"/>
              <a:pPr/>
              <a:t>48</a:t>
            </a:fld>
            <a:endParaRPr lang="en-US"/>
          </a:p>
        </p:txBody>
      </p:sp>
      <p:sp>
        <p:nvSpPr>
          <p:cNvPr id="44035" name="Rectangle 2"/>
          <p:cNvSpPr>
            <a:spLocks noGrp="1" noRot="1" noChangeAspect="1" noChangeArrowheads="1" noTextEdit="1"/>
          </p:cNvSpPr>
          <p:nvPr>
            <p:ph type="sldImg"/>
          </p:nvPr>
        </p:nvSpPr>
        <p:spPr>
          <a:xfrm>
            <a:off x="1050925" y="792163"/>
            <a:ext cx="5056188" cy="3792537"/>
          </a:xfrm>
          <a:ln/>
        </p:spPr>
      </p:sp>
      <p:sp>
        <p:nvSpPr>
          <p:cNvPr id="44036" name="Rectangle 3"/>
          <p:cNvSpPr>
            <a:spLocks noGrp="1" noChangeArrowheads="1"/>
          </p:cNvSpPr>
          <p:nvPr>
            <p:ph type="body" idx="1"/>
          </p:nvPr>
        </p:nvSpPr>
        <p:spPr>
          <a:xfrm>
            <a:off x="977900" y="4900613"/>
            <a:ext cx="5208588" cy="4581525"/>
          </a:xfrm>
          <a:noFill/>
          <a:ln/>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GB" dirty="0"/>
              <a:t>From a modelling</a:t>
            </a:r>
            <a:r>
              <a:rPr lang="en-GB" baseline="0" dirty="0"/>
              <a:t> perspective LSI suffers from poor explanatory power. For example, the least squares approximation concept is related to the assumption that term frequencies are normally distributed, which is in contradiction with the observation that term frequencies are power law distributed.</a:t>
            </a:r>
            <a:endParaRPr lang="en-GB" dirty="0"/>
          </a:p>
          <a:p>
            <a:pPr marL="0" marR="0" lvl="1" indent="0" algn="l" defTabSz="914400" rtl="0" eaLnBrk="1" fontAlgn="base" latinLnBrk="0" hangingPunct="1">
              <a:lnSpc>
                <a:spcPct val="100000"/>
              </a:lnSpc>
              <a:spcBef>
                <a:spcPct val="30000"/>
              </a:spcBef>
              <a:spcAft>
                <a:spcPct val="0"/>
              </a:spcAft>
              <a:buClrTx/>
              <a:buSzTx/>
              <a:buFontTx/>
              <a:buNone/>
              <a:tabLst/>
              <a:defRPr/>
            </a:pPr>
            <a:endParaRPr lang="en-GB" dirty="0"/>
          </a:p>
        </p:txBody>
      </p:sp>
    </p:spTree>
    <p:extLst>
      <p:ext uri="{BB962C8B-B14F-4D97-AF65-F5344CB8AC3E}">
        <p14:creationId xmlns:p14="http://schemas.microsoft.com/office/powerpoint/2010/main" val="20571559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a:t>
            </a:r>
            <a:r>
              <a:rPr lang="en-GB" baseline="0" dirty="0"/>
              <a:t> conceptual problems of LSI have triggered significant efforts in developing better suited models for concept extraction. The most recent and successful result of this has been the development of a method based on the use of </a:t>
            </a:r>
            <a:r>
              <a:rPr lang="en-GB" baseline="0" dirty="0" err="1"/>
              <a:t>Dirichlet</a:t>
            </a:r>
            <a:r>
              <a:rPr lang="en-GB" baseline="0" dirty="0"/>
              <a:t> distributions. Like LSI it produces a concept space, where concepts are represented as term vectors. The method has better theoretical foundations and empirically it produces better results, and is nowadays considered as the golden standard. The approach is mathematically more involved than LSI, and therefore we will not be able to develop this method in this course.</a:t>
            </a:r>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49</a:t>
            </a:fld>
            <a:endParaRPr lang="en-US"/>
          </a:p>
        </p:txBody>
      </p:sp>
    </p:spTree>
    <p:extLst>
      <p:ext uri="{BB962C8B-B14F-4D97-AF65-F5344CB8AC3E}">
        <p14:creationId xmlns:p14="http://schemas.microsoft.com/office/powerpoint/2010/main" val="2221506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simplest case a language</a:t>
            </a:r>
            <a:r>
              <a:rPr lang="en-US" baseline="0" dirty="0"/>
              <a:t> model is a deterministic automaton. In theoretical computer science deterministic automatons are those that can recognize or produce regular languages.</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5</a:t>
            </a:fld>
            <a:endParaRPr lang="en-US"/>
          </a:p>
        </p:txBody>
      </p:sp>
    </p:spTree>
    <p:extLst>
      <p:ext uri="{BB962C8B-B14F-4D97-AF65-F5344CB8AC3E}">
        <p14:creationId xmlns:p14="http://schemas.microsoft.com/office/powerpoint/2010/main" val="28484808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a:t>
            </a:r>
            <a:r>
              <a:rPr lang="en-US" baseline="0" dirty="0"/>
              <a:t> shows the basic idea underlying LDA: it is assumed that there exist topics that are represented as mixtures of words. In the example we see words that are related to two meanings of “bank”, the financial institution and the river bank, and are represented by different related works. Then, documents are supposed to be generated from a mixture of topics, where the mixture is defined by some weights, as indicated in the figure. As a result each document contains terms form its associated topics in the right proportion.</a:t>
            </a:r>
          </a:p>
          <a:p>
            <a:endParaRPr lang="en-US" baseline="0" dirty="0"/>
          </a:p>
          <a:p>
            <a:r>
              <a:rPr lang="en-US" baseline="0" dirty="0"/>
              <a:t>Similar to the probabilistic language model used in information retrieval, we have here another example of a probabilistic generative model.</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50</a:t>
            </a:fld>
            <a:endParaRPr lang="en-US"/>
          </a:p>
        </p:txBody>
      </p:sp>
    </p:spTree>
    <p:extLst>
      <p:ext uri="{BB962C8B-B14F-4D97-AF65-F5344CB8AC3E}">
        <p14:creationId xmlns:p14="http://schemas.microsoft.com/office/powerpoint/2010/main" val="3615620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underlying model we can define a probabilistic process for generating documents.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51</a:t>
            </a:fld>
            <a:endParaRPr lang="en-US"/>
          </a:p>
        </p:txBody>
      </p:sp>
    </p:spTree>
    <p:extLst>
      <p:ext uri="{BB962C8B-B14F-4D97-AF65-F5344CB8AC3E}">
        <p14:creationId xmlns:p14="http://schemas.microsoft.com/office/powerpoint/2010/main" val="32373669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challenge is to determine the probabilistic model. The situation we consider</a:t>
            </a:r>
            <a:r>
              <a:rPr lang="en-US" baseline="0" dirty="0"/>
              <a:t> in practice is that a set of documents is given, and we intend to reconstruct the (most likely) probabilistic process that has generated this document collection. This is a difficult problem to solve.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52</a:t>
            </a:fld>
            <a:endParaRPr lang="en-US"/>
          </a:p>
        </p:txBody>
      </p:sp>
    </p:spTree>
    <p:extLst>
      <p:ext uri="{BB962C8B-B14F-4D97-AF65-F5344CB8AC3E}">
        <p14:creationId xmlns:p14="http://schemas.microsoft.com/office/powerpoint/2010/main" val="3253926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a:t>
            </a:r>
            <a:r>
              <a:rPr lang="en-US" baseline="0" dirty="0"/>
              <a:t> not present the details of LDA here, as the method is mathematically fairly involved. However, it is important to note that it is considered today as the state-of-the-art method of topic detection.</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53</a:t>
            </a:fld>
            <a:endParaRPr lang="en-US"/>
          </a:p>
        </p:txBody>
      </p:sp>
    </p:spTree>
    <p:extLst>
      <p:ext uri="{BB962C8B-B14F-4D97-AF65-F5344CB8AC3E}">
        <p14:creationId xmlns:p14="http://schemas.microsoft.com/office/powerpoint/2010/main" val="1456113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Topic models provide a representation</a:t>
            </a:r>
            <a:r>
              <a:rPr lang="en-US" baseline="0" dirty="0"/>
              <a:t> of documents at a conceptual level. Therefore they are applied in many different contexts, including document retrieval and classification.</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54</a:t>
            </a:fld>
            <a:endParaRPr lang="en-US"/>
          </a:p>
        </p:txBody>
      </p:sp>
    </p:spTree>
    <p:extLst>
      <p:ext uri="{BB962C8B-B14F-4D97-AF65-F5344CB8AC3E}">
        <p14:creationId xmlns:p14="http://schemas.microsoft.com/office/powerpoint/2010/main" val="35417609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summarizes the connection among </a:t>
            </a:r>
            <a:r>
              <a:rPr lang="en-US" baseline="0" dirty="0"/>
              <a:t>the vector space model, which was introduced for information retrieval and topic models that produce low-dimensional (dense) representation of documents.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55</a:t>
            </a:fld>
            <a:endParaRPr lang="en-US"/>
          </a:p>
        </p:txBody>
      </p:sp>
    </p:spTree>
    <p:extLst>
      <p:ext uri="{BB962C8B-B14F-4D97-AF65-F5344CB8AC3E}">
        <p14:creationId xmlns:p14="http://schemas.microsoft.com/office/powerpoint/2010/main" val="2723816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using a</a:t>
            </a:r>
            <a:r>
              <a:rPr lang="en-US" baseline="0" dirty="0"/>
              <a:t> deterministic automaton, we can also use a probabilistic state automaton, in other words, a Markov process. In the simplest case the automaton has a single state, and every state transition emits with a certain probability one term out of a vocabulary. In addition, the automaton can stop with a certain probability. The table captures the transition probabilities of two possible models M1 and  M2. In the two models, the probability to stop is given as P(STOP|Q) = 0.2.</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6</a:t>
            </a:fld>
            <a:endParaRPr lang="en-US"/>
          </a:p>
        </p:txBody>
      </p:sp>
    </p:spTree>
    <p:extLst>
      <p:ext uri="{BB962C8B-B14F-4D97-AF65-F5344CB8AC3E}">
        <p14:creationId xmlns:p14="http://schemas.microsoft.com/office/powerpoint/2010/main" val="2680550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a language model for the generation</a:t>
            </a:r>
            <a:r>
              <a:rPr lang="en-US" baseline="0" dirty="0"/>
              <a:t> of documents, we can now compute within that model the probability that a given query q has been generated by the model of a document d. We give one example showing such a computation. With this approach we are now ready to compute query likelihood for all documents of a document collection.</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7</a:t>
            </a:fld>
            <a:endParaRPr lang="en-US"/>
          </a:p>
        </p:txBody>
      </p:sp>
    </p:spTree>
    <p:extLst>
      <p:ext uri="{BB962C8B-B14F-4D97-AF65-F5344CB8AC3E}">
        <p14:creationId xmlns:p14="http://schemas.microsoft.com/office/powerpoint/2010/main" val="704982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applying the probabilistic retrieval method described before, we need first to learn the language</a:t>
            </a:r>
            <a:r>
              <a:rPr lang="en-US" baseline="0" dirty="0"/>
              <a:t> model of each document. The learning is performed using Maximum Likelihood Estimation (MLE). In the case of the unigram model, this is a straightforward task. We just estimate the term probabilities by counting the document frequencies and normalizing by document length. When using the model for a query q, we then use those estimates, to estimate the relevance of a query for the document, as illustrated before.</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8</a:t>
            </a:fld>
            <a:endParaRPr lang="en-US"/>
          </a:p>
        </p:txBody>
      </p:sp>
    </p:spTree>
    <p:extLst>
      <p:ext uri="{BB962C8B-B14F-4D97-AF65-F5344CB8AC3E}">
        <p14:creationId xmlns:p14="http://schemas.microsoft.com/office/powerpoint/2010/main" val="1907227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1745490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©2020, Karl Aberer, EPFL-IC, Laboratoire de systèmes d'informations répartis </a:t>
            </a:r>
            <a:endParaRPr lang="en-GB" dirty="0"/>
          </a:p>
        </p:txBody>
      </p:sp>
      <p:sp>
        <p:nvSpPr>
          <p:cNvPr id="5127" name="Rectangle 7"/>
          <p:cNvSpPr>
            <a:spLocks noChangeArrowheads="1"/>
          </p:cNvSpPr>
          <p:nvPr userDrawn="1"/>
        </p:nvSpPr>
        <p:spPr bwMode="auto">
          <a:xfrm>
            <a:off x="6554788" y="6453188"/>
            <a:ext cx="1905000" cy="228600"/>
          </a:xfrm>
          <a:prstGeom prst="rect">
            <a:avLst/>
          </a:prstGeom>
          <a:noFill/>
          <a:ln w="9525">
            <a:noFill/>
            <a:miter lim="800000"/>
            <a:headEnd/>
            <a:tailEnd/>
          </a:ln>
          <a:effectLst/>
        </p:spPr>
        <p:txBody>
          <a:bodyPr lIns="92075" tIns="46038" rIns="92075" bIns="46038"/>
          <a:lstStyle/>
          <a:p>
            <a:pPr algn="r"/>
            <a:r>
              <a:rPr lang="en-US" sz="900">
                <a:solidFill>
                  <a:schemeClr val="tx1"/>
                </a:solidFill>
                <a:latin typeface="Verdana" charset="0"/>
              </a:rPr>
              <a:t>Introduction - </a:t>
            </a:r>
            <a:fld id="{FBCEA208-1882-4C4A-B71F-4FA789A04155}" type="slidenum">
              <a:rPr lang="en-US" sz="900">
                <a:solidFill>
                  <a:schemeClr val="tx1"/>
                </a:solidFill>
                <a:latin typeface="Verdana" charset="0"/>
              </a:rPr>
              <a:pPr algn="r"/>
              <a:t>‹#›</a:t>
            </a:fld>
            <a:endParaRPr lang="en-US" sz="90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Probabilistic Information Retrieval</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8630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sz="2727" dirty="0"/>
              <a:t>Consider the following document</a:t>
            </a:r>
            <a:endParaRPr lang="en-US" altLang="en-US" sz="2727" dirty="0">
              <a:ea typeface="MS PGothic" charset="-128"/>
            </a:endParaRPr>
          </a:p>
        </p:txBody>
      </p:sp>
      <p:sp>
        <p:nvSpPr>
          <p:cNvPr id="13314" name="TPAnswers"/>
          <p:cNvSpPr>
            <a:spLocks noGrp="1"/>
          </p:cNvSpPr>
          <p:nvPr>
            <p:ph idx="1"/>
            <p:custDataLst>
              <p:tags r:id="rId2"/>
            </p:custDataLst>
          </p:nvPr>
        </p:nvSpPr>
        <p:spPr/>
        <p:txBody>
          <a:bodyPr>
            <a:normAutofit/>
          </a:bodyPr>
          <a:lstStyle/>
          <a:p>
            <a:pPr marL="438284" indent="-438284">
              <a:buAutoNum type="arabicPeriod"/>
            </a:pPr>
            <a:endParaRPr lang="en-US" sz="2386" dirty="0"/>
          </a:p>
          <a:p>
            <a:pPr marL="438284" indent="-438284">
              <a:buAutoNum type="arabicPeriod"/>
            </a:pPr>
            <a:endParaRPr lang="en-US" sz="2386" dirty="0"/>
          </a:p>
          <a:p>
            <a:pPr marL="438284" indent="-438284">
              <a:buAutoNum type="arabicPeriod"/>
            </a:pPr>
            <a:endParaRPr lang="en-US" sz="2386" dirty="0"/>
          </a:p>
          <a:p>
            <a:pPr marL="438284" indent="-438284">
              <a:buAutoNum type="arabicPeriod"/>
            </a:pPr>
            <a:r>
              <a:rPr lang="en-US" sz="2386" dirty="0"/>
              <a:t>P(information search |  </a:t>
            </a:r>
            <a:r>
              <a:rPr lang="en-US" sz="2386" dirty="0" err="1"/>
              <a:t>M</a:t>
            </a:r>
            <a:r>
              <a:rPr lang="en-US" sz="2386" baseline="-25000" dirty="0" err="1"/>
              <a:t>d</a:t>
            </a:r>
            <a:r>
              <a:rPr lang="en-US" sz="2386" dirty="0"/>
              <a:t>) &gt; P(information | </a:t>
            </a:r>
            <a:r>
              <a:rPr lang="en-US" sz="2386" dirty="0" err="1"/>
              <a:t>M</a:t>
            </a:r>
            <a:r>
              <a:rPr lang="en-US" sz="2386" baseline="-25000" dirty="0" err="1"/>
              <a:t>d</a:t>
            </a:r>
            <a:r>
              <a:rPr lang="en-US" sz="2386" dirty="0"/>
              <a:t>)</a:t>
            </a:r>
          </a:p>
          <a:p>
            <a:pPr marL="438284" indent="-438284">
              <a:buAutoNum type="arabicPeriod"/>
            </a:pPr>
            <a:r>
              <a:rPr lang="en-US" sz="2386" dirty="0"/>
              <a:t>P(information search |  </a:t>
            </a:r>
            <a:r>
              <a:rPr lang="en-US" sz="2386" dirty="0" err="1"/>
              <a:t>M</a:t>
            </a:r>
            <a:r>
              <a:rPr lang="en-US" sz="2386" baseline="-25000" dirty="0" err="1"/>
              <a:t>d</a:t>
            </a:r>
            <a:r>
              <a:rPr lang="en-US" sz="2386" dirty="0"/>
              <a:t>) = P(information | </a:t>
            </a:r>
            <a:r>
              <a:rPr lang="en-US" sz="2386" dirty="0" err="1"/>
              <a:t>M</a:t>
            </a:r>
            <a:r>
              <a:rPr lang="en-US" sz="2386" baseline="-25000" dirty="0" err="1"/>
              <a:t>d</a:t>
            </a:r>
            <a:r>
              <a:rPr lang="en-US" sz="2386" dirty="0"/>
              <a:t>)</a:t>
            </a:r>
          </a:p>
          <a:p>
            <a:pPr marL="438284" indent="-438284">
              <a:buAutoNum type="arabicPeriod"/>
            </a:pPr>
            <a:r>
              <a:rPr lang="en-US" sz="2386" dirty="0"/>
              <a:t>P(information search | </a:t>
            </a:r>
            <a:r>
              <a:rPr lang="en-US" sz="2386" dirty="0" err="1"/>
              <a:t> M</a:t>
            </a:r>
            <a:r>
              <a:rPr lang="en-US" sz="2386" baseline="-25000" dirty="0" err="1"/>
              <a:t>d</a:t>
            </a:r>
            <a:r>
              <a:rPr lang="en-US" sz="2386" dirty="0"/>
              <a:t>) &lt; P(information | </a:t>
            </a:r>
            <a:r>
              <a:rPr lang="en-US" sz="2386" dirty="0" err="1"/>
              <a:t>M</a:t>
            </a:r>
            <a:r>
              <a:rPr lang="en-US" sz="2386" baseline="-25000" dirty="0" err="1"/>
              <a:t>d</a:t>
            </a:r>
            <a:r>
              <a:rPr lang="en-US" sz="2386" dirty="0"/>
              <a:t>)</a:t>
            </a:r>
          </a:p>
          <a:p>
            <a:endParaRPr lang="en-US" sz="2386" dirty="0"/>
          </a:p>
        </p:txBody>
      </p:sp>
      <p:sp>
        <p:nvSpPr>
          <p:cNvPr id="2" name="Footer Placeholder 1">
            <a:extLst>
              <a:ext uri="{FF2B5EF4-FFF2-40B4-BE49-F238E27FC236}">
                <a16:creationId xmlns:a16="http://schemas.microsoft.com/office/drawing/2014/main" id="{C5B739F8-A00B-2D46-93D5-E3AED1D786A7}"/>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3" name="Rectangle 2"/>
          <p:cNvSpPr/>
          <p:nvPr/>
        </p:nvSpPr>
        <p:spPr>
          <a:xfrm>
            <a:off x="184309" y="1779671"/>
            <a:ext cx="4847118" cy="459485"/>
          </a:xfrm>
          <a:prstGeom prst="rect">
            <a:avLst/>
          </a:prstGeom>
        </p:spPr>
        <p:txBody>
          <a:bodyPr wrap="square">
            <a:spAutoFit/>
          </a:bodyPr>
          <a:lstStyle/>
          <a:p>
            <a:r>
              <a:rPr lang="en-US" sz="2386" dirty="0">
                <a:latin typeface="Calibri" panose="020F0502020204030204" pitchFamily="34" charset="0"/>
                <a:ea typeface="MS PGothic" pitchFamily="34" charset="-128"/>
                <a:cs typeface="Calibri" panose="020F0502020204030204" pitchFamily="34" charset="0"/>
              </a:rPr>
              <a:t>d = “information retrieval and search”</a:t>
            </a:r>
          </a:p>
        </p:txBody>
      </p:sp>
    </p:spTree>
    <p:custDataLst>
      <p:tags r:id="rId1"/>
    </p:custDataLst>
    <p:extLst>
      <p:ext uri="{BB962C8B-B14F-4D97-AF65-F5344CB8AC3E}">
        <p14:creationId xmlns:p14="http://schemas.microsoft.com/office/powerpoint/2010/main" val="220163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MLE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86" dirty="0"/>
                  <a:t>Problem 1: if the query contains a term not occurring in the document then </a:t>
                </a:r>
                <a14:m>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=0</m:t>
                    </m:r>
                  </m:oMath>
                </a14:m>
                <a:r>
                  <a:rPr lang="en-US" sz="2386" dirty="0"/>
                  <a:t> !</a:t>
                </a:r>
              </a:p>
              <a:p>
                <a:endParaRPr lang="en-US" sz="2386" dirty="0"/>
              </a:p>
              <a:p>
                <a:r>
                  <a:rPr lang="en-US" sz="2386" dirty="0"/>
                  <a:t>Problem 2: this is an estimation! A term that occurs once, might have been “lucky”, whereas another one with same probability to occur is not contained in the document </a:t>
                </a:r>
                <a:br>
                  <a:rPr lang="en-US" sz="2386" dirty="0"/>
                </a:br>
                <a:endParaRPr lang="en-US" sz="2386" dirty="0"/>
              </a:p>
              <a:p>
                <a:pPr marL="389586" indent="-389586">
                  <a:buFont typeface="Wingdings" charset="2"/>
                  <a:buChar char="Ø"/>
                </a:pPr>
                <a:r>
                  <a:rPr lang="en-US" sz="2386" dirty="0"/>
                  <a:t>need to give non-zero probability to unseen terms!</a:t>
                </a:r>
              </a:p>
              <a:p>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7" t="-1008" r="-126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90329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86" dirty="0"/>
                  <a:t>Idea: add a small weight for non-occurring terms in a document, that is smaller than the normalized collection frequency</a:t>
                </a:r>
                <a:endParaRPr lang="fr-CH" sz="2386" i="1" dirty="0">
                  <a:latin typeface="Cambria Math" charset="0"/>
                </a:endParaRPr>
              </a:p>
              <a:p>
                <a:pPr>
                  <a:lnSpc>
                    <a:spcPct val="150000"/>
                  </a:lnSpc>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r>
                        <a:rPr lang="fr-CH" sz="2386" i="1">
                          <a:latin typeface="Cambria Math" charset="0"/>
                        </a:rPr>
                        <m:t>(</m:t>
                      </m:r>
                      <m:r>
                        <a:rPr lang="fr-CH" sz="2386" i="1">
                          <a:latin typeface="Cambria Math" charset="0"/>
                        </a:rPr>
                        <m:t>𝑡</m:t>
                      </m:r>
                      <m:r>
                        <a:rPr lang="fr-CH" sz="2386" i="1">
                          <a:latin typeface="Cambria Math" charset="0"/>
                        </a:rPr>
                        <m:t>|</m:t>
                      </m:r>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panose="02040503050406030204" pitchFamily="18" charset="0"/>
                            </a:rPr>
                            <m:t>𝑐</m:t>
                          </m:r>
                        </m:sub>
                      </m:sSub>
                      <m:r>
                        <a:rPr lang="fr-CH" sz="2386" i="1">
                          <a:latin typeface="Cambria Math" charset="0"/>
                        </a:rPr>
                        <m:t>)</m:t>
                      </m:r>
                      <m:r>
                        <a:rPr lang="fr-CH" sz="2386" i="1">
                          <a:latin typeface="Cambria Math" charset="0"/>
                          <a:ea typeface="Cambria Math" charset="0"/>
                          <a:cs typeface="Cambria Math" charset="0"/>
                        </a:rPr>
                        <m:t>≤</m:t>
                      </m:r>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𝑐𝑓</m:t>
                          </m:r>
                        </m:e>
                        <m:sub>
                          <m:r>
                            <a:rPr lang="fr-CH" sz="2386" i="1">
                              <a:latin typeface="Cambria Math" charset="0"/>
                              <a:ea typeface="Cambria Math" charset="0"/>
                              <a:cs typeface="Cambria Math" charset="0"/>
                            </a:rPr>
                            <m:t>𝑡</m:t>
                          </m:r>
                        </m:sub>
                      </m:sSub>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𝑇</m:t>
                      </m:r>
                    </m:oMath>
                  </m:oMathPara>
                </a14:m>
                <a:endParaRPr lang="en-US" sz="2386" dirty="0"/>
              </a:p>
              <a:p>
                <a:r>
                  <a:rPr lang="en-US" sz="2386" dirty="0"/>
                  <a:t>where</a:t>
                </a:r>
              </a:p>
              <a:p>
                <a:pPr marL="791327" lvl="1" indent="-422041">
                  <a:buFont typeface="Arial" panose="020B0604020202020204" pitchFamily="34" charset="0"/>
                  <a:buChar char="•"/>
                </a:pPr>
                <a14:m>
                  <m:oMath xmlns:m="http://schemas.openxmlformats.org/officeDocument/2006/math">
                    <m:sSub>
                      <m:sSubPr>
                        <m:ctrlPr>
                          <a:rPr lang="fr-CH" sz="2017" i="1">
                            <a:latin typeface="Cambria Math" panose="02040503050406030204" pitchFamily="18" charset="0"/>
                            <a:ea typeface="Cambria Math" charset="0"/>
                            <a:cs typeface="Cambria Math" charset="0"/>
                          </a:rPr>
                        </m:ctrlPr>
                      </m:sSubPr>
                      <m:e>
                        <m:r>
                          <a:rPr lang="fr-CH" sz="2017" i="1">
                            <a:latin typeface="Cambria Math" charset="0"/>
                            <a:ea typeface="Cambria Math" charset="0"/>
                            <a:cs typeface="Cambria Math" charset="0"/>
                          </a:rPr>
                          <m:t>𝑐𝑓</m:t>
                        </m:r>
                      </m:e>
                      <m:sub>
                        <m:r>
                          <a:rPr lang="fr-CH" sz="2017" i="1">
                            <a:latin typeface="Cambria Math" charset="0"/>
                            <a:ea typeface="Cambria Math" charset="0"/>
                            <a:cs typeface="Cambria Math" charset="0"/>
                          </a:rPr>
                          <m:t>𝑡</m:t>
                        </m:r>
                      </m:sub>
                    </m:sSub>
                  </m:oMath>
                </a14:m>
                <a:r>
                  <a:rPr lang="en-US" sz="2017" dirty="0"/>
                  <a:t> = number of times term t occurs in collection</a:t>
                </a:r>
              </a:p>
              <a:p>
                <a:pPr marL="791327" lvl="1" indent="-422041">
                  <a:buFont typeface="Arial" panose="020B0604020202020204" pitchFamily="34" charset="0"/>
                  <a:buChar char="•"/>
                </a:pPr>
                <a14:m>
                  <m:oMath xmlns:m="http://schemas.openxmlformats.org/officeDocument/2006/math">
                    <m:r>
                      <a:rPr lang="fr-CH" sz="2017" i="1">
                        <a:latin typeface="Cambria Math" charset="0"/>
                        <a:ea typeface="Cambria Math" charset="0"/>
                        <a:cs typeface="Cambria Math" charset="0"/>
                      </a:rPr>
                      <m:t>𝑇</m:t>
                    </m:r>
                  </m:oMath>
                </a14:m>
                <a:r>
                  <a:rPr lang="en-US" sz="2017" dirty="0"/>
                  <a:t> = total number of terms in collection</a:t>
                </a:r>
                <a:br>
                  <a:rPr lang="en-US" sz="2017" dirty="0"/>
                </a:br>
                <a:endParaRPr lang="en-US" sz="2386" dirty="0"/>
              </a:p>
              <a:p>
                <a:r>
                  <a:rPr lang="en-US" sz="2386" dirty="0"/>
                  <a:t>Smoothed estimate</a:t>
                </a:r>
              </a:p>
              <a:p>
                <a:pPr>
                  <a:lnSpc>
                    <a:spcPct val="150000"/>
                  </a:lnSpc>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𝑡</m:t>
                          </m:r>
                        </m:e>
                        <m:e>
                          <m:r>
                            <a:rPr lang="fr-CH" sz="2386" i="1">
                              <a:latin typeface="Cambria Math" charset="0"/>
                            </a:rPr>
                            <m:t>𝑑</m:t>
                          </m:r>
                        </m:e>
                      </m:d>
                      <m:r>
                        <a:rPr lang="fr-CH" sz="2386" i="1">
                          <a:latin typeface="Cambria Math" charset="0"/>
                        </a:rPr>
                        <m:t>=</m:t>
                      </m:r>
                      <m:r>
                        <a:rPr lang="fr-CH" sz="2386" i="1">
                          <a:latin typeface="Cambria Math" charset="0"/>
                          <a:ea typeface="Cambria Math" charset="0"/>
                          <a:cs typeface="Cambria Math" charset="0"/>
                        </a:rPr>
                        <m:t>𝜆</m:t>
                      </m:r>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m:t>
                      </m:r>
                      <m:d>
                        <m:dPr>
                          <m:ctrlPr>
                            <a:rPr lang="fr-CH" sz="2386" i="1">
                              <a:latin typeface="Cambria Math" panose="02040503050406030204" pitchFamily="18" charset="0"/>
                            </a:rPr>
                          </m:ctrlPr>
                        </m:dPr>
                        <m:e>
                          <m:r>
                            <a:rPr lang="fr-CH" sz="2386" i="1">
                              <a:latin typeface="Cambria Math" charset="0"/>
                            </a:rPr>
                            <m:t>1−</m:t>
                          </m:r>
                          <m:r>
                            <a:rPr lang="fr-CH" sz="2386" i="1">
                              <a:latin typeface="Cambria Math" charset="0"/>
                              <a:ea typeface="Cambria Math" charset="0"/>
                              <a:cs typeface="Cambria Math" charset="0"/>
                            </a:rPr>
                            <m:t>𝜆</m:t>
                          </m:r>
                        </m:e>
                      </m:d>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𝑐</m:t>
                              </m:r>
                            </m:sub>
                          </m:sSub>
                        </m:e>
                      </m:d>
                    </m:oMath>
                  </m:oMathPara>
                </a14:m>
                <a:br>
                  <a:rPr lang="fr-CH" sz="2386" i="1">
                    <a:latin typeface="Cambria Math" panose="02040503050406030204" pitchFamily="18" charset="0"/>
                  </a:rPr>
                </a:br>
                <a:endParaRPr lang="fr-CH" sz="2386" i="1">
                  <a:latin typeface="Cambria Math" panose="02040503050406030204" pitchFamily="18" charset="0"/>
                </a:endParaRPr>
              </a:p>
              <a:p>
                <a14:m>
                  <m:oMath xmlns:m="http://schemas.openxmlformats.org/officeDocument/2006/math">
                    <m:sSub>
                      <m:sSubPr>
                        <m:ctrlPr>
                          <a:rPr lang="en-US" sz="2386" i="1">
                            <a:latin typeface="Cambria Math" panose="02040503050406030204" pitchFamily="18" charset="0"/>
                          </a:rPr>
                        </m:ctrlPr>
                      </m:sSubPr>
                      <m:e>
                        <m:r>
                          <a:rPr lang="fr-CH" sz="2386" i="1">
                            <a:latin typeface="Cambria Math" charset="0"/>
                          </a:rPr>
                          <m:t>𝑀</m:t>
                        </m:r>
                      </m:e>
                      <m:sub>
                        <m:r>
                          <a:rPr lang="fr-CH" sz="2386" i="1">
                            <a:latin typeface="Cambria Math" charset="0"/>
                          </a:rPr>
                          <m:t>𝑐</m:t>
                        </m:r>
                      </m:sub>
                    </m:sSub>
                  </m:oMath>
                </a14:m>
                <a:r>
                  <a:rPr lang="en-US" sz="2386" dirty="0"/>
                  <a:t> = language model of the whole collection</a:t>
                </a:r>
              </a:p>
              <a:p>
                <a14:m>
                  <m:oMath xmlns:m="http://schemas.openxmlformats.org/officeDocument/2006/math">
                    <m:r>
                      <a:rPr lang="fr-CH" sz="2386" i="1">
                        <a:latin typeface="Cambria Math" charset="0"/>
                        <a:ea typeface="Cambria Math" charset="0"/>
                        <a:cs typeface="Cambria Math" charset="0"/>
                      </a:rPr>
                      <m:t>𝜆</m:t>
                    </m:r>
                    <m:r>
                      <a:rPr lang="fr-CH" sz="2386" i="1">
                        <a:latin typeface="Cambria Math" charset="0"/>
                        <a:ea typeface="Cambria Math" charset="0"/>
                        <a:cs typeface="Cambria Math" charset="0"/>
                      </a:rPr>
                      <m:t> </m:t>
                    </m:r>
                  </m:oMath>
                </a14:m>
                <a:r>
                  <a:rPr lang="en-US" sz="2386" dirty="0"/>
                  <a:t>= tuning parameter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7" t="-1008" b="-6045"/>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173722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Retrieval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86" dirty="0"/>
                  <a:t>With smoothing the relevance is computed as</a:t>
                </a:r>
              </a:p>
              <a:p>
                <a:pPr/>
                <a14:m>
                  <m:oMathPara xmlns:m="http://schemas.openxmlformats.org/officeDocument/2006/math">
                    <m:oMathParaPr>
                      <m:jc m:val="centerGroup"/>
                    </m:oMathParaPr>
                    <m:oMath xmlns:m="http://schemas.openxmlformats.org/officeDocument/2006/math">
                      <m:r>
                        <a:rPr lang="fr-CH" sz="2386" i="1">
                          <a:latin typeface="Cambria Math" charset="0"/>
                        </a:rPr>
                        <m:t>𝑃</m:t>
                      </m:r>
                      <m:r>
                        <a:rPr lang="fr-CH" sz="2386" i="1">
                          <a:latin typeface="Cambria Math" charset="0"/>
                        </a:rPr>
                        <m:t>(</m:t>
                      </m:r>
                      <m:r>
                        <a:rPr lang="fr-CH" sz="2386" i="1">
                          <a:latin typeface="Cambria Math" charset="0"/>
                        </a:rPr>
                        <m:t>𝑑</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ea typeface="Cambria Math" charset="0"/>
                          <a:cs typeface="Cambria Math" charset="0"/>
                        </a:rPr>
                        <m:t>𝑃</m:t>
                      </m:r>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𝑑</m:t>
                      </m:r>
                      <m:r>
                        <a:rPr lang="fr-CH" sz="2386" i="1">
                          <a:latin typeface="Cambria Math" charset="0"/>
                          <a:ea typeface="Cambria Math" charset="0"/>
                          <a:cs typeface="Cambria Math" charset="0"/>
                        </a:rPr>
                        <m:t>)</m:t>
                      </m:r>
                      <m:nary>
                        <m:naryPr>
                          <m:chr m:val="∏"/>
                          <m:supHide m:val="on"/>
                          <m:ctrlPr>
                            <a:rPr lang="fr-CH" sz="2386" i="1">
                              <a:latin typeface="Cambria Math" panose="02040503050406030204" pitchFamily="18" charset="0"/>
                              <a:ea typeface="Cambria Math" charset="0"/>
                              <a:cs typeface="Cambria Math" charset="0"/>
                            </a:rPr>
                          </m:ctrlPr>
                        </m:naryPr>
                        <m:sub>
                          <m:r>
                            <m:rPr>
                              <m:brk m:alnAt="7"/>
                            </m:rPr>
                            <a:rPr lang="fr-CH" sz="2386" i="1">
                              <a:latin typeface="Cambria Math" charset="0"/>
                              <a:ea typeface="Cambria Math" charset="0"/>
                              <a:cs typeface="Cambria Math" charset="0"/>
                            </a:rPr>
                            <m:t>𝑡</m:t>
                          </m:r>
                          <m:r>
                            <a:rPr lang="fr-CH" sz="2386" i="1">
                              <a:latin typeface="Cambria Math" charset="0"/>
                              <a:ea typeface="Cambria Math" charset="0"/>
                              <a:cs typeface="Cambria Math" charset="0"/>
                            </a:rPr>
                            <m:t>𝜖</m:t>
                          </m:r>
                          <m:r>
                            <a:rPr lang="fr-CH" sz="2386" i="1">
                              <a:latin typeface="Cambria Math" charset="0"/>
                              <a:ea typeface="Cambria Math" charset="0"/>
                              <a:cs typeface="Cambria Math" charset="0"/>
                            </a:rPr>
                            <m:t>𝑞</m:t>
                          </m:r>
                        </m:sub>
                        <m:sup/>
                        <m:e>
                          <m:r>
                            <a:rPr lang="fr-CH" sz="2386" i="1">
                              <a:latin typeface="Cambria Math" charset="0"/>
                              <a:ea typeface="Cambria Math" charset="0"/>
                              <a:cs typeface="Cambria Math" charset="0"/>
                            </a:rPr>
                            <m:t>(</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1−</m:t>
                              </m:r>
                              <m:r>
                                <a:rPr lang="fr-CH" sz="2386" i="1">
                                  <a:latin typeface="Cambria Math" charset="0"/>
                                  <a:ea typeface="Cambria Math" charset="0"/>
                                  <a:cs typeface="Cambria Math" charset="0"/>
                                </a:rPr>
                                <m:t>𝜆</m:t>
                              </m:r>
                            </m:e>
                          </m:d>
                          <m:r>
                            <a:rPr lang="fr-CH" sz="2386" i="1">
                              <a:latin typeface="Cambria Math" charset="0"/>
                              <a:ea typeface="Cambria Math" charset="0"/>
                              <a:cs typeface="Cambria Math" charset="0"/>
                            </a:rPr>
                            <m:t>𝑃</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𝑡</m:t>
                              </m:r>
                            </m:e>
                            <m:e>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𝑀</m:t>
                                  </m:r>
                                </m:e>
                                <m:sub>
                                  <m:r>
                                    <a:rPr lang="fr-CH" sz="2386" i="1">
                                      <a:latin typeface="Cambria Math" charset="0"/>
                                      <a:ea typeface="Cambria Math" charset="0"/>
                                      <a:cs typeface="Cambria Math" charset="0"/>
                                    </a:rPr>
                                    <m:t>𝑐</m:t>
                                  </m:r>
                                </m:sub>
                              </m:sSub>
                            </m:e>
                          </m:d>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𝜆</m:t>
                          </m:r>
                          <m:r>
                            <a:rPr lang="fr-CH" sz="2386" i="1">
                              <a:latin typeface="Cambria Math" charset="0"/>
                              <a:ea typeface="Cambria Math" charset="0"/>
                              <a:cs typeface="Cambria Math" charset="0"/>
                            </a:rPr>
                            <m:t>𝑃</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𝑡</m:t>
                              </m:r>
                            </m:e>
                            <m:e>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𝑀</m:t>
                                  </m:r>
                                </m:e>
                                <m:sub>
                                  <m:r>
                                    <a:rPr lang="fr-CH" sz="2386" i="1">
                                      <a:latin typeface="Cambria Math" charset="0"/>
                                      <a:ea typeface="Cambria Math" charset="0"/>
                                      <a:cs typeface="Cambria Math" charset="0"/>
                                    </a:rPr>
                                    <m:t>𝑑</m:t>
                                  </m:r>
                                </m:sub>
                              </m:sSub>
                            </m:e>
                          </m:d>
                          <m:r>
                            <a:rPr lang="fr-CH" sz="2386" i="1">
                              <a:latin typeface="Cambria Math" charset="0"/>
                              <a:ea typeface="Cambria Math" charset="0"/>
                              <a:cs typeface="Cambria Math" charset="0"/>
                            </a:rPr>
                            <m:t>)</m:t>
                          </m:r>
                        </m:e>
                      </m:nary>
                    </m:oMath>
                  </m:oMathPara>
                </a14:m>
                <a:endParaRPr lang="en-US" sz="2386" dirty="0"/>
              </a:p>
              <a:p>
                <a:endParaRPr lang="en-US" sz="2386" dirty="0"/>
              </a:p>
              <a:p>
                <a:r>
                  <a:rPr lang="en-US" sz="2386" dirty="0"/>
                  <a:t>From a technical perspective the probabilities are computed using term and document frequencies</a:t>
                </a:r>
              </a:p>
              <a:p>
                <a:pPr lvl="1"/>
                <a:r>
                  <a:rPr lang="en-US" sz="1986" dirty="0"/>
                  <a:t>thus the same data is used as in vector space retrieval</a:t>
                </a:r>
              </a:p>
              <a:p>
                <a:endParaRPr lang="en-US" sz="2386" dirty="0"/>
              </a:p>
              <a:p>
                <a:r>
                  <a:rPr lang="en-US" sz="2386" dirty="0"/>
                  <a:t>Probabilistically motivated models show generally better performance</a:t>
                </a:r>
              </a:p>
              <a:p>
                <a:pPr lvl="1"/>
                <a:r>
                  <a:rPr lang="en-US" sz="2045" dirty="0"/>
                  <a:t>But parameter tuning (</a:t>
                </a:r>
                <a14:m>
                  <m:oMath xmlns:m="http://schemas.openxmlformats.org/officeDocument/2006/math">
                    <m:r>
                      <a:rPr lang="fr-CH" sz="2045" i="1">
                        <a:latin typeface="Cambria Math" charset="0"/>
                        <a:ea typeface="Cambria Math" charset="0"/>
                        <a:cs typeface="Cambria Math" charset="0"/>
                      </a:rPr>
                      <m:t>𝜆</m:t>
                    </m:r>
                  </m:oMath>
                </a14:m>
                <a:r>
                  <a:rPr lang="en-US" sz="2045" dirty="0"/>
                  <a:t>) is critical</a:t>
                </a:r>
              </a:p>
              <a:p>
                <a:pPr lvl="1"/>
                <a14:m>
                  <m:oMath xmlns:m="http://schemas.openxmlformats.org/officeDocument/2006/math">
                    <m:r>
                      <a:rPr lang="fr-CH" sz="2045" i="1">
                        <a:latin typeface="Cambria Math" charset="0"/>
                        <a:ea typeface="Cambria Math" charset="0"/>
                        <a:cs typeface="Cambria Math" charset="0"/>
                      </a:rPr>
                      <m:t>𝜆</m:t>
                    </m:r>
                    <m:r>
                      <a:rPr lang="fr-CH" sz="2045" i="1">
                        <a:latin typeface="Cambria Math" charset="0"/>
                        <a:ea typeface="Cambria Math" charset="0"/>
                        <a:cs typeface="Cambria Math" charset="0"/>
                      </a:rPr>
                      <m:t> </m:t>
                    </m:r>
                  </m:oMath>
                </a14:m>
                <a:r>
                  <a:rPr lang="en-US" sz="2045" dirty="0"/>
                  <a:t>can be query-dependent, e.g., query size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69" t="-18388" b="-504"/>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639483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6716" y="1650249"/>
                <a:ext cx="8104774" cy="4285235"/>
              </a:xfrm>
            </p:spPr>
            <p:txBody>
              <a:bodyPr/>
              <a:lstStyle/>
              <a:p>
                <a:r>
                  <a:rPr lang="en-US" sz="2386" dirty="0"/>
                  <a:t>Collection consisting of d</a:t>
                </a:r>
                <a:r>
                  <a:rPr lang="en-US" sz="2386" baseline="-25000" dirty="0"/>
                  <a:t>1</a:t>
                </a:r>
                <a:r>
                  <a:rPr lang="en-US" sz="2386" dirty="0"/>
                  <a:t> and d</a:t>
                </a:r>
                <a:r>
                  <a:rPr lang="en-US" sz="2386" baseline="-25000" dirty="0"/>
                  <a:t>2</a:t>
                </a:r>
              </a:p>
              <a:p>
                <a:pPr marL="422041" lvl="1" indent="0">
                  <a:buNone/>
                </a:pPr>
                <a:r>
                  <a:rPr lang="en-US" sz="2017" dirty="0"/>
                  <a:t>d</a:t>
                </a:r>
                <a:r>
                  <a:rPr lang="en-US" sz="2017" baseline="-25000" dirty="0"/>
                  <a:t>1</a:t>
                </a:r>
                <a:r>
                  <a:rPr lang="en-US" sz="2017" dirty="0"/>
                  <a:t>: Einstein was one of the greatest scientists</a:t>
                </a:r>
              </a:p>
              <a:p>
                <a:pPr marL="422041" lvl="1" indent="0">
                  <a:buNone/>
                </a:pPr>
                <a:r>
                  <a:rPr lang="en-US" sz="2017" dirty="0"/>
                  <a:t>d</a:t>
                </a:r>
                <a:r>
                  <a:rPr lang="en-US" sz="2017" baseline="-25000" dirty="0"/>
                  <a:t>2</a:t>
                </a:r>
                <a:r>
                  <a:rPr lang="en-US" sz="2017" dirty="0"/>
                  <a:t>: Albert Einstein received the Nobel prize</a:t>
                </a:r>
              </a:p>
              <a:p>
                <a:endParaRPr lang="en-US" sz="2386" dirty="0"/>
              </a:p>
              <a:p>
                <a:r>
                  <a:rPr lang="en-US" sz="2386" dirty="0"/>
                  <a:t>Query q: Albert Einstein</a:t>
                </a:r>
              </a:p>
              <a:p>
                <a:endParaRPr lang="en-US" sz="2386" dirty="0"/>
              </a:p>
              <a:p>
                <a:r>
                  <a:rPr lang="en-US" sz="2386" dirty="0"/>
                  <a:t>Using </a:t>
                </a:r>
                <a14:m>
                  <m:oMath xmlns:m="http://schemas.openxmlformats.org/officeDocument/2006/math">
                    <m:r>
                      <a:rPr lang="fr-CH" sz="2386" i="1">
                        <a:latin typeface="Cambria Math" charset="0"/>
                        <a:ea typeface="Cambria Math" charset="0"/>
                        <a:cs typeface="Cambria Math" charset="0"/>
                      </a:rPr>
                      <m:t>𝜆</m:t>
                    </m:r>
                  </m:oMath>
                </a14:m>
                <a:r>
                  <a:rPr lang="en-US" sz="2386" dirty="0"/>
                  <a:t>=1/2:</a:t>
                </a:r>
              </a:p>
              <a:p>
                <a:pPr marL="422041" lvl="1" indent="0">
                  <a:buNone/>
                </a:pPr>
                <a:r>
                  <a:rPr lang="en-US" sz="2017" dirty="0"/>
                  <a:t>P(q|d</a:t>
                </a:r>
                <a:r>
                  <a:rPr lang="en-US" sz="2017" baseline="-25000" dirty="0"/>
                  <a:t>1</a:t>
                </a:r>
                <a:r>
                  <a:rPr lang="en-US" sz="2017" dirty="0"/>
                  <a:t>) = ½ * (0/7 + 1/13) * ½ * (1/7 + 2/13) ≈ 0.0057</a:t>
                </a:r>
              </a:p>
              <a:p>
                <a:pPr marL="422041" lvl="1" indent="0">
                  <a:buNone/>
                </a:pPr>
                <a:r>
                  <a:rPr lang="en-US" sz="2017" dirty="0"/>
                  <a:t>P(q|d</a:t>
                </a:r>
                <a:r>
                  <a:rPr lang="en-US" sz="2017" baseline="-25000" dirty="0"/>
                  <a:t>2</a:t>
                </a:r>
                <a:r>
                  <a:rPr lang="en-US" sz="2017" dirty="0"/>
                  <a:t>) = ½ * (1/6 + 1/13) * ½ * (1/6 + 2/13) ≈ 0.0195</a:t>
                </a:r>
              </a:p>
              <a:p>
                <a:endParaRPr lang="en-US" sz="2386" dirty="0"/>
              </a:p>
              <a:p>
                <a:endParaRPr lang="en-US" sz="2386" dirty="0"/>
              </a:p>
              <a:p>
                <a:r>
                  <a:rPr lang="en-US" sz="2386"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6716" y="1650249"/>
                <a:ext cx="8104774" cy="4285235"/>
              </a:xfrm>
              <a:blipFill>
                <a:blip r:embed="rId3"/>
                <a:stretch>
                  <a:fillRect l="-1095" t="-88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5" name="TextBox 4">
            <a:extLst>
              <a:ext uri="{FF2B5EF4-FFF2-40B4-BE49-F238E27FC236}">
                <a16:creationId xmlns:a16="http://schemas.microsoft.com/office/drawing/2014/main" id="{D82F322B-76DD-C047-8B32-21F2E8A5A951}"/>
              </a:ext>
            </a:extLst>
          </p:cNvPr>
          <p:cNvSpPr txBox="1"/>
          <p:nvPr/>
        </p:nvSpPr>
        <p:spPr>
          <a:xfrm>
            <a:off x="2699792" y="5373216"/>
            <a:ext cx="570990" cy="276999"/>
          </a:xfrm>
          <a:prstGeom prst="rect">
            <a:avLst/>
          </a:prstGeom>
          <a:noFill/>
        </p:spPr>
        <p:txBody>
          <a:bodyPr wrap="none" rtlCol="0">
            <a:spAutoFit/>
          </a:bodyPr>
          <a:lstStyle/>
          <a:p>
            <a:r>
              <a:rPr lang="en-US"/>
              <a:t>Albert</a:t>
            </a:r>
          </a:p>
        </p:txBody>
      </p:sp>
      <p:sp>
        <p:nvSpPr>
          <p:cNvPr id="6" name="TextBox 5">
            <a:extLst>
              <a:ext uri="{FF2B5EF4-FFF2-40B4-BE49-F238E27FC236}">
                <a16:creationId xmlns:a16="http://schemas.microsoft.com/office/drawing/2014/main" id="{0F3897A1-B15C-D946-8FF7-1E38E55062C6}"/>
              </a:ext>
            </a:extLst>
          </p:cNvPr>
          <p:cNvSpPr txBox="1"/>
          <p:nvPr/>
        </p:nvSpPr>
        <p:spPr>
          <a:xfrm>
            <a:off x="4591207" y="5373215"/>
            <a:ext cx="676595" cy="276999"/>
          </a:xfrm>
          <a:prstGeom prst="rect">
            <a:avLst/>
          </a:prstGeom>
          <a:noFill/>
        </p:spPr>
        <p:txBody>
          <a:bodyPr wrap="none" rtlCol="0">
            <a:spAutoFit/>
          </a:bodyPr>
          <a:lstStyle/>
          <a:p>
            <a:r>
              <a:rPr lang="en-US"/>
              <a:t>Einstein</a:t>
            </a:r>
          </a:p>
        </p:txBody>
      </p:sp>
    </p:spTree>
    <p:extLst>
      <p:ext uri="{BB962C8B-B14F-4D97-AF65-F5344CB8AC3E}">
        <p14:creationId xmlns:p14="http://schemas.microsoft.com/office/powerpoint/2010/main" val="61252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Comparing VS and PR</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4544" y="1404254"/>
            <a:ext cx="4420989" cy="4458377"/>
          </a:xfrm>
          <a:prstGeom prst="rect">
            <a:avLst/>
          </a:prstGeom>
        </p:spPr>
      </p:pic>
      <p:sp>
        <p:nvSpPr>
          <p:cNvPr id="7" name="TextBox 6"/>
          <p:cNvSpPr txBox="1"/>
          <p:nvPr/>
        </p:nvSpPr>
        <p:spPr>
          <a:xfrm>
            <a:off x="6959197" y="5620019"/>
            <a:ext cx="1244251" cy="249748"/>
          </a:xfrm>
          <a:prstGeom prst="rect">
            <a:avLst/>
          </a:prstGeom>
          <a:noFill/>
        </p:spPr>
        <p:txBody>
          <a:bodyPr wrap="none" rtlCol="0">
            <a:spAutoFit/>
          </a:bodyPr>
          <a:lstStyle/>
          <a:p>
            <a:r>
              <a:rPr lang="en-US" sz="1023">
                <a:latin typeface="Calibri" charset="0"/>
                <a:ea typeface="Calibri" charset="0"/>
                <a:cs typeface="Calibri" charset="0"/>
              </a:rPr>
              <a:t>Ponte &amp; Croft, 1998</a:t>
            </a:r>
          </a:p>
        </p:txBody>
      </p:sp>
    </p:spTree>
    <p:extLst>
      <p:ext uri="{BB962C8B-B14F-4D97-AF65-F5344CB8AC3E}">
        <p14:creationId xmlns:p14="http://schemas.microsoft.com/office/powerpoint/2010/main" val="34037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Retrieval Model Properties</a:t>
            </a:r>
          </a:p>
        </p:txBody>
      </p:sp>
      <p:graphicFrame>
        <p:nvGraphicFramePr>
          <p:cNvPr id="5" name="Content Placeholder 4"/>
          <p:cNvGraphicFramePr>
            <a:graphicFrameLocks noGrp="1"/>
          </p:cNvGraphicFramePr>
          <p:nvPr>
            <p:ph idx="1"/>
          </p:nvPr>
        </p:nvGraphicFramePr>
        <p:xfrm>
          <a:off x="706577" y="2140526"/>
          <a:ext cx="7666892" cy="3149724"/>
        </p:xfrm>
        <a:graphic>
          <a:graphicData uri="http://schemas.openxmlformats.org/drawingml/2006/table">
            <a:tbl>
              <a:tblPr firstRow="1" bandRow="1">
                <a:tableStyleId>{00A15C55-8517-42AA-B614-E9B94910E393}</a:tableStyleId>
              </a:tblPr>
              <a:tblGrid>
                <a:gridCol w="1916723">
                  <a:extLst>
                    <a:ext uri="{9D8B030D-6E8A-4147-A177-3AD203B41FA5}">
                      <a16:colId xmlns:a16="http://schemas.microsoft.com/office/drawing/2014/main" val="20000"/>
                    </a:ext>
                  </a:extLst>
                </a:gridCol>
                <a:gridCol w="1916723">
                  <a:extLst>
                    <a:ext uri="{9D8B030D-6E8A-4147-A177-3AD203B41FA5}">
                      <a16:colId xmlns:a16="http://schemas.microsoft.com/office/drawing/2014/main" val="20001"/>
                    </a:ext>
                  </a:extLst>
                </a:gridCol>
                <a:gridCol w="1916723">
                  <a:extLst>
                    <a:ext uri="{9D8B030D-6E8A-4147-A177-3AD203B41FA5}">
                      <a16:colId xmlns:a16="http://schemas.microsoft.com/office/drawing/2014/main" val="20002"/>
                    </a:ext>
                  </a:extLst>
                </a:gridCol>
                <a:gridCol w="1916723">
                  <a:extLst>
                    <a:ext uri="{9D8B030D-6E8A-4147-A177-3AD203B41FA5}">
                      <a16:colId xmlns:a16="http://schemas.microsoft.com/office/drawing/2014/main" val="20003"/>
                    </a:ext>
                  </a:extLst>
                </a:gridCol>
              </a:tblGrid>
              <a:tr h="556215">
                <a:tc>
                  <a:txBody>
                    <a:bodyPr/>
                    <a:lstStyle/>
                    <a:p>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Vector Space Model</a:t>
                      </a:r>
                    </a:p>
                  </a:txBody>
                  <a:tcPr marL="77913" marR="77913" marT="38957" marB="38957"/>
                </a:tc>
                <a:tc>
                  <a:txBody>
                    <a:bodyPr/>
                    <a:lstStyle/>
                    <a:p>
                      <a:r>
                        <a:rPr lang="en-US" sz="1600" dirty="0">
                          <a:latin typeface="Calibri" charset="0"/>
                          <a:ea typeface="Calibri" charset="0"/>
                          <a:cs typeface="Calibri" charset="0"/>
                        </a:rPr>
                        <a:t>Language</a:t>
                      </a:r>
                      <a:r>
                        <a:rPr lang="en-US" sz="1600" baseline="0" dirty="0">
                          <a:latin typeface="Calibri" charset="0"/>
                          <a:ea typeface="Calibri" charset="0"/>
                          <a:cs typeface="Calibri" charset="0"/>
                        </a:rPr>
                        <a:t> Model</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BM25 (another prob. Model)</a:t>
                      </a:r>
                    </a:p>
                  </a:txBody>
                  <a:tcPr marL="77913" marR="77913" marT="38957" marB="38957"/>
                </a:tc>
                <a:extLst>
                  <a:ext uri="{0D108BD9-81ED-4DB2-BD59-A6C34878D82A}">
                    <a16:rowId xmlns:a16="http://schemas.microsoft.com/office/drawing/2014/main" val="10000"/>
                  </a:ext>
                </a:extLst>
              </a:tr>
              <a:tr h="317064">
                <a:tc>
                  <a:txBody>
                    <a:bodyPr/>
                    <a:lstStyle/>
                    <a:p>
                      <a:r>
                        <a:rPr lang="en-US" sz="1600" dirty="0">
                          <a:latin typeface="Calibri" charset="0"/>
                          <a:ea typeface="Calibri" charset="0"/>
                          <a:cs typeface="Calibri" charset="0"/>
                        </a:rPr>
                        <a:t>Model</a:t>
                      </a:r>
                    </a:p>
                  </a:txBody>
                  <a:tcPr marL="77913" marR="77913" marT="38957" marB="38957"/>
                </a:tc>
                <a:tc>
                  <a:txBody>
                    <a:bodyPr/>
                    <a:lstStyle/>
                    <a:p>
                      <a:r>
                        <a:rPr lang="en-US" sz="1600" dirty="0">
                          <a:latin typeface="Calibri" charset="0"/>
                          <a:ea typeface="Calibri" charset="0"/>
                          <a:cs typeface="Calibri" charset="0"/>
                        </a:rPr>
                        <a:t>geometric</a:t>
                      </a:r>
                    </a:p>
                  </a:txBody>
                  <a:tcPr marL="77913" marR="77913" marT="38957" marB="38957"/>
                </a:tc>
                <a:tc>
                  <a:txBody>
                    <a:bodyPr/>
                    <a:lstStyle/>
                    <a:p>
                      <a:r>
                        <a:rPr lang="en-US" sz="1600" dirty="0">
                          <a:latin typeface="Calibri" charset="0"/>
                          <a:ea typeface="Calibri" charset="0"/>
                          <a:cs typeface="Calibri" charset="0"/>
                        </a:rPr>
                        <a:t>probabilistic</a:t>
                      </a:r>
                    </a:p>
                  </a:txBody>
                  <a:tcPr marL="77913" marR="77913" marT="38957" marB="38957"/>
                </a:tc>
                <a:tc>
                  <a:txBody>
                    <a:bodyPr/>
                    <a:lstStyle/>
                    <a:p>
                      <a:r>
                        <a:rPr lang="en-US" sz="1600" dirty="0">
                          <a:latin typeface="Calibri" charset="0"/>
                          <a:ea typeface="Calibri" charset="0"/>
                          <a:cs typeface="Calibri" charset="0"/>
                        </a:rPr>
                        <a:t>probabilistic</a:t>
                      </a:r>
                    </a:p>
                  </a:txBody>
                  <a:tcPr marL="77913" marR="77913" marT="38957" marB="38957"/>
                </a:tc>
                <a:extLst>
                  <a:ext uri="{0D108BD9-81ED-4DB2-BD59-A6C34878D82A}">
                    <a16:rowId xmlns:a16="http://schemas.microsoft.com/office/drawing/2014/main" val="10001"/>
                  </a:ext>
                </a:extLst>
              </a:tr>
              <a:tr h="556215">
                <a:tc>
                  <a:txBody>
                    <a:bodyPr/>
                    <a:lstStyle/>
                    <a:p>
                      <a:r>
                        <a:rPr lang="en-US" sz="1600" dirty="0">
                          <a:latin typeface="Calibri" charset="0"/>
                          <a:ea typeface="Calibri" charset="0"/>
                          <a:cs typeface="Calibri" charset="0"/>
                        </a:rPr>
                        <a:t>Length normalization</a:t>
                      </a:r>
                    </a:p>
                  </a:txBody>
                  <a:tcPr marL="77913" marR="77913" marT="38957" marB="38957"/>
                </a:tc>
                <a:tc>
                  <a:txBody>
                    <a:bodyPr/>
                    <a:lstStyle/>
                    <a:p>
                      <a:r>
                        <a:rPr lang="en-US" sz="1600" dirty="0">
                          <a:latin typeface="Calibri" charset="0"/>
                          <a:ea typeface="Calibri" charset="0"/>
                          <a:cs typeface="Calibri" charset="0"/>
                        </a:rPr>
                        <a:t>Requires extensions</a:t>
                      </a:r>
                      <a:r>
                        <a:rPr lang="en-US" sz="1600" baseline="0" dirty="0">
                          <a:latin typeface="Calibri" charset="0"/>
                          <a:ea typeface="Calibri" charset="0"/>
                          <a:cs typeface="Calibri" charset="0"/>
                        </a:rPr>
                        <a:t> (pivot normalization)</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Inherent to model</a:t>
                      </a:r>
                    </a:p>
                  </a:txBody>
                  <a:tcPr marL="77913" marR="77913" marT="38957" marB="38957"/>
                </a:tc>
                <a:tc>
                  <a:txBody>
                    <a:bodyPr/>
                    <a:lstStyle/>
                    <a:p>
                      <a:r>
                        <a:rPr lang="en-US" sz="1600" dirty="0">
                          <a:latin typeface="Calibri" charset="0"/>
                          <a:ea typeface="Calibri" charset="0"/>
                          <a:cs typeface="Calibri" charset="0"/>
                        </a:rPr>
                        <a:t>Tuning</a:t>
                      </a:r>
                      <a:r>
                        <a:rPr lang="en-US" sz="1600" baseline="0" dirty="0">
                          <a:latin typeface="Calibri" charset="0"/>
                          <a:ea typeface="Calibri" charset="0"/>
                          <a:cs typeface="Calibri" charset="0"/>
                        </a:rPr>
                        <a:t> parameters</a:t>
                      </a:r>
                      <a:endParaRPr lang="en-US" sz="1600" dirty="0">
                        <a:latin typeface="Calibri" charset="0"/>
                        <a:ea typeface="Calibri" charset="0"/>
                        <a:cs typeface="Calibri" charset="0"/>
                      </a:endParaRPr>
                    </a:p>
                  </a:txBody>
                  <a:tcPr marL="77913" marR="77913" marT="38957" marB="38957"/>
                </a:tc>
                <a:extLst>
                  <a:ext uri="{0D108BD9-81ED-4DB2-BD59-A6C34878D82A}">
                    <a16:rowId xmlns:a16="http://schemas.microsoft.com/office/drawing/2014/main" val="10002"/>
                  </a:ext>
                </a:extLst>
              </a:tr>
              <a:tr h="795366">
                <a:tc>
                  <a:txBody>
                    <a:bodyPr/>
                    <a:lstStyle/>
                    <a:p>
                      <a:r>
                        <a:rPr lang="en-US" sz="1600" dirty="0">
                          <a:latin typeface="Calibri" charset="0"/>
                          <a:ea typeface="Calibri" charset="0"/>
                          <a:cs typeface="Calibri" charset="0"/>
                        </a:rPr>
                        <a:t>Inverse</a:t>
                      </a:r>
                      <a:r>
                        <a:rPr lang="en-US" sz="1600" baseline="0" dirty="0">
                          <a:latin typeface="Calibri" charset="0"/>
                          <a:ea typeface="Calibri" charset="0"/>
                          <a:cs typeface="Calibri" charset="0"/>
                        </a:rPr>
                        <a:t> document frequency</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Used directly</a:t>
                      </a:r>
                    </a:p>
                  </a:txBody>
                  <a:tcPr marL="77913" marR="77913" marT="38957" marB="38957"/>
                </a:tc>
                <a:tc>
                  <a:txBody>
                    <a:bodyPr/>
                    <a:lstStyle/>
                    <a:p>
                      <a:r>
                        <a:rPr lang="en-US" sz="1600" dirty="0">
                          <a:latin typeface="Calibri" charset="0"/>
                          <a:ea typeface="Calibri" charset="0"/>
                          <a:cs typeface="Calibri" charset="0"/>
                        </a:rPr>
                        <a:t>Smoothing and collection frequency has similar effect</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Used directly</a:t>
                      </a:r>
                    </a:p>
                    <a:p>
                      <a:endParaRPr lang="en-US" sz="1600" dirty="0">
                        <a:latin typeface="Calibri" charset="0"/>
                        <a:ea typeface="Calibri" charset="0"/>
                        <a:cs typeface="Calibri" charset="0"/>
                      </a:endParaRPr>
                    </a:p>
                  </a:txBody>
                  <a:tcPr marL="77913" marR="77913" marT="38957" marB="38957"/>
                </a:tc>
                <a:extLst>
                  <a:ext uri="{0D108BD9-81ED-4DB2-BD59-A6C34878D82A}">
                    <a16:rowId xmlns:a16="http://schemas.microsoft.com/office/drawing/2014/main" val="10003"/>
                  </a:ext>
                </a:extLst>
              </a:tr>
              <a:tr h="556215">
                <a:tc>
                  <a:txBody>
                    <a:bodyPr/>
                    <a:lstStyle/>
                    <a:p>
                      <a:r>
                        <a:rPr lang="en-US" sz="1600" dirty="0">
                          <a:latin typeface="Calibri" charset="0"/>
                          <a:ea typeface="Calibri" charset="0"/>
                          <a:cs typeface="Calibri" charset="0"/>
                        </a:rPr>
                        <a:t>Multiple term occurrences</a:t>
                      </a:r>
                    </a:p>
                  </a:txBody>
                  <a:tcPr marL="77913" marR="77913" marT="38957" marB="38957"/>
                </a:tc>
                <a:tc>
                  <a:txBody>
                    <a:bodyPr/>
                    <a:lstStyle/>
                    <a:p>
                      <a:r>
                        <a:rPr lang="en-US" sz="1600" dirty="0">
                          <a:latin typeface="Calibri" charset="0"/>
                          <a:ea typeface="Calibri" charset="0"/>
                          <a:cs typeface="Calibri" charset="0"/>
                        </a:rPr>
                        <a:t>Taken into account</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Taken into account</a:t>
                      </a:r>
                    </a:p>
                    <a:p>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Ignored</a:t>
                      </a:r>
                    </a:p>
                  </a:txBody>
                  <a:tcPr marL="77913" marR="77913" marT="38957" marB="38957"/>
                </a:tc>
                <a:extLst>
                  <a:ext uri="{0D108BD9-81ED-4DB2-BD59-A6C34878D82A}">
                    <a16:rowId xmlns:a16="http://schemas.microsoft.com/office/drawing/2014/main" val="10004"/>
                  </a:ext>
                </a:extLst>
              </a:tr>
              <a:tr h="317064">
                <a:tc>
                  <a:txBody>
                    <a:bodyPr/>
                    <a:lstStyle/>
                    <a:p>
                      <a:r>
                        <a:rPr lang="en-US" sz="1600" dirty="0">
                          <a:latin typeface="Calibri" charset="0"/>
                          <a:ea typeface="Calibri" charset="0"/>
                          <a:cs typeface="Calibri" charset="0"/>
                        </a:rPr>
                        <a:t>Simplicity</a:t>
                      </a:r>
                    </a:p>
                  </a:txBody>
                  <a:tcPr marL="77913" marR="77913" marT="38957" marB="38957"/>
                </a:tc>
                <a:tc>
                  <a:txBody>
                    <a:bodyPr/>
                    <a:lstStyle/>
                    <a:p>
                      <a:r>
                        <a:rPr lang="en-US" sz="1600" dirty="0">
                          <a:latin typeface="Calibri" charset="0"/>
                          <a:ea typeface="Calibri" charset="0"/>
                          <a:cs typeface="Calibri" charset="0"/>
                        </a:rPr>
                        <a:t>No tuning required</a:t>
                      </a:r>
                    </a:p>
                  </a:txBody>
                  <a:tcPr marL="77913" marR="77913" marT="38957" marB="38957"/>
                </a:tc>
                <a:tc>
                  <a:txBody>
                    <a:bodyPr/>
                    <a:lstStyle/>
                    <a:p>
                      <a:r>
                        <a:rPr lang="en-US" sz="1600" dirty="0">
                          <a:latin typeface="Calibri" charset="0"/>
                          <a:ea typeface="Calibri" charset="0"/>
                          <a:cs typeface="Calibri" charset="0"/>
                        </a:rPr>
                        <a:t>Tuning essential</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Tuning essential</a:t>
                      </a:r>
                    </a:p>
                  </a:txBody>
                  <a:tcPr marL="77913" marR="77913" marT="38957" marB="38957"/>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65042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9. Latent Semantic Indexing</a:t>
            </a:r>
          </a:p>
        </p:txBody>
      </p:sp>
      <p:sp>
        <p:nvSpPr>
          <p:cNvPr id="2" name="Text Placeholder 1"/>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581271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fr-CH" dirty="0"/>
              <a:t>Latent Semantic Indexing</a:t>
            </a:r>
            <a:endParaRPr lang="en-GB" dirty="0"/>
          </a:p>
        </p:txBody>
      </p:sp>
      <p:sp>
        <p:nvSpPr>
          <p:cNvPr id="10243" name="Rectangle 3"/>
          <p:cNvSpPr>
            <a:spLocks noGrp="1" noChangeArrowheads="1"/>
          </p:cNvSpPr>
          <p:nvPr>
            <p:ph type="body" idx="1"/>
          </p:nvPr>
        </p:nvSpPr>
        <p:spPr/>
        <p:txBody>
          <a:bodyPr/>
          <a:lstStyle/>
          <a:p>
            <a:pPr marL="0" lvl="1" indent="0">
              <a:buNone/>
            </a:pPr>
            <a:r>
              <a:rPr lang="en-GB" sz="2400" dirty="0"/>
              <a:t>Vector space retrieval is vague and noisy</a:t>
            </a:r>
          </a:p>
          <a:p>
            <a:pPr lvl="1"/>
            <a:r>
              <a:rPr lang="en-GB" sz="2400" dirty="0"/>
              <a:t>Based on index terms </a:t>
            </a:r>
          </a:p>
          <a:p>
            <a:pPr lvl="1"/>
            <a:r>
              <a:rPr lang="en-GB" sz="2400" dirty="0"/>
              <a:t>Unrelated documents might be included in the answer set</a:t>
            </a:r>
          </a:p>
          <a:p>
            <a:pPr lvl="2"/>
            <a:r>
              <a:rPr lang="en-GB" sz="2000" dirty="0"/>
              <a:t>apple (company) vs. apple (fruit)</a:t>
            </a:r>
          </a:p>
          <a:p>
            <a:pPr lvl="1"/>
            <a:r>
              <a:rPr lang="en-GB" sz="2400" dirty="0"/>
              <a:t>Relevant documents that do not contain at least one index term are not retrieved</a:t>
            </a:r>
          </a:p>
          <a:p>
            <a:pPr lvl="2"/>
            <a:r>
              <a:rPr lang="en-GB" sz="2000" dirty="0"/>
              <a:t>car vs. automobile</a:t>
            </a:r>
          </a:p>
          <a:p>
            <a:endParaRPr lang="en-GB" sz="2400" dirty="0"/>
          </a:p>
          <a:p>
            <a:r>
              <a:rPr lang="en-GB" sz="2400" dirty="0"/>
              <a:t>Observation</a:t>
            </a:r>
          </a:p>
          <a:p>
            <a:pPr lvl="1"/>
            <a:r>
              <a:rPr lang="en-GB" sz="2400" dirty="0"/>
              <a:t>The user information need is more related to concepts and ideas than to index terms</a:t>
            </a:r>
          </a:p>
        </p:txBody>
      </p:sp>
      <p:sp>
        <p:nvSpPr>
          <p:cNvPr id="10244"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2809231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Problem</a:t>
            </a:r>
          </a:p>
        </p:txBody>
      </p:sp>
      <p:sp>
        <p:nvSpPr>
          <p:cNvPr id="3" name="Content Placeholder 2"/>
          <p:cNvSpPr>
            <a:spLocks noGrp="1"/>
          </p:cNvSpPr>
          <p:nvPr>
            <p:ph idx="1"/>
          </p:nvPr>
        </p:nvSpPr>
        <p:spPr/>
        <p:txBody>
          <a:bodyPr/>
          <a:lstStyle/>
          <a:p>
            <a:r>
              <a:rPr lang="en-GB" sz="2800" dirty="0"/>
              <a:t>Vector Space Retrieval handles poorly the following two situations</a:t>
            </a:r>
          </a:p>
          <a:p>
            <a:endParaRPr lang="en-GB" sz="2800" dirty="0"/>
          </a:p>
          <a:p>
            <a:r>
              <a:rPr lang="en-GB" sz="2800" dirty="0"/>
              <a:t>1. </a:t>
            </a:r>
            <a:r>
              <a:rPr lang="en-GB" sz="2800" i="1" dirty="0"/>
              <a:t>Synonymy</a:t>
            </a:r>
            <a:r>
              <a:rPr lang="en-GB" sz="2800" dirty="0"/>
              <a:t>: different terms refer to the same concept, e.g. car and automobile</a:t>
            </a:r>
          </a:p>
          <a:p>
            <a:pPr lvl="1"/>
            <a:r>
              <a:rPr lang="en-GB" sz="2400" dirty="0"/>
              <a:t>Result: poor recall</a:t>
            </a:r>
          </a:p>
          <a:p>
            <a:r>
              <a:rPr lang="en-GB" sz="2800" dirty="0"/>
              <a:t>2. </a:t>
            </a:r>
            <a:r>
              <a:rPr lang="en-GB" sz="2800" i="1" dirty="0"/>
              <a:t>Homonymy</a:t>
            </a:r>
            <a:r>
              <a:rPr lang="en-GB" sz="2800" dirty="0"/>
              <a:t>: the same term may have different meanings, e.g. apple, model, bank </a:t>
            </a:r>
          </a:p>
          <a:p>
            <a:pPr lvl="1"/>
            <a:r>
              <a:rPr lang="en-GB" sz="2400" dirty="0"/>
              <a:t>Result: poor precision</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467469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Information Retrieval</a:t>
            </a:r>
          </a:p>
        </p:txBody>
      </p:sp>
      <p:sp>
        <p:nvSpPr>
          <p:cNvPr id="3" name="Content Placeholder 2"/>
          <p:cNvSpPr>
            <a:spLocks noGrp="1"/>
          </p:cNvSpPr>
          <p:nvPr>
            <p:ph idx="1"/>
          </p:nvPr>
        </p:nvSpPr>
        <p:spPr/>
        <p:txBody>
          <a:bodyPr/>
          <a:lstStyle/>
          <a:p>
            <a:r>
              <a:rPr lang="en-US" sz="2386" dirty="0"/>
              <a:t>The notion of similarity in the vector space model does not directly imply relevance</a:t>
            </a:r>
          </a:p>
          <a:p>
            <a:pPr marL="389586" indent="-389586">
              <a:buFont typeface="Arial" charset="0"/>
              <a:buChar char="•"/>
            </a:pPr>
            <a:r>
              <a:rPr lang="en-US" sz="2386" dirty="0"/>
              <a:t>The similarity values have no interpretation, they are just used to rank</a:t>
            </a:r>
          </a:p>
          <a:p>
            <a:pPr marL="389586" indent="-389586">
              <a:buFont typeface="Arial" charset="0"/>
              <a:buChar char="•"/>
            </a:pPr>
            <a:r>
              <a:rPr lang="en-US" sz="2386" dirty="0"/>
              <a:t>An information retrieval model deals with uncertainty on the users information needs</a:t>
            </a:r>
          </a:p>
          <a:p>
            <a:pPr marL="389586" indent="-389586">
              <a:buFont typeface="Arial" charset="0"/>
              <a:buChar char="•"/>
            </a:pPr>
            <a:r>
              <a:rPr lang="en-US" sz="2386" dirty="0"/>
              <a:t>Probability theory provides a principled approach to reason about this uncertainty</a:t>
            </a:r>
          </a:p>
          <a:p>
            <a:endParaRPr lang="en-US" sz="2386" dirty="0"/>
          </a:p>
          <a:p>
            <a:r>
              <a:rPr lang="en-US" sz="2386" dirty="0"/>
              <a:t>Probabilistic IR models attempt to directly model relevance as a probability</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3640717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3 documents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Folded Corner 4"/>
          <p:cNvSpPr/>
          <p:nvPr/>
        </p:nvSpPr>
        <p:spPr bwMode="auto">
          <a:xfrm>
            <a:off x="395537"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orange </a:t>
            </a:r>
            <a:r>
              <a:rPr lang="en-GB" sz="3200" kern="0" dirty="0" err="1">
                <a:solidFill>
                  <a:srgbClr val="000000"/>
                </a:solidFill>
                <a:latin typeface="Calibri"/>
                <a:cs typeface="Calibri"/>
              </a:rPr>
              <a:t>vitamine</a:t>
            </a:r>
            <a:r>
              <a:rPr lang="en-GB" sz="3200" kern="0" dirty="0">
                <a:solidFill>
                  <a:srgbClr val="000000"/>
                </a:solidFill>
                <a:latin typeface="Calibri"/>
                <a:cs typeface="Calibri"/>
              </a:rPr>
              <a:t> fruit</a:t>
            </a:r>
            <a:br>
              <a:rPr lang="en-GB" sz="3200" kern="0" dirty="0">
                <a:solidFill>
                  <a:srgbClr val="000000"/>
                </a:solidFill>
                <a:latin typeface="Calibri"/>
                <a:cs typeface="Calibri"/>
              </a:rPr>
            </a:br>
            <a:r>
              <a:rPr lang="en-GB" sz="3200" kern="0" dirty="0">
                <a:solidFill>
                  <a:srgbClr val="000000"/>
                </a:solidFill>
                <a:latin typeface="Calibri"/>
                <a:cs typeface="Calibri"/>
              </a:rPr>
              <a:t>health</a:t>
            </a:r>
            <a:br>
              <a:rPr lang="en-GB" sz="3200" kern="0" dirty="0">
                <a:solidFill>
                  <a:srgbClr val="000000"/>
                </a:solidFill>
                <a:latin typeface="Calibri"/>
                <a:cs typeface="Calibri"/>
              </a:rPr>
            </a:br>
            <a:r>
              <a:rPr lang="en-GB" sz="3200" kern="0" dirty="0">
                <a:solidFill>
                  <a:srgbClr val="000000"/>
                </a:solidFill>
                <a:latin typeface="Calibri"/>
                <a:cs typeface="Calibri"/>
              </a:rPr>
              <a:t>tablet</a:t>
            </a:r>
          </a:p>
        </p:txBody>
      </p:sp>
      <p:sp>
        <p:nvSpPr>
          <p:cNvPr id="6" name="Folded Corner 5"/>
          <p:cNvSpPr/>
          <p:nvPr/>
        </p:nvSpPr>
        <p:spPr bwMode="auto">
          <a:xfrm>
            <a:off x="3131841"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smartphone orange carrier tablet</a:t>
            </a:r>
            <a:br>
              <a:rPr lang="en-GB" sz="3200" kern="0" dirty="0">
                <a:solidFill>
                  <a:srgbClr val="000000"/>
                </a:solidFill>
                <a:latin typeface="Calibri"/>
                <a:cs typeface="Calibri"/>
              </a:rPr>
            </a:br>
            <a:r>
              <a:rPr lang="en-GB" sz="3200" kern="0" dirty="0" err="1">
                <a:solidFill>
                  <a:srgbClr val="000000"/>
                </a:solidFill>
                <a:latin typeface="Calibri"/>
                <a:cs typeface="Calibri"/>
              </a:rPr>
              <a:t>swisscom</a:t>
            </a:r>
            <a:r>
              <a:rPr lang="en-GB" sz="3200" kern="0" dirty="0">
                <a:solidFill>
                  <a:srgbClr val="000000"/>
                </a:solidFill>
                <a:latin typeface="Calibri"/>
                <a:cs typeface="Calibri"/>
              </a:rPr>
              <a:t> </a:t>
            </a:r>
          </a:p>
        </p:txBody>
      </p:sp>
      <p:sp>
        <p:nvSpPr>
          <p:cNvPr id="7" name="Folded Corner 6"/>
          <p:cNvSpPr/>
          <p:nvPr/>
        </p:nvSpPr>
        <p:spPr bwMode="auto">
          <a:xfrm>
            <a:off x="5868144"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err="1">
                <a:solidFill>
                  <a:srgbClr val="000000"/>
                </a:solidFill>
                <a:latin typeface="Calibri"/>
                <a:cs typeface="Calibri"/>
              </a:rPr>
              <a:t>iOS</a:t>
            </a:r>
            <a:br>
              <a:rPr lang="en-GB" sz="3200" kern="0" dirty="0">
                <a:solidFill>
                  <a:srgbClr val="000000"/>
                </a:solidFill>
                <a:latin typeface="Calibri"/>
                <a:cs typeface="Calibri"/>
              </a:rPr>
            </a:br>
            <a:r>
              <a:rPr lang="en-GB" sz="3200" kern="0" dirty="0" err="1">
                <a:solidFill>
                  <a:srgbClr val="000000"/>
                </a:solidFill>
                <a:latin typeface="Calibri"/>
                <a:cs typeface="Calibri"/>
              </a:rPr>
              <a:t>iPad</a:t>
            </a:r>
            <a:br>
              <a:rPr lang="en-GB" sz="3200" kern="0" dirty="0">
                <a:solidFill>
                  <a:srgbClr val="000000"/>
                </a:solidFill>
                <a:latin typeface="Calibri"/>
                <a:cs typeface="Calibri"/>
              </a:rPr>
            </a:br>
            <a:r>
              <a:rPr lang="en-GB" sz="3200" kern="0" dirty="0">
                <a:solidFill>
                  <a:srgbClr val="000000"/>
                </a:solidFill>
                <a:latin typeface="Calibri"/>
                <a:cs typeface="Calibri"/>
              </a:rPr>
              <a:t>RIM</a:t>
            </a:r>
            <a:br>
              <a:rPr lang="en-GB" sz="3200" kern="0" dirty="0">
                <a:solidFill>
                  <a:srgbClr val="000000"/>
                </a:solidFill>
                <a:latin typeface="Calibri"/>
                <a:cs typeface="Calibri"/>
              </a:rPr>
            </a:br>
            <a:r>
              <a:rPr lang="en-GB" sz="3200" kern="0" dirty="0">
                <a:solidFill>
                  <a:srgbClr val="000000"/>
                </a:solidFill>
                <a:latin typeface="Calibri"/>
                <a:cs typeface="Calibri"/>
              </a:rPr>
              <a:t>mobile handy</a:t>
            </a:r>
            <a:br>
              <a:rPr lang="en-GB" sz="3200" kern="0" dirty="0">
                <a:solidFill>
                  <a:srgbClr val="000000"/>
                </a:solidFill>
                <a:latin typeface="Calibri"/>
                <a:cs typeface="Calibri"/>
              </a:rPr>
            </a:br>
            <a:r>
              <a:rPr lang="en-GB" sz="3200" kern="0" dirty="0" err="1">
                <a:solidFill>
                  <a:srgbClr val="000000"/>
                </a:solidFill>
                <a:latin typeface="Calibri"/>
                <a:cs typeface="Calibri"/>
              </a:rPr>
              <a:t>telcom</a:t>
            </a:r>
            <a:r>
              <a:rPr lang="en-GB" sz="3200" kern="0" dirty="0">
                <a:solidFill>
                  <a:srgbClr val="000000"/>
                </a:solidFill>
                <a:latin typeface="Calibri"/>
                <a:cs typeface="Calibri"/>
              </a:rPr>
              <a:t> provider</a:t>
            </a:r>
          </a:p>
        </p:txBody>
      </p:sp>
      <p:cxnSp>
        <p:nvCxnSpPr>
          <p:cNvPr id="9" name="Straight Connector 8"/>
          <p:cNvCxnSpPr/>
          <p:nvPr/>
        </p:nvCxnSpPr>
        <p:spPr bwMode="auto">
          <a:xfrm>
            <a:off x="1979712" y="1916832"/>
            <a:ext cx="108012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32660" y="2346089"/>
            <a:ext cx="627173" cy="27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2123728" y="2852936"/>
            <a:ext cx="864096" cy="50405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V="1">
            <a:off x="1835697" y="4293096"/>
            <a:ext cx="1224136" cy="50405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6" name="Rectangle 15"/>
          <p:cNvSpPr/>
          <p:nvPr/>
        </p:nvSpPr>
        <p:spPr>
          <a:xfrm>
            <a:off x="1469178" y="5589240"/>
            <a:ext cx="2563923" cy="584776"/>
          </a:xfrm>
          <a:prstGeom prst="rect">
            <a:avLst/>
          </a:prstGeom>
        </p:spPr>
        <p:txBody>
          <a:bodyPr wrap="none">
            <a:spAutoFit/>
          </a:bodyPr>
          <a:lstStyle/>
          <a:p>
            <a:r>
              <a:rPr lang="en-GB" sz="3200" kern="0" dirty="0">
                <a:solidFill>
                  <a:srgbClr val="000000"/>
                </a:solidFill>
                <a:latin typeface="Calibri"/>
                <a:cs typeface="Calibri"/>
              </a:rPr>
              <a:t>High similarity</a:t>
            </a:r>
            <a:endParaRPr lang="en-GB" dirty="0"/>
          </a:p>
        </p:txBody>
      </p:sp>
      <p:sp>
        <p:nvSpPr>
          <p:cNvPr id="17" name="Rectangle 16"/>
          <p:cNvSpPr/>
          <p:nvPr/>
        </p:nvSpPr>
        <p:spPr>
          <a:xfrm>
            <a:off x="4762631" y="5589240"/>
            <a:ext cx="2286604" cy="584776"/>
          </a:xfrm>
          <a:prstGeom prst="rect">
            <a:avLst/>
          </a:prstGeom>
        </p:spPr>
        <p:txBody>
          <a:bodyPr wrap="none">
            <a:spAutoFit/>
          </a:bodyPr>
          <a:lstStyle/>
          <a:p>
            <a:r>
              <a:rPr lang="en-GB" sz="3200" kern="0" dirty="0">
                <a:solidFill>
                  <a:srgbClr val="000000"/>
                </a:solidFill>
                <a:latin typeface="Calibri"/>
                <a:cs typeface="Calibri"/>
              </a:rPr>
              <a:t>No similarity</a:t>
            </a:r>
            <a:endParaRPr lang="en-GB" dirty="0"/>
          </a:p>
        </p:txBody>
      </p:sp>
      <p:sp>
        <p:nvSpPr>
          <p:cNvPr id="18" name="Rectangle 17"/>
          <p:cNvSpPr/>
          <p:nvPr/>
        </p:nvSpPr>
        <p:spPr>
          <a:xfrm>
            <a:off x="532393" y="1033572"/>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1</a:t>
            </a:r>
            <a:endParaRPr lang="en-GB" sz="1100" baseline="-25000" dirty="0"/>
          </a:p>
        </p:txBody>
      </p:sp>
      <p:sp>
        <p:nvSpPr>
          <p:cNvPr id="19" name="Rectangle 18"/>
          <p:cNvSpPr/>
          <p:nvPr/>
        </p:nvSpPr>
        <p:spPr>
          <a:xfrm>
            <a:off x="3161546" y="1052736"/>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2</a:t>
            </a:r>
            <a:endParaRPr lang="en-GB" sz="1100" baseline="-25000" dirty="0"/>
          </a:p>
        </p:txBody>
      </p:sp>
      <p:sp>
        <p:nvSpPr>
          <p:cNvPr id="20" name="Rectangle 19"/>
          <p:cNvSpPr/>
          <p:nvPr/>
        </p:nvSpPr>
        <p:spPr>
          <a:xfrm>
            <a:off x="5897851" y="1052736"/>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3</a:t>
            </a:r>
            <a:endParaRPr lang="en-GB" sz="1100" baseline="-25000" dirty="0"/>
          </a:p>
        </p:txBody>
      </p:sp>
    </p:spTree>
    <p:extLst>
      <p:ext uri="{BB962C8B-B14F-4D97-AF65-F5344CB8AC3E}">
        <p14:creationId xmlns:p14="http://schemas.microsoft.com/office/powerpoint/2010/main" val="846762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Idea</a:t>
            </a:r>
          </a:p>
        </p:txBody>
      </p:sp>
      <p:sp>
        <p:nvSpPr>
          <p:cNvPr id="3" name="Content Placeholder 2"/>
          <p:cNvSpPr>
            <a:spLocks noGrp="1"/>
          </p:cNvSpPr>
          <p:nvPr>
            <p:ph idx="1"/>
          </p:nvPr>
        </p:nvSpPr>
        <p:spPr/>
        <p:txBody>
          <a:bodyPr/>
          <a:lstStyle/>
          <a:p>
            <a:r>
              <a:rPr lang="en-GB" sz="2800" dirty="0"/>
              <a:t>Map documents and queries into a lower-dimensional space composed of higher-level concepts</a:t>
            </a:r>
          </a:p>
          <a:p>
            <a:pPr lvl="1"/>
            <a:r>
              <a:rPr lang="en-GB" sz="2400" dirty="0"/>
              <a:t>Each concept represented by a combination of terms</a:t>
            </a:r>
          </a:p>
          <a:p>
            <a:pPr lvl="1"/>
            <a:r>
              <a:rPr lang="en-GB" sz="2400" dirty="0"/>
              <a:t>Fewer concepts than terms</a:t>
            </a:r>
          </a:p>
          <a:p>
            <a:pPr lvl="1"/>
            <a:r>
              <a:rPr lang="en-GB" sz="2400" dirty="0"/>
              <a:t>e.g. vehicle = {car, automobile, wheels, auto car, motor car}</a:t>
            </a:r>
          </a:p>
          <a:p>
            <a:endParaRPr lang="en-GB" sz="1800" dirty="0"/>
          </a:p>
          <a:p>
            <a:r>
              <a:rPr lang="en-GB" sz="2800" dirty="0"/>
              <a:t>Dimensionality reduction</a:t>
            </a:r>
          </a:p>
          <a:p>
            <a:pPr lvl="1"/>
            <a:r>
              <a:rPr lang="en-GB" sz="2400" dirty="0"/>
              <a:t>Retrieval (and clustering) in a reduced concept space might be superior to retrieval in the high-dimensional space of index terms</a:t>
            </a:r>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787525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fr-CH"/>
              <a:t>Using Concepts for Retrieval</a:t>
            </a:r>
            <a:endParaRPr lang="en-GB"/>
          </a:p>
        </p:txBody>
      </p:sp>
      <p:sp>
        <p:nvSpPr>
          <p:cNvPr id="11267" name="Oval 3"/>
          <p:cNvSpPr>
            <a:spLocks noChangeArrowheads="1"/>
          </p:cNvSpPr>
          <p:nvPr/>
        </p:nvSpPr>
        <p:spPr bwMode="auto">
          <a:xfrm>
            <a:off x="685801" y="1905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t1</a:t>
            </a:r>
            <a:endParaRPr lang="en-GB" sz="2400">
              <a:solidFill>
                <a:schemeClr val="tx2"/>
              </a:solidFill>
            </a:endParaRPr>
          </a:p>
        </p:txBody>
      </p:sp>
      <p:sp>
        <p:nvSpPr>
          <p:cNvPr id="11268" name="Oval 4"/>
          <p:cNvSpPr>
            <a:spLocks noChangeArrowheads="1"/>
          </p:cNvSpPr>
          <p:nvPr/>
        </p:nvSpPr>
        <p:spPr bwMode="auto">
          <a:xfrm>
            <a:off x="685801" y="32766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t2</a:t>
            </a:r>
            <a:endParaRPr lang="en-GB" sz="2400">
              <a:solidFill>
                <a:schemeClr val="tx2"/>
              </a:solidFill>
            </a:endParaRPr>
          </a:p>
        </p:txBody>
      </p:sp>
      <p:sp>
        <p:nvSpPr>
          <p:cNvPr id="11269" name="Oval 5"/>
          <p:cNvSpPr>
            <a:spLocks noChangeArrowheads="1"/>
          </p:cNvSpPr>
          <p:nvPr/>
        </p:nvSpPr>
        <p:spPr bwMode="auto">
          <a:xfrm>
            <a:off x="685801" y="46482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t3</a:t>
            </a:r>
            <a:endParaRPr lang="en-GB" sz="2400">
              <a:solidFill>
                <a:schemeClr val="tx2"/>
              </a:solidFill>
            </a:endParaRPr>
          </a:p>
        </p:txBody>
      </p:sp>
      <p:sp>
        <p:nvSpPr>
          <p:cNvPr id="11270" name="Oval 6"/>
          <p:cNvSpPr>
            <a:spLocks noChangeArrowheads="1"/>
          </p:cNvSpPr>
          <p:nvPr/>
        </p:nvSpPr>
        <p:spPr bwMode="auto">
          <a:xfrm>
            <a:off x="2819400" y="14478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d1</a:t>
            </a:r>
            <a:endParaRPr lang="en-GB" sz="2400">
              <a:solidFill>
                <a:schemeClr val="tx2"/>
              </a:solidFill>
            </a:endParaRPr>
          </a:p>
        </p:txBody>
      </p:sp>
      <p:sp>
        <p:nvSpPr>
          <p:cNvPr id="11271" name="Oval 7"/>
          <p:cNvSpPr>
            <a:spLocks noChangeArrowheads="1"/>
          </p:cNvSpPr>
          <p:nvPr/>
        </p:nvSpPr>
        <p:spPr bwMode="auto">
          <a:xfrm>
            <a:off x="2819400" y="25908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d2</a:t>
            </a:r>
            <a:endParaRPr lang="en-GB" sz="2400">
              <a:solidFill>
                <a:schemeClr val="tx2"/>
              </a:solidFill>
            </a:endParaRPr>
          </a:p>
        </p:txBody>
      </p:sp>
      <p:sp>
        <p:nvSpPr>
          <p:cNvPr id="11272" name="Oval 8"/>
          <p:cNvSpPr>
            <a:spLocks noChangeArrowheads="1"/>
          </p:cNvSpPr>
          <p:nvPr/>
        </p:nvSpPr>
        <p:spPr bwMode="auto">
          <a:xfrm>
            <a:off x="2895601" y="38862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d3</a:t>
            </a:r>
            <a:endParaRPr lang="en-GB" sz="2400">
              <a:solidFill>
                <a:schemeClr val="tx2"/>
              </a:solidFill>
            </a:endParaRPr>
          </a:p>
        </p:txBody>
      </p:sp>
      <p:sp>
        <p:nvSpPr>
          <p:cNvPr id="11273" name="Oval 9"/>
          <p:cNvSpPr>
            <a:spLocks noChangeArrowheads="1"/>
          </p:cNvSpPr>
          <p:nvPr/>
        </p:nvSpPr>
        <p:spPr bwMode="auto">
          <a:xfrm>
            <a:off x="2895601" y="51816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d4</a:t>
            </a:r>
            <a:endParaRPr lang="en-GB" sz="2400">
              <a:solidFill>
                <a:schemeClr val="tx2"/>
              </a:solidFill>
            </a:endParaRPr>
          </a:p>
        </p:txBody>
      </p:sp>
      <p:cxnSp>
        <p:nvCxnSpPr>
          <p:cNvPr id="11274" name="AutoShape 10"/>
          <p:cNvCxnSpPr>
            <a:cxnSpLocks noChangeShapeType="1"/>
            <a:stCxn id="11267" idx="6"/>
            <a:endCxn id="11270" idx="2"/>
          </p:cNvCxnSpPr>
          <p:nvPr/>
        </p:nvCxnSpPr>
        <p:spPr bwMode="auto">
          <a:xfrm flipV="1">
            <a:off x="1295400" y="1752601"/>
            <a:ext cx="1524000" cy="457200"/>
          </a:xfrm>
          <a:prstGeom prst="straightConnector1">
            <a:avLst/>
          </a:prstGeom>
          <a:noFill/>
          <a:ln w="9525">
            <a:solidFill>
              <a:schemeClr val="tx1"/>
            </a:solidFill>
            <a:round/>
            <a:headEnd/>
            <a:tailEnd/>
          </a:ln>
        </p:spPr>
      </p:cxnSp>
      <p:cxnSp>
        <p:nvCxnSpPr>
          <p:cNvPr id="11275" name="AutoShape 11"/>
          <p:cNvCxnSpPr>
            <a:cxnSpLocks noChangeShapeType="1"/>
            <a:stCxn id="11268" idx="6"/>
            <a:endCxn id="11270" idx="2"/>
          </p:cNvCxnSpPr>
          <p:nvPr/>
        </p:nvCxnSpPr>
        <p:spPr bwMode="auto">
          <a:xfrm flipV="1">
            <a:off x="1295400" y="1752601"/>
            <a:ext cx="1524000" cy="1828800"/>
          </a:xfrm>
          <a:prstGeom prst="straightConnector1">
            <a:avLst/>
          </a:prstGeom>
          <a:noFill/>
          <a:ln w="9525">
            <a:solidFill>
              <a:schemeClr val="tx1"/>
            </a:solidFill>
            <a:round/>
            <a:headEnd/>
            <a:tailEnd/>
          </a:ln>
        </p:spPr>
      </p:cxnSp>
      <p:cxnSp>
        <p:nvCxnSpPr>
          <p:cNvPr id="11276" name="AutoShape 12"/>
          <p:cNvCxnSpPr>
            <a:cxnSpLocks noChangeShapeType="1"/>
            <a:stCxn id="11271" idx="2"/>
            <a:endCxn id="11267" idx="6"/>
          </p:cNvCxnSpPr>
          <p:nvPr/>
        </p:nvCxnSpPr>
        <p:spPr bwMode="auto">
          <a:xfrm flipH="1" flipV="1">
            <a:off x="1295400" y="2209801"/>
            <a:ext cx="1524000" cy="685800"/>
          </a:xfrm>
          <a:prstGeom prst="straightConnector1">
            <a:avLst/>
          </a:prstGeom>
          <a:noFill/>
          <a:ln w="9525">
            <a:solidFill>
              <a:schemeClr val="tx1"/>
            </a:solidFill>
            <a:round/>
            <a:headEnd/>
            <a:tailEnd/>
          </a:ln>
        </p:spPr>
      </p:cxnSp>
      <p:cxnSp>
        <p:nvCxnSpPr>
          <p:cNvPr id="11277" name="AutoShape 13"/>
          <p:cNvCxnSpPr>
            <a:cxnSpLocks noChangeShapeType="1"/>
            <a:stCxn id="11269" idx="6"/>
            <a:endCxn id="11273" idx="2"/>
          </p:cNvCxnSpPr>
          <p:nvPr/>
        </p:nvCxnSpPr>
        <p:spPr bwMode="auto">
          <a:xfrm>
            <a:off x="1295401" y="4953001"/>
            <a:ext cx="1600200" cy="533400"/>
          </a:xfrm>
          <a:prstGeom prst="straightConnector1">
            <a:avLst/>
          </a:prstGeom>
          <a:noFill/>
          <a:ln w="9525">
            <a:solidFill>
              <a:schemeClr val="tx1"/>
            </a:solidFill>
            <a:round/>
            <a:headEnd/>
            <a:tailEnd/>
          </a:ln>
        </p:spPr>
      </p:cxnSp>
      <p:cxnSp>
        <p:nvCxnSpPr>
          <p:cNvPr id="11278" name="AutoShape 14"/>
          <p:cNvCxnSpPr>
            <a:cxnSpLocks noChangeShapeType="1"/>
            <a:stCxn id="11269" idx="6"/>
            <a:endCxn id="11272" idx="2"/>
          </p:cNvCxnSpPr>
          <p:nvPr/>
        </p:nvCxnSpPr>
        <p:spPr bwMode="auto">
          <a:xfrm flipV="1">
            <a:off x="1295401" y="4191000"/>
            <a:ext cx="1600200" cy="762000"/>
          </a:xfrm>
          <a:prstGeom prst="straightConnector1">
            <a:avLst/>
          </a:prstGeom>
          <a:noFill/>
          <a:ln w="9525">
            <a:solidFill>
              <a:schemeClr val="tx1"/>
            </a:solidFill>
            <a:round/>
            <a:headEnd/>
            <a:tailEnd/>
          </a:ln>
        </p:spPr>
      </p:cxnSp>
      <p:cxnSp>
        <p:nvCxnSpPr>
          <p:cNvPr id="11279" name="AutoShape 15"/>
          <p:cNvCxnSpPr>
            <a:cxnSpLocks noChangeShapeType="1"/>
            <a:stCxn id="11269" idx="6"/>
            <a:endCxn id="11271" idx="2"/>
          </p:cNvCxnSpPr>
          <p:nvPr/>
        </p:nvCxnSpPr>
        <p:spPr bwMode="auto">
          <a:xfrm flipV="1">
            <a:off x="1295400" y="2895601"/>
            <a:ext cx="1524000" cy="2057400"/>
          </a:xfrm>
          <a:prstGeom prst="straightConnector1">
            <a:avLst/>
          </a:prstGeom>
          <a:noFill/>
          <a:ln w="9525">
            <a:solidFill>
              <a:schemeClr val="tx1"/>
            </a:solidFill>
            <a:round/>
            <a:headEnd/>
            <a:tailEnd/>
          </a:ln>
        </p:spPr>
      </p:cxnSp>
      <p:sp>
        <p:nvSpPr>
          <p:cNvPr id="11280" name="Oval 16"/>
          <p:cNvSpPr>
            <a:spLocks noChangeArrowheads="1"/>
          </p:cNvSpPr>
          <p:nvPr/>
        </p:nvSpPr>
        <p:spPr bwMode="auto">
          <a:xfrm>
            <a:off x="4114801" y="1905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t1</a:t>
            </a:r>
            <a:endParaRPr lang="en-GB" sz="2400">
              <a:solidFill>
                <a:schemeClr val="tx2"/>
              </a:solidFill>
            </a:endParaRPr>
          </a:p>
        </p:txBody>
      </p:sp>
      <p:sp>
        <p:nvSpPr>
          <p:cNvPr id="11281" name="Oval 17"/>
          <p:cNvSpPr>
            <a:spLocks noChangeArrowheads="1"/>
          </p:cNvSpPr>
          <p:nvPr/>
        </p:nvSpPr>
        <p:spPr bwMode="auto">
          <a:xfrm>
            <a:off x="4114801" y="32766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t2</a:t>
            </a:r>
            <a:endParaRPr lang="en-GB" sz="2400">
              <a:solidFill>
                <a:schemeClr val="tx2"/>
              </a:solidFill>
            </a:endParaRPr>
          </a:p>
        </p:txBody>
      </p:sp>
      <p:sp>
        <p:nvSpPr>
          <p:cNvPr id="11282" name="Oval 18"/>
          <p:cNvSpPr>
            <a:spLocks noChangeArrowheads="1"/>
          </p:cNvSpPr>
          <p:nvPr/>
        </p:nvSpPr>
        <p:spPr bwMode="auto">
          <a:xfrm>
            <a:off x="4114801" y="46482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t3</a:t>
            </a:r>
            <a:endParaRPr lang="en-GB" sz="2400">
              <a:solidFill>
                <a:schemeClr val="tx2"/>
              </a:solidFill>
            </a:endParaRPr>
          </a:p>
        </p:txBody>
      </p:sp>
      <p:sp>
        <p:nvSpPr>
          <p:cNvPr id="11283" name="Oval 19"/>
          <p:cNvSpPr>
            <a:spLocks noChangeArrowheads="1"/>
          </p:cNvSpPr>
          <p:nvPr/>
        </p:nvSpPr>
        <p:spPr bwMode="auto">
          <a:xfrm>
            <a:off x="7467600" y="1524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d1</a:t>
            </a:r>
            <a:endParaRPr lang="en-GB" sz="2400">
              <a:solidFill>
                <a:schemeClr val="tx2"/>
              </a:solidFill>
            </a:endParaRPr>
          </a:p>
        </p:txBody>
      </p:sp>
      <p:sp>
        <p:nvSpPr>
          <p:cNvPr id="11284" name="Oval 20"/>
          <p:cNvSpPr>
            <a:spLocks noChangeArrowheads="1"/>
          </p:cNvSpPr>
          <p:nvPr/>
        </p:nvSpPr>
        <p:spPr bwMode="auto">
          <a:xfrm>
            <a:off x="7467600" y="2667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d2</a:t>
            </a:r>
            <a:endParaRPr lang="en-GB" sz="2400">
              <a:solidFill>
                <a:schemeClr val="tx2"/>
              </a:solidFill>
            </a:endParaRPr>
          </a:p>
        </p:txBody>
      </p:sp>
      <p:sp>
        <p:nvSpPr>
          <p:cNvPr id="11285" name="Oval 21"/>
          <p:cNvSpPr>
            <a:spLocks noChangeArrowheads="1"/>
          </p:cNvSpPr>
          <p:nvPr/>
        </p:nvSpPr>
        <p:spPr bwMode="auto">
          <a:xfrm>
            <a:off x="7543801" y="39624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d3</a:t>
            </a:r>
            <a:endParaRPr lang="en-GB" sz="2400">
              <a:solidFill>
                <a:schemeClr val="tx2"/>
              </a:solidFill>
            </a:endParaRPr>
          </a:p>
        </p:txBody>
      </p:sp>
      <p:sp>
        <p:nvSpPr>
          <p:cNvPr id="11286" name="Oval 22"/>
          <p:cNvSpPr>
            <a:spLocks noChangeArrowheads="1"/>
          </p:cNvSpPr>
          <p:nvPr/>
        </p:nvSpPr>
        <p:spPr bwMode="auto">
          <a:xfrm>
            <a:off x="7543801" y="52578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d4</a:t>
            </a:r>
            <a:endParaRPr lang="en-GB" sz="2400">
              <a:solidFill>
                <a:schemeClr val="tx2"/>
              </a:solidFill>
            </a:endParaRPr>
          </a:p>
        </p:txBody>
      </p:sp>
      <p:sp>
        <p:nvSpPr>
          <p:cNvPr id="11287" name="Oval 23"/>
          <p:cNvSpPr>
            <a:spLocks noChangeArrowheads="1"/>
          </p:cNvSpPr>
          <p:nvPr/>
        </p:nvSpPr>
        <p:spPr bwMode="auto">
          <a:xfrm>
            <a:off x="5791201" y="2667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c1</a:t>
            </a:r>
            <a:endParaRPr lang="en-GB" sz="2400">
              <a:solidFill>
                <a:schemeClr val="tx2"/>
              </a:solidFill>
            </a:endParaRPr>
          </a:p>
        </p:txBody>
      </p:sp>
      <p:sp>
        <p:nvSpPr>
          <p:cNvPr id="11288" name="Oval 24"/>
          <p:cNvSpPr>
            <a:spLocks noChangeArrowheads="1"/>
          </p:cNvSpPr>
          <p:nvPr/>
        </p:nvSpPr>
        <p:spPr bwMode="auto">
          <a:xfrm>
            <a:off x="5867400" y="39624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c2</a:t>
            </a:r>
            <a:endParaRPr lang="en-GB" sz="2400">
              <a:solidFill>
                <a:schemeClr val="tx2"/>
              </a:solidFill>
            </a:endParaRPr>
          </a:p>
        </p:txBody>
      </p:sp>
      <p:cxnSp>
        <p:nvCxnSpPr>
          <p:cNvPr id="11289" name="AutoShape 25"/>
          <p:cNvCxnSpPr>
            <a:cxnSpLocks noChangeShapeType="1"/>
            <a:stCxn id="11280" idx="6"/>
            <a:endCxn id="11287" idx="2"/>
          </p:cNvCxnSpPr>
          <p:nvPr/>
        </p:nvCxnSpPr>
        <p:spPr bwMode="auto">
          <a:xfrm>
            <a:off x="4724401" y="2209800"/>
            <a:ext cx="1066800" cy="762000"/>
          </a:xfrm>
          <a:prstGeom prst="straightConnector1">
            <a:avLst/>
          </a:prstGeom>
          <a:noFill/>
          <a:ln w="9525">
            <a:solidFill>
              <a:schemeClr val="tx1"/>
            </a:solidFill>
            <a:round/>
            <a:headEnd/>
            <a:tailEnd/>
          </a:ln>
        </p:spPr>
      </p:cxnSp>
      <p:cxnSp>
        <p:nvCxnSpPr>
          <p:cNvPr id="11290" name="AutoShape 26"/>
          <p:cNvCxnSpPr>
            <a:cxnSpLocks noChangeShapeType="1"/>
            <a:stCxn id="11281" idx="6"/>
            <a:endCxn id="11287" idx="2"/>
          </p:cNvCxnSpPr>
          <p:nvPr/>
        </p:nvCxnSpPr>
        <p:spPr bwMode="auto">
          <a:xfrm flipV="1">
            <a:off x="4724401" y="2971800"/>
            <a:ext cx="1066800" cy="609600"/>
          </a:xfrm>
          <a:prstGeom prst="straightConnector1">
            <a:avLst/>
          </a:prstGeom>
          <a:noFill/>
          <a:ln w="28575">
            <a:solidFill>
              <a:schemeClr val="tx1"/>
            </a:solidFill>
            <a:round/>
            <a:headEnd/>
            <a:tailEnd/>
          </a:ln>
        </p:spPr>
      </p:cxnSp>
      <p:cxnSp>
        <p:nvCxnSpPr>
          <p:cNvPr id="11291" name="AutoShape 27"/>
          <p:cNvCxnSpPr>
            <a:cxnSpLocks noChangeShapeType="1"/>
            <a:stCxn id="11282" idx="6"/>
            <a:endCxn id="11288" idx="2"/>
          </p:cNvCxnSpPr>
          <p:nvPr/>
        </p:nvCxnSpPr>
        <p:spPr bwMode="auto">
          <a:xfrm flipV="1">
            <a:off x="4724400" y="4267201"/>
            <a:ext cx="1143000" cy="685800"/>
          </a:xfrm>
          <a:prstGeom prst="straightConnector1">
            <a:avLst/>
          </a:prstGeom>
          <a:noFill/>
          <a:ln w="9525">
            <a:solidFill>
              <a:schemeClr val="tx1"/>
            </a:solidFill>
            <a:round/>
            <a:headEnd/>
            <a:tailEnd/>
          </a:ln>
        </p:spPr>
      </p:cxnSp>
      <p:cxnSp>
        <p:nvCxnSpPr>
          <p:cNvPr id="11292" name="AutoShape 28"/>
          <p:cNvCxnSpPr>
            <a:cxnSpLocks noChangeShapeType="1"/>
            <a:stCxn id="11287" idx="6"/>
            <a:endCxn id="11283" idx="2"/>
          </p:cNvCxnSpPr>
          <p:nvPr/>
        </p:nvCxnSpPr>
        <p:spPr bwMode="auto">
          <a:xfrm flipV="1">
            <a:off x="6400800" y="1828800"/>
            <a:ext cx="1066800" cy="1143000"/>
          </a:xfrm>
          <a:prstGeom prst="straightConnector1">
            <a:avLst/>
          </a:prstGeom>
          <a:noFill/>
          <a:ln w="9525">
            <a:solidFill>
              <a:schemeClr val="tx1"/>
            </a:solidFill>
            <a:round/>
            <a:headEnd/>
            <a:tailEnd/>
          </a:ln>
        </p:spPr>
      </p:cxnSp>
      <p:cxnSp>
        <p:nvCxnSpPr>
          <p:cNvPr id="11293" name="AutoShape 29"/>
          <p:cNvCxnSpPr>
            <a:cxnSpLocks noChangeShapeType="1"/>
            <a:stCxn id="11287" idx="6"/>
            <a:endCxn id="11284" idx="2"/>
          </p:cNvCxnSpPr>
          <p:nvPr/>
        </p:nvCxnSpPr>
        <p:spPr bwMode="auto">
          <a:xfrm>
            <a:off x="6400800" y="2971800"/>
            <a:ext cx="1066800" cy="0"/>
          </a:xfrm>
          <a:prstGeom prst="straightConnector1">
            <a:avLst/>
          </a:prstGeom>
          <a:noFill/>
          <a:ln w="28575">
            <a:solidFill>
              <a:schemeClr val="tx1"/>
            </a:solidFill>
            <a:round/>
            <a:headEnd/>
            <a:tailEnd/>
          </a:ln>
        </p:spPr>
      </p:cxnSp>
      <p:cxnSp>
        <p:nvCxnSpPr>
          <p:cNvPr id="11294" name="AutoShape 30"/>
          <p:cNvCxnSpPr>
            <a:cxnSpLocks noChangeShapeType="1"/>
            <a:stCxn id="11288" idx="6"/>
            <a:endCxn id="11284" idx="2"/>
          </p:cNvCxnSpPr>
          <p:nvPr/>
        </p:nvCxnSpPr>
        <p:spPr bwMode="auto">
          <a:xfrm flipV="1">
            <a:off x="6477000" y="2971800"/>
            <a:ext cx="990600" cy="1295400"/>
          </a:xfrm>
          <a:prstGeom prst="straightConnector1">
            <a:avLst/>
          </a:prstGeom>
          <a:noFill/>
          <a:ln w="9525">
            <a:solidFill>
              <a:schemeClr val="tx1"/>
            </a:solidFill>
            <a:round/>
            <a:headEnd/>
            <a:tailEnd/>
          </a:ln>
        </p:spPr>
      </p:cxnSp>
      <p:cxnSp>
        <p:nvCxnSpPr>
          <p:cNvPr id="11295" name="AutoShape 31"/>
          <p:cNvCxnSpPr>
            <a:cxnSpLocks noChangeShapeType="1"/>
            <a:stCxn id="11288" idx="6"/>
            <a:endCxn id="11285" idx="2"/>
          </p:cNvCxnSpPr>
          <p:nvPr/>
        </p:nvCxnSpPr>
        <p:spPr bwMode="auto">
          <a:xfrm>
            <a:off x="6477000" y="4267200"/>
            <a:ext cx="1066800" cy="0"/>
          </a:xfrm>
          <a:prstGeom prst="straightConnector1">
            <a:avLst/>
          </a:prstGeom>
          <a:noFill/>
          <a:ln w="9525">
            <a:solidFill>
              <a:schemeClr val="tx1"/>
            </a:solidFill>
            <a:round/>
            <a:headEnd/>
            <a:tailEnd/>
          </a:ln>
        </p:spPr>
      </p:cxnSp>
      <p:cxnSp>
        <p:nvCxnSpPr>
          <p:cNvPr id="11296" name="AutoShape 32"/>
          <p:cNvCxnSpPr>
            <a:cxnSpLocks noChangeShapeType="1"/>
            <a:stCxn id="11288" idx="6"/>
            <a:endCxn id="11286" idx="2"/>
          </p:cNvCxnSpPr>
          <p:nvPr/>
        </p:nvCxnSpPr>
        <p:spPr bwMode="auto">
          <a:xfrm>
            <a:off x="6477000" y="4267201"/>
            <a:ext cx="1066800" cy="1295400"/>
          </a:xfrm>
          <a:prstGeom prst="straightConnector1">
            <a:avLst/>
          </a:prstGeom>
          <a:noFill/>
          <a:ln w="9525">
            <a:solidFill>
              <a:schemeClr val="tx1"/>
            </a:solidFill>
            <a:round/>
            <a:headEnd/>
            <a:tailEnd/>
          </a:ln>
        </p:spPr>
      </p:cxnSp>
      <p:sp>
        <p:nvSpPr>
          <p:cNvPr id="11297" name="Footer Placeholder 32"/>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1307087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Concept Space</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Folded Corner 4"/>
          <p:cNvSpPr/>
          <p:nvPr/>
        </p:nvSpPr>
        <p:spPr bwMode="auto">
          <a:xfrm>
            <a:off x="5796137"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smartphone orange carrier tablet</a:t>
            </a:r>
            <a:br>
              <a:rPr lang="en-GB" sz="3200" kern="0" dirty="0">
                <a:solidFill>
                  <a:srgbClr val="000000"/>
                </a:solidFill>
                <a:latin typeface="Calibri"/>
                <a:cs typeface="Calibri"/>
              </a:rPr>
            </a:br>
            <a:r>
              <a:rPr lang="en-GB" sz="3200" kern="0" dirty="0" err="1">
                <a:solidFill>
                  <a:srgbClr val="000000"/>
                </a:solidFill>
                <a:latin typeface="Calibri"/>
                <a:cs typeface="Calibri"/>
              </a:rPr>
              <a:t>swisscom</a:t>
            </a:r>
            <a:r>
              <a:rPr lang="en-GB" sz="3200" kern="0" dirty="0">
                <a:solidFill>
                  <a:srgbClr val="000000"/>
                </a:solidFill>
                <a:latin typeface="Calibri"/>
                <a:cs typeface="Calibri"/>
              </a:rPr>
              <a:t> </a:t>
            </a:r>
          </a:p>
        </p:txBody>
      </p:sp>
      <p:sp>
        <p:nvSpPr>
          <p:cNvPr id="6" name="Rounded Rectangle 5"/>
          <p:cNvSpPr/>
          <p:nvPr/>
        </p:nvSpPr>
        <p:spPr bwMode="auto">
          <a:xfrm>
            <a:off x="3347864" y="1556792"/>
            <a:ext cx="1944216" cy="720080"/>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a:ln>
                  <a:noFill/>
                </a:ln>
                <a:solidFill>
                  <a:schemeClr val="tx2"/>
                </a:solidFill>
                <a:effectLst/>
                <a:latin typeface="Tempus Sans ITC" pitchFamily="82" charset="0"/>
              </a:rPr>
              <a:t>fruit</a:t>
            </a:r>
          </a:p>
        </p:txBody>
      </p:sp>
      <p:sp>
        <p:nvSpPr>
          <p:cNvPr id="7" name="Rounded Rectangle 6"/>
          <p:cNvSpPr/>
          <p:nvPr/>
        </p:nvSpPr>
        <p:spPr bwMode="auto">
          <a:xfrm>
            <a:off x="3347864" y="2420888"/>
            <a:ext cx="1944216" cy="720080"/>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a:ln>
                  <a:noFill/>
                </a:ln>
                <a:solidFill>
                  <a:schemeClr val="tx2"/>
                </a:solidFill>
                <a:effectLst/>
                <a:latin typeface="Tempus Sans ITC" pitchFamily="82" charset="0"/>
              </a:rPr>
              <a:t>health</a:t>
            </a:r>
          </a:p>
        </p:txBody>
      </p:sp>
      <p:sp>
        <p:nvSpPr>
          <p:cNvPr id="8" name="Rounded Rectangle 7"/>
          <p:cNvSpPr/>
          <p:nvPr/>
        </p:nvSpPr>
        <p:spPr bwMode="auto">
          <a:xfrm>
            <a:off x="3347864" y="3356992"/>
            <a:ext cx="1944216" cy="720080"/>
          </a:xfrm>
          <a:prstGeom prst="round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a:ln>
                  <a:noFill/>
                </a:ln>
                <a:solidFill>
                  <a:schemeClr val="tx2"/>
                </a:solidFill>
                <a:effectLst/>
                <a:latin typeface="Tempus Sans ITC" pitchFamily="82" charset="0"/>
              </a:rPr>
              <a:t>device</a:t>
            </a:r>
          </a:p>
        </p:txBody>
      </p:sp>
      <p:sp>
        <p:nvSpPr>
          <p:cNvPr id="9" name="Rounded Rectangle 8"/>
          <p:cNvSpPr/>
          <p:nvPr/>
        </p:nvSpPr>
        <p:spPr bwMode="auto">
          <a:xfrm>
            <a:off x="3347864" y="4293096"/>
            <a:ext cx="1944216" cy="720080"/>
          </a:xfrm>
          <a:prstGeom prst="round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err="1">
                <a:ln>
                  <a:noFill/>
                </a:ln>
                <a:solidFill>
                  <a:schemeClr val="tx2"/>
                </a:solidFill>
                <a:effectLst/>
                <a:latin typeface="Tempus Sans ITC" pitchFamily="82" charset="0"/>
              </a:rPr>
              <a:t>telco</a:t>
            </a:r>
            <a:endParaRPr kumimoji="0" lang="en-GB" sz="3200" b="0" i="0" u="none" strike="noStrike" cap="none" normalizeH="0" baseline="0" dirty="0">
              <a:ln>
                <a:noFill/>
              </a:ln>
              <a:solidFill>
                <a:schemeClr val="tx2"/>
              </a:solidFill>
              <a:effectLst/>
              <a:latin typeface="Tempus Sans ITC" pitchFamily="82" charset="0"/>
            </a:endParaRPr>
          </a:p>
        </p:txBody>
      </p:sp>
      <p:cxnSp>
        <p:nvCxnSpPr>
          <p:cNvPr id="10" name="Straight Connector 9"/>
          <p:cNvCxnSpPr>
            <a:endCxn id="6" idx="3"/>
          </p:cNvCxnSpPr>
          <p:nvPr/>
        </p:nvCxnSpPr>
        <p:spPr bwMode="auto">
          <a:xfrm flipH="1">
            <a:off x="5292081" y="1916832"/>
            <a:ext cx="57606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a:endCxn id="6" idx="3"/>
          </p:cNvCxnSpPr>
          <p:nvPr/>
        </p:nvCxnSpPr>
        <p:spPr bwMode="auto">
          <a:xfrm flipH="1" flipV="1">
            <a:off x="5292081" y="1916832"/>
            <a:ext cx="504056" cy="360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a:endCxn id="6" idx="3"/>
          </p:cNvCxnSpPr>
          <p:nvPr/>
        </p:nvCxnSpPr>
        <p:spPr bwMode="auto">
          <a:xfrm flipH="1" flipV="1">
            <a:off x="5292081" y="1916832"/>
            <a:ext cx="504056" cy="14401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a:endCxn id="7" idx="3"/>
          </p:cNvCxnSpPr>
          <p:nvPr/>
        </p:nvCxnSpPr>
        <p:spPr bwMode="auto">
          <a:xfrm flipH="1" flipV="1">
            <a:off x="5292081" y="2780928"/>
            <a:ext cx="504056" cy="158417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a:endCxn id="8" idx="3"/>
          </p:cNvCxnSpPr>
          <p:nvPr/>
        </p:nvCxnSpPr>
        <p:spPr bwMode="auto">
          <a:xfrm flipH="1">
            <a:off x="5292081" y="1916832"/>
            <a:ext cx="504056" cy="1800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p:cNvCxnSpPr>
            <a:endCxn id="8" idx="3"/>
          </p:cNvCxnSpPr>
          <p:nvPr/>
        </p:nvCxnSpPr>
        <p:spPr bwMode="auto">
          <a:xfrm flipH="1">
            <a:off x="5292081" y="2348880"/>
            <a:ext cx="504056" cy="136815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endCxn id="8" idx="3"/>
          </p:cNvCxnSpPr>
          <p:nvPr/>
        </p:nvCxnSpPr>
        <p:spPr bwMode="auto">
          <a:xfrm flipH="1" flipV="1">
            <a:off x="5292081" y="3717032"/>
            <a:ext cx="576064"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a:endCxn id="9" idx="3"/>
          </p:cNvCxnSpPr>
          <p:nvPr/>
        </p:nvCxnSpPr>
        <p:spPr bwMode="auto">
          <a:xfrm flipH="1" flipV="1">
            <a:off x="5292080" y="4653136"/>
            <a:ext cx="432048" cy="1440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endCxn id="9" idx="3"/>
          </p:cNvCxnSpPr>
          <p:nvPr/>
        </p:nvCxnSpPr>
        <p:spPr bwMode="auto">
          <a:xfrm flipH="1">
            <a:off x="5292081" y="3789040"/>
            <a:ext cx="576064" cy="864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endCxn id="9" idx="3"/>
          </p:cNvCxnSpPr>
          <p:nvPr/>
        </p:nvCxnSpPr>
        <p:spPr bwMode="auto">
          <a:xfrm flipH="1">
            <a:off x="5292081" y="3356992"/>
            <a:ext cx="576064" cy="12961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 name="Folded Corner 20"/>
          <p:cNvSpPr/>
          <p:nvPr/>
        </p:nvSpPr>
        <p:spPr bwMode="auto">
          <a:xfrm>
            <a:off x="323529"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err="1">
                <a:solidFill>
                  <a:srgbClr val="000000"/>
                </a:solidFill>
                <a:latin typeface="Calibri"/>
                <a:cs typeface="Calibri"/>
              </a:rPr>
              <a:t>iOS</a:t>
            </a:r>
            <a:br>
              <a:rPr lang="en-GB" sz="3200" kern="0" dirty="0">
                <a:solidFill>
                  <a:srgbClr val="000000"/>
                </a:solidFill>
                <a:latin typeface="Calibri"/>
                <a:cs typeface="Calibri"/>
              </a:rPr>
            </a:br>
            <a:r>
              <a:rPr lang="en-GB" sz="3200" kern="0" dirty="0" err="1">
                <a:solidFill>
                  <a:srgbClr val="000000"/>
                </a:solidFill>
                <a:latin typeface="Calibri"/>
                <a:cs typeface="Calibri"/>
              </a:rPr>
              <a:t>iPad</a:t>
            </a:r>
            <a:br>
              <a:rPr lang="en-GB" sz="3200" kern="0" dirty="0">
                <a:solidFill>
                  <a:srgbClr val="000000"/>
                </a:solidFill>
                <a:latin typeface="Calibri"/>
                <a:cs typeface="Calibri"/>
              </a:rPr>
            </a:br>
            <a:r>
              <a:rPr lang="en-GB" sz="3200" kern="0" dirty="0">
                <a:solidFill>
                  <a:srgbClr val="000000"/>
                </a:solidFill>
                <a:latin typeface="Calibri"/>
                <a:cs typeface="Calibri"/>
              </a:rPr>
              <a:t>RIM</a:t>
            </a:r>
            <a:br>
              <a:rPr lang="en-GB" sz="3200" kern="0" dirty="0">
                <a:solidFill>
                  <a:srgbClr val="000000"/>
                </a:solidFill>
                <a:latin typeface="Calibri"/>
                <a:cs typeface="Calibri"/>
              </a:rPr>
            </a:br>
            <a:r>
              <a:rPr lang="en-GB" sz="3200" kern="0" dirty="0">
                <a:solidFill>
                  <a:srgbClr val="000000"/>
                </a:solidFill>
                <a:latin typeface="Calibri"/>
                <a:cs typeface="Calibri"/>
              </a:rPr>
              <a:t>mobile handy</a:t>
            </a:r>
            <a:br>
              <a:rPr lang="en-GB" sz="3200" kern="0" dirty="0">
                <a:solidFill>
                  <a:srgbClr val="000000"/>
                </a:solidFill>
                <a:latin typeface="Calibri"/>
                <a:cs typeface="Calibri"/>
              </a:rPr>
            </a:br>
            <a:r>
              <a:rPr lang="en-GB" sz="3200" kern="0" dirty="0" err="1">
                <a:solidFill>
                  <a:srgbClr val="000000"/>
                </a:solidFill>
                <a:latin typeface="Calibri"/>
                <a:cs typeface="Calibri"/>
              </a:rPr>
              <a:t>telcom</a:t>
            </a:r>
            <a:r>
              <a:rPr lang="en-GB" sz="3200" kern="0" dirty="0">
                <a:solidFill>
                  <a:srgbClr val="000000"/>
                </a:solidFill>
                <a:latin typeface="Calibri"/>
                <a:cs typeface="Calibri"/>
              </a:rPr>
              <a:t> provider</a:t>
            </a:r>
          </a:p>
        </p:txBody>
      </p:sp>
      <p:cxnSp>
        <p:nvCxnSpPr>
          <p:cNvPr id="22" name="Straight Connector 21"/>
          <p:cNvCxnSpPr/>
          <p:nvPr/>
        </p:nvCxnSpPr>
        <p:spPr bwMode="auto">
          <a:xfrm flipH="1" flipV="1">
            <a:off x="1331641" y="1844824"/>
            <a:ext cx="2016224" cy="18722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8" idx="1"/>
          </p:cNvCxnSpPr>
          <p:nvPr/>
        </p:nvCxnSpPr>
        <p:spPr bwMode="auto">
          <a:xfrm flipH="1" flipV="1">
            <a:off x="1475657" y="2348880"/>
            <a:ext cx="1872208" cy="136815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a:stCxn id="8" idx="1"/>
          </p:cNvCxnSpPr>
          <p:nvPr/>
        </p:nvCxnSpPr>
        <p:spPr bwMode="auto">
          <a:xfrm flipH="1" flipV="1">
            <a:off x="1619672" y="2852936"/>
            <a:ext cx="1728192" cy="864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8" idx="1"/>
          </p:cNvCxnSpPr>
          <p:nvPr/>
        </p:nvCxnSpPr>
        <p:spPr bwMode="auto">
          <a:xfrm flipH="1" flipV="1">
            <a:off x="1691681" y="3284984"/>
            <a:ext cx="1656184" cy="4320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a:stCxn id="8" idx="1"/>
          </p:cNvCxnSpPr>
          <p:nvPr/>
        </p:nvCxnSpPr>
        <p:spPr bwMode="auto">
          <a:xfrm flipH="1">
            <a:off x="1691681" y="3717032"/>
            <a:ext cx="1656184" cy="720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a:stCxn id="9" idx="1"/>
          </p:cNvCxnSpPr>
          <p:nvPr/>
        </p:nvCxnSpPr>
        <p:spPr bwMode="auto">
          <a:xfrm flipH="1" flipV="1">
            <a:off x="1691681" y="4293096"/>
            <a:ext cx="1656184" cy="360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a:stCxn id="9" idx="1"/>
          </p:cNvCxnSpPr>
          <p:nvPr/>
        </p:nvCxnSpPr>
        <p:spPr bwMode="auto">
          <a:xfrm flipH="1">
            <a:off x="1907705" y="4653136"/>
            <a:ext cx="1440160" cy="1440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Rectangle 42"/>
          <p:cNvSpPr/>
          <p:nvPr/>
        </p:nvSpPr>
        <p:spPr>
          <a:xfrm>
            <a:off x="532393" y="1033572"/>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3</a:t>
            </a:r>
            <a:endParaRPr lang="en-GB" sz="1100" baseline="-25000" dirty="0"/>
          </a:p>
        </p:txBody>
      </p:sp>
      <p:sp>
        <p:nvSpPr>
          <p:cNvPr id="44" name="Rectangle 43"/>
          <p:cNvSpPr/>
          <p:nvPr/>
        </p:nvSpPr>
        <p:spPr>
          <a:xfrm>
            <a:off x="5897851" y="1052736"/>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2</a:t>
            </a:r>
            <a:endParaRPr lang="en-GB" sz="1100" baseline="-25000" dirty="0"/>
          </a:p>
        </p:txBody>
      </p:sp>
    </p:spTree>
    <p:extLst>
      <p:ext uri="{BB962C8B-B14F-4D97-AF65-F5344CB8AC3E}">
        <p14:creationId xmlns:p14="http://schemas.microsoft.com/office/powerpoint/2010/main" val="3809928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Similarity Computation in Concept Space</a:t>
            </a:r>
          </a:p>
        </p:txBody>
      </p:sp>
      <p:sp>
        <p:nvSpPr>
          <p:cNvPr id="3" name="Content Placeholder 2"/>
          <p:cNvSpPr>
            <a:spLocks noGrp="1"/>
          </p:cNvSpPr>
          <p:nvPr>
            <p:ph idx="1"/>
          </p:nvPr>
        </p:nvSpPr>
        <p:spPr/>
        <p:txBody>
          <a:bodyPr/>
          <a:lstStyle/>
          <a:p>
            <a:r>
              <a:rPr lang="en-GB" sz="2800" dirty="0"/>
              <a:t>Concept represented by terms, e.g.</a:t>
            </a:r>
          </a:p>
          <a:p>
            <a:r>
              <a:rPr lang="en-GB" sz="2800" dirty="0"/>
              <a:t>	device = {</a:t>
            </a:r>
            <a:r>
              <a:rPr lang="en-GB" sz="2800" dirty="0" err="1">
                <a:solidFill>
                  <a:srgbClr val="000000"/>
                </a:solidFill>
              </a:rPr>
              <a:t>iOS</a:t>
            </a:r>
            <a:r>
              <a:rPr lang="en-GB" sz="2800" dirty="0">
                <a:solidFill>
                  <a:srgbClr val="000000"/>
                </a:solidFill>
              </a:rPr>
              <a:t>, </a:t>
            </a:r>
            <a:r>
              <a:rPr lang="en-GB" sz="2800" dirty="0" err="1">
                <a:solidFill>
                  <a:srgbClr val="000000"/>
                </a:solidFill>
              </a:rPr>
              <a:t>iPad</a:t>
            </a:r>
            <a:r>
              <a:rPr lang="en-GB" sz="2800" dirty="0">
                <a:solidFill>
                  <a:srgbClr val="000000"/>
                </a:solidFill>
              </a:rPr>
              <a:t>, RIM, mobile, handy, </a:t>
            </a:r>
            <a:br>
              <a:rPr lang="en-GB" sz="2800" dirty="0">
                <a:solidFill>
                  <a:srgbClr val="000000"/>
                </a:solidFill>
              </a:rPr>
            </a:br>
            <a:r>
              <a:rPr lang="en-GB" sz="2800" dirty="0">
                <a:solidFill>
                  <a:srgbClr val="000000"/>
                </a:solidFill>
              </a:rPr>
              <a:t>		       tablet, apple, blackberry}</a:t>
            </a:r>
          </a:p>
          <a:p>
            <a:r>
              <a:rPr lang="en-GB" sz="2800" dirty="0">
                <a:solidFill>
                  <a:srgbClr val="000000"/>
                </a:solidFill>
              </a:rPr>
              <a:t>Document represented by concept vector, counting number of concept terms, e.g.</a:t>
            </a:r>
          </a:p>
          <a:p>
            <a:r>
              <a:rPr lang="en-GB" sz="2800" dirty="0">
                <a:solidFill>
                  <a:srgbClr val="000000"/>
                </a:solidFill>
              </a:rPr>
              <a:t>	doc</a:t>
            </a:r>
            <a:r>
              <a:rPr lang="en-GB" sz="2800" baseline="-25000" dirty="0">
                <a:solidFill>
                  <a:srgbClr val="000000"/>
                </a:solidFill>
              </a:rPr>
              <a:t>1</a:t>
            </a:r>
            <a:r>
              <a:rPr lang="en-GB" sz="2800" dirty="0">
                <a:solidFill>
                  <a:srgbClr val="000000"/>
                </a:solidFill>
              </a:rPr>
              <a:t> = (4, 3, 3, 1)</a:t>
            </a:r>
            <a:br>
              <a:rPr lang="en-GB" sz="2800" dirty="0">
                <a:solidFill>
                  <a:srgbClr val="000000"/>
                </a:solidFill>
              </a:rPr>
            </a:br>
            <a:r>
              <a:rPr lang="en-GB" sz="2800" dirty="0">
                <a:solidFill>
                  <a:srgbClr val="000000"/>
                </a:solidFill>
              </a:rPr>
              <a:t>	doc</a:t>
            </a:r>
            <a:r>
              <a:rPr lang="en-GB" sz="2800" baseline="-25000" dirty="0">
                <a:solidFill>
                  <a:srgbClr val="000000"/>
                </a:solidFill>
              </a:rPr>
              <a:t>3</a:t>
            </a:r>
            <a:r>
              <a:rPr lang="en-GB" sz="2800" dirty="0">
                <a:solidFill>
                  <a:srgbClr val="000000"/>
                </a:solidFill>
              </a:rPr>
              <a:t> = (0, 0, 5, 2)</a:t>
            </a:r>
          </a:p>
          <a:p>
            <a:r>
              <a:rPr lang="en-GB" sz="2800" dirty="0"/>
              <a:t>Similarity computed by scalar product of normalized concept vectors</a:t>
            </a:r>
            <a:endParaRPr lang="en-GB" sz="2800"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966758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Rectangle 4"/>
          <p:cNvSpPr/>
          <p:nvPr/>
        </p:nvSpPr>
        <p:spPr>
          <a:xfrm>
            <a:off x="351770" y="1052736"/>
            <a:ext cx="2541080" cy="523220"/>
          </a:xfrm>
          <a:prstGeom prst="rect">
            <a:avLst/>
          </a:prstGeom>
        </p:spPr>
        <p:txBody>
          <a:bodyPr wrap="none">
            <a:spAutoFit/>
          </a:bodyPr>
          <a:lstStyle/>
          <a:p>
            <a:r>
              <a:rPr lang="en-GB" sz="2800" dirty="0">
                <a:latin typeface="Calibri" panose="020F0502020204030204" pitchFamily="34" charset="0"/>
                <a:cs typeface="Calibri" panose="020F0502020204030204" pitchFamily="34" charset="0"/>
              </a:rPr>
              <a:t>doc</a:t>
            </a:r>
            <a:r>
              <a:rPr lang="en-GB" sz="2800" baseline="-25000" dirty="0">
                <a:latin typeface="Calibri" panose="020F0502020204030204" pitchFamily="34" charset="0"/>
                <a:cs typeface="Calibri" panose="020F0502020204030204" pitchFamily="34" charset="0"/>
              </a:rPr>
              <a:t>1</a:t>
            </a:r>
            <a:r>
              <a:rPr lang="en-GB" sz="2800" dirty="0">
                <a:latin typeface="Calibri" panose="020F0502020204030204" pitchFamily="34" charset="0"/>
                <a:cs typeface="Calibri" panose="020F0502020204030204" pitchFamily="34" charset="0"/>
              </a:rPr>
              <a:t> = (4,3,3,1) </a:t>
            </a:r>
          </a:p>
        </p:txBody>
      </p:sp>
      <p:sp>
        <p:nvSpPr>
          <p:cNvPr id="6" name="Rectangle 5"/>
          <p:cNvSpPr/>
          <p:nvPr/>
        </p:nvSpPr>
        <p:spPr>
          <a:xfrm>
            <a:off x="3145160" y="1048244"/>
            <a:ext cx="2295821"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2</a:t>
            </a:r>
            <a:r>
              <a:rPr lang="en-GB" sz="2800" kern="0" dirty="0">
                <a:solidFill>
                  <a:srgbClr val="000000"/>
                </a:solidFill>
                <a:latin typeface="Calibri"/>
                <a:cs typeface="Calibri"/>
              </a:rPr>
              <a:t>=(3,1,3,3)</a:t>
            </a:r>
            <a:endParaRPr lang="en-GB" sz="1100" dirty="0"/>
          </a:p>
        </p:txBody>
      </p:sp>
      <p:sp>
        <p:nvSpPr>
          <p:cNvPr id="7" name="Rectangle 6"/>
          <p:cNvSpPr/>
          <p:nvPr/>
        </p:nvSpPr>
        <p:spPr>
          <a:xfrm>
            <a:off x="5889271" y="1048244"/>
            <a:ext cx="2234907"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3</a:t>
            </a:r>
            <a:r>
              <a:rPr lang="en-GB" sz="2800" kern="0" dirty="0">
                <a:solidFill>
                  <a:srgbClr val="000000"/>
                </a:solidFill>
                <a:latin typeface="Calibri"/>
                <a:cs typeface="Calibri"/>
              </a:rPr>
              <a:t>=(0,0,5,2)</a:t>
            </a:r>
            <a:endParaRPr lang="en-GB" sz="1100" dirty="0"/>
          </a:p>
        </p:txBody>
      </p:sp>
      <p:sp>
        <p:nvSpPr>
          <p:cNvPr id="8" name="Folded Corner 7"/>
          <p:cNvSpPr/>
          <p:nvPr/>
        </p:nvSpPr>
        <p:spPr bwMode="auto">
          <a:xfrm>
            <a:off x="395537"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orange </a:t>
            </a:r>
            <a:r>
              <a:rPr lang="en-GB" sz="3200" kern="0" dirty="0" err="1">
                <a:solidFill>
                  <a:srgbClr val="000000"/>
                </a:solidFill>
                <a:latin typeface="Calibri"/>
                <a:cs typeface="Calibri"/>
              </a:rPr>
              <a:t>vitamine</a:t>
            </a:r>
            <a:r>
              <a:rPr lang="en-GB" sz="3200" kern="0" dirty="0">
                <a:solidFill>
                  <a:srgbClr val="000000"/>
                </a:solidFill>
                <a:latin typeface="Calibri"/>
                <a:cs typeface="Calibri"/>
              </a:rPr>
              <a:t> fruit</a:t>
            </a:r>
            <a:br>
              <a:rPr lang="en-GB" sz="3200" kern="0" dirty="0">
                <a:solidFill>
                  <a:srgbClr val="000000"/>
                </a:solidFill>
                <a:latin typeface="Calibri"/>
                <a:cs typeface="Calibri"/>
              </a:rPr>
            </a:br>
            <a:r>
              <a:rPr lang="en-GB" sz="3200" kern="0" dirty="0">
                <a:solidFill>
                  <a:srgbClr val="000000"/>
                </a:solidFill>
                <a:latin typeface="Calibri"/>
                <a:cs typeface="Calibri"/>
              </a:rPr>
              <a:t>health</a:t>
            </a:r>
            <a:br>
              <a:rPr lang="en-GB" sz="3200" kern="0" dirty="0">
                <a:solidFill>
                  <a:srgbClr val="000000"/>
                </a:solidFill>
                <a:latin typeface="Calibri"/>
                <a:cs typeface="Calibri"/>
              </a:rPr>
            </a:br>
            <a:r>
              <a:rPr lang="en-GB" sz="3200" kern="0" dirty="0">
                <a:solidFill>
                  <a:srgbClr val="000000"/>
                </a:solidFill>
                <a:latin typeface="Calibri"/>
                <a:cs typeface="Calibri"/>
              </a:rPr>
              <a:t>tablet</a:t>
            </a:r>
          </a:p>
        </p:txBody>
      </p:sp>
      <p:sp>
        <p:nvSpPr>
          <p:cNvPr id="9" name="Folded Corner 8"/>
          <p:cNvSpPr/>
          <p:nvPr/>
        </p:nvSpPr>
        <p:spPr bwMode="auto">
          <a:xfrm>
            <a:off x="3131841"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smartphone orange carrier tablet</a:t>
            </a:r>
            <a:br>
              <a:rPr lang="en-GB" sz="3200" kern="0" dirty="0">
                <a:solidFill>
                  <a:srgbClr val="000000"/>
                </a:solidFill>
                <a:latin typeface="Calibri"/>
                <a:cs typeface="Calibri"/>
              </a:rPr>
            </a:br>
            <a:r>
              <a:rPr lang="en-GB" sz="3200" kern="0" dirty="0" err="1">
                <a:solidFill>
                  <a:srgbClr val="000000"/>
                </a:solidFill>
                <a:latin typeface="Calibri"/>
                <a:cs typeface="Calibri"/>
              </a:rPr>
              <a:t>swisscom</a:t>
            </a:r>
            <a:r>
              <a:rPr lang="en-GB" sz="3200" kern="0" dirty="0">
                <a:solidFill>
                  <a:srgbClr val="000000"/>
                </a:solidFill>
                <a:latin typeface="Calibri"/>
                <a:cs typeface="Calibri"/>
              </a:rPr>
              <a:t> </a:t>
            </a:r>
          </a:p>
        </p:txBody>
      </p:sp>
      <p:sp>
        <p:nvSpPr>
          <p:cNvPr id="10" name="Folded Corner 9"/>
          <p:cNvSpPr/>
          <p:nvPr/>
        </p:nvSpPr>
        <p:spPr bwMode="auto">
          <a:xfrm>
            <a:off x="5868144"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err="1">
                <a:solidFill>
                  <a:srgbClr val="000000"/>
                </a:solidFill>
                <a:latin typeface="Calibri"/>
                <a:cs typeface="Calibri"/>
              </a:rPr>
              <a:t>iOS</a:t>
            </a:r>
            <a:br>
              <a:rPr lang="en-GB" sz="3200" kern="0" dirty="0">
                <a:solidFill>
                  <a:srgbClr val="000000"/>
                </a:solidFill>
                <a:latin typeface="Calibri"/>
                <a:cs typeface="Calibri"/>
              </a:rPr>
            </a:br>
            <a:r>
              <a:rPr lang="en-GB" sz="3200" kern="0" dirty="0" err="1">
                <a:solidFill>
                  <a:srgbClr val="000000"/>
                </a:solidFill>
                <a:latin typeface="Calibri"/>
                <a:cs typeface="Calibri"/>
              </a:rPr>
              <a:t>iPad</a:t>
            </a:r>
            <a:br>
              <a:rPr lang="en-GB" sz="3200" kern="0" dirty="0">
                <a:solidFill>
                  <a:srgbClr val="000000"/>
                </a:solidFill>
                <a:latin typeface="Calibri"/>
                <a:cs typeface="Calibri"/>
              </a:rPr>
            </a:br>
            <a:r>
              <a:rPr lang="en-GB" sz="3200" kern="0" dirty="0">
                <a:solidFill>
                  <a:srgbClr val="000000"/>
                </a:solidFill>
                <a:latin typeface="Calibri"/>
                <a:cs typeface="Calibri"/>
              </a:rPr>
              <a:t>RIM</a:t>
            </a:r>
            <a:br>
              <a:rPr lang="en-GB" sz="3200" kern="0" dirty="0">
                <a:solidFill>
                  <a:srgbClr val="000000"/>
                </a:solidFill>
                <a:latin typeface="Calibri"/>
                <a:cs typeface="Calibri"/>
              </a:rPr>
            </a:br>
            <a:r>
              <a:rPr lang="en-GB" sz="3200" kern="0" dirty="0">
                <a:solidFill>
                  <a:srgbClr val="000000"/>
                </a:solidFill>
                <a:latin typeface="Calibri"/>
                <a:cs typeface="Calibri"/>
              </a:rPr>
              <a:t>mobile handy</a:t>
            </a:r>
            <a:br>
              <a:rPr lang="en-GB" sz="3200" kern="0" dirty="0">
                <a:solidFill>
                  <a:srgbClr val="000000"/>
                </a:solidFill>
                <a:latin typeface="Calibri"/>
                <a:cs typeface="Calibri"/>
              </a:rPr>
            </a:br>
            <a:r>
              <a:rPr lang="en-GB" sz="3200" kern="0" dirty="0" err="1">
                <a:solidFill>
                  <a:srgbClr val="000000"/>
                </a:solidFill>
                <a:latin typeface="Calibri"/>
                <a:cs typeface="Calibri"/>
              </a:rPr>
              <a:t>telcom</a:t>
            </a:r>
            <a:r>
              <a:rPr lang="en-GB" sz="3200" kern="0" dirty="0">
                <a:solidFill>
                  <a:srgbClr val="000000"/>
                </a:solidFill>
                <a:latin typeface="Calibri"/>
                <a:cs typeface="Calibri"/>
              </a:rPr>
              <a:t> provider</a:t>
            </a:r>
          </a:p>
        </p:txBody>
      </p:sp>
      <p:sp>
        <p:nvSpPr>
          <p:cNvPr id="17" name="Rectangle 16"/>
          <p:cNvSpPr/>
          <p:nvPr/>
        </p:nvSpPr>
        <p:spPr>
          <a:xfrm>
            <a:off x="899592" y="5589240"/>
            <a:ext cx="3279964" cy="400110"/>
          </a:xfrm>
          <a:prstGeom prst="rect">
            <a:avLst/>
          </a:prstGeom>
        </p:spPr>
        <p:txBody>
          <a:bodyPr wrap="none">
            <a:spAutoFit/>
          </a:bodyPr>
          <a:lstStyle/>
          <a:p>
            <a:r>
              <a:rPr lang="en-GB" sz="2000" kern="0" dirty="0">
                <a:solidFill>
                  <a:srgbClr val="000000"/>
                </a:solidFill>
                <a:latin typeface="Calibri"/>
                <a:cs typeface="Calibri"/>
              </a:rPr>
              <a:t>Similarity(doc</a:t>
            </a:r>
            <a:r>
              <a:rPr lang="en-GB" sz="2000" kern="0" baseline="-25000" dirty="0">
                <a:solidFill>
                  <a:srgbClr val="000000"/>
                </a:solidFill>
                <a:latin typeface="Calibri"/>
                <a:cs typeface="Calibri"/>
              </a:rPr>
              <a:t>1</a:t>
            </a:r>
            <a:r>
              <a:rPr lang="en-GB" sz="2000" kern="0" dirty="0">
                <a:solidFill>
                  <a:srgbClr val="000000"/>
                </a:solidFill>
                <a:latin typeface="Calibri"/>
                <a:cs typeface="Calibri"/>
              </a:rPr>
              <a:t>, doc</a:t>
            </a:r>
            <a:r>
              <a:rPr lang="en-GB" sz="2000" kern="0" baseline="-25000" dirty="0">
                <a:solidFill>
                  <a:srgbClr val="000000"/>
                </a:solidFill>
                <a:latin typeface="Calibri"/>
                <a:cs typeface="Calibri"/>
              </a:rPr>
              <a:t>2</a:t>
            </a:r>
            <a:r>
              <a:rPr lang="en-GB" sz="2000" kern="0" dirty="0">
                <a:solidFill>
                  <a:srgbClr val="000000"/>
                </a:solidFill>
                <a:latin typeface="Calibri"/>
                <a:cs typeface="Calibri"/>
              </a:rPr>
              <a:t>) = 0.245</a:t>
            </a:r>
            <a:endParaRPr lang="en-GB" sz="1050" dirty="0"/>
          </a:p>
        </p:txBody>
      </p:sp>
      <p:sp>
        <p:nvSpPr>
          <p:cNvPr id="18" name="Rectangle 17"/>
          <p:cNvSpPr/>
          <p:nvPr/>
        </p:nvSpPr>
        <p:spPr>
          <a:xfrm>
            <a:off x="4644008" y="5589240"/>
            <a:ext cx="3019977" cy="400110"/>
          </a:xfrm>
          <a:prstGeom prst="rect">
            <a:avLst/>
          </a:prstGeom>
        </p:spPr>
        <p:txBody>
          <a:bodyPr wrap="none">
            <a:spAutoFit/>
          </a:bodyPr>
          <a:lstStyle/>
          <a:p>
            <a:r>
              <a:rPr lang="en-GB" sz="2000" kern="0" dirty="0">
                <a:solidFill>
                  <a:srgbClr val="000000"/>
                </a:solidFill>
                <a:latin typeface="Calibri"/>
                <a:cs typeface="Calibri"/>
              </a:rPr>
              <a:t>Similarity(doc</a:t>
            </a:r>
            <a:r>
              <a:rPr lang="en-GB" sz="2000" kern="0" baseline="-25000" dirty="0">
                <a:solidFill>
                  <a:srgbClr val="000000"/>
                </a:solidFill>
                <a:latin typeface="Calibri"/>
                <a:cs typeface="Calibri"/>
              </a:rPr>
              <a:t>2</a:t>
            </a:r>
            <a:r>
              <a:rPr lang="en-GB" sz="2000" kern="0" dirty="0">
                <a:solidFill>
                  <a:srgbClr val="000000"/>
                </a:solidFill>
                <a:latin typeface="Calibri"/>
                <a:cs typeface="Calibri"/>
              </a:rPr>
              <a:t>, doc</a:t>
            </a:r>
            <a:r>
              <a:rPr lang="en-GB" sz="2000" kern="0" baseline="-25000" dirty="0">
                <a:solidFill>
                  <a:srgbClr val="000000"/>
                </a:solidFill>
                <a:latin typeface="Calibri"/>
                <a:cs typeface="Calibri"/>
              </a:rPr>
              <a:t>3</a:t>
            </a:r>
            <a:r>
              <a:rPr lang="en-GB" sz="2000" kern="0" dirty="0">
                <a:solidFill>
                  <a:srgbClr val="000000"/>
                </a:solidFill>
                <a:latin typeface="Calibri"/>
                <a:cs typeface="Calibri"/>
              </a:rPr>
              <a:t>) = 0.3</a:t>
            </a:r>
            <a:endParaRPr lang="en-GB" sz="1050" dirty="0"/>
          </a:p>
        </p:txBody>
      </p:sp>
      <p:sp>
        <p:nvSpPr>
          <p:cNvPr id="19" name="Rectangle 18"/>
          <p:cNvSpPr/>
          <p:nvPr/>
        </p:nvSpPr>
        <p:spPr>
          <a:xfrm>
            <a:off x="2778813" y="6093296"/>
            <a:ext cx="3149971" cy="400110"/>
          </a:xfrm>
          <a:prstGeom prst="rect">
            <a:avLst/>
          </a:prstGeom>
        </p:spPr>
        <p:txBody>
          <a:bodyPr wrap="none">
            <a:spAutoFit/>
          </a:bodyPr>
          <a:lstStyle/>
          <a:p>
            <a:r>
              <a:rPr lang="en-GB" sz="2000" kern="0" dirty="0">
                <a:solidFill>
                  <a:srgbClr val="000000"/>
                </a:solidFill>
                <a:latin typeface="Calibri"/>
                <a:cs typeface="Calibri"/>
              </a:rPr>
              <a:t>Similarity(doc</a:t>
            </a:r>
            <a:r>
              <a:rPr lang="en-GB" sz="2000" kern="0" baseline="-25000" dirty="0">
                <a:solidFill>
                  <a:srgbClr val="000000"/>
                </a:solidFill>
                <a:latin typeface="Calibri"/>
                <a:cs typeface="Calibri"/>
              </a:rPr>
              <a:t>1</a:t>
            </a:r>
            <a:r>
              <a:rPr lang="en-GB" sz="2000" kern="0" dirty="0">
                <a:solidFill>
                  <a:srgbClr val="000000"/>
                </a:solidFill>
                <a:latin typeface="Calibri"/>
                <a:cs typeface="Calibri"/>
              </a:rPr>
              <a:t>, doc</a:t>
            </a:r>
            <a:r>
              <a:rPr lang="en-GB" sz="2000" kern="0" baseline="-25000" dirty="0">
                <a:solidFill>
                  <a:srgbClr val="000000"/>
                </a:solidFill>
                <a:latin typeface="Calibri"/>
                <a:cs typeface="Calibri"/>
              </a:rPr>
              <a:t>3</a:t>
            </a:r>
            <a:r>
              <a:rPr lang="en-GB" sz="2000" kern="0" dirty="0">
                <a:solidFill>
                  <a:srgbClr val="000000"/>
                </a:solidFill>
                <a:latin typeface="Calibri"/>
                <a:cs typeface="Calibri"/>
              </a:rPr>
              <a:t>) = 0.22</a:t>
            </a:r>
            <a:endParaRPr lang="en-GB" sz="1050" dirty="0"/>
          </a:p>
        </p:txBody>
      </p:sp>
    </p:spTree>
    <p:extLst>
      <p:ext uri="{BB962C8B-B14F-4D97-AF65-F5344CB8AC3E}">
        <p14:creationId xmlns:p14="http://schemas.microsoft.com/office/powerpoint/2010/main" val="4265185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fr-CH"/>
              <a:t>Basic Definitions</a:t>
            </a:r>
            <a:endParaRPr lang="en-GB"/>
          </a:p>
        </p:txBody>
      </p:sp>
      <p:sp>
        <p:nvSpPr>
          <p:cNvPr id="12291" name="Rectangle 3"/>
          <p:cNvSpPr>
            <a:spLocks noGrp="1" noChangeArrowheads="1"/>
          </p:cNvSpPr>
          <p:nvPr>
            <p:ph type="body" idx="1"/>
          </p:nvPr>
        </p:nvSpPr>
        <p:spPr/>
        <p:txBody>
          <a:bodyPr/>
          <a:lstStyle/>
          <a:p>
            <a:r>
              <a:rPr lang="en-GB" sz="2800" dirty="0"/>
              <a:t>Problem: how to identify and compute “concepts” ?</a:t>
            </a:r>
          </a:p>
          <a:p>
            <a:endParaRPr lang="en-GB" sz="2800" dirty="0"/>
          </a:p>
          <a:p>
            <a:r>
              <a:rPr lang="en-GB" sz="2800" dirty="0"/>
              <a:t>Consider the term-document matrix</a:t>
            </a:r>
          </a:p>
          <a:p>
            <a:pPr lvl="1"/>
            <a:r>
              <a:rPr lang="en-GB" dirty="0"/>
              <a:t>Let  </a:t>
            </a:r>
            <a:r>
              <a:rPr lang="en-GB" dirty="0" err="1"/>
              <a:t>M</a:t>
            </a:r>
            <a:r>
              <a:rPr lang="en-GB" baseline="-25000" dirty="0" err="1"/>
              <a:t>ij</a:t>
            </a:r>
            <a:r>
              <a:rPr lang="en-GB" dirty="0"/>
              <a:t>  be a term-document matrix with m rows (terms) and n columns (documents)</a:t>
            </a:r>
          </a:p>
          <a:p>
            <a:pPr lvl="1"/>
            <a:r>
              <a:rPr lang="en-GB" dirty="0"/>
              <a:t>To each element of this matrix is assigned a weight </a:t>
            </a:r>
            <a:r>
              <a:rPr lang="en-GB" dirty="0" err="1"/>
              <a:t>w</a:t>
            </a:r>
            <a:r>
              <a:rPr lang="en-GB" baseline="-25000" dirty="0" err="1"/>
              <a:t>ij</a:t>
            </a:r>
            <a:r>
              <a:rPr lang="en-GB" dirty="0"/>
              <a:t> associated with </a:t>
            </a:r>
            <a:r>
              <a:rPr lang="en-GB" dirty="0" err="1"/>
              <a:t>t</a:t>
            </a:r>
            <a:r>
              <a:rPr lang="en-GB" baseline="-25000" dirty="0" err="1"/>
              <a:t>i</a:t>
            </a:r>
            <a:r>
              <a:rPr lang="en-GB" baseline="-25000" dirty="0"/>
              <a:t>  </a:t>
            </a:r>
            <a:r>
              <a:rPr lang="en-GB" dirty="0"/>
              <a:t>and </a:t>
            </a:r>
            <a:r>
              <a:rPr lang="en-GB" dirty="0" err="1"/>
              <a:t>d</a:t>
            </a:r>
            <a:r>
              <a:rPr lang="en-GB" baseline="-25000" dirty="0" err="1"/>
              <a:t>j</a:t>
            </a:r>
            <a:endParaRPr lang="en-GB" dirty="0"/>
          </a:p>
          <a:p>
            <a:pPr lvl="1"/>
            <a:r>
              <a:rPr lang="en-GB" dirty="0"/>
              <a:t>The weight </a:t>
            </a:r>
            <a:r>
              <a:rPr lang="en-GB" dirty="0" err="1"/>
              <a:t>w</a:t>
            </a:r>
            <a:r>
              <a:rPr lang="en-GB" baseline="-25000" dirty="0" err="1"/>
              <a:t>ij</a:t>
            </a:r>
            <a:r>
              <a:rPr lang="en-GB" dirty="0"/>
              <a:t> can be based on a </a:t>
            </a:r>
            <a:r>
              <a:rPr lang="en-GB" dirty="0" err="1"/>
              <a:t>tf-idf</a:t>
            </a:r>
            <a:r>
              <a:rPr lang="en-GB" dirty="0"/>
              <a:t> weighting scheme</a:t>
            </a:r>
          </a:p>
          <a:p>
            <a:pPr lvl="1"/>
            <a:endParaRPr lang="en-GB" dirty="0"/>
          </a:p>
        </p:txBody>
      </p:sp>
      <p:sp>
        <p:nvSpPr>
          <p:cNvPr id="12292" name="Footer Placeholder 6"/>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1476358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fr-CH"/>
              <a:t>Computing the Ranking Using M</a:t>
            </a:r>
            <a:endParaRPr lang="en-GB"/>
          </a:p>
        </p:txBody>
      </p:sp>
      <p:sp>
        <p:nvSpPr>
          <p:cNvPr id="13315" name="Rectangle 3"/>
          <p:cNvSpPr>
            <a:spLocks noChangeArrowheads="1"/>
          </p:cNvSpPr>
          <p:nvPr/>
        </p:nvSpPr>
        <p:spPr bwMode="auto">
          <a:xfrm>
            <a:off x="8080375" y="2209800"/>
            <a:ext cx="7620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16" name="Line 4"/>
          <p:cNvSpPr>
            <a:spLocks noChangeShapeType="1"/>
          </p:cNvSpPr>
          <p:nvPr/>
        </p:nvSpPr>
        <p:spPr bwMode="auto">
          <a:xfrm>
            <a:off x="8461375" y="24384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17" name="Rectangle 5"/>
          <p:cNvSpPr>
            <a:spLocks noChangeArrowheads="1"/>
          </p:cNvSpPr>
          <p:nvPr/>
        </p:nvSpPr>
        <p:spPr bwMode="auto">
          <a:xfrm rot="5400000">
            <a:off x="8101129" y="3481980"/>
            <a:ext cx="680809" cy="338544"/>
          </a:xfrm>
          <a:prstGeom prst="rect">
            <a:avLst/>
          </a:prstGeom>
          <a:solidFill>
            <a:schemeClr val="bg1"/>
          </a:solid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a:t>
            </a:r>
            <a:endParaRPr lang="en-GB" sz="1600" b="1" dirty="0">
              <a:latin typeface="Calibri" charset="0"/>
              <a:ea typeface="Calibri" charset="0"/>
              <a:cs typeface="Calibri" charset="0"/>
            </a:endParaRPr>
          </a:p>
        </p:txBody>
      </p:sp>
      <p:sp>
        <p:nvSpPr>
          <p:cNvPr id="13318" name="Rectangle 6"/>
          <p:cNvSpPr>
            <a:spLocks noChangeArrowheads="1"/>
          </p:cNvSpPr>
          <p:nvPr/>
        </p:nvSpPr>
        <p:spPr bwMode="auto">
          <a:xfrm rot="5400000">
            <a:off x="3608388" y="2400300"/>
            <a:ext cx="33528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19" name="Line 7"/>
          <p:cNvSpPr>
            <a:spLocks noChangeShapeType="1"/>
          </p:cNvSpPr>
          <p:nvPr/>
        </p:nvSpPr>
        <p:spPr bwMode="auto">
          <a:xfrm rot="5400000">
            <a:off x="5283200" y="1473201"/>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0" name="Line 8"/>
          <p:cNvSpPr>
            <a:spLocks noChangeShapeType="1"/>
          </p:cNvSpPr>
          <p:nvPr/>
        </p:nvSpPr>
        <p:spPr bwMode="auto">
          <a:xfrm rot="5400000">
            <a:off x="5283200" y="19304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1" name="Line 9"/>
          <p:cNvSpPr>
            <a:spLocks noChangeShapeType="1"/>
          </p:cNvSpPr>
          <p:nvPr/>
        </p:nvSpPr>
        <p:spPr bwMode="auto">
          <a:xfrm rot="5400000">
            <a:off x="5283200" y="23876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2" name="Line 10"/>
          <p:cNvSpPr>
            <a:spLocks noChangeShapeType="1"/>
          </p:cNvSpPr>
          <p:nvPr/>
        </p:nvSpPr>
        <p:spPr bwMode="auto">
          <a:xfrm rot="5400000">
            <a:off x="5283200" y="2844801"/>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3" name="Line 11"/>
          <p:cNvSpPr>
            <a:spLocks noChangeShapeType="1"/>
          </p:cNvSpPr>
          <p:nvPr/>
        </p:nvSpPr>
        <p:spPr bwMode="auto">
          <a:xfrm rot="5400000">
            <a:off x="5283200" y="33020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4" name="Line 12"/>
          <p:cNvSpPr>
            <a:spLocks noChangeShapeType="1"/>
          </p:cNvSpPr>
          <p:nvPr/>
        </p:nvSpPr>
        <p:spPr bwMode="auto">
          <a:xfrm rot="5400000">
            <a:off x="5283200" y="36830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5" name="Rectangle 13"/>
          <p:cNvSpPr>
            <a:spLocks noChangeArrowheads="1"/>
          </p:cNvSpPr>
          <p:nvPr/>
        </p:nvSpPr>
        <p:spPr bwMode="auto">
          <a:xfrm>
            <a:off x="5017435" y="2524127"/>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doc1</a:t>
            </a:r>
            <a:endParaRPr lang="en-GB" sz="1600" b="1">
              <a:latin typeface="Calibri" charset="0"/>
              <a:ea typeface="Calibri" charset="0"/>
              <a:cs typeface="Calibri" charset="0"/>
            </a:endParaRPr>
          </a:p>
        </p:txBody>
      </p:sp>
      <p:sp>
        <p:nvSpPr>
          <p:cNvPr id="13326" name="Rectangle 14"/>
          <p:cNvSpPr>
            <a:spLocks noChangeArrowheads="1"/>
          </p:cNvSpPr>
          <p:nvPr/>
        </p:nvSpPr>
        <p:spPr bwMode="auto">
          <a:xfrm>
            <a:off x="5033309" y="29813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doc2</a:t>
            </a:r>
            <a:endParaRPr lang="en-GB" sz="1600" b="1">
              <a:latin typeface="Calibri" charset="0"/>
              <a:ea typeface="Calibri" charset="0"/>
              <a:cs typeface="Calibri" charset="0"/>
            </a:endParaRPr>
          </a:p>
        </p:txBody>
      </p:sp>
      <p:sp>
        <p:nvSpPr>
          <p:cNvPr id="13327" name="Rectangle 15"/>
          <p:cNvSpPr>
            <a:spLocks noChangeArrowheads="1"/>
          </p:cNvSpPr>
          <p:nvPr/>
        </p:nvSpPr>
        <p:spPr bwMode="auto">
          <a:xfrm>
            <a:off x="5006322" y="34385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doc3</a:t>
            </a:r>
            <a:endParaRPr lang="en-GB" sz="1600" b="1">
              <a:latin typeface="Calibri" charset="0"/>
              <a:ea typeface="Calibri" charset="0"/>
              <a:cs typeface="Calibri" charset="0"/>
            </a:endParaRPr>
          </a:p>
        </p:txBody>
      </p:sp>
      <p:sp>
        <p:nvSpPr>
          <p:cNvPr id="13328" name="Rectangle 16"/>
          <p:cNvSpPr>
            <a:spLocks noChangeArrowheads="1"/>
          </p:cNvSpPr>
          <p:nvPr/>
        </p:nvSpPr>
        <p:spPr bwMode="auto">
          <a:xfrm>
            <a:off x="5033309" y="3895727"/>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doc4</a:t>
            </a:r>
            <a:endParaRPr lang="en-GB" sz="1600" b="1">
              <a:latin typeface="Calibri" charset="0"/>
              <a:ea typeface="Calibri" charset="0"/>
              <a:cs typeface="Calibri" charset="0"/>
            </a:endParaRPr>
          </a:p>
        </p:txBody>
      </p:sp>
      <p:sp>
        <p:nvSpPr>
          <p:cNvPr id="13329" name="Rectangle 17"/>
          <p:cNvSpPr>
            <a:spLocks noChangeArrowheads="1"/>
          </p:cNvSpPr>
          <p:nvPr/>
        </p:nvSpPr>
        <p:spPr bwMode="auto">
          <a:xfrm>
            <a:off x="5033309" y="43529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doc5</a:t>
            </a:r>
            <a:endParaRPr lang="en-GB" sz="1600" b="1">
              <a:latin typeface="Calibri" charset="0"/>
              <a:ea typeface="Calibri" charset="0"/>
              <a:cs typeface="Calibri" charset="0"/>
            </a:endParaRPr>
          </a:p>
        </p:txBody>
      </p:sp>
      <p:sp>
        <p:nvSpPr>
          <p:cNvPr id="13330" name="Rectangle 18"/>
          <p:cNvSpPr>
            <a:spLocks noChangeArrowheads="1"/>
          </p:cNvSpPr>
          <p:nvPr/>
        </p:nvSpPr>
        <p:spPr bwMode="auto">
          <a:xfrm>
            <a:off x="5006322" y="47339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doc6</a:t>
            </a:r>
            <a:endParaRPr lang="en-GB" sz="1600" b="1">
              <a:latin typeface="Calibri" charset="0"/>
              <a:ea typeface="Calibri" charset="0"/>
              <a:cs typeface="Calibri" charset="0"/>
            </a:endParaRPr>
          </a:p>
        </p:txBody>
      </p:sp>
      <p:sp>
        <p:nvSpPr>
          <p:cNvPr id="13331" name="Rectangle 19"/>
          <p:cNvSpPr>
            <a:spLocks noChangeArrowheads="1"/>
          </p:cNvSpPr>
          <p:nvPr/>
        </p:nvSpPr>
        <p:spPr bwMode="auto">
          <a:xfrm>
            <a:off x="647800" y="2446338"/>
            <a:ext cx="1261866"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a:t>
            </a:r>
            <a:r>
              <a:rPr lang="pt-BR" sz="1600" b="1" dirty="0">
                <a:latin typeface="Calibri" charset="0"/>
                <a:ea typeface="Calibri" charset="0"/>
                <a:cs typeface="Calibri" charset="0"/>
                <a:sym typeface="Symbol" pitchFamily="18" charset="2"/>
              </a:rPr>
              <a:t> . doc1</a:t>
            </a:r>
            <a:endParaRPr lang="en-GB" sz="1600" b="1" dirty="0">
              <a:latin typeface="Calibri" charset="0"/>
              <a:ea typeface="Calibri" charset="0"/>
              <a:cs typeface="Calibri" charset="0"/>
            </a:endParaRPr>
          </a:p>
        </p:txBody>
      </p:sp>
      <p:sp>
        <p:nvSpPr>
          <p:cNvPr id="13332" name="Rectangle 20"/>
          <p:cNvSpPr>
            <a:spLocks noChangeArrowheads="1"/>
          </p:cNvSpPr>
          <p:nvPr/>
        </p:nvSpPr>
        <p:spPr bwMode="auto">
          <a:xfrm>
            <a:off x="612085" y="2889253"/>
            <a:ext cx="1333297" cy="830987"/>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 .</a:t>
            </a:r>
            <a:r>
              <a:rPr lang="pt-BR" sz="1600" b="1" dirty="0">
                <a:latin typeface="Calibri" charset="0"/>
                <a:ea typeface="Calibri" charset="0"/>
                <a:cs typeface="Calibri" charset="0"/>
                <a:sym typeface="Symbol" pitchFamily="18" charset="2"/>
              </a:rPr>
              <a:t> doc2  </a:t>
            </a:r>
            <a:br>
              <a:rPr lang="pt-BR" sz="1600" b="1" dirty="0">
                <a:latin typeface="Calibri" charset="0"/>
                <a:ea typeface="Calibri" charset="0"/>
                <a:cs typeface="Calibri" charset="0"/>
                <a:sym typeface="Symbol" pitchFamily="18" charset="2"/>
              </a:rPr>
            </a:br>
            <a:br>
              <a:rPr lang="pt-BR" sz="1600" b="1" dirty="0">
                <a:latin typeface="Calibri" charset="0"/>
                <a:ea typeface="Calibri" charset="0"/>
                <a:cs typeface="Calibri" charset="0"/>
                <a:sym typeface="Symbol" pitchFamily="18" charset="2"/>
              </a:rPr>
            </a:br>
            <a:r>
              <a:rPr lang="pt-BR" sz="1600" b="1" dirty="0">
                <a:latin typeface="Calibri" charset="0"/>
                <a:ea typeface="Calibri" charset="0"/>
                <a:cs typeface="Calibri" charset="0"/>
                <a:sym typeface="Symbol" pitchFamily="18" charset="2"/>
              </a:rPr>
              <a:t>...</a:t>
            </a:r>
            <a:endParaRPr lang="en-GB" sz="1600" b="1" dirty="0">
              <a:latin typeface="Calibri" charset="0"/>
              <a:ea typeface="Calibri" charset="0"/>
              <a:cs typeface="Calibri" charset="0"/>
            </a:endParaRPr>
          </a:p>
        </p:txBody>
      </p:sp>
      <p:sp>
        <p:nvSpPr>
          <p:cNvPr id="13333" name="Rectangle 21"/>
          <p:cNvSpPr>
            <a:spLocks noChangeArrowheads="1"/>
          </p:cNvSpPr>
          <p:nvPr/>
        </p:nvSpPr>
        <p:spPr bwMode="auto">
          <a:xfrm>
            <a:off x="658573" y="4718051"/>
            <a:ext cx="1240321"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 .</a:t>
            </a:r>
            <a:r>
              <a:rPr lang="pt-BR" sz="1600" b="1" dirty="0">
                <a:latin typeface="Calibri" charset="0"/>
                <a:ea typeface="Calibri" charset="0"/>
                <a:cs typeface="Calibri" charset="0"/>
                <a:sym typeface="Symbol" pitchFamily="18" charset="2"/>
              </a:rPr>
              <a:t> doc6</a:t>
            </a:r>
            <a:endParaRPr lang="en-GB" sz="1600" b="1" dirty="0">
              <a:latin typeface="Calibri" charset="0"/>
              <a:ea typeface="Calibri" charset="0"/>
              <a:cs typeface="Calibri" charset="0"/>
            </a:endParaRPr>
          </a:p>
        </p:txBody>
      </p:sp>
      <p:sp>
        <p:nvSpPr>
          <p:cNvPr id="13334" name="Rectangle 22"/>
          <p:cNvSpPr>
            <a:spLocks noChangeArrowheads="1"/>
          </p:cNvSpPr>
          <p:nvPr/>
        </p:nvSpPr>
        <p:spPr bwMode="auto">
          <a:xfrm>
            <a:off x="3153014" y="1685926"/>
            <a:ext cx="41227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3335" name="Rectangle 23"/>
          <p:cNvSpPr>
            <a:spLocks noChangeArrowheads="1"/>
          </p:cNvSpPr>
          <p:nvPr/>
        </p:nvSpPr>
        <p:spPr bwMode="auto">
          <a:xfrm>
            <a:off x="8182782" y="1685926"/>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q</a:t>
            </a:r>
            <a:endParaRPr lang="en-GB" sz="1600" b="1" baseline="-25000">
              <a:latin typeface="Calibri" charset="0"/>
              <a:ea typeface="Calibri" charset="0"/>
              <a:cs typeface="Calibri" charset="0"/>
            </a:endParaRPr>
          </a:p>
        </p:txBody>
      </p:sp>
      <p:sp>
        <p:nvSpPr>
          <p:cNvPr id="13336" name="Rectangle 24"/>
          <p:cNvSpPr>
            <a:spLocks noChangeArrowheads="1"/>
          </p:cNvSpPr>
          <p:nvPr/>
        </p:nvSpPr>
        <p:spPr bwMode="auto">
          <a:xfrm>
            <a:off x="381000" y="1676402"/>
            <a:ext cx="1295400" cy="338544"/>
          </a:xfrm>
          <a:prstGeom prst="rect">
            <a:avLst/>
          </a:prstGeom>
          <a:noFill/>
          <a:ln w="9525">
            <a:noFill/>
            <a:miter lim="800000"/>
            <a:headEnd/>
            <a:tailEnd/>
          </a:ln>
        </p:spPr>
        <p:txBody>
          <a:bodyPr lIns="91431" tIns="45715" rIns="91431" bIns="45715">
            <a:spAutoFit/>
          </a:bodyPr>
          <a:lstStyle/>
          <a:p>
            <a:r>
              <a:rPr lang="pt-BR" sz="1600" b="1" dirty="0" err="1">
                <a:latin typeface="Calibri" charset="0"/>
                <a:ea typeface="Calibri" charset="0"/>
                <a:cs typeface="Calibri" charset="0"/>
              </a:rPr>
              <a:t>M</a:t>
            </a:r>
            <a:r>
              <a:rPr lang="pt-BR" sz="1600" b="1" baseline="30000" dirty="0" err="1">
                <a:latin typeface="Calibri" charset="0"/>
                <a:ea typeface="Calibri" charset="0"/>
                <a:cs typeface="Calibri" charset="0"/>
              </a:rPr>
              <a:t>t</a:t>
            </a:r>
            <a:r>
              <a:rPr lang="pt-BR" sz="1600" b="1" baseline="30000" dirty="0">
                <a:latin typeface="Calibri" charset="0"/>
                <a:ea typeface="Calibri" charset="0"/>
                <a:cs typeface="Calibri" charset="0"/>
              </a:rPr>
              <a:t> </a:t>
            </a:r>
            <a:r>
              <a:rPr lang="pt-BR" sz="1600" b="1" dirty="0">
                <a:latin typeface="Calibri" charset="0"/>
                <a:ea typeface="Calibri" charset="0"/>
                <a:cs typeface="Calibri" charset="0"/>
              </a:rPr>
              <a:t>. </a:t>
            </a:r>
            <a:r>
              <a:rPr lang="pt-BR" sz="1600" b="1" dirty="0" err="1">
                <a:latin typeface="Calibri" charset="0"/>
                <a:ea typeface="Calibri" charset="0"/>
                <a:cs typeface="Calibri" charset="0"/>
              </a:rPr>
              <a:t>q</a:t>
            </a:r>
            <a:endParaRPr lang="en-GB" sz="1600" b="1" baseline="-25000" dirty="0">
              <a:latin typeface="Calibri" charset="0"/>
              <a:ea typeface="Calibri" charset="0"/>
              <a:cs typeface="Calibri" charset="0"/>
            </a:endParaRPr>
          </a:p>
        </p:txBody>
      </p:sp>
      <p:sp>
        <p:nvSpPr>
          <p:cNvPr id="13337" name="Rectangle 25"/>
          <p:cNvSpPr>
            <a:spLocks noChangeArrowheads="1"/>
          </p:cNvSpPr>
          <p:nvPr/>
        </p:nvSpPr>
        <p:spPr bwMode="auto">
          <a:xfrm>
            <a:off x="304800" y="2133601"/>
            <a:ext cx="2133600" cy="34290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38" name="AutoShape 26"/>
          <p:cNvSpPr>
            <a:spLocks/>
          </p:cNvSpPr>
          <p:nvPr/>
        </p:nvSpPr>
        <p:spPr bwMode="auto">
          <a:xfrm>
            <a:off x="7634288" y="2209800"/>
            <a:ext cx="304800" cy="2971800"/>
          </a:xfrm>
          <a:prstGeom prst="leftBrace">
            <a:avLst>
              <a:gd name="adj1" fmla="val 81250"/>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39" name="Rectangle 27"/>
          <p:cNvSpPr>
            <a:spLocks noChangeArrowheads="1"/>
          </p:cNvSpPr>
          <p:nvPr/>
        </p:nvSpPr>
        <p:spPr bwMode="auto">
          <a:xfrm>
            <a:off x="7152222" y="3514725"/>
            <a:ext cx="351360"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m</a:t>
            </a:r>
            <a:endParaRPr lang="en-GB" sz="1600" b="1" baseline="30000" dirty="0">
              <a:latin typeface="Calibri" charset="0"/>
              <a:ea typeface="Calibri" charset="0"/>
              <a:cs typeface="Calibri" charset="0"/>
            </a:endParaRPr>
          </a:p>
        </p:txBody>
      </p:sp>
      <p:sp>
        <p:nvSpPr>
          <p:cNvPr id="13340" name="AutoShape 28"/>
          <p:cNvSpPr>
            <a:spLocks/>
          </p:cNvSpPr>
          <p:nvPr/>
        </p:nvSpPr>
        <p:spPr bwMode="auto">
          <a:xfrm rot="5400000">
            <a:off x="5143500" y="419100"/>
            <a:ext cx="304800" cy="2971800"/>
          </a:xfrm>
          <a:prstGeom prst="leftBrace">
            <a:avLst>
              <a:gd name="adj1" fmla="val 81250"/>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41" name="Rectangle 29"/>
          <p:cNvSpPr>
            <a:spLocks noChangeArrowheads="1"/>
          </p:cNvSpPr>
          <p:nvPr/>
        </p:nvSpPr>
        <p:spPr bwMode="auto">
          <a:xfrm>
            <a:off x="5074183" y="1381126"/>
            <a:ext cx="351360"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m</a:t>
            </a:r>
            <a:endParaRPr lang="en-GB" sz="1600" b="1" baseline="30000" dirty="0">
              <a:latin typeface="Calibri" charset="0"/>
              <a:ea typeface="Calibri" charset="0"/>
              <a:cs typeface="Calibri" charset="0"/>
            </a:endParaRPr>
          </a:p>
        </p:txBody>
      </p:sp>
      <p:sp>
        <p:nvSpPr>
          <p:cNvPr id="13342" name="AutoShape 30"/>
          <p:cNvSpPr>
            <a:spLocks/>
          </p:cNvSpPr>
          <p:nvPr/>
        </p:nvSpPr>
        <p:spPr bwMode="auto">
          <a:xfrm>
            <a:off x="3200400" y="2209800"/>
            <a:ext cx="304800" cy="3352800"/>
          </a:xfrm>
          <a:prstGeom prst="leftBrace">
            <a:avLst>
              <a:gd name="adj1" fmla="val 91667"/>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43" name="Rectangle 31"/>
          <p:cNvSpPr>
            <a:spLocks noChangeArrowheads="1"/>
          </p:cNvSpPr>
          <p:nvPr/>
        </p:nvSpPr>
        <p:spPr bwMode="auto">
          <a:xfrm>
            <a:off x="2783693" y="3743325"/>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3344" name="Footer Placeholder 31"/>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2" name="Bent Arrow 1"/>
          <p:cNvSpPr/>
          <p:nvPr/>
        </p:nvSpPr>
        <p:spPr bwMode="auto">
          <a:xfrm flipH="1">
            <a:off x="7236297" y="1196752"/>
            <a:ext cx="720080" cy="864096"/>
          </a:xfrm>
          <a:prstGeom prst="bentArrow">
            <a:avLst>
              <a:gd name="adj1" fmla="val 25000"/>
              <a:gd name="adj2" fmla="val 21608"/>
              <a:gd name="adj3" fmla="val 25000"/>
              <a:gd name="adj4" fmla="val 43750"/>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Calibri" charset="0"/>
              <a:ea typeface="Calibri" charset="0"/>
              <a:cs typeface="Calibri" charset="0"/>
            </a:endParaRPr>
          </a:p>
        </p:txBody>
      </p:sp>
      <p:sp>
        <p:nvSpPr>
          <p:cNvPr id="35" name="Rectangle 29"/>
          <p:cNvSpPr>
            <a:spLocks noChangeArrowheads="1"/>
          </p:cNvSpPr>
          <p:nvPr/>
        </p:nvSpPr>
        <p:spPr bwMode="auto">
          <a:xfrm>
            <a:off x="7218556" y="908720"/>
            <a:ext cx="1410689" cy="338544"/>
          </a:xfrm>
          <a:prstGeom prst="rect">
            <a:avLst/>
          </a:prstGeom>
          <a:noFill/>
          <a:ln w="9525">
            <a:noFill/>
            <a:miter lim="800000"/>
            <a:headEnd/>
            <a:tailEnd/>
          </a:ln>
        </p:spPr>
        <p:txBody>
          <a:bodyPr wrap="none" lIns="91431" tIns="45715" rIns="91431" bIns="45715">
            <a:spAutoFit/>
          </a:bodyPr>
          <a:lstStyle/>
          <a:p>
            <a:r>
              <a:rPr lang="pt-BR" sz="1600" b="1" dirty="0" err="1">
                <a:latin typeface="Calibri" charset="0"/>
                <a:ea typeface="Calibri" charset="0"/>
                <a:cs typeface="Calibri" charset="0"/>
              </a:rPr>
              <a:t>Scalar</a:t>
            </a:r>
            <a:r>
              <a:rPr lang="pt-BR" sz="1600" b="1" dirty="0">
                <a:latin typeface="Calibri" charset="0"/>
                <a:ea typeface="Calibri" charset="0"/>
                <a:cs typeface="Calibri" charset="0"/>
              </a:rPr>
              <a:t> </a:t>
            </a:r>
            <a:r>
              <a:rPr lang="pt-BR" sz="1600" b="1" dirty="0" err="1">
                <a:latin typeface="Calibri" charset="0"/>
                <a:ea typeface="Calibri" charset="0"/>
                <a:cs typeface="Calibri" charset="0"/>
              </a:rPr>
              <a:t>product</a:t>
            </a:r>
            <a:endParaRPr lang="en-GB" sz="1600" b="1" baseline="30000" dirty="0">
              <a:latin typeface="Calibri" charset="0"/>
              <a:ea typeface="Calibri" charset="0"/>
              <a:cs typeface="Calibri" charset="0"/>
            </a:endParaRPr>
          </a:p>
        </p:txBody>
      </p:sp>
    </p:spTree>
    <p:extLst>
      <p:ext uri="{BB962C8B-B14F-4D97-AF65-F5344CB8AC3E}">
        <p14:creationId xmlns:p14="http://schemas.microsoft.com/office/powerpoint/2010/main" val="1891097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fr-CH" dirty="0"/>
              <a:t>Identifying Top Concepts</a:t>
            </a:r>
            <a:endParaRPr lang="en-GB" dirty="0"/>
          </a:p>
        </p:txBody>
      </p:sp>
      <p:sp>
        <p:nvSpPr>
          <p:cNvPr id="14339" name="Rectangle 3"/>
          <p:cNvSpPr>
            <a:spLocks noGrp="1" noChangeArrowheads="1"/>
          </p:cNvSpPr>
          <p:nvPr>
            <p:ph type="body" idx="1"/>
          </p:nvPr>
        </p:nvSpPr>
        <p:spPr/>
        <p:txBody>
          <a:bodyPr/>
          <a:lstStyle/>
          <a:p>
            <a:r>
              <a:rPr lang="en-GB" sz="2800"/>
              <a:t>Key Idea: extract the essential features of M</a:t>
            </a:r>
            <a:r>
              <a:rPr lang="en-GB" sz="2800" baseline="30000"/>
              <a:t>t</a:t>
            </a:r>
            <a:r>
              <a:rPr lang="en-GB" sz="2800"/>
              <a:t> and approximate it by the most important ones</a:t>
            </a:r>
          </a:p>
          <a:p>
            <a:pPr lvl="1"/>
            <a:endParaRPr lang="en-GB"/>
          </a:p>
          <a:p>
            <a:pPr lvl="1"/>
            <a:endParaRPr lang="en-GB"/>
          </a:p>
          <a:p>
            <a:pPr lvl="1"/>
            <a:endParaRPr lang="en-GB" sz="900"/>
          </a:p>
          <a:p>
            <a:endParaRPr lang="en-GB" sz="1800"/>
          </a:p>
        </p:txBody>
      </p:sp>
      <p:sp>
        <p:nvSpPr>
          <p:cNvPr id="14340"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dirty="0">
              <a:latin typeface="Verdana" pitchFamily="34" charset="0"/>
            </a:endParaRPr>
          </a:p>
        </p:txBody>
      </p:sp>
      <p:sp>
        <p:nvSpPr>
          <p:cNvPr id="2" name="Oval 1"/>
          <p:cNvSpPr/>
          <p:nvPr/>
        </p:nvSpPr>
        <p:spPr bwMode="auto">
          <a:xfrm>
            <a:off x="755577" y="3212976"/>
            <a:ext cx="2016224" cy="1872208"/>
          </a:xfrm>
          <a:prstGeom prst="ellips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3" name="Rectangle 2"/>
          <p:cNvSpPr/>
          <p:nvPr/>
        </p:nvSpPr>
        <p:spPr>
          <a:xfrm>
            <a:off x="1203356" y="5733258"/>
            <a:ext cx="1237538" cy="461665"/>
          </a:xfrm>
          <a:prstGeom prst="rect">
            <a:avLst/>
          </a:prstGeom>
        </p:spPr>
        <p:txBody>
          <a:bodyPr wrap="none">
            <a:spAutoFit/>
          </a:bodyPr>
          <a:lstStyle/>
          <a:p>
            <a:r>
              <a:rPr lang="pt-BR" sz="2400" kern="0" dirty="0">
                <a:solidFill>
                  <a:srgbClr val="000000"/>
                </a:solidFill>
                <a:latin typeface="Calibri"/>
                <a:cs typeface="Calibri"/>
              </a:rPr>
              <a:t>Unit </a:t>
            </a:r>
            <a:r>
              <a:rPr lang="pt-BR" sz="2400" kern="0" dirty="0" err="1">
                <a:solidFill>
                  <a:srgbClr val="000000"/>
                </a:solidFill>
                <a:latin typeface="Calibri"/>
                <a:cs typeface="Calibri"/>
              </a:rPr>
              <a:t>ball</a:t>
            </a:r>
            <a:endParaRPr lang="en-GB" sz="1100" dirty="0"/>
          </a:p>
        </p:txBody>
      </p:sp>
      <p:sp>
        <p:nvSpPr>
          <p:cNvPr id="4" name="Right Arrow 3"/>
          <p:cNvSpPr/>
          <p:nvPr/>
        </p:nvSpPr>
        <p:spPr bwMode="auto">
          <a:xfrm>
            <a:off x="3275856" y="3717032"/>
            <a:ext cx="2520280" cy="792088"/>
          </a:xfrm>
          <a:prstGeom prst="right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8" name="Rectangle 7"/>
          <p:cNvSpPr/>
          <p:nvPr/>
        </p:nvSpPr>
        <p:spPr>
          <a:xfrm>
            <a:off x="3151091" y="4581130"/>
            <a:ext cx="2526654" cy="461665"/>
          </a:xfrm>
          <a:prstGeom prst="rect">
            <a:avLst/>
          </a:prstGeom>
        </p:spPr>
        <p:txBody>
          <a:bodyPr wrap="none">
            <a:spAutoFit/>
          </a:bodyPr>
          <a:lstStyle/>
          <a:p>
            <a:r>
              <a:rPr lang="pt-BR" sz="2400" kern="0" dirty="0" err="1">
                <a:solidFill>
                  <a:srgbClr val="000000"/>
                </a:solidFill>
                <a:latin typeface="Calibri"/>
                <a:cs typeface="Calibri"/>
              </a:rPr>
              <a:t>Transformation</a:t>
            </a:r>
            <a:r>
              <a:rPr lang="pt-BR" sz="2400" kern="0" dirty="0">
                <a:solidFill>
                  <a:srgbClr val="000000"/>
                </a:solidFill>
                <a:latin typeface="Calibri"/>
                <a:cs typeface="Calibri"/>
              </a:rPr>
              <a:t> M</a:t>
            </a:r>
            <a:r>
              <a:rPr lang="pt-BR" sz="2400" kern="0" baseline="30000" dirty="0">
                <a:solidFill>
                  <a:srgbClr val="000000"/>
                </a:solidFill>
                <a:latin typeface="Calibri"/>
                <a:cs typeface="Calibri"/>
              </a:rPr>
              <a:t>t</a:t>
            </a:r>
            <a:endParaRPr lang="en-GB" sz="1100" dirty="0"/>
          </a:p>
        </p:txBody>
      </p:sp>
      <p:sp>
        <p:nvSpPr>
          <p:cNvPr id="5" name="Oval 4"/>
          <p:cNvSpPr/>
          <p:nvPr/>
        </p:nvSpPr>
        <p:spPr bwMode="auto">
          <a:xfrm rot="1957922">
            <a:off x="7146922" y="2661978"/>
            <a:ext cx="936104" cy="2880320"/>
          </a:xfrm>
          <a:prstGeom prst="ellips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0" name="Rectangle 9"/>
          <p:cNvSpPr/>
          <p:nvPr/>
        </p:nvSpPr>
        <p:spPr>
          <a:xfrm>
            <a:off x="6208912" y="5661250"/>
            <a:ext cx="2315658" cy="461665"/>
          </a:xfrm>
          <a:prstGeom prst="rect">
            <a:avLst/>
          </a:prstGeom>
        </p:spPr>
        <p:txBody>
          <a:bodyPr wrap="none">
            <a:spAutoFit/>
          </a:bodyPr>
          <a:lstStyle/>
          <a:p>
            <a:r>
              <a:rPr lang="pt-BR" sz="2400" kern="0" dirty="0" err="1">
                <a:solidFill>
                  <a:srgbClr val="000000"/>
                </a:solidFill>
                <a:latin typeface="Calibri"/>
                <a:cs typeface="Calibri"/>
              </a:rPr>
              <a:t>Transformed</a:t>
            </a:r>
            <a:r>
              <a:rPr lang="pt-BR" sz="2400" kern="0" dirty="0">
                <a:solidFill>
                  <a:srgbClr val="000000"/>
                </a:solidFill>
                <a:latin typeface="Calibri"/>
                <a:cs typeface="Calibri"/>
              </a:rPr>
              <a:t> </a:t>
            </a:r>
            <a:r>
              <a:rPr lang="pt-BR" sz="2400" kern="0" dirty="0" err="1">
                <a:solidFill>
                  <a:srgbClr val="000000"/>
                </a:solidFill>
                <a:latin typeface="Calibri"/>
                <a:cs typeface="Calibri"/>
              </a:rPr>
              <a:t>ball</a:t>
            </a:r>
            <a:endParaRPr lang="en-GB" sz="1100" dirty="0"/>
          </a:p>
        </p:txBody>
      </p:sp>
      <p:cxnSp>
        <p:nvCxnSpPr>
          <p:cNvPr id="7" name="Straight Arrow Connector 6"/>
          <p:cNvCxnSpPr/>
          <p:nvPr/>
        </p:nvCxnSpPr>
        <p:spPr bwMode="auto">
          <a:xfrm flipV="1">
            <a:off x="6588225" y="2564904"/>
            <a:ext cx="2016224" cy="30963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Rectangle 13"/>
          <p:cNvSpPr/>
          <p:nvPr/>
        </p:nvSpPr>
        <p:spPr>
          <a:xfrm>
            <a:off x="6297487" y="2348882"/>
            <a:ext cx="1988044" cy="461665"/>
          </a:xfrm>
          <a:prstGeom prst="rect">
            <a:avLst/>
          </a:prstGeom>
        </p:spPr>
        <p:txBody>
          <a:bodyPr wrap="none">
            <a:spAutoFit/>
          </a:bodyPr>
          <a:lstStyle/>
          <a:p>
            <a:r>
              <a:rPr lang="pt-BR" sz="2400" kern="0" dirty="0">
                <a:solidFill>
                  <a:srgbClr val="000000"/>
                </a:solidFill>
                <a:latin typeface="Calibri"/>
                <a:cs typeface="Calibri"/>
              </a:rPr>
              <a:t>“Top </a:t>
            </a:r>
            <a:r>
              <a:rPr lang="pt-BR" sz="2400" kern="0" dirty="0" err="1">
                <a:solidFill>
                  <a:srgbClr val="000000"/>
                </a:solidFill>
                <a:latin typeface="Calibri"/>
                <a:cs typeface="Calibri"/>
              </a:rPr>
              <a:t>concept</a:t>
            </a:r>
            <a:r>
              <a:rPr lang="pt-BR" sz="2400" kern="0" dirty="0">
                <a:solidFill>
                  <a:srgbClr val="000000"/>
                </a:solidFill>
                <a:latin typeface="Calibri"/>
                <a:cs typeface="Calibri"/>
              </a:rPr>
              <a:t>”</a:t>
            </a:r>
            <a:endParaRPr lang="en-GB" sz="1100" dirty="0"/>
          </a:p>
        </p:txBody>
      </p:sp>
    </p:spTree>
    <p:extLst>
      <p:ext uri="{BB962C8B-B14F-4D97-AF65-F5344CB8AC3E}">
        <p14:creationId xmlns:p14="http://schemas.microsoft.com/office/powerpoint/2010/main" val="2222628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Singular Value Decomposition (SVD)</a:t>
            </a:r>
          </a:p>
        </p:txBody>
      </p:sp>
      <p:sp>
        <p:nvSpPr>
          <p:cNvPr id="3" name="Content Placeholder 2"/>
          <p:cNvSpPr>
            <a:spLocks noGrp="1"/>
          </p:cNvSpPr>
          <p:nvPr>
            <p:ph idx="1"/>
          </p:nvPr>
        </p:nvSpPr>
        <p:spPr/>
        <p:txBody>
          <a:bodyPr/>
          <a:lstStyle/>
          <a:p>
            <a:r>
              <a:rPr lang="en-GB" dirty="0"/>
              <a:t>Represent Matrix M as M = </a:t>
            </a:r>
            <a:r>
              <a:rPr lang="en-GB" dirty="0" err="1"/>
              <a:t>K.S.D</a:t>
            </a:r>
            <a:r>
              <a:rPr lang="en-GB" baseline="30000" dirty="0" err="1"/>
              <a:t>t</a:t>
            </a:r>
            <a:endParaRPr lang="en-GB" baseline="30000" dirty="0"/>
          </a:p>
          <a:p>
            <a:pPr lvl="1"/>
            <a:r>
              <a:rPr lang="en-GB" dirty="0"/>
              <a:t>K </a:t>
            </a:r>
            <a:r>
              <a:rPr lang="en-GB" dirty="0">
                <a:sym typeface="Symbol" pitchFamily="18" charset="2"/>
              </a:rPr>
              <a:t> and </a:t>
            </a:r>
            <a:r>
              <a:rPr lang="en-GB" dirty="0"/>
              <a:t>D are matrices with orthonormal columns</a:t>
            </a:r>
          </a:p>
          <a:p>
            <a:pPr marL="914400" lvl="2" indent="0" algn="ctr">
              <a:buNone/>
            </a:pPr>
            <a:r>
              <a:rPr lang="en-GB" sz="2800" dirty="0" err="1"/>
              <a:t>K.K</a:t>
            </a:r>
            <a:r>
              <a:rPr lang="en-GB" sz="2800" baseline="30000" dirty="0" err="1"/>
              <a:t>t</a:t>
            </a:r>
            <a:r>
              <a:rPr lang="en-GB" sz="2800" dirty="0"/>
              <a:t> = I = </a:t>
            </a:r>
            <a:r>
              <a:rPr lang="en-GB" sz="2800" dirty="0" err="1"/>
              <a:t>D.D</a:t>
            </a:r>
            <a:r>
              <a:rPr lang="en-GB" sz="2800" baseline="30000" dirty="0" err="1"/>
              <a:t>t</a:t>
            </a:r>
            <a:endParaRPr lang="en-GB" sz="2800" baseline="30000" dirty="0"/>
          </a:p>
          <a:p>
            <a:pPr lvl="1"/>
            <a:r>
              <a:rPr lang="en-GB" dirty="0"/>
              <a:t>S is an  r x r  diagonal matrix of the singular values sorted in decreasing order where r = min(m, n), i.e. the rank of M</a:t>
            </a:r>
          </a:p>
          <a:p>
            <a:pPr lvl="1"/>
            <a:r>
              <a:rPr lang="en-GB" dirty="0"/>
              <a:t>Such a decomposition always exists and is unique (up to sign)</a:t>
            </a:r>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81958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Likelihood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86" dirty="0"/>
                  <a:t>Given query </a:t>
                </a:r>
                <a14:m>
                  <m:oMath xmlns:m="http://schemas.openxmlformats.org/officeDocument/2006/math">
                    <m:r>
                      <a:rPr lang="fr-CH" sz="2386" i="1">
                        <a:latin typeface="Cambria Math" charset="0"/>
                      </a:rPr>
                      <m:t>𝑞</m:t>
                    </m:r>
                  </m:oMath>
                </a14:m>
                <a:r>
                  <a:rPr lang="en-US" sz="2386" dirty="0"/>
                  <a:t>, determine the probability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oMath>
                </a14:m>
                <a:r>
                  <a:rPr lang="en-US" sz="2386" dirty="0"/>
                  <a:t> that document </a:t>
                </a:r>
                <a14:m>
                  <m:oMath xmlns:m="http://schemas.openxmlformats.org/officeDocument/2006/math">
                    <m:r>
                      <a:rPr lang="fr-CH" sz="2386" i="1">
                        <a:latin typeface="Cambria Math" charset="0"/>
                      </a:rPr>
                      <m:t>𝑑</m:t>
                    </m:r>
                  </m:oMath>
                </a14:m>
                <a:r>
                  <a:rPr lang="en-US" sz="2386" dirty="0"/>
                  <a:t> is relevant to query </a:t>
                </a:r>
                <a14:m>
                  <m:oMath xmlns:m="http://schemas.openxmlformats.org/officeDocument/2006/math">
                    <m:r>
                      <a:rPr lang="fr-CH" sz="2386" i="1">
                        <a:latin typeface="Cambria Math" charset="0"/>
                      </a:rPr>
                      <m:t>𝑞</m:t>
                    </m:r>
                  </m:oMath>
                </a14:m>
                <a:endParaRPr lang="en-US" sz="2386" dirty="0"/>
              </a:p>
              <a:p>
                <a:endParaRPr lang="en-US" sz="2386" dirty="0"/>
              </a:p>
              <a:p>
                <a:r>
                  <a:rPr lang="en-US" sz="2386" dirty="0"/>
                  <a:t>Bayes Rule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r>
                      <a:rPr lang="fr-CH" sz="2386" i="1">
                        <a:latin typeface="Cambria Math" charset="0"/>
                      </a:rPr>
                      <m:t>=</m:t>
                    </m:r>
                    <m:f>
                      <m:fPr>
                        <m:ctrlPr>
                          <a:rPr lang="fr-CH" sz="2386" i="1">
                            <a:latin typeface="Cambria Math" panose="02040503050406030204" pitchFamily="18" charset="0"/>
                          </a:rPr>
                        </m:ctrlPr>
                      </m:fPr>
                      <m:num>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rPr>
                          <m:t>𝑑</m:t>
                        </m:r>
                        <m:r>
                          <a:rPr lang="fr-CH" sz="2386" i="1">
                            <a:latin typeface="Cambria Math" charset="0"/>
                          </a:rPr>
                          <m:t>)</m:t>
                        </m:r>
                        <m:r>
                          <a:rPr lang="fr-CH" sz="2386" i="1">
                            <a:latin typeface="Cambria Math" charset="0"/>
                          </a:rPr>
                          <m:t>𝑃</m:t>
                        </m:r>
                        <m:r>
                          <a:rPr lang="fr-CH" sz="2386" i="1">
                            <a:latin typeface="Cambria Math" charset="0"/>
                          </a:rPr>
                          <m:t>(</m:t>
                        </m:r>
                        <m:r>
                          <a:rPr lang="fr-CH" sz="2386" i="1">
                            <a:latin typeface="Cambria Math" charset="0"/>
                          </a:rPr>
                          <m:t>𝑑</m:t>
                        </m:r>
                        <m:r>
                          <a:rPr lang="fr-CH" sz="2386" i="1">
                            <a:latin typeface="Cambria Math" charset="0"/>
                          </a:rPr>
                          <m:t>)</m:t>
                        </m:r>
                      </m:num>
                      <m:den>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den>
                    </m:f>
                    <m:r>
                      <a:rPr lang="fr-CH" sz="2386" i="1">
                        <a:latin typeface="Cambria Math" panose="02040503050406030204" pitchFamily="18" charset="0"/>
                      </a:rPr>
                      <m:t> </m:t>
                    </m:r>
                  </m:oMath>
                </a14:m>
                <a:endParaRPr lang="en-US" sz="2386" dirty="0"/>
              </a:p>
              <a:p>
                <a:r>
                  <a:rPr lang="en-US" sz="2386" dirty="0"/>
                  <a:t>Assumptions</a:t>
                </a:r>
              </a:p>
              <a:p>
                <a:pPr marL="389586" indent="-389586">
                  <a:buFont typeface="Arial" charset="0"/>
                  <a:buChar char="•"/>
                </a:pPr>
                <a14:m>
                  <m:oMath xmlns:m="http://schemas.openxmlformats.org/officeDocument/2006/math">
                    <m:r>
                      <a:rPr lang="fr-CH" sz="2045" i="1">
                        <a:latin typeface="Cambria Math" charset="0"/>
                      </a:rPr>
                      <m:t>𝑃</m:t>
                    </m:r>
                    <m:r>
                      <a:rPr lang="fr-CH" sz="2045" i="1">
                        <a:latin typeface="Cambria Math" charset="0"/>
                      </a:rPr>
                      <m:t>(</m:t>
                    </m:r>
                    <m:r>
                      <a:rPr lang="fr-CH" sz="2045" i="1">
                        <a:latin typeface="Cambria Math" charset="0"/>
                      </a:rPr>
                      <m:t>𝑑</m:t>
                    </m:r>
                    <m:r>
                      <a:rPr lang="fr-CH" sz="2045">
                        <a:latin typeface="Cambria Math" charset="0"/>
                      </a:rPr>
                      <m:t>)</m:t>
                    </m:r>
                  </m:oMath>
                </a14:m>
                <a:r>
                  <a:rPr lang="en-US" sz="2045" dirty="0"/>
                  <a:t>, the probability of a document occurring is uniform across a collection</a:t>
                </a:r>
              </a:p>
              <a:p>
                <a:pPr marL="389586" indent="-389586">
                  <a:buFont typeface="Arial" charset="0"/>
                  <a:buChar char="•"/>
                </a:pPr>
                <a14:m>
                  <m:oMath xmlns:m="http://schemas.openxmlformats.org/officeDocument/2006/math">
                    <m:r>
                      <a:rPr lang="fr-CH" sz="2045" i="1">
                        <a:latin typeface="Cambria Math" charset="0"/>
                      </a:rPr>
                      <m:t>𝑃</m:t>
                    </m:r>
                    <m:r>
                      <a:rPr lang="fr-CH" sz="2045" i="1">
                        <a:latin typeface="Cambria Math" charset="0"/>
                      </a:rPr>
                      <m:t>(</m:t>
                    </m:r>
                    <m:r>
                      <a:rPr lang="fr-CH" sz="2045" i="1">
                        <a:latin typeface="Cambria Math" charset="0"/>
                      </a:rPr>
                      <m:t>𝑞</m:t>
                    </m:r>
                    <m:r>
                      <a:rPr lang="fr-CH" sz="2045" i="1">
                        <a:latin typeface="Cambria Math" charset="0"/>
                      </a:rPr>
                      <m:t>)</m:t>
                    </m:r>
                  </m:oMath>
                </a14:m>
                <a:r>
                  <a:rPr lang="en-US" sz="2045" dirty="0"/>
                  <a:t> is the same for all queries</a:t>
                </a:r>
                <a:endParaRPr lang="en-US" sz="2386" dirty="0"/>
              </a:p>
              <a:p>
                <a:endParaRPr lang="fr-CH" sz="2386" dirty="0"/>
              </a:p>
              <a:p>
                <a:r>
                  <a:rPr lang="fr-CH" sz="2386" dirty="0" err="1"/>
                  <a:t>Thus</a:t>
                </a:r>
                <a:r>
                  <a:rPr lang="fr-CH" sz="2386" dirty="0"/>
                  <a:t>: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oMath>
                </a14:m>
                <a:r>
                  <a:rPr lang="fr-CH" sz="2386" dirty="0"/>
                  <a:t> </a:t>
                </a:r>
                <a:r>
                  <a:rPr lang="fr-CH" sz="2386" dirty="0" err="1"/>
                  <a:t>can</a:t>
                </a:r>
                <a:r>
                  <a:rPr lang="fr-CH" sz="2386" dirty="0"/>
                  <a:t> </a:t>
                </a:r>
                <a:r>
                  <a:rPr lang="fr-CH" sz="2386" dirty="0" err="1"/>
                  <a:t>be</a:t>
                </a:r>
                <a:r>
                  <a:rPr lang="fr-CH" sz="2386" dirty="0"/>
                  <a:t> </a:t>
                </a:r>
                <a:r>
                  <a:rPr lang="fr-CH" sz="2386" dirty="0" err="1"/>
                  <a:t>derived</a:t>
                </a:r>
                <a:r>
                  <a:rPr lang="fr-CH" sz="2386" dirty="0"/>
                  <a:t> </a:t>
                </a:r>
                <a:r>
                  <a:rPr lang="fr-CH" sz="2386" dirty="0" err="1"/>
                  <a:t>from</a:t>
                </a:r>
                <a14:m>
                  <m:oMath xmlns:m="http://schemas.openxmlformats.org/officeDocument/2006/math">
                    <m:r>
                      <a:rPr lang="fr-CH" sz="2386">
                        <a:latin typeface="Cambria Math" panose="02040503050406030204" pitchFamily="18" charset="0"/>
                      </a:rPr>
                      <m:t> </m:t>
                    </m:r>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rPr>
                      <m:t>𝑑</m:t>
                    </m:r>
                    <m:r>
                      <a:rPr lang="fr-CH" sz="2386" i="1">
                        <a:latin typeface="Cambria Math" charset="0"/>
                      </a:rPr>
                      <m:t>)</m:t>
                    </m:r>
                  </m:oMath>
                </a14:m>
                <a:r>
                  <a:rPr lang="fr-CH" sz="2386" dirty="0"/>
                  <a:t>, the query likelyhood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69" t="-100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374835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Construction of SVD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sz="2800" dirty="0"/>
                  <a:t>K is the matrix of eigenvectors derived from </a:t>
                </a:r>
                <a:r>
                  <a:rPr lang="en-GB" sz="2800" dirty="0" err="1"/>
                  <a:t>M.M</a:t>
                </a:r>
                <a:r>
                  <a:rPr lang="en-GB" sz="2800" baseline="30000" dirty="0" err="1"/>
                  <a:t>t</a:t>
                </a:r>
                <a:endParaRPr lang="en-GB" sz="2800" dirty="0"/>
              </a:p>
              <a:p>
                <a:r>
                  <a:rPr lang="en-GB" sz="2800" dirty="0"/>
                  <a:t>D is the matrix of eigenvectors derived from </a:t>
                </a:r>
                <a:r>
                  <a:rPr lang="en-GB" sz="2800" dirty="0" err="1"/>
                  <a:t>M</a:t>
                </a:r>
                <a:r>
                  <a:rPr lang="en-GB" sz="2800" baseline="30000" dirty="0" err="1"/>
                  <a:t>t</a:t>
                </a:r>
                <a:r>
                  <a:rPr lang="en-GB" sz="2800" dirty="0" err="1">
                    <a:sym typeface="Symbol" pitchFamily="18" charset="2"/>
                  </a:rPr>
                  <a:t>.</a:t>
                </a:r>
                <a:r>
                  <a:rPr lang="en-GB" sz="2800" dirty="0" err="1"/>
                  <a:t>M</a:t>
                </a:r>
                <a:endParaRPr lang="en-GB" sz="2800" dirty="0"/>
              </a:p>
              <a:p>
                <a:endParaRPr lang="en-GB" sz="2800" dirty="0"/>
              </a:p>
              <a:p>
                <a:r>
                  <a:rPr lang="en-GB" sz="2800" dirty="0"/>
                  <a:t>Algorithms for constructing the SVD of a m</a:t>
                </a:r>
                <a:r>
                  <a:rPr lang="en-GB" sz="2800" dirty="0">
                    <a:sym typeface="Symbol" pitchFamily="18" charset="2"/>
                  </a:rPr>
                  <a:t> x </a:t>
                </a:r>
                <a:r>
                  <a:rPr lang="en-GB" sz="2800" dirty="0"/>
                  <a:t>n matrix have complexity O(n</a:t>
                </a:r>
                <a:r>
                  <a:rPr lang="en-GB" sz="2800" baseline="30000" dirty="0"/>
                  <a:t>3</a:t>
                </a:r>
                <a:r>
                  <a:rPr lang="en-GB" sz="2800" dirty="0"/>
                  <a:t>) if m</a:t>
                </a:r>
                <a14:m>
                  <m:oMath xmlns:m="http://schemas.openxmlformats.org/officeDocument/2006/math">
                    <m:r>
                      <a:rPr lang="en-GB" sz="2800" i="1" smtClean="0">
                        <a:latin typeface="Cambria Math" charset="0"/>
                        <a:ea typeface="Cambria Math" charset="0"/>
                        <a:cs typeface="Cambria Math" charset="0"/>
                      </a:rPr>
                      <m:t>≤</m:t>
                    </m:r>
                  </m:oMath>
                </a14:m>
                <a:r>
                  <a:rPr lang="en-GB" sz="2800" dirty="0">
                    <a:sym typeface="Symbol" pitchFamily="18" charset="2"/>
                  </a:rPr>
                  <a:t>n</a:t>
                </a:r>
              </a:p>
              <a:p>
                <a:endParaRPr lang="en-GB" sz="2800" baseline="30000" dirty="0">
                  <a:sym typeface="Symbol" pitchFamily="18" charset="2"/>
                </a:endParaRPr>
              </a:p>
              <a:p>
                <a:endParaRPr lang="en-GB" sz="2800" baseline="30000" dirty="0"/>
              </a:p>
              <a:p>
                <a:endParaRPr lang="en-GB"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67" t="-1091"/>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462481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fr-CH"/>
              <a:t>Interpretation of SVD</a:t>
            </a:r>
            <a:endParaRPr lang="en-GB"/>
          </a:p>
        </p:txBody>
      </p:sp>
      <p:sp>
        <p:nvSpPr>
          <p:cNvPr id="1029" name="Rectangle 3"/>
          <p:cNvSpPr>
            <a:spLocks noGrp="1" noChangeArrowheads="1"/>
          </p:cNvSpPr>
          <p:nvPr>
            <p:ph type="body" idx="1"/>
          </p:nvPr>
        </p:nvSpPr>
        <p:spPr/>
        <p:txBody>
          <a:bodyPr/>
          <a:lstStyle/>
          <a:p>
            <a:pPr>
              <a:lnSpc>
                <a:spcPct val="90000"/>
              </a:lnSpc>
            </a:pPr>
            <a:r>
              <a:rPr lang="fr-CH" sz="2800" dirty="0"/>
              <a:t>We can write M as sum of outer vector products</a:t>
            </a:r>
          </a:p>
          <a:p>
            <a:pPr>
              <a:lnSpc>
                <a:spcPct val="90000"/>
              </a:lnSpc>
            </a:pPr>
            <a:endParaRPr lang="fr-CH" sz="2800" dirty="0"/>
          </a:p>
          <a:p>
            <a:pPr>
              <a:lnSpc>
                <a:spcPct val="90000"/>
              </a:lnSpc>
            </a:pPr>
            <a:endParaRPr lang="fr-CH" sz="2800" dirty="0"/>
          </a:p>
          <a:p>
            <a:pPr>
              <a:lnSpc>
                <a:spcPct val="90000"/>
              </a:lnSpc>
            </a:pPr>
            <a:r>
              <a:rPr lang="fr-CH" sz="2800" dirty="0"/>
              <a:t>The s</a:t>
            </a:r>
            <a:r>
              <a:rPr lang="fr-CH" sz="2800" baseline="-25000" dirty="0"/>
              <a:t>i</a:t>
            </a:r>
            <a:r>
              <a:rPr lang="fr-CH" sz="2800" dirty="0"/>
              <a:t> are ordered in decreasing size</a:t>
            </a:r>
          </a:p>
          <a:p>
            <a:pPr>
              <a:lnSpc>
                <a:spcPct val="90000"/>
              </a:lnSpc>
            </a:pPr>
            <a:r>
              <a:rPr lang="fr-CH" sz="2800" dirty="0"/>
              <a:t>By taking only the largest ones we obtain a «good» approximation of M (least square approximation)</a:t>
            </a:r>
          </a:p>
          <a:p>
            <a:pPr>
              <a:lnSpc>
                <a:spcPct val="90000"/>
              </a:lnSpc>
            </a:pPr>
            <a:endParaRPr lang="fr-CH" sz="2800" dirty="0"/>
          </a:p>
          <a:p>
            <a:pPr>
              <a:lnSpc>
                <a:spcPct val="90000"/>
              </a:lnSpc>
            </a:pPr>
            <a:r>
              <a:rPr lang="fr-CH" sz="2800" dirty="0"/>
              <a:t>The singular values s</a:t>
            </a:r>
            <a:r>
              <a:rPr lang="fr-CH" sz="2800" baseline="-25000" dirty="0"/>
              <a:t>i</a:t>
            </a:r>
            <a:r>
              <a:rPr lang="fr-CH" sz="2800" dirty="0"/>
              <a:t> are the lengths of the semi-axes of the hyperellipsoid E defined by</a:t>
            </a:r>
          </a:p>
          <a:p>
            <a:pPr>
              <a:lnSpc>
                <a:spcPct val="90000"/>
              </a:lnSpc>
            </a:pPr>
            <a:endParaRPr lang="fr-CH" sz="2800" dirty="0"/>
          </a:p>
          <a:p>
            <a:pPr>
              <a:lnSpc>
                <a:spcPct val="90000"/>
              </a:lnSpc>
            </a:pPr>
            <a:endParaRPr lang="fr-CH" sz="2800" dirty="0"/>
          </a:p>
          <a:p>
            <a:pPr>
              <a:lnSpc>
                <a:spcPct val="90000"/>
              </a:lnSpc>
            </a:pPr>
            <a:endParaRPr lang="fr-CH" sz="2800" dirty="0"/>
          </a:p>
          <a:p>
            <a:pPr>
              <a:lnSpc>
                <a:spcPct val="90000"/>
              </a:lnSpc>
            </a:pPr>
            <a:endParaRPr lang="fr-CH" sz="2800" dirty="0"/>
          </a:p>
          <a:p>
            <a:pPr>
              <a:lnSpc>
                <a:spcPct val="90000"/>
              </a:lnSpc>
            </a:pPr>
            <a:r>
              <a:rPr lang="fr-CH" sz="2800" dirty="0"/>
              <a:t>Each value s</a:t>
            </a:r>
            <a:r>
              <a:rPr lang="fr-CH" sz="2800" baseline="-25000" dirty="0"/>
              <a:t>i</a:t>
            </a:r>
            <a:r>
              <a:rPr lang="fr-CH" sz="2800" dirty="0"/>
              <a:t> corresponds to a dimension of a "concept space »</a:t>
            </a:r>
          </a:p>
          <a:p>
            <a:pPr>
              <a:lnSpc>
                <a:spcPct val="90000"/>
              </a:lnSpc>
            </a:pPr>
            <a:endParaRPr lang="fr-CH" sz="2800" dirty="0"/>
          </a:p>
        </p:txBody>
      </p:sp>
      <p:graphicFrame>
        <p:nvGraphicFramePr>
          <p:cNvPr id="1026" name="Object 4"/>
          <p:cNvGraphicFramePr>
            <a:graphicFrameLocks noChangeAspect="1"/>
          </p:cNvGraphicFramePr>
          <p:nvPr/>
        </p:nvGraphicFramePr>
        <p:xfrm>
          <a:off x="2627784" y="1998739"/>
          <a:ext cx="2552700" cy="638175"/>
        </p:xfrm>
        <a:graphic>
          <a:graphicData uri="http://schemas.openxmlformats.org/presentationml/2006/ole">
            <mc:AlternateContent xmlns:mc="http://schemas.openxmlformats.org/markup-compatibility/2006">
              <mc:Choice xmlns:v="urn:schemas-microsoft-com:vml" Requires="v">
                <p:oleObj spid="_x0000_s16461" name="Equation" r:id="rId4" imgW="1168200" imgH="291960" progId="Equation.DSMT4">
                  <p:embed/>
                </p:oleObj>
              </mc:Choice>
              <mc:Fallback>
                <p:oleObj name="Equation" r:id="rId4" imgW="1168200" imgH="291960" progId="Equation.DSMT4">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1998739"/>
                        <a:ext cx="2552700" cy="6381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027" name="Object 5"/>
          <p:cNvGraphicFramePr>
            <a:graphicFrameLocks noChangeAspect="1"/>
          </p:cNvGraphicFramePr>
          <p:nvPr/>
        </p:nvGraphicFramePr>
        <p:xfrm>
          <a:off x="2771801" y="5517232"/>
          <a:ext cx="2695575" cy="660400"/>
        </p:xfrm>
        <a:graphic>
          <a:graphicData uri="http://schemas.openxmlformats.org/presentationml/2006/ole">
            <mc:AlternateContent xmlns:mc="http://schemas.openxmlformats.org/markup-compatibility/2006">
              <mc:Choice xmlns:v="urn:schemas-microsoft-com:vml" Requires="v">
                <p:oleObj spid="_x0000_s16462" name="Equation" r:id="rId6" imgW="1143000" imgH="279360" progId="Equation.3">
                  <p:embed/>
                </p:oleObj>
              </mc:Choice>
              <mc:Fallback>
                <p:oleObj name="Equation" r:id="rId6" imgW="1143000" imgH="279360" progId="Equation.3">
                  <p:embed/>
                  <p:pic>
                    <p:nvPicPr>
                      <p:cNvPr id="102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801" y="5517232"/>
                        <a:ext cx="2695575" cy="6604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30" name="Footer Placeholder 5"/>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4161021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fr-CH" dirty="0"/>
              <a:t>Illustration of SVD</a:t>
            </a:r>
            <a:endParaRPr lang="en-GB" dirty="0"/>
          </a:p>
        </p:txBody>
      </p:sp>
      <p:sp>
        <p:nvSpPr>
          <p:cNvPr id="15363" name="Rectangle 3"/>
          <p:cNvSpPr>
            <a:spLocks noChangeArrowheads="1"/>
          </p:cNvSpPr>
          <p:nvPr/>
        </p:nvSpPr>
        <p:spPr bwMode="auto">
          <a:xfrm>
            <a:off x="36576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64" name="Rectangle 4"/>
          <p:cNvSpPr>
            <a:spLocks noChangeArrowheads="1"/>
          </p:cNvSpPr>
          <p:nvPr/>
        </p:nvSpPr>
        <p:spPr bwMode="auto">
          <a:xfrm>
            <a:off x="51054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65" name="Rectangle 5"/>
          <p:cNvSpPr>
            <a:spLocks noChangeArrowheads="1"/>
          </p:cNvSpPr>
          <p:nvPr/>
        </p:nvSpPr>
        <p:spPr bwMode="auto">
          <a:xfrm>
            <a:off x="65532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66" name="Rectangle 6"/>
          <p:cNvSpPr>
            <a:spLocks noChangeArrowheads="1"/>
          </p:cNvSpPr>
          <p:nvPr/>
        </p:nvSpPr>
        <p:spPr bwMode="auto">
          <a:xfrm>
            <a:off x="48055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5367" name="Rectangle 7"/>
          <p:cNvSpPr>
            <a:spLocks noChangeArrowheads="1"/>
          </p:cNvSpPr>
          <p:nvPr/>
        </p:nvSpPr>
        <p:spPr bwMode="auto">
          <a:xfrm>
            <a:off x="6269226"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5368"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5369" name="Rectangle 9"/>
          <p:cNvSpPr>
            <a:spLocks noChangeArrowheads="1"/>
          </p:cNvSpPr>
          <p:nvPr/>
        </p:nvSpPr>
        <p:spPr bwMode="auto">
          <a:xfrm>
            <a:off x="1752600" y="3276602"/>
            <a:ext cx="400050" cy="338544"/>
          </a:xfrm>
          <a:prstGeom prst="rect">
            <a:avLst/>
          </a:prstGeom>
          <a:noFill/>
          <a:ln w="9525">
            <a:noFill/>
            <a:miter lim="800000"/>
            <a:headEnd/>
            <a:tailEnd/>
          </a:ln>
        </p:spPr>
        <p:txBody>
          <a:bodyPr lIns="91431" tIns="45715" rIns="91431" bIns="45715">
            <a:spAutoFit/>
          </a:bodyPr>
          <a:lstStyle/>
          <a:p>
            <a:r>
              <a:rPr lang="pt-BR" sz="1600" b="1">
                <a:latin typeface="Calibri" charset="0"/>
                <a:ea typeface="Calibri" charset="0"/>
                <a:cs typeface="Calibri" charset="0"/>
                <a:sym typeface="Symbol" pitchFamily="18" charset="2"/>
              </a:rPr>
              <a:t>M</a:t>
            </a:r>
            <a:endParaRPr lang="en-GB" sz="1600" b="1">
              <a:latin typeface="Calibri" charset="0"/>
              <a:ea typeface="Calibri" charset="0"/>
              <a:cs typeface="Calibri" charset="0"/>
              <a:sym typeface="Symbol" pitchFamily="18" charset="2"/>
            </a:endParaRPr>
          </a:p>
        </p:txBody>
      </p:sp>
      <p:sp>
        <p:nvSpPr>
          <p:cNvPr id="15370" name="Rectangle 11"/>
          <p:cNvSpPr>
            <a:spLocks noChangeArrowheads="1"/>
          </p:cNvSpPr>
          <p:nvPr/>
        </p:nvSpPr>
        <p:spPr bwMode="auto">
          <a:xfrm>
            <a:off x="5524574" y="3300413"/>
            <a:ext cx="28243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a:t>
            </a:r>
            <a:endParaRPr lang="en-GB" sz="1600" b="1">
              <a:latin typeface="Calibri" charset="0"/>
              <a:ea typeface="Calibri" charset="0"/>
              <a:cs typeface="Calibri" charset="0"/>
              <a:sym typeface="Symbol" pitchFamily="18" charset="2"/>
            </a:endParaRPr>
          </a:p>
        </p:txBody>
      </p:sp>
      <p:sp>
        <p:nvSpPr>
          <p:cNvPr id="15371" name="Line 13"/>
          <p:cNvSpPr>
            <a:spLocks noChangeShapeType="1"/>
          </p:cNvSpPr>
          <p:nvPr/>
        </p:nvSpPr>
        <p:spPr bwMode="auto">
          <a:xfrm>
            <a:off x="5105400" y="2895601"/>
            <a:ext cx="1143000" cy="1066800"/>
          </a:xfrm>
          <a:prstGeom prst="line">
            <a:avLst/>
          </a:prstGeom>
          <a:noFill/>
          <a:ln w="9525">
            <a:solidFill>
              <a:schemeClr val="tx1"/>
            </a:solidFill>
            <a:round/>
            <a:headEnd/>
            <a:tailEnd/>
          </a:ln>
        </p:spPr>
        <p:txBody>
          <a:bodyPr wrap="none" lIns="91431" tIns="45715" rIns="91431" bIns="45715" anchor="ctr"/>
          <a:lstStyle/>
          <a:p>
            <a:endParaRPr lang="en-US" sz="1600">
              <a:latin typeface="Calibri" charset="0"/>
              <a:ea typeface="Calibri" charset="0"/>
              <a:cs typeface="Calibri" charset="0"/>
            </a:endParaRPr>
          </a:p>
        </p:txBody>
      </p:sp>
      <p:sp>
        <p:nvSpPr>
          <p:cNvPr id="15372" name="Rectangle 14"/>
          <p:cNvSpPr>
            <a:spLocks noChangeArrowheads="1"/>
          </p:cNvSpPr>
          <p:nvPr/>
        </p:nvSpPr>
        <p:spPr bwMode="auto">
          <a:xfrm>
            <a:off x="14478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73" name="Rectangle 15"/>
          <p:cNvSpPr>
            <a:spLocks noChangeArrowheads="1"/>
          </p:cNvSpPr>
          <p:nvPr/>
        </p:nvSpPr>
        <p:spPr bwMode="auto">
          <a:xfrm>
            <a:off x="1823128" y="5572127"/>
            <a:ext cx="64951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n</a:t>
            </a:r>
            <a:endParaRPr lang="en-GB" sz="1600" b="1">
              <a:latin typeface="Calibri" charset="0"/>
              <a:ea typeface="Calibri" charset="0"/>
              <a:cs typeface="Calibri" charset="0"/>
              <a:sym typeface="Symbol" pitchFamily="18" charset="2"/>
            </a:endParaRPr>
          </a:p>
        </p:txBody>
      </p:sp>
      <p:sp>
        <p:nvSpPr>
          <p:cNvPr id="15374" name="Rectangle 16"/>
          <p:cNvSpPr>
            <a:spLocks noChangeArrowheads="1"/>
          </p:cNvSpPr>
          <p:nvPr/>
        </p:nvSpPr>
        <p:spPr bwMode="auto">
          <a:xfrm>
            <a:off x="3868801" y="5572127"/>
            <a:ext cx="61264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r</a:t>
            </a:r>
            <a:endParaRPr lang="en-GB" sz="1600" b="1">
              <a:latin typeface="Calibri" charset="0"/>
              <a:ea typeface="Calibri" charset="0"/>
              <a:cs typeface="Calibri" charset="0"/>
              <a:sym typeface="Symbol" pitchFamily="18" charset="2"/>
            </a:endParaRPr>
          </a:p>
        </p:txBody>
      </p:sp>
      <p:sp>
        <p:nvSpPr>
          <p:cNvPr id="15375" name="Rectangle 17"/>
          <p:cNvSpPr>
            <a:spLocks noChangeArrowheads="1"/>
          </p:cNvSpPr>
          <p:nvPr/>
        </p:nvSpPr>
        <p:spPr bwMode="auto">
          <a:xfrm>
            <a:off x="5487706" y="5572127"/>
            <a:ext cx="51967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r x r</a:t>
            </a:r>
            <a:endParaRPr lang="en-GB" sz="1600" b="1">
              <a:latin typeface="Calibri" charset="0"/>
              <a:ea typeface="Calibri" charset="0"/>
              <a:cs typeface="Calibri" charset="0"/>
              <a:sym typeface="Symbol" pitchFamily="18" charset="2"/>
            </a:endParaRPr>
          </a:p>
        </p:txBody>
      </p:sp>
      <p:sp>
        <p:nvSpPr>
          <p:cNvPr id="15376" name="Rectangle 18"/>
          <p:cNvSpPr>
            <a:spLocks noChangeArrowheads="1"/>
          </p:cNvSpPr>
          <p:nvPr/>
        </p:nvSpPr>
        <p:spPr bwMode="auto">
          <a:xfrm>
            <a:off x="6761498" y="5572127"/>
            <a:ext cx="55654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r x n</a:t>
            </a:r>
            <a:endParaRPr lang="en-GB" sz="1600" b="1">
              <a:latin typeface="Calibri" charset="0"/>
              <a:ea typeface="Calibri" charset="0"/>
              <a:cs typeface="Calibri" charset="0"/>
              <a:sym typeface="Symbol" pitchFamily="18" charset="2"/>
            </a:endParaRPr>
          </a:p>
        </p:txBody>
      </p:sp>
      <p:sp>
        <p:nvSpPr>
          <p:cNvPr id="15377" name="Rectangle 19"/>
          <p:cNvSpPr>
            <a:spLocks noChangeArrowheads="1"/>
          </p:cNvSpPr>
          <p:nvPr/>
        </p:nvSpPr>
        <p:spPr bwMode="auto">
          <a:xfrm>
            <a:off x="6441685" y="6103938"/>
            <a:ext cx="1691471" cy="369322"/>
          </a:xfrm>
          <a:prstGeom prst="rect">
            <a:avLst/>
          </a:prstGeom>
          <a:noFill/>
          <a:ln w="9525">
            <a:noFill/>
            <a:miter lim="800000"/>
            <a:headEnd/>
            <a:tailEnd/>
          </a:ln>
        </p:spPr>
        <p:txBody>
          <a:bodyPr wrap="none" lIns="91431" tIns="45715" rIns="91431" bIns="45715">
            <a:spAutoFit/>
          </a:bodyPr>
          <a:lstStyle/>
          <a:p>
            <a:r>
              <a:rPr lang="pt-BR" sz="1800" b="1" dirty="0" err="1">
                <a:latin typeface="Calibri" charset="0"/>
                <a:ea typeface="Calibri" charset="0"/>
                <a:cs typeface="Calibri" charset="0"/>
                <a:sym typeface="Symbol" pitchFamily="18" charset="2"/>
              </a:rPr>
              <a:t>Assuming</a:t>
            </a:r>
            <a:r>
              <a:rPr lang="pt-BR" sz="1800" b="1" dirty="0">
                <a:latin typeface="Calibri" charset="0"/>
                <a:ea typeface="Calibri" charset="0"/>
                <a:cs typeface="Calibri" charset="0"/>
                <a:sym typeface="Symbol" pitchFamily="18" charset="2"/>
              </a:rPr>
              <a:t> m ≤ </a:t>
            </a:r>
            <a:r>
              <a:rPr lang="pt-BR" sz="1800" b="1" dirty="0" err="1">
                <a:latin typeface="Calibri" charset="0"/>
                <a:ea typeface="Calibri" charset="0"/>
                <a:cs typeface="Calibri" charset="0"/>
                <a:sym typeface="Symbol" pitchFamily="18" charset="2"/>
              </a:rPr>
              <a:t>n</a:t>
            </a:r>
            <a:endParaRPr lang="en-GB" sz="1800" b="1" dirty="0">
              <a:latin typeface="Calibri" charset="0"/>
              <a:ea typeface="Calibri" charset="0"/>
              <a:cs typeface="Calibri" charset="0"/>
              <a:sym typeface="Symbol" pitchFamily="18" charset="2"/>
            </a:endParaRPr>
          </a:p>
        </p:txBody>
      </p:sp>
      <p:sp>
        <p:nvSpPr>
          <p:cNvPr id="15378" name="AutoShape 20"/>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79" name="Rectangle 21"/>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5380" name="AutoShape 22"/>
          <p:cNvSpPr>
            <a:spLocks/>
          </p:cNvSpPr>
          <p:nvPr/>
        </p:nvSpPr>
        <p:spPr bwMode="auto">
          <a:xfrm rot="5400000">
            <a:off x="4067969"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1" name="Rectangle 23"/>
          <p:cNvSpPr>
            <a:spLocks noChangeArrowheads="1"/>
          </p:cNvSpPr>
          <p:nvPr/>
        </p:nvSpPr>
        <p:spPr bwMode="auto">
          <a:xfrm>
            <a:off x="4150035" y="1125538"/>
            <a:ext cx="264497"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2" name="AutoShape 24"/>
          <p:cNvSpPr>
            <a:spLocks/>
          </p:cNvSpPr>
          <p:nvPr/>
        </p:nvSpPr>
        <p:spPr bwMode="auto">
          <a:xfrm rot="5400000">
            <a:off x="183594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3" name="Rectangle 25"/>
          <p:cNvSpPr>
            <a:spLocks noChangeArrowheads="1"/>
          </p:cNvSpPr>
          <p:nvPr/>
        </p:nvSpPr>
        <p:spPr bwMode="auto">
          <a:xfrm>
            <a:off x="1902630" y="112553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5384" name="AutoShape 26"/>
          <p:cNvSpPr>
            <a:spLocks/>
          </p:cNvSpPr>
          <p:nvPr/>
        </p:nvSpPr>
        <p:spPr bwMode="auto">
          <a:xfrm rot="10800000">
            <a:off x="7885114" y="292417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5" name="AutoShape 28"/>
          <p:cNvSpPr>
            <a:spLocks/>
          </p:cNvSpPr>
          <p:nvPr/>
        </p:nvSpPr>
        <p:spPr bwMode="auto">
          <a:xfrm rot="5400000">
            <a:off x="5507834" y="1916907"/>
            <a:ext cx="360363"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6" name="Rectangle 29"/>
          <p:cNvSpPr>
            <a:spLocks noChangeArrowheads="1"/>
          </p:cNvSpPr>
          <p:nvPr/>
        </p:nvSpPr>
        <p:spPr bwMode="auto">
          <a:xfrm>
            <a:off x="5589898" y="1917701"/>
            <a:ext cx="264497"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7" name="AutoShape 30"/>
          <p:cNvSpPr>
            <a:spLocks/>
          </p:cNvSpPr>
          <p:nvPr/>
        </p:nvSpPr>
        <p:spPr bwMode="auto">
          <a:xfrm rot="5400000">
            <a:off x="6947695" y="1915320"/>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grpSp>
        <p:nvGrpSpPr>
          <p:cNvPr id="2" name="Group 32"/>
          <p:cNvGrpSpPr>
            <a:grpSpLocks/>
          </p:cNvGrpSpPr>
          <p:nvPr/>
        </p:nvGrpSpPr>
        <p:grpSpPr bwMode="auto">
          <a:xfrm>
            <a:off x="7013578" y="1916117"/>
            <a:ext cx="1612901" cy="1706563"/>
            <a:chOff x="4418" y="1207"/>
            <a:chExt cx="1016" cy="1075"/>
          </a:xfrm>
        </p:grpSpPr>
        <p:sp>
          <p:nvSpPr>
            <p:cNvPr id="15412" name="Rectangle 27"/>
            <p:cNvSpPr>
              <a:spLocks noChangeArrowheads="1"/>
            </p:cNvSpPr>
            <p:nvPr/>
          </p:nvSpPr>
          <p:spPr bwMode="auto">
            <a:xfrm>
              <a:off x="5267" y="2069"/>
              <a:ext cx="167" cy="213"/>
            </a:xfrm>
            <a:prstGeom prst="rect">
              <a:avLst/>
            </a:prstGeom>
            <a:noFill/>
            <a:ln w="9525">
              <a:noFill/>
              <a:miter lim="800000"/>
              <a:headEnd/>
              <a:tailEnd/>
            </a:ln>
          </p:spPr>
          <p:txBody>
            <a:bodyPr wrap="none">
              <a:spAutoFit/>
            </a:bodyPr>
            <a:lstStyle/>
            <a:p>
              <a:r>
                <a:rPr lang="pt-BR"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413" name="Rectangle 31"/>
            <p:cNvSpPr>
              <a:spLocks noChangeArrowheads="1"/>
            </p:cNvSpPr>
            <p:nvPr/>
          </p:nvSpPr>
          <p:spPr bwMode="auto">
            <a:xfrm>
              <a:off x="4418" y="1207"/>
              <a:ext cx="186" cy="213"/>
            </a:xfrm>
            <a:prstGeom prst="rect">
              <a:avLst/>
            </a:prstGeom>
            <a:noFill/>
            <a:ln w="9525">
              <a:noFill/>
              <a:miter lim="800000"/>
              <a:headEnd/>
              <a:tailEnd/>
            </a:ln>
          </p:spPr>
          <p:txBody>
            <a:bodyPr wrap="none">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grpSp>
      <p:sp>
        <p:nvSpPr>
          <p:cNvPr id="15389" name="Footer Placeholder 32"/>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cxnSp>
        <p:nvCxnSpPr>
          <p:cNvPr id="15390" name="Straight Arrow Connector 34"/>
          <p:cNvCxnSpPr>
            <a:cxnSpLocks noChangeShapeType="1"/>
          </p:cNvCxnSpPr>
          <p:nvPr/>
        </p:nvCxnSpPr>
        <p:spPr bwMode="auto">
          <a:xfrm rot="5400000">
            <a:off x="6286500" y="3429000"/>
            <a:ext cx="858838" cy="1588"/>
          </a:xfrm>
          <a:prstGeom prst="straightConnector1">
            <a:avLst/>
          </a:prstGeom>
          <a:noFill/>
          <a:ln w="9525" algn="ctr">
            <a:solidFill>
              <a:schemeClr val="tx1"/>
            </a:solidFill>
            <a:round/>
            <a:headEnd type="arrow" w="med" len="med"/>
            <a:tailEnd type="arrow" w="med" len="med"/>
          </a:ln>
        </p:spPr>
      </p:cxnSp>
      <p:cxnSp>
        <p:nvCxnSpPr>
          <p:cNvPr id="15391" name="Straight Arrow Connector 35"/>
          <p:cNvCxnSpPr>
            <a:cxnSpLocks noChangeShapeType="1"/>
          </p:cNvCxnSpPr>
          <p:nvPr/>
        </p:nvCxnSpPr>
        <p:spPr bwMode="auto">
          <a:xfrm rot="5400000">
            <a:off x="6501607" y="3428210"/>
            <a:ext cx="857250" cy="1587"/>
          </a:xfrm>
          <a:prstGeom prst="straightConnector1">
            <a:avLst/>
          </a:prstGeom>
          <a:noFill/>
          <a:ln w="9525" algn="ctr">
            <a:solidFill>
              <a:schemeClr val="tx1"/>
            </a:solidFill>
            <a:round/>
            <a:headEnd type="arrow" w="med" len="med"/>
            <a:tailEnd type="arrow" w="med" len="med"/>
          </a:ln>
        </p:spPr>
      </p:cxnSp>
      <p:cxnSp>
        <p:nvCxnSpPr>
          <p:cNvPr id="15392" name="Straight Arrow Connector 36"/>
          <p:cNvCxnSpPr>
            <a:cxnSpLocks noChangeShapeType="1"/>
          </p:cNvCxnSpPr>
          <p:nvPr/>
        </p:nvCxnSpPr>
        <p:spPr bwMode="auto">
          <a:xfrm rot="5400000">
            <a:off x="6715919" y="3428206"/>
            <a:ext cx="857250" cy="1588"/>
          </a:xfrm>
          <a:prstGeom prst="straightConnector1">
            <a:avLst/>
          </a:prstGeom>
          <a:noFill/>
          <a:ln w="9525" algn="ctr">
            <a:solidFill>
              <a:schemeClr val="tx1"/>
            </a:solidFill>
            <a:round/>
            <a:headEnd type="arrow" w="med" len="med"/>
            <a:tailEnd type="arrow" w="med" len="med"/>
          </a:ln>
        </p:spPr>
      </p:cxnSp>
      <p:cxnSp>
        <p:nvCxnSpPr>
          <p:cNvPr id="15393" name="Straight Arrow Connector 37"/>
          <p:cNvCxnSpPr>
            <a:cxnSpLocks noChangeShapeType="1"/>
          </p:cNvCxnSpPr>
          <p:nvPr/>
        </p:nvCxnSpPr>
        <p:spPr bwMode="auto">
          <a:xfrm rot="5400000">
            <a:off x="6930232" y="3428210"/>
            <a:ext cx="857250" cy="1587"/>
          </a:xfrm>
          <a:prstGeom prst="straightConnector1">
            <a:avLst/>
          </a:prstGeom>
          <a:noFill/>
          <a:ln w="9525" algn="ctr">
            <a:solidFill>
              <a:schemeClr val="tx1"/>
            </a:solidFill>
            <a:round/>
            <a:headEnd type="arrow" w="med" len="med"/>
            <a:tailEnd type="arrow" w="med" len="med"/>
          </a:ln>
        </p:spPr>
      </p:cxnSp>
      <p:cxnSp>
        <p:nvCxnSpPr>
          <p:cNvPr id="15394" name="Straight Arrow Connector 38"/>
          <p:cNvCxnSpPr>
            <a:cxnSpLocks noChangeShapeType="1"/>
          </p:cNvCxnSpPr>
          <p:nvPr/>
        </p:nvCxnSpPr>
        <p:spPr bwMode="auto">
          <a:xfrm rot="5400000">
            <a:off x="7144544" y="3428206"/>
            <a:ext cx="857250" cy="1588"/>
          </a:xfrm>
          <a:prstGeom prst="straightConnector1">
            <a:avLst/>
          </a:prstGeom>
          <a:noFill/>
          <a:ln w="9525" algn="ctr">
            <a:solidFill>
              <a:schemeClr val="tx1"/>
            </a:solidFill>
            <a:round/>
            <a:headEnd type="arrow" w="med" len="med"/>
            <a:tailEnd type="arrow" w="med" len="med"/>
          </a:ln>
        </p:spPr>
      </p:cxnSp>
      <p:sp>
        <p:nvSpPr>
          <p:cNvPr id="15395" name="Rectangle 12"/>
          <p:cNvSpPr>
            <a:spLocks noChangeArrowheads="1"/>
          </p:cNvSpPr>
          <p:nvPr/>
        </p:nvSpPr>
        <p:spPr bwMode="auto">
          <a:xfrm>
            <a:off x="6929438" y="3286127"/>
            <a:ext cx="500062" cy="338544"/>
          </a:xfrm>
          <a:prstGeom prst="rect">
            <a:avLst/>
          </a:prstGeom>
          <a:solidFill>
            <a:schemeClr val="bg1"/>
          </a:solidFill>
          <a:ln w="9525">
            <a:noFill/>
            <a:miter lim="800000"/>
            <a:headEnd/>
            <a:tailEnd/>
          </a:ln>
        </p:spPr>
        <p:txBody>
          <a:bodyPr lIns="91431" tIns="45715" rIns="91431" bIns="45715">
            <a:spAutoFit/>
          </a:bodyPr>
          <a:lstStyle/>
          <a:p>
            <a:r>
              <a:rPr lang="pt-BR" sz="1600" b="1">
                <a:latin typeface="Calibri" charset="0"/>
                <a:ea typeface="Calibri" charset="0"/>
                <a:cs typeface="Calibri" charset="0"/>
              </a:rPr>
              <a:t>D</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5396" name="Rectangle 39"/>
          <p:cNvSpPr>
            <a:spLocks noChangeArrowheads="1"/>
          </p:cNvSpPr>
          <p:nvPr/>
        </p:nvSpPr>
        <p:spPr bwMode="auto">
          <a:xfrm>
            <a:off x="5752645" y="4186670"/>
            <a:ext cx="2853647" cy="646321"/>
          </a:xfrm>
          <a:prstGeom prst="rect">
            <a:avLst/>
          </a:prstGeom>
          <a:noFill/>
          <a:ln w="9525">
            <a:noFill/>
            <a:miter lim="800000"/>
            <a:headEnd/>
            <a:tailEnd/>
          </a:ln>
        </p:spPr>
        <p:txBody>
          <a:bodyPr wrap="none" lIns="91431" tIns="45715" rIns="91431" bIns="45715">
            <a:spAutoFit/>
          </a:bodyPr>
          <a:lstStyle/>
          <a:p>
            <a:r>
              <a:rPr lang="pt-BR" sz="1800">
                <a:latin typeface="Calibri" charset="0"/>
                <a:ea typeface="Calibri" charset="0"/>
                <a:cs typeface="Calibri" charset="0"/>
              </a:rPr>
              <a:t>Vectors</a:t>
            </a:r>
            <a:r>
              <a:rPr lang="pt-BR" sz="1800" dirty="0">
                <a:latin typeface="Calibri" charset="0"/>
                <a:ea typeface="Calibri" charset="0"/>
                <a:cs typeface="Calibri" charset="0"/>
              </a:rPr>
              <a:t> </a:t>
            </a:r>
            <a:r>
              <a:rPr lang="pt-BR" sz="1800" dirty="0" err="1">
                <a:latin typeface="Calibri" charset="0"/>
                <a:ea typeface="Calibri" charset="0"/>
                <a:cs typeface="Calibri" charset="0"/>
              </a:rPr>
              <a:t>represent</a:t>
            </a:r>
            <a:r>
              <a:rPr lang="pt-BR" sz="1800" dirty="0">
                <a:latin typeface="Calibri" charset="0"/>
                <a:ea typeface="Calibri" charset="0"/>
                <a:cs typeface="Calibri" charset="0"/>
              </a:rPr>
              <a:t> </a:t>
            </a:r>
          </a:p>
          <a:p>
            <a:r>
              <a:rPr lang="pt-BR" sz="1800" dirty="0" err="1">
                <a:latin typeface="Calibri" charset="0"/>
                <a:ea typeface="Calibri" charset="0"/>
                <a:cs typeface="Calibri" charset="0"/>
              </a:rPr>
              <a:t>documents</a:t>
            </a:r>
            <a:r>
              <a:rPr lang="pt-BR" sz="1800" dirty="0">
                <a:latin typeface="Calibri" charset="0"/>
                <a:ea typeface="Calibri" charset="0"/>
                <a:cs typeface="Calibri" charset="0"/>
              </a:rPr>
              <a:t> in </a:t>
            </a:r>
            <a:r>
              <a:rPr lang="pt-BR" sz="1800" dirty="0" err="1">
                <a:latin typeface="Calibri" charset="0"/>
                <a:ea typeface="Calibri" charset="0"/>
                <a:cs typeface="Calibri" charset="0"/>
              </a:rPr>
              <a:t>concept</a:t>
            </a:r>
            <a:r>
              <a:rPr lang="pt-BR" sz="1800" dirty="0">
                <a:latin typeface="Calibri" charset="0"/>
                <a:ea typeface="Calibri" charset="0"/>
                <a:cs typeface="Calibri" charset="0"/>
              </a:rPr>
              <a:t> </a:t>
            </a:r>
            <a:r>
              <a:rPr lang="pt-BR" sz="1800" dirty="0" err="1">
                <a:latin typeface="Calibri" charset="0"/>
                <a:ea typeface="Calibri" charset="0"/>
                <a:cs typeface="Calibri" charset="0"/>
              </a:rPr>
              <a:t>space</a:t>
            </a:r>
            <a:endParaRPr lang="fr-CH" sz="1800" dirty="0">
              <a:latin typeface="Calibri" charset="0"/>
              <a:ea typeface="Calibri" charset="0"/>
              <a:cs typeface="Calibri" charset="0"/>
            </a:endParaRPr>
          </a:p>
        </p:txBody>
      </p:sp>
      <p:cxnSp>
        <p:nvCxnSpPr>
          <p:cNvPr id="15397" name="Straight Arrow Connector 40"/>
          <p:cNvCxnSpPr>
            <a:cxnSpLocks noChangeShapeType="1"/>
          </p:cNvCxnSpPr>
          <p:nvPr/>
        </p:nvCxnSpPr>
        <p:spPr bwMode="auto">
          <a:xfrm rot="10800000">
            <a:off x="3786188" y="2214568"/>
            <a:ext cx="857250" cy="1587"/>
          </a:xfrm>
          <a:prstGeom prst="straightConnector1">
            <a:avLst/>
          </a:prstGeom>
          <a:noFill/>
          <a:ln w="9525" algn="ctr">
            <a:solidFill>
              <a:schemeClr val="tx1"/>
            </a:solidFill>
            <a:round/>
            <a:headEnd type="arrow" w="med" len="med"/>
            <a:tailEnd type="arrow" w="med" len="med"/>
          </a:ln>
        </p:spPr>
      </p:cxnSp>
      <p:cxnSp>
        <p:nvCxnSpPr>
          <p:cNvPr id="15398" name="Straight Arrow Connector 44"/>
          <p:cNvCxnSpPr>
            <a:cxnSpLocks noChangeShapeType="1"/>
          </p:cNvCxnSpPr>
          <p:nvPr/>
        </p:nvCxnSpPr>
        <p:spPr bwMode="auto">
          <a:xfrm rot="10800000">
            <a:off x="3786188" y="2428875"/>
            <a:ext cx="857250" cy="1588"/>
          </a:xfrm>
          <a:prstGeom prst="straightConnector1">
            <a:avLst/>
          </a:prstGeom>
          <a:noFill/>
          <a:ln w="9525" algn="ctr">
            <a:solidFill>
              <a:schemeClr val="tx1"/>
            </a:solidFill>
            <a:round/>
            <a:headEnd type="arrow" w="med" len="med"/>
            <a:tailEnd type="arrow" w="med" len="med"/>
          </a:ln>
        </p:spPr>
      </p:cxnSp>
      <p:cxnSp>
        <p:nvCxnSpPr>
          <p:cNvPr id="15399" name="Straight Arrow Connector 45"/>
          <p:cNvCxnSpPr>
            <a:cxnSpLocks noChangeShapeType="1"/>
          </p:cNvCxnSpPr>
          <p:nvPr/>
        </p:nvCxnSpPr>
        <p:spPr bwMode="auto">
          <a:xfrm rot="10800000">
            <a:off x="3786188" y="2643192"/>
            <a:ext cx="857250" cy="1587"/>
          </a:xfrm>
          <a:prstGeom prst="straightConnector1">
            <a:avLst/>
          </a:prstGeom>
          <a:noFill/>
          <a:ln w="9525" algn="ctr">
            <a:solidFill>
              <a:schemeClr val="tx1"/>
            </a:solidFill>
            <a:round/>
            <a:headEnd type="arrow" w="med" len="med"/>
            <a:tailEnd type="arrow" w="med" len="med"/>
          </a:ln>
        </p:spPr>
      </p:cxnSp>
      <p:cxnSp>
        <p:nvCxnSpPr>
          <p:cNvPr id="15400" name="Straight Arrow Connector 46"/>
          <p:cNvCxnSpPr>
            <a:cxnSpLocks noChangeShapeType="1"/>
          </p:cNvCxnSpPr>
          <p:nvPr/>
        </p:nvCxnSpPr>
        <p:spPr bwMode="auto">
          <a:xfrm rot="10800000">
            <a:off x="3786188" y="2857500"/>
            <a:ext cx="857250" cy="1588"/>
          </a:xfrm>
          <a:prstGeom prst="straightConnector1">
            <a:avLst/>
          </a:prstGeom>
          <a:noFill/>
          <a:ln w="9525" algn="ctr">
            <a:solidFill>
              <a:schemeClr val="tx1"/>
            </a:solidFill>
            <a:round/>
            <a:headEnd type="arrow" w="med" len="med"/>
            <a:tailEnd type="arrow" w="med" len="med"/>
          </a:ln>
        </p:spPr>
      </p:cxnSp>
      <p:cxnSp>
        <p:nvCxnSpPr>
          <p:cNvPr id="15401" name="Straight Arrow Connector 47"/>
          <p:cNvCxnSpPr>
            <a:cxnSpLocks noChangeShapeType="1"/>
          </p:cNvCxnSpPr>
          <p:nvPr/>
        </p:nvCxnSpPr>
        <p:spPr bwMode="auto">
          <a:xfrm rot="10800000">
            <a:off x="3786188" y="3071817"/>
            <a:ext cx="857250" cy="1587"/>
          </a:xfrm>
          <a:prstGeom prst="straightConnector1">
            <a:avLst/>
          </a:prstGeom>
          <a:noFill/>
          <a:ln w="9525" algn="ctr">
            <a:solidFill>
              <a:schemeClr val="tx1"/>
            </a:solidFill>
            <a:round/>
            <a:headEnd type="arrow" w="med" len="med"/>
            <a:tailEnd type="arrow" w="med" len="med"/>
          </a:ln>
        </p:spPr>
      </p:cxnSp>
      <p:cxnSp>
        <p:nvCxnSpPr>
          <p:cNvPr id="15402" name="Straight Arrow Connector 48"/>
          <p:cNvCxnSpPr>
            <a:cxnSpLocks noChangeShapeType="1"/>
          </p:cNvCxnSpPr>
          <p:nvPr/>
        </p:nvCxnSpPr>
        <p:spPr bwMode="auto">
          <a:xfrm rot="10800000">
            <a:off x="3786188" y="3286125"/>
            <a:ext cx="857250" cy="1588"/>
          </a:xfrm>
          <a:prstGeom prst="straightConnector1">
            <a:avLst/>
          </a:prstGeom>
          <a:noFill/>
          <a:ln w="9525" algn="ctr">
            <a:solidFill>
              <a:schemeClr val="tx1"/>
            </a:solidFill>
            <a:round/>
            <a:headEnd type="arrow" w="med" len="med"/>
            <a:tailEnd type="arrow" w="med" len="med"/>
          </a:ln>
        </p:spPr>
      </p:cxnSp>
      <p:cxnSp>
        <p:nvCxnSpPr>
          <p:cNvPr id="15403" name="Straight Arrow Connector 49"/>
          <p:cNvCxnSpPr>
            <a:cxnSpLocks noChangeShapeType="1"/>
          </p:cNvCxnSpPr>
          <p:nvPr/>
        </p:nvCxnSpPr>
        <p:spPr bwMode="auto">
          <a:xfrm rot="10800000">
            <a:off x="3786188" y="3500441"/>
            <a:ext cx="857250" cy="1587"/>
          </a:xfrm>
          <a:prstGeom prst="straightConnector1">
            <a:avLst/>
          </a:prstGeom>
          <a:noFill/>
          <a:ln w="9525" algn="ctr">
            <a:solidFill>
              <a:schemeClr val="tx1"/>
            </a:solidFill>
            <a:round/>
            <a:headEnd type="arrow" w="med" len="med"/>
            <a:tailEnd type="arrow" w="med" len="med"/>
          </a:ln>
        </p:spPr>
      </p:cxnSp>
      <p:cxnSp>
        <p:nvCxnSpPr>
          <p:cNvPr id="15404" name="Straight Arrow Connector 50"/>
          <p:cNvCxnSpPr>
            <a:cxnSpLocks noChangeShapeType="1"/>
          </p:cNvCxnSpPr>
          <p:nvPr/>
        </p:nvCxnSpPr>
        <p:spPr bwMode="auto">
          <a:xfrm rot="10800000">
            <a:off x="3786188" y="3714750"/>
            <a:ext cx="857250" cy="1588"/>
          </a:xfrm>
          <a:prstGeom prst="straightConnector1">
            <a:avLst/>
          </a:prstGeom>
          <a:noFill/>
          <a:ln w="9525" algn="ctr">
            <a:solidFill>
              <a:schemeClr val="tx1"/>
            </a:solidFill>
            <a:round/>
            <a:headEnd type="arrow" w="med" len="med"/>
            <a:tailEnd type="arrow" w="med" len="med"/>
          </a:ln>
        </p:spPr>
      </p:cxnSp>
      <p:cxnSp>
        <p:nvCxnSpPr>
          <p:cNvPr id="15405" name="Straight Arrow Connector 51"/>
          <p:cNvCxnSpPr>
            <a:cxnSpLocks noChangeShapeType="1"/>
          </p:cNvCxnSpPr>
          <p:nvPr/>
        </p:nvCxnSpPr>
        <p:spPr bwMode="auto">
          <a:xfrm rot="10800000">
            <a:off x="3786188" y="3929066"/>
            <a:ext cx="857250" cy="1587"/>
          </a:xfrm>
          <a:prstGeom prst="straightConnector1">
            <a:avLst/>
          </a:prstGeom>
          <a:noFill/>
          <a:ln w="9525" algn="ctr">
            <a:solidFill>
              <a:schemeClr val="tx1"/>
            </a:solidFill>
            <a:round/>
            <a:headEnd type="arrow" w="med" len="med"/>
            <a:tailEnd type="arrow" w="med" len="med"/>
          </a:ln>
        </p:spPr>
      </p:cxnSp>
      <p:cxnSp>
        <p:nvCxnSpPr>
          <p:cNvPr id="15406" name="Straight Arrow Connector 52"/>
          <p:cNvCxnSpPr>
            <a:cxnSpLocks noChangeShapeType="1"/>
          </p:cNvCxnSpPr>
          <p:nvPr/>
        </p:nvCxnSpPr>
        <p:spPr bwMode="auto">
          <a:xfrm rot="10800000">
            <a:off x="3786188" y="4143375"/>
            <a:ext cx="857250" cy="1588"/>
          </a:xfrm>
          <a:prstGeom prst="straightConnector1">
            <a:avLst/>
          </a:prstGeom>
          <a:noFill/>
          <a:ln w="9525" algn="ctr">
            <a:solidFill>
              <a:schemeClr val="tx1"/>
            </a:solidFill>
            <a:round/>
            <a:headEnd type="arrow" w="med" len="med"/>
            <a:tailEnd type="arrow" w="med" len="med"/>
          </a:ln>
        </p:spPr>
      </p:cxnSp>
      <p:cxnSp>
        <p:nvCxnSpPr>
          <p:cNvPr id="15407" name="Straight Arrow Connector 53"/>
          <p:cNvCxnSpPr>
            <a:cxnSpLocks noChangeShapeType="1"/>
          </p:cNvCxnSpPr>
          <p:nvPr/>
        </p:nvCxnSpPr>
        <p:spPr bwMode="auto">
          <a:xfrm rot="10800000">
            <a:off x="3786188" y="4357693"/>
            <a:ext cx="857250" cy="1587"/>
          </a:xfrm>
          <a:prstGeom prst="straightConnector1">
            <a:avLst/>
          </a:prstGeom>
          <a:noFill/>
          <a:ln w="9525" algn="ctr">
            <a:solidFill>
              <a:schemeClr val="tx1"/>
            </a:solidFill>
            <a:round/>
            <a:headEnd type="arrow" w="med" len="med"/>
            <a:tailEnd type="arrow" w="med" len="med"/>
          </a:ln>
        </p:spPr>
      </p:cxnSp>
      <p:cxnSp>
        <p:nvCxnSpPr>
          <p:cNvPr id="15408" name="Straight Arrow Connector 54"/>
          <p:cNvCxnSpPr>
            <a:cxnSpLocks noChangeShapeType="1"/>
          </p:cNvCxnSpPr>
          <p:nvPr/>
        </p:nvCxnSpPr>
        <p:spPr bwMode="auto">
          <a:xfrm rot="10800000">
            <a:off x="3786188" y="4572000"/>
            <a:ext cx="857250" cy="1588"/>
          </a:xfrm>
          <a:prstGeom prst="straightConnector1">
            <a:avLst/>
          </a:prstGeom>
          <a:noFill/>
          <a:ln w="9525" algn="ctr">
            <a:solidFill>
              <a:schemeClr val="tx1"/>
            </a:solidFill>
            <a:round/>
            <a:headEnd type="arrow" w="med" len="med"/>
            <a:tailEnd type="arrow" w="med" len="med"/>
          </a:ln>
        </p:spPr>
      </p:cxnSp>
      <p:cxnSp>
        <p:nvCxnSpPr>
          <p:cNvPr id="15409" name="Straight Arrow Connector 55"/>
          <p:cNvCxnSpPr>
            <a:cxnSpLocks noChangeShapeType="1"/>
          </p:cNvCxnSpPr>
          <p:nvPr/>
        </p:nvCxnSpPr>
        <p:spPr bwMode="auto">
          <a:xfrm rot="10800000">
            <a:off x="3786188" y="4786318"/>
            <a:ext cx="857250" cy="1587"/>
          </a:xfrm>
          <a:prstGeom prst="straightConnector1">
            <a:avLst/>
          </a:prstGeom>
          <a:noFill/>
          <a:ln w="9525" algn="ctr">
            <a:solidFill>
              <a:schemeClr val="tx1"/>
            </a:solidFill>
            <a:round/>
            <a:headEnd type="arrow" w="med" len="med"/>
            <a:tailEnd type="arrow" w="med" len="med"/>
          </a:ln>
        </p:spPr>
      </p:cxnSp>
      <p:sp>
        <p:nvSpPr>
          <p:cNvPr id="15410" name="Rectangle 10"/>
          <p:cNvSpPr>
            <a:spLocks noChangeArrowheads="1"/>
          </p:cNvSpPr>
          <p:nvPr/>
        </p:nvSpPr>
        <p:spPr bwMode="auto">
          <a:xfrm>
            <a:off x="4075113" y="3286125"/>
            <a:ext cx="323850" cy="338544"/>
          </a:xfrm>
          <a:prstGeom prst="rect">
            <a:avLst/>
          </a:prstGeom>
          <a:solidFill>
            <a:schemeClr val="bg1"/>
          </a:solidFill>
          <a:ln w="9525">
            <a:noFill/>
            <a:miter lim="800000"/>
            <a:headEnd/>
            <a:tailEnd/>
          </a:ln>
        </p:spPr>
        <p:txBody>
          <a:bodyPr lIns="91431" tIns="45715" rIns="91431" bIns="45715">
            <a:spAutoFit/>
          </a:bodyPr>
          <a:lstStyle/>
          <a:p>
            <a:r>
              <a:rPr lang="pt-BR" sz="1600" b="1">
                <a:latin typeface="Calibri" charset="0"/>
                <a:ea typeface="Calibri" charset="0"/>
                <a:cs typeface="Calibri" charset="0"/>
                <a:sym typeface="Symbol" pitchFamily="18" charset="2"/>
              </a:rPr>
              <a:t>K</a:t>
            </a:r>
            <a:endParaRPr lang="en-GB" sz="1600" b="1" dirty="0">
              <a:latin typeface="Calibri" charset="0"/>
              <a:ea typeface="Calibri" charset="0"/>
              <a:cs typeface="Calibri" charset="0"/>
              <a:sym typeface="Symbol" pitchFamily="18" charset="2"/>
            </a:endParaRPr>
          </a:p>
        </p:txBody>
      </p:sp>
      <p:sp>
        <p:nvSpPr>
          <p:cNvPr id="15411" name="Rectangle 56"/>
          <p:cNvSpPr>
            <a:spLocks noChangeArrowheads="1"/>
          </p:cNvSpPr>
          <p:nvPr/>
        </p:nvSpPr>
        <p:spPr bwMode="auto">
          <a:xfrm>
            <a:off x="3023128" y="5000628"/>
            <a:ext cx="2348445" cy="646321"/>
          </a:xfrm>
          <a:prstGeom prst="rect">
            <a:avLst/>
          </a:prstGeom>
          <a:noFill/>
          <a:ln w="9525">
            <a:noFill/>
            <a:miter lim="800000"/>
            <a:headEnd/>
            <a:tailEnd/>
          </a:ln>
        </p:spPr>
        <p:txBody>
          <a:bodyPr wrap="none" lIns="91431" tIns="45715" rIns="91431" bIns="45715">
            <a:spAutoFit/>
          </a:bodyPr>
          <a:lstStyle/>
          <a:p>
            <a:r>
              <a:rPr lang="pt-BR" sz="1800">
                <a:latin typeface="Calibri" charset="0"/>
                <a:ea typeface="Calibri" charset="0"/>
                <a:cs typeface="Calibri" charset="0"/>
              </a:rPr>
              <a:t>Vectors</a:t>
            </a:r>
            <a:r>
              <a:rPr lang="pt-BR" sz="1800" dirty="0">
                <a:latin typeface="Calibri" charset="0"/>
                <a:ea typeface="Calibri" charset="0"/>
                <a:cs typeface="Calibri" charset="0"/>
              </a:rPr>
              <a:t> </a:t>
            </a:r>
            <a:r>
              <a:rPr lang="pt-BR" sz="1800" dirty="0" err="1">
                <a:latin typeface="Calibri" charset="0"/>
                <a:ea typeface="Calibri" charset="0"/>
                <a:cs typeface="Calibri" charset="0"/>
              </a:rPr>
              <a:t>represent</a:t>
            </a:r>
            <a:r>
              <a:rPr lang="pt-BR" sz="1800" dirty="0">
                <a:latin typeface="Calibri" charset="0"/>
                <a:ea typeface="Calibri" charset="0"/>
                <a:cs typeface="Calibri" charset="0"/>
              </a:rPr>
              <a:t> </a:t>
            </a:r>
          </a:p>
          <a:p>
            <a:r>
              <a:rPr lang="pt-BR" sz="1800" dirty="0" err="1">
                <a:latin typeface="Calibri" charset="0"/>
                <a:ea typeface="Calibri" charset="0"/>
                <a:cs typeface="Calibri" charset="0"/>
              </a:rPr>
              <a:t>terms</a:t>
            </a:r>
            <a:r>
              <a:rPr lang="pt-BR" sz="1800" dirty="0">
                <a:latin typeface="Calibri" charset="0"/>
                <a:ea typeface="Calibri" charset="0"/>
                <a:cs typeface="Calibri" charset="0"/>
              </a:rPr>
              <a:t> in </a:t>
            </a:r>
            <a:r>
              <a:rPr lang="pt-BR" sz="1800" dirty="0" err="1">
                <a:latin typeface="Calibri" charset="0"/>
                <a:ea typeface="Calibri" charset="0"/>
                <a:cs typeface="Calibri" charset="0"/>
              </a:rPr>
              <a:t>concept</a:t>
            </a:r>
            <a:r>
              <a:rPr lang="pt-BR" sz="1800" dirty="0">
                <a:latin typeface="Calibri" charset="0"/>
                <a:ea typeface="Calibri" charset="0"/>
                <a:cs typeface="Calibri" charset="0"/>
              </a:rPr>
              <a:t> </a:t>
            </a:r>
            <a:r>
              <a:rPr lang="pt-BR" sz="1800" dirty="0" err="1">
                <a:latin typeface="Calibri" charset="0"/>
                <a:ea typeface="Calibri" charset="0"/>
                <a:cs typeface="Calibri" charset="0"/>
              </a:rPr>
              <a:t>space</a:t>
            </a:r>
            <a:endParaRPr lang="fr-CH" sz="1800" dirty="0">
              <a:latin typeface="Calibri" charset="0"/>
              <a:ea typeface="Calibri" charset="0"/>
              <a:cs typeface="Calibri" charset="0"/>
            </a:endParaRPr>
          </a:p>
        </p:txBody>
      </p:sp>
      <p:cxnSp>
        <p:nvCxnSpPr>
          <p:cNvPr id="4" name="Straight Connector 3"/>
          <p:cNvCxnSpPr/>
          <p:nvPr/>
        </p:nvCxnSpPr>
        <p:spPr bwMode="auto">
          <a:xfrm flipH="1">
            <a:off x="1780305" y="1844824"/>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flipH="1">
            <a:off x="2112650" y="1844824"/>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5" name="Rectangle 4"/>
          <p:cNvSpPr/>
          <p:nvPr/>
        </p:nvSpPr>
        <p:spPr bwMode="auto">
          <a:xfrm>
            <a:off x="1920613" y="1758010"/>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nvGrpSpPr>
          <p:cNvPr id="6" name="Group 5"/>
          <p:cNvGrpSpPr/>
          <p:nvPr/>
        </p:nvGrpSpPr>
        <p:grpSpPr>
          <a:xfrm>
            <a:off x="1713837" y="4710338"/>
            <a:ext cx="465282" cy="461665"/>
            <a:chOff x="1856656" y="4710336"/>
            <a:chExt cx="504056" cy="461665"/>
          </a:xfrm>
        </p:grpSpPr>
        <p:cxnSp>
          <p:nvCxnSpPr>
            <p:cNvPr id="59" name="Straight Connector 58"/>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61" name="Rectangle 60"/>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cxnSp>
        <p:nvCxnSpPr>
          <p:cNvPr id="62" name="Straight Connector 61"/>
          <p:cNvCxnSpPr/>
          <p:nvPr/>
        </p:nvCxnSpPr>
        <p:spPr bwMode="auto">
          <a:xfrm flipH="1">
            <a:off x="6964881" y="2708920"/>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H="1">
            <a:off x="7297226" y="2708920"/>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4" name="Rectangle 63"/>
          <p:cNvSpPr/>
          <p:nvPr/>
        </p:nvSpPr>
        <p:spPr bwMode="auto">
          <a:xfrm>
            <a:off x="7105189" y="2622106"/>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cxnSp>
        <p:nvCxnSpPr>
          <p:cNvPr id="65" name="Straight Connector 64"/>
          <p:cNvCxnSpPr/>
          <p:nvPr/>
        </p:nvCxnSpPr>
        <p:spPr bwMode="auto">
          <a:xfrm flipH="1">
            <a:off x="6898412" y="3861048"/>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flipH="1">
            <a:off x="7230757" y="3861048"/>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7" name="Rectangle 66"/>
          <p:cNvSpPr/>
          <p:nvPr/>
        </p:nvSpPr>
        <p:spPr bwMode="auto">
          <a:xfrm>
            <a:off x="7038720" y="3774234"/>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spTree>
    <p:extLst>
      <p:ext uri="{BB962C8B-B14F-4D97-AF65-F5344CB8AC3E}">
        <p14:creationId xmlns:p14="http://schemas.microsoft.com/office/powerpoint/2010/main" val="379526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Arrow Connector 40"/>
          <p:cNvCxnSpPr>
            <a:cxnSpLocks noChangeShapeType="1"/>
          </p:cNvCxnSpPr>
          <p:nvPr/>
        </p:nvCxnSpPr>
        <p:spPr bwMode="auto">
          <a:xfrm flipV="1">
            <a:off x="4237113" y="2204865"/>
            <a:ext cx="6276" cy="2582585"/>
          </a:xfrm>
          <a:prstGeom prst="straightConnector1">
            <a:avLst/>
          </a:prstGeom>
          <a:noFill/>
          <a:ln w="9525" algn="ctr">
            <a:solidFill>
              <a:schemeClr val="tx1"/>
            </a:solidFill>
            <a:round/>
            <a:headEnd type="arrow" w="med" len="med"/>
            <a:tailEnd type="arrow" w="med" len="med"/>
          </a:ln>
        </p:spPr>
      </p:cxnSp>
      <p:cxnSp>
        <p:nvCxnSpPr>
          <p:cNvPr id="77" name="Straight Arrow Connector 34"/>
          <p:cNvCxnSpPr>
            <a:cxnSpLocks noChangeShapeType="1"/>
          </p:cNvCxnSpPr>
          <p:nvPr/>
        </p:nvCxnSpPr>
        <p:spPr bwMode="auto">
          <a:xfrm flipV="1">
            <a:off x="6716966" y="3448896"/>
            <a:ext cx="879371" cy="8681"/>
          </a:xfrm>
          <a:prstGeom prst="straightConnector1">
            <a:avLst/>
          </a:prstGeom>
          <a:noFill/>
          <a:ln w="9525" algn="ctr">
            <a:solidFill>
              <a:schemeClr val="tx1"/>
            </a:solidFill>
            <a:round/>
            <a:headEnd type="arrow" w="med" len="med"/>
            <a:tailEnd type="arrow" w="med" len="med"/>
          </a:ln>
        </p:spPr>
      </p:cxnSp>
      <p:sp>
        <p:nvSpPr>
          <p:cNvPr id="15362" name="Rectangle 2"/>
          <p:cNvSpPr>
            <a:spLocks noGrp="1" noChangeArrowheads="1"/>
          </p:cNvSpPr>
          <p:nvPr>
            <p:ph type="title"/>
          </p:nvPr>
        </p:nvSpPr>
        <p:spPr/>
        <p:txBody>
          <a:bodyPr/>
          <a:lstStyle/>
          <a:p>
            <a:r>
              <a:rPr lang="fr-CH" dirty="0"/>
              <a:t>Illustration of SVD – Another Perspective</a:t>
            </a:r>
            <a:endParaRPr lang="en-GB" dirty="0"/>
          </a:p>
        </p:txBody>
      </p:sp>
      <p:sp>
        <p:nvSpPr>
          <p:cNvPr id="15363" name="Rectangle 3"/>
          <p:cNvSpPr>
            <a:spLocks noChangeArrowheads="1"/>
          </p:cNvSpPr>
          <p:nvPr/>
        </p:nvSpPr>
        <p:spPr bwMode="auto">
          <a:xfrm>
            <a:off x="36576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64" name="Rectangle 4"/>
          <p:cNvSpPr>
            <a:spLocks noChangeArrowheads="1"/>
          </p:cNvSpPr>
          <p:nvPr/>
        </p:nvSpPr>
        <p:spPr bwMode="auto">
          <a:xfrm>
            <a:off x="51054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65" name="Rectangle 5"/>
          <p:cNvSpPr>
            <a:spLocks noChangeArrowheads="1"/>
          </p:cNvSpPr>
          <p:nvPr/>
        </p:nvSpPr>
        <p:spPr bwMode="auto">
          <a:xfrm>
            <a:off x="65532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66" name="Rectangle 6"/>
          <p:cNvSpPr>
            <a:spLocks noChangeArrowheads="1"/>
          </p:cNvSpPr>
          <p:nvPr/>
        </p:nvSpPr>
        <p:spPr bwMode="auto">
          <a:xfrm>
            <a:off x="4805552" y="3298826"/>
            <a:ext cx="279025"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a:t>
            </a:r>
          </a:p>
        </p:txBody>
      </p:sp>
      <p:sp>
        <p:nvSpPr>
          <p:cNvPr id="15367" name="Rectangle 7"/>
          <p:cNvSpPr>
            <a:spLocks noChangeArrowheads="1"/>
          </p:cNvSpPr>
          <p:nvPr/>
        </p:nvSpPr>
        <p:spPr bwMode="auto">
          <a:xfrm>
            <a:off x="6269226" y="3298826"/>
            <a:ext cx="279025"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a:t>
            </a:r>
          </a:p>
        </p:txBody>
      </p:sp>
      <p:sp>
        <p:nvSpPr>
          <p:cNvPr id="15368"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a:t>
            </a:r>
          </a:p>
        </p:txBody>
      </p:sp>
      <p:sp>
        <p:nvSpPr>
          <p:cNvPr id="15369" name="Rectangle 9"/>
          <p:cNvSpPr>
            <a:spLocks noChangeArrowheads="1"/>
          </p:cNvSpPr>
          <p:nvPr/>
        </p:nvSpPr>
        <p:spPr bwMode="auto">
          <a:xfrm>
            <a:off x="1752600" y="3276602"/>
            <a:ext cx="400050" cy="338544"/>
          </a:xfrm>
          <a:prstGeom prst="rect">
            <a:avLst/>
          </a:prstGeom>
          <a:noFill/>
          <a:ln w="9525">
            <a:noFill/>
            <a:miter lim="800000"/>
            <a:headEnd/>
            <a:tailEnd/>
          </a:ln>
        </p:spPr>
        <p:txBody>
          <a:bodyPr lIns="91431" tIns="45715" rIns="91431" bIns="45715">
            <a:spAutoFit/>
          </a:bodyPr>
          <a:lstStyle/>
          <a:p>
            <a:r>
              <a:rPr lang="en-GB" sz="1600" b="1">
                <a:latin typeface="Calibri" charset="0"/>
                <a:ea typeface="Calibri" charset="0"/>
                <a:cs typeface="Calibri" charset="0"/>
                <a:sym typeface="Symbol" pitchFamily="18" charset="2"/>
              </a:rPr>
              <a:t>M</a:t>
            </a:r>
          </a:p>
        </p:txBody>
      </p:sp>
      <p:sp>
        <p:nvSpPr>
          <p:cNvPr id="15370" name="Rectangle 11"/>
          <p:cNvSpPr>
            <a:spLocks noChangeArrowheads="1"/>
          </p:cNvSpPr>
          <p:nvPr/>
        </p:nvSpPr>
        <p:spPr bwMode="auto">
          <a:xfrm>
            <a:off x="5524574" y="3300413"/>
            <a:ext cx="282430"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S</a:t>
            </a:r>
          </a:p>
        </p:txBody>
      </p:sp>
      <p:sp>
        <p:nvSpPr>
          <p:cNvPr id="15371" name="Line 13"/>
          <p:cNvSpPr>
            <a:spLocks noChangeShapeType="1"/>
          </p:cNvSpPr>
          <p:nvPr/>
        </p:nvSpPr>
        <p:spPr bwMode="auto">
          <a:xfrm>
            <a:off x="5105400" y="2895601"/>
            <a:ext cx="1143000" cy="1066800"/>
          </a:xfrm>
          <a:prstGeom prst="line">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72" name="Rectangle 14"/>
          <p:cNvSpPr>
            <a:spLocks noChangeArrowheads="1"/>
          </p:cNvSpPr>
          <p:nvPr/>
        </p:nvSpPr>
        <p:spPr bwMode="auto">
          <a:xfrm>
            <a:off x="14478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73" name="Rectangle 15"/>
          <p:cNvSpPr>
            <a:spLocks noChangeArrowheads="1"/>
          </p:cNvSpPr>
          <p:nvPr/>
        </p:nvSpPr>
        <p:spPr bwMode="auto">
          <a:xfrm>
            <a:off x="1823128" y="5572127"/>
            <a:ext cx="649519"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m x n</a:t>
            </a:r>
          </a:p>
        </p:txBody>
      </p:sp>
      <p:sp>
        <p:nvSpPr>
          <p:cNvPr id="15374" name="Rectangle 16"/>
          <p:cNvSpPr>
            <a:spLocks noChangeArrowheads="1"/>
          </p:cNvSpPr>
          <p:nvPr/>
        </p:nvSpPr>
        <p:spPr bwMode="auto">
          <a:xfrm>
            <a:off x="3868801" y="5572127"/>
            <a:ext cx="612649"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m x r</a:t>
            </a:r>
          </a:p>
        </p:txBody>
      </p:sp>
      <p:sp>
        <p:nvSpPr>
          <p:cNvPr id="15375" name="Rectangle 17"/>
          <p:cNvSpPr>
            <a:spLocks noChangeArrowheads="1"/>
          </p:cNvSpPr>
          <p:nvPr/>
        </p:nvSpPr>
        <p:spPr bwMode="auto">
          <a:xfrm>
            <a:off x="5487706" y="5572127"/>
            <a:ext cx="519676"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r x r</a:t>
            </a:r>
          </a:p>
        </p:txBody>
      </p:sp>
      <p:sp>
        <p:nvSpPr>
          <p:cNvPr id="15376" name="Rectangle 18"/>
          <p:cNvSpPr>
            <a:spLocks noChangeArrowheads="1"/>
          </p:cNvSpPr>
          <p:nvPr/>
        </p:nvSpPr>
        <p:spPr bwMode="auto">
          <a:xfrm>
            <a:off x="6761498" y="5572127"/>
            <a:ext cx="556544"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r x n</a:t>
            </a:r>
          </a:p>
        </p:txBody>
      </p:sp>
      <p:sp>
        <p:nvSpPr>
          <p:cNvPr id="15377" name="Rectangle 19"/>
          <p:cNvSpPr>
            <a:spLocks noChangeArrowheads="1"/>
          </p:cNvSpPr>
          <p:nvPr/>
        </p:nvSpPr>
        <p:spPr bwMode="auto">
          <a:xfrm>
            <a:off x="6441685" y="6103938"/>
            <a:ext cx="1691471" cy="369322"/>
          </a:xfrm>
          <a:prstGeom prst="rect">
            <a:avLst/>
          </a:prstGeom>
          <a:noFill/>
          <a:ln w="9525">
            <a:noFill/>
            <a:miter lim="800000"/>
            <a:headEnd/>
            <a:tailEnd/>
          </a:ln>
        </p:spPr>
        <p:txBody>
          <a:bodyPr wrap="none" lIns="91431" tIns="45715" rIns="91431" bIns="45715">
            <a:spAutoFit/>
          </a:bodyPr>
          <a:lstStyle/>
          <a:p>
            <a:r>
              <a:rPr lang="en-GB" sz="1800" b="1">
                <a:latin typeface="Calibri" charset="0"/>
                <a:ea typeface="Calibri" charset="0"/>
                <a:cs typeface="Calibri" charset="0"/>
                <a:sym typeface="Symbol" pitchFamily="18" charset="2"/>
              </a:rPr>
              <a:t>Assuming m ≤ n</a:t>
            </a:r>
          </a:p>
        </p:txBody>
      </p:sp>
      <p:sp>
        <p:nvSpPr>
          <p:cNvPr id="15378" name="AutoShape 20"/>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79" name="Rectangle 21"/>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5380" name="AutoShape 22"/>
          <p:cNvSpPr>
            <a:spLocks/>
          </p:cNvSpPr>
          <p:nvPr/>
        </p:nvSpPr>
        <p:spPr bwMode="auto">
          <a:xfrm rot="5400000">
            <a:off x="4067969"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1" name="Rectangle 23"/>
          <p:cNvSpPr>
            <a:spLocks noChangeArrowheads="1"/>
          </p:cNvSpPr>
          <p:nvPr/>
        </p:nvSpPr>
        <p:spPr bwMode="auto">
          <a:xfrm>
            <a:off x="4150035" y="1125538"/>
            <a:ext cx="264497"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2" name="AutoShape 24"/>
          <p:cNvSpPr>
            <a:spLocks/>
          </p:cNvSpPr>
          <p:nvPr/>
        </p:nvSpPr>
        <p:spPr bwMode="auto">
          <a:xfrm rot="5400000">
            <a:off x="183594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3" name="Rectangle 25"/>
          <p:cNvSpPr>
            <a:spLocks noChangeArrowheads="1"/>
          </p:cNvSpPr>
          <p:nvPr/>
        </p:nvSpPr>
        <p:spPr bwMode="auto">
          <a:xfrm>
            <a:off x="1902630" y="1125538"/>
            <a:ext cx="295254"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5384" name="AutoShape 26"/>
          <p:cNvSpPr>
            <a:spLocks/>
          </p:cNvSpPr>
          <p:nvPr/>
        </p:nvSpPr>
        <p:spPr bwMode="auto">
          <a:xfrm rot="10800000">
            <a:off x="7885114" y="292417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5" name="AutoShape 28"/>
          <p:cNvSpPr>
            <a:spLocks/>
          </p:cNvSpPr>
          <p:nvPr/>
        </p:nvSpPr>
        <p:spPr bwMode="auto">
          <a:xfrm rot="5400000">
            <a:off x="5507834" y="1916907"/>
            <a:ext cx="360363"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6" name="Rectangle 29"/>
          <p:cNvSpPr>
            <a:spLocks noChangeArrowheads="1"/>
          </p:cNvSpPr>
          <p:nvPr/>
        </p:nvSpPr>
        <p:spPr bwMode="auto">
          <a:xfrm>
            <a:off x="5589898" y="1917701"/>
            <a:ext cx="264497"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7" name="AutoShape 30"/>
          <p:cNvSpPr>
            <a:spLocks/>
          </p:cNvSpPr>
          <p:nvPr/>
        </p:nvSpPr>
        <p:spPr bwMode="auto">
          <a:xfrm rot="5400000">
            <a:off x="6947695" y="1915320"/>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grpSp>
        <p:nvGrpSpPr>
          <p:cNvPr id="2" name="Group 32"/>
          <p:cNvGrpSpPr>
            <a:grpSpLocks/>
          </p:cNvGrpSpPr>
          <p:nvPr/>
        </p:nvGrpSpPr>
        <p:grpSpPr bwMode="auto">
          <a:xfrm>
            <a:off x="7013578" y="1916117"/>
            <a:ext cx="1612901" cy="1706563"/>
            <a:chOff x="4418" y="1207"/>
            <a:chExt cx="1016" cy="1075"/>
          </a:xfrm>
        </p:grpSpPr>
        <p:sp>
          <p:nvSpPr>
            <p:cNvPr id="15412" name="Rectangle 27"/>
            <p:cNvSpPr>
              <a:spLocks noChangeArrowheads="1"/>
            </p:cNvSpPr>
            <p:nvPr/>
          </p:nvSpPr>
          <p:spPr bwMode="auto">
            <a:xfrm>
              <a:off x="5267" y="2069"/>
              <a:ext cx="167" cy="213"/>
            </a:xfrm>
            <a:prstGeom prst="rect">
              <a:avLst/>
            </a:prstGeom>
            <a:noFill/>
            <a:ln w="9525">
              <a:noFill/>
              <a:miter lim="800000"/>
              <a:headEnd/>
              <a:tailEnd/>
            </a:ln>
          </p:spPr>
          <p:txBody>
            <a:bodyPr wrap="none">
              <a:spAutoFit/>
            </a:bodyPr>
            <a:lstStyle/>
            <a:p>
              <a:r>
                <a:rPr lang="en-GB"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413" name="Rectangle 31"/>
            <p:cNvSpPr>
              <a:spLocks noChangeArrowheads="1"/>
            </p:cNvSpPr>
            <p:nvPr/>
          </p:nvSpPr>
          <p:spPr bwMode="auto">
            <a:xfrm>
              <a:off x="4418" y="1207"/>
              <a:ext cx="186" cy="213"/>
            </a:xfrm>
            <a:prstGeom prst="rect">
              <a:avLst/>
            </a:prstGeom>
            <a:noFill/>
            <a:ln w="9525">
              <a:noFill/>
              <a:miter lim="800000"/>
              <a:headEnd/>
              <a:tailEnd/>
            </a:ln>
          </p:spPr>
          <p:txBody>
            <a:bodyPr wrap="none">
              <a:spAutoFit/>
            </a:bodyPr>
            <a:lstStyle/>
            <a:p>
              <a:r>
                <a:rPr lang="en-GB" sz="1600" b="1">
                  <a:latin typeface="Calibri" charset="0"/>
                  <a:ea typeface="Calibri" charset="0"/>
                  <a:cs typeface="Calibri" charset="0"/>
                </a:rPr>
                <a:t>n</a:t>
              </a:r>
              <a:endParaRPr lang="en-GB" sz="1600" b="1" baseline="30000">
                <a:latin typeface="Calibri" charset="0"/>
                <a:ea typeface="Calibri" charset="0"/>
                <a:cs typeface="Calibri" charset="0"/>
              </a:endParaRPr>
            </a:p>
          </p:txBody>
        </p:sp>
      </p:grpSp>
      <p:sp>
        <p:nvSpPr>
          <p:cNvPr id="15389" name="Footer Placeholder 32"/>
          <p:cNvSpPr>
            <a:spLocks noGrp="1"/>
          </p:cNvSpPr>
          <p:nvPr>
            <p:ph type="ftr" sz="quarter" idx="10"/>
          </p:nvPr>
        </p:nvSpPr>
        <p:spPr>
          <a:noFill/>
        </p:spPr>
        <p:txBody>
          <a:bodyPr/>
          <a:lstStyle/>
          <a:p>
            <a:r>
              <a:rPr lang="en-GB">
                <a:latin typeface="Verdana" pitchFamily="34" charset="0"/>
              </a:rPr>
              <a:t>©2020, Karl Aberer, EPFL-IC, Laboratoire de systèmes d'informations répartis </a:t>
            </a:r>
          </a:p>
        </p:txBody>
      </p:sp>
      <p:cxnSp>
        <p:nvCxnSpPr>
          <p:cNvPr id="15390" name="Straight Arrow Connector 34"/>
          <p:cNvCxnSpPr>
            <a:cxnSpLocks noChangeShapeType="1"/>
          </p:cNvCxnSpPr>
          <p:nvPr/>
        </p:nvCxnSpPr>
        <p:spPr bwMode="auto">
          <a:xfrm flipV="1">
            <a:off x="6716714" y="2991696"/>
            <a:ext cx="879371" cy="8681"/>
          </a:xfrm>
          <a:prstGeom prst="straightConnector1">
            <a:avLst/>
          </a:prstGeom>
          <a:noFill/>
          <a:ln w="9525" algn="ctr">
            <a:solidFill>
              <a:schemeClr val="tx1"/>
            </a:solidFill>
            <a:round/>
            <a:headEnd type="arrow" w="med" len="med"/>
            <a:tailEnd type="arrow" w="med" len="med"/>
          </a:ln>
        </p:spPr>
      </p:cxnSp>
      <p:sp>
        <p:nvSpPr>
          <p:cNvPr id="15395" name="Rectangle 12"/>
          <p:cNvSpPr>
            <a:spLocks noChangeArrowheads="1"/>
          </p:cNvSpPr>
          <p:nvPr/>
        </p:nvSpPr>
        <p:spPr bwMode="auto">
          <a:xfrm>
            <a:off x="6929438" y="3286127"/>
            <a:ext cx="500062" cy="338544"/>
          </a:xfrm>
          <a:prstGeom prst="rect">
            <a:avLst/>
          </a:prstGeom>
          <a:solidFill>
            <a:schemeClr val="bg1"/>
          </a:solidFill>
          <a:ln w="9525">
            <a:noFill/>
            <a:miter lim="800000"/>
            <a:headEnd/>
            <a:tailEnd/>
          </a:ln>
        </p:spPr>
        <p:txBody>
          <a:bodyPr lIns="91431" tIns="45715" rIns="91431" bIns="45715">
            <a:spAutoFit/>
          </a:bodyPr>
          <a:lstStyle/>
          <a:p>
            <a:r>
              <a:rPr lang="en-GB" sz="1600" b="1">
                <a:latin typeface="Calibri" charset="0"/>
                <a:ea typeface="Calibri" charset="0"/>
                <a:cs typeface="Calibri" charset="0"/>
              </a:rPr>
              <a:t>D</a:t>
            </a:r>
            <a:r>
              <a:rPr lang="en-GB" sz="1600" b="1" baseline="30000">
                <a:latin typeface="Calibri" charset="0"/>
                <a:ea typeface="Calibri" charset="0"/>
                <a:cs typeface="Calibri" charset="0"/>
              </a:rPr>
              <a:t>t</a:t>
            </a:r>
          </a:p>
        </p:txBody>
      </p:sp>
      <p:sp>
        <p:nvSpPr>
          <p:cNvPr id="15396" name="Rectangle 39"/>
          <p:cNvSpPr>
            <a:spLocks noChangeArrowheads="1"/>
          </p:cNvSpPr>
          <p:nvPr/>
        </p:nvSpPr>
        <p:spPr bwMode="auto">
          <a:xfrm>
            <a:off x="5752645" y="4163806"/>
            <a:ext cx="2853647" cy="646321"/>
          </a:xfrm>
          <a:prstGeom prst="rect">
            <a:avLst/>
          </a:prstGeom>
          <a:noFill/>
          <a:ln w="9525">
            <a:noFill/>
            <a:miter lim="800000"/>
            <a:headEnd/>
            <a:tailEnd/>
          </a:ln>
        </p:spPr>
        <p:txBody>
          <a:bodyPr wrap="none" lIns="91431" tIns="45715" rIns="91431" bIns="45715">
            <a:spAutoFit/>
          </a:bodyPr>
          <a:lstStyle/>
          <a:p>
            <a:r>
              <a:rPr lang="en-GB" sz="1800">
                <a:latin typeface="Calibri" charset="0"/>
                <a:ea typeface="Calibri" charset="0"/>
                <a:cs typeface="Calibri" charset="0"/>
              </a:rPr>
              <a:t>Vectors represent </a:t>
            </a:r>
          </a:p>
          <a:p>
            <a:r>
              <a:rPr lang="en-GB" sz="1800" dirty="0">
                <a:latin typeface="Calibri" charset="0"/>
                <a:ea typeface="Calibri" charset="0"/>
                <a:cs typeface="Calibri" charset="0"/>
              </a:rPr>
              <a:t>concepts in document space</a:t>
            </a:r>
          </a:p>
        </p:txBody>
      </p:sp>
      <p:cxnSp>
        <p:nvCxnSpPr>
          <p:cNvPr id="15397" name="Straight Arrow Connector 40"/>
          <p:cNvCxnSpPr>
            <a:cxnSpLocks noChangeShapeType="1"/>
          </p:cNvCxnSpPr>
          <p:nvPr/>
        </p:nvCxnSpPr>
        <p:spPr bwMode="auto">
          <a:xfrm flipV="1">
            <a:off x="3779913" y="2204865"/>
            <a:ext cx="6276" cy="2582585"/>
          </a:xfrm>
          <a:prstGeom prst="straightConnector1">
            <a:avLst/>
          </a:prstGeom>
          <a:noFill/>
          <a:ln w="9525" algn="ctr">
            <a:solidFill>
              <a:schemeClr val="tx1"/>
            </a:solidFill>
            <a:round/>
            <a:headEnd type="arrow" w="med" len="med"/>
            <a:tailEnd type="arrow" w="med" len="med"/>
          </a:ln>
        </p:spPr>
      </p:cxnSp>
      <p:sp>
        <p:nvSpPr>
          <p:cNvPr id="15410" name="Rectangle 10"/>
          <p:cNvSpPr>
            <a:spLocks noChangeArrowheads="1"/>
          </p:cNvSpPr>
          <p:nvPr/>
        </p:nvSpPr>
        <p:spPr bwMode="auto">
          <a:xfrm>
            <a:off x="4075113" y="3286125"/>
            <a:ext cx="323850" cy="338544"/>
          </a:xfrm>
          <a:prstGeom prst="rect">
            <a:avLst/>
          </a:prstGeom>
          <a:solidFill>
            <a:schemeClr val="bg1"/>
          </a:solidFill>
          <a:ln w="9525">
            <a:noFill/>
            <a:miter lim="800000"/>
            <a:headEnd/>
            <a:tailEnd/>
          </a:ln>
        </p:spPr>
        <p:txBody>
          <a:bodyPr lIns="91431" tIns="45715" rIns="91431" bIns="45715">
            <a:spAutoFit/>
          </a:bodyPr>
          <a:lstStyle/>
          <a:p>
            <a:r>
              <a:rPr lang="en-GB" sz="1600" b="1">
                <a:latin typeface="Calibri" charset="0"/>
                <a:ea typeface="Calibri" charset="0"/>
                <a:cs typeface="Calibri" charset="0"/>
                <a:sym typeface="Symbol" pitchFamily="18" charset="2"/>
              </a:rPr>
              <a:t>K</a:t>
            </a:r>
          </a:p>
        </p:txBody>
      </p:sp>
      <p:sp>
        <p:nvSpPr>
          <p:cNvPr id="15411" name="Rectangle 56"/>
          <p:cNvSpPr>
            <a:spLocks noChangeArrowheads="1"/>
          </p:cNvSpPr>
          <p:nvPr/>
        </p:nvSpPr>
        <p:spPr bwMode="auto">
          <a:xfrm>
            <a:off x="3023130" y="5000628"/>
            <a:ext cx="2348445" cy="646321"/>
          </a:xfrm>
          <a:prstGeom prst="rect">
            <a:avLst/>
          </a:prstGeom>
          <a:noFill/>
          <a:ln w="9525">
            <a:noFill/>
            <a:miter lim="800000"/>
            <a:headEnd/>
            <a:tailEnd/>
          </a:ln>
        </p:spPr>
        <p:txBody>
          <a:bodyPr wrap="none" lIns="91431" tIns="45715" rIns="91431" bIns="45715">
            <a:spAutoFit/>
          </a:bodyPr>
          <a:lstStyle/>
          <a:p>
            <a:r>
              <a:rPr lang="en-GB" sz="1800">
                <a:latin typeface="Calibri" charset="0"/>
                <a:ea typeface="Calibri" charset="0"/>
                <a:cs typeface="Calibri" charset="0"/>
              </a:rPr>
              <a:t>Vectors represent </a:t>
            </a:r>
          </a:p>
          <a:p>
            <a:r>
              <a:rPr lang="en-GB" sz="1800">
                <a:latin typeface="Calibri" charset="0"/>
                <a:ea typeface="Calibri" charset="0"/>
                <a:cs typeface="Calibri" charset="0"/>
              </a:rPr>
              <a:t>concepts in term space</a:t>
            </a:r>
          </a:p>
        </p:txBody>
      </p:sp>
      <p:cxnSp>
        <p:nvCxnSpPr>
          <p:cNvPr id="4" name="Straight Connector 3"/>
          <p:cNvCxnSpPr/>
          <p:nvPr/>
        </p:nvCxnSpPr>
        <p:spPr bwMode="auto">
          <a:xfrm flipH="1">
            <a:off x="1780305" y="1844824"/>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flipH="1">
            <a:off x="2112650" y="1844824"/>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5" name="Rectangle 4"/>
          <p:cNvSpPr/>
          <p:nvPr/>
        </p:nvSpPr>
        <p:spPr bwMode="auto">
          <a:xfrm>
            <a:off x="1920613" y="1758010"/>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grpSp>
        <p:nvGrpSpPr>
          <p:cNvPr id="6" name="Group 5"/>
          <p:cNvGrpSpPr/>
          <p:nvPr/>
        </p:nvGrpSpPr>
        <p:grpSpPr>
          <a:xfrm>
            <a:off x="1713837" y="4710338"/>
            <a:ext cx="465282" cy="461665"/>
            <a:chOff x="1856656" y="4710336"/>
            <a:chExt cx="504056" cy="461665"/>
          </a:xfrm>
        </p:grpSpPr>
        <p:cxnSp>
          <p:nvCxnSpPr>
            <p:cNvPr id="59" name="Straight Connector 58"/>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61" name="Rectangle 60"/>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grpSp>
      <p:cxnSp>
        <p:nvCxnSpPr>
          <p:cNvPr id="62" name="Straight Connector 61"/>
          <p:cNvCxnSpPr/>
          <p:nvPr/>
        </p:nvCxnSpPr>
        <p:spPr bwMode="auto">
          <a:xfrm flipH="1">
            <a:off x="6964881" y="2708920"/>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H="1">
            <a:off x="7297226" y="2708920"/>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4" name="Rectangle 63"/>
          <p:cNvSpPr/>
          <p:nvPr/>
        </p:nvSpPr>
        <p:spPr bwMode="auto">
          <a:xfrm>
            <a:off x="7105189" y="2622106"/>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cxnSp>
        <p:nvCxnSpPr>
          <p:cNvPr id="65" name="Straight Connector 64"/>
          <p:cNvCxnSpPr/>
          <p:nvPr/>
        </p:nvCxnSpPr>
        <p:spPr bwMode="auto">
          <a:xfrm flipH="1">
            <a:off x="6898412" y="3861048"/>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flipH="1">
            <a:off x="7230757" y="3861048"/>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7" name="Rectangle 66"/>
          <p:cNvSpPr/>
          <p:nvPr/>
        </p:nvSpPr>
        <p:spPr bwMode="auto">
          <a:xfrm>
            <a:off x="7038720" y="3774234"/>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cxnSp>
        <p:nvCxnSpPr>
          <p:cNvPr id="68" name="Straight Arrow Connector 40"/>
          <p:cNvCxnSpPr>
            <a:cxnSpLocks noChangeShapeType="1"/>
          </p:cNvCxnSpPr>
          <p:nvPr/>
        </p:nvCxnSpPr>
        <p:spPr bwMode="auto">
          <a:xfrm flipV="1">
            <a:off x="3923928" y="2204865"/>
            <a:ext cx="6276" cy="2582585"/>
          </a:xfrm>
          <a:prstGeom prst="straightConnector1">
            <a:avLst/>
          </a:prstGeom>
          <a:noFill/>
          <a:ln w="9525" algn="ctr">
            <a:solidFill>
              <a:schemeClr val="tx1"/>
            </a:solidFill>
            <a:round/>
            <a:headEnd type="arrow" w="med" len="med"/>
            <a:tailEnd type="arrow" w="med" len="med"/>
          </a:ln>
        </p:spPr>
      </p:cxnSp>
      <p:cxnSp>
        <p:nvCxnSpPr>
          <p:cNvPr id="69" name="Straight Arrow Connector 40"/>
          <p:cNvCxnSpPr>
            <a:cxnSpLocks noChangeShapeType="1"/>
          </p:cNvCxnSpPr>
          <p:nvPr/>
        </p:nvCxnSpPr>
        <p:spPr bwMode="auto">
          <a:xfrm flipV="1">
            <a:off x="4084713" y="2204865"/>
            <a:ext cx="6276" cy="2582585"/>
          </a:xfrm>
          <a:prstGeom prst="straightConnector1">
            <a:avLst/>
          </a:prstGeom>
          <a:noFill/>
          <a:ln w="9525" algn="ctr">
            <a:solidFill>
              <a:schemeClr val="tx1"/>
            </a:solidFill>
            <a:round/>
            <a:headEnd type="arrow" w="med" len="med"/>
            <a:tailEnd type="arrow" w="med" len="med"/>
          </a:ln>
        </p:spPr>
      </p:cxnSp>
      <p:cxnSp>
        <p:nvCxnSpPr>
          <p:cNvPr id="71" name="Straight Arrow Connector 40"/>
          <p:cNvCxnSpPr>
            <a:cxnSpLocks noChangeShapeType="1"/>
          </p:cNvCxnSpPr>
          <p:nvPr/>
        </p:nvCxnSpPr>
        <p:spPr bwMode="auto">
          <a:xfrm flipV="1">
            <a:off x="4389513" y="2204865"/>
            <a:ext cx="6276" cy="2582585"/>
          </a:xfrm>
          <a:prstGeom prst="straightConnector1">
            <a:avLst/>
          </a:prstGeom>
          <a:noFill/>
          <a:ln w="9525" algn="ctr">
            <a:solidFill>
              <a:schemeClr val="tx1"/>
            </a:solidFill>
            <a:round/>
            <a:headEnd type="arrow" w="med" len="med"/>
            <a:tailEnd type="arrow" w="med" len="med"/>
          </a:ln>
        </p:spPr>
      </p:cxnSp>
      <p:cxnSp>
        <p:nvCxnSpPr>
          <p:cNvPr id="72" name="Straight Arrow Connector 40"/>
          <p:cNvCxnSpPr>
            <a:cxnSpLocks noChangeShapeType="1"/>
          </p:cNvCxnSpPr>
          <p:nvPr/>
        </p:nvCxnSpPr>
        <p:spPr bwMode="auto">
          <a:xfrm flipV="1">
            <a:off x="4541913" y="2204865"/>
            <a:ext cx="6276" cy="2582585"/>
          </a:xfrm>
          <a:prstGeom prst="straightConnector1">
            <a:avLst/>
          </a:prstGeom>
          <a:noFill/>
          <a:ln w="9525" algn="ctr">
            <a:solidFill>
              <a:schemeClr val="tx1"/>
            </a:solidFill>
            <a:round/>
            <a:headEnd type="arrow" w="med" len="med"/>
            <a:tailEnd type="arrow" w="med" len="med"/>
          </a:ln>
        </p:spPr>
      </p:cxnSp>
      <p:cxnSp>
        <p:nvCxnSpPr>
          <p:cNvPr id="73" name="Straight Arrow Connector 40"/>
          <p:cNvCxnSpPr>
            <a:cxnSpLocks noChangeShapeType="1"/>
          </p:cNvCxnSpPr>
          <p:nvPr/>
        </p:nvCxnSpPr>
        <p:spPr bwMode="auto">
          <a:xfrm flipV="1">
            <a:off x="4694313" y="2204865"/>
            <a:ext cx="6276" cy="2582585"/>
          </a:xfrm>
          <a:prstGeom prst="straightConnector1">
            <a:avLst/>
          </a:prstGeom>
          <a:noFill/>
          <a:ln w="9525" algn="ctr">
            <a:solidFill>
              <a:schemeClr val="tx1"/>
            </a:solidFill>
            <a:round/>
            <a:headEnd type="arrow" w="med" len="med"/>
            <a:tailEnd type="arrow" w="med" len="med"/>
          </a:ln>
        </p:spPr>
      </p:cxnSp>
      <p:cxnSp>
        <p:nvCxnSpPr>
          <p:cNvPr id="75" name="Straight Arrow Connector 34"/>
          <p:cNvCxnSpPr>
            <a:cxnSpLocks noChangeShapeType="1"/>
          </p:cNvCxnSpPr>
          <p:nvPr/>
        </p:nvCxnSpPr>
        <p:spPr bwMode="auto">
          <a:xfrm flipV="1">
            <a:off x="6716966" y="3144096"/>
            <a:ext cx="879371" cy="8681"/>
          </a:xfrm>
          <a:prstGeom prst="straightConnector1">
            <a:avLst/>
          </a:prstGeom>
          <a:noFill/>
          <a:ln w="9525" algn="ctr">
            <a:solidFill>
              <a:schemeClr val="tx1"/>
            </a:solidFill>
            <a:round/>
            <a:headEnd type="arrow" w="med" len="med"/>
            <a:tailEnd type="arrow" w="med" len="med"/>
          </a:ln>
        </p:spPr>
      </p:cxnSp>
      <p:cxnSp>
        <p:nvCxnSpPr>
          <p:cNvPr id="76" name="Straight Arrow Connector 34"/>
          <p:cNvCxnSpPr>
            <a:cxnSpLocks noChangeShapeType="1"/>
          </p:cNvCxnSpPr>
          <p:nvPr/>
        </p:nvCxnSpPr>
        <p:spPr bwMode="auto">
          <a:xfrm flipV="1">
            <a:off x="6716966" y="3296496"/>
            <a:ext cx="879371" cy="8681"/>
          </a:xfrm>
          <a:prstGeom prst="straightConnector1">
            <a:avLst/>
          </a:prstGeom>
          <a:noFill/>
          <a:ln w="9525" algn="ctr">
            <a:solidFill>
              <a:schemeClr val="tx1"/>
            </a:solidFill>
            <a:round/>
            <a:headEnd type="arrow" w="med" len="med"/>
            <a:tailEnd type="arrow" w="med" len="med"/>
          </a:ln>
        </p:spPr>
      </p:cxnSp>
      <p:cxnSp>
        <p:nvCxnSpPr>
          <p:cNvPr id="78" name="Straight Arrow Connector 34"/>
          <p:cNvCxnSpPr>
            <a:cxnSpLocks noChangeShapeType="1"/>
          </p:cNvCxnSpPr>
          <p:nvPr/>
        </p:nvCxnSpPr>
        <p:spPr bwMode="auto">
          <a:xfrm flipV="1">
            <a:off x="6716966" y="3601296"/>
            <a:ext cx="879371" cy="8681"/>
          </a:xfrm>
          <a:prstGeom prst="straightConnector1">
            <a:avLst/>
          </a:prstGeom>
          <a:noFill/>
          <a:ln w="9525" algn="ctr">
            <a:solidFill>
              <a:schemeClr val="tx1"/>
            </a:solidFill>
            <a:round/>
            <a:headEnd type="arrow" w="med" len="med"/>
            <a:tailEnd type="arrow" w="med" len="med"/>
          </a:ln>
        </p:spPr>
      </p:cxnSp>
      <p:cxnSp>
        <p:nvCxnSpPr>
          <p:cNvPr id="79" name="Straight Arrow Connector 34"/>
          <p:cNvCxnSpPr>
            <a:cxnSpLocks noChangeShapeType="1"/>
          </p:cNvCxnSpPr>
          <p:nvPr/>
        </p:nvCxnSpPr>
        <p:spPr bwMode="auto">
          <a:xfrm flipV="1">
            <a:off x="6716966" y="3753694"/>
            <a:ext cx="879371" cy="8681"/>
          </a:xfrm>
          <a:prstGeom prst="straightConnector1">
            <a:avLst/>
          </a:prstGeom>
          <a:noFill/>
          <a:ln w="9525" algn="ctr">
            <a:solidFill>
              <a:schemeClr val="tx1"/>
            </a:solidFill>
            <a:round/>
            <a:headEnd type="arrow" w="med" len="med"/>
            <a:tailEnd type="arrow" w="med" len="med"/>
          </a:ln>
        </p:spPr>
      </p:cxnSp>
    </p:spTree>
    <p:extLst>
      <p:ext uri="{BB962C8B-B14F-4D97-AF65-F5344CB8AC3E}">
        <p14:creationId xmlns:p14="http://schemas.microsoft.com/office/powerpoint/2010/main" val="297448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16387" name="Rectangle 2"/>
          <p:cNvSpPr>
            <a:spLocks noGrp="1" noChangeArrowheads="1"/>
          </p:cNvSpPr>
          <p:nvPr>
            <p:ph type="title"/>
          </p:nvPr>
        </p:nvSpPr>
        <p:spPr/>
        <p:txBody>
          <a:bodyPr/>
          <a:lstStyle/>
          <a:p>
            <a:pPr eaLnBrk="1" hangingPunct="1"/>
            <a:r>
              <a:rPr lang="fr-CH"/>
              <a:t>Latent Semantic Indexing (LSI)</a:t>
            </a:r>
            <a:endParaRPr lang="en-GB"/>
          </a:p>
        </p:txBody>
      </p:sp>
      <p:sp>
        <p:nvSpPr>
          <p:cNvPr id="16388" name="Rectangle 3"/>
          <p:cNvSpPr>
            <a:spLocks noGrp="1" noChangeArrowheads="1"/>
          </p:cNvSpPr>
          <p:nvPr>
            <p:ph type="body" idx="1"/>
          </p:nvPr>
        </p:nvSpPr>
        <p:spPr/>
        <p:txBody>
          <a:bodyPr/>
          <a:lstStyle/>
          <a:p>
            <a:pPr eaLnBrk="1" hangingPunct="1"/>
            <a:r>
              <a:rPr lang="en-GB" sz="2800" dirty="0"/>
              <a:t>In the matrix S, select only the  s  largest singular values</a:t>
            </a:r>
          </a:p>
          <a:p>
            <a:pPr lvl="1" eaLnBrk="1" hangingPunct="1"/>
            <a:r>
              <a:rPr lang="en-GB" dirty="0"/>
              <a:t>Keep the corresponding columns in K and D</a:t>
            </a:r>
            <a:endParaRPr lang="en-GB" sz="1800" dirty="0"/>
          </a:p>
          <a:p>
            <a:pPr eaLnBrk="1" hangingPunct="1"/>
            <a:r>
              <a:rPr lang="en-GB" sz="2800" dirty="0"/>
              <a:t>The resultant matrix  is called M</a:t>
            </a:r>
            <a:r>
              <a:rPr lang="en-GB" sz="2800" baseline="-25000" dirty="0"/>
              <a:t>s</a:t>
            </a:r>
            <a:r>
              <a:rPr lang="en-GB" sz="2800" dirty="0"/>
              <a:t> and is given by</a:t>
            </a:r>
          </a:p>
          <a:p>
            <a:pPr lvl="1" eaLnBrk="1" hangingPunct="1"/>
            <a:r>
              <a:rPr lang="en-GB" dirty="0"/>
              <a:t>M</a:t>
            </a:r>
            <a:r>
              <a:rPr lang="en-GB" baseline="-25000" dirty="0"/>
              <a:t>s</a:t>
            </a:r>
            <a:r>
              <a:rPr lang="en-GB" dirty="0"/>
              <a:t> = </a:t>
            </a:r>
            <a:r>
              <a:rPr lang="en-GB" dirty="0" err="1"/>
              <a:t>K</a:t>
            </a:r>
            <a:r>
              <a:rPr lang="en-GB" baseline="-25000" dirty="0" err="1"/>
              <a:t>s</a:t>
            </a:r>
            <a:r>
              <a:rPr lang="en-GB" dirty="0" err="1">
                <a:sym typeface="Symbol" pitchFamily="18" charset="2"/>
              </a:rPr>
              <a:t>.</a:t>
            </a:r>
            <a:r>
              <a:rPr lang="en-GB" dirty="0" err="1"/>
              <a:t>S</a:t>
            </a:r>
            <a:r>
              <a:rPr lang="en-GB" baseline="-25000" dirty="0" err="1"/>
              <a:t>s</a:t>
            </a:r>
            <a:r>
              <a:rPr lang="en-GB" dirty="0" err="1">
                <a:sym typeface="Symbol" pitchFamily="18" charset="2"/>
              </a:rPr>
              <a:t>.</a:t>
            </a:r>
            <a:r>
              <a:rPr lang="en-GB" dirty="0" err="1"/>
              <a:t>D</a:t>
            </a:r>
            <a:r>
              <a:rPr lang="en-GB" baseline="-25000" dirty="0" err="1"/>
              <a:t>s</a:t>
            </a:r>
            <a:r>
              <a:rPr lang="en-GB" baseline="30000" dirty="0" err="1"/>
              <a:t>t</a:t>
            </a:r>
            <a:r>
              <a:rPr lang="en-GB" dirty="0"/>
              <a:t> where  s, s &lt; r, is the dimensionality of the concept space</a:t>
            </a:r>
            <a:endParaRPr lang="en-GB" sz="1800" dirty="0"/>
          </a:p>
          <a:p>
            <a:pPr eaLnBrk="1" hangingPunct="1"/>
            <a:r>
              <a:rPr lang="en-GB" sz="2800" dirty="0"/>
              <a:t>The parameter  s  should be</a:t>
            </a:r>
          </a:p>
          <a:p>
            <a:pPr lvl="1" eaLnBrk="1" hangingPunct="1"/>
            <a:r>
              <a:rPr lang="en-GB" dirty="0"/>
              <a:t>large enough to allow fitting the characteristics of the data</a:t>
            </a:r>
          </a:p>
          <a:p>
            <a:pPr lvl="1" eaLnBrk="1" hangingPunct="1"/>
            <a:r>
              <a:rPr lang="en-GB" dirty="0"/>
              <a:t>small enough to filter out the non-relevant representational details</a:t>
            </a:r>
          </a:p>
          <a:p>
            <a:pPr lvl="1" eaLnBrk="1" hangingPunct="1"/>
            <a:endParaRPr lang="en-GB" dirty="0"/>
          </a:p>
        </p:txBody>
      </p:sp>
    </p:spTree>
    <p:extLst>
      <p:ext uri="{BB962C8B-B14F-4D97-AF65-F5344CB8AC3E}">
        <p14:creationId xmlns:p14="http://schemas.microsoft.com/office/powerpoint/2010/main" val="3329991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17411" name="Rectangle 2"/>
          <p:cNvSpPr>
            <a:spLocks noGrp="1" noChangeArrowheads="1"/>
          </p:cNvSpPr>
          <p:nvPr>
            <p:ph type="title"/>
          </p:nvPr>
        </p:nvSpPr>
        <p:spPr/>
        <p:txBody>
          <a:bodyPr/>
          <a:lstStyle/>
          <a:p>
            <a:pPr eaLnBrk="1" hangingPunct="1"/>
            <a:r>
              <a:rPr lang="fr-CH"/>
              <a:t>Illustration of Latent Semantic Indexing</a:t>
            </a:r>
            <a:endParaRPr lang="en-GB"/>
          </a:p>
        </p:txBody>
      </p:sp>
      <p:sp>
        <p:nvSpPr>
          <p:cNvPr id="17412" name="Rectangle 3"/>
          <p:cNvSpPr>
            <a:spLocks noChangeArrowheads="1"/>
          </p:cNvSpPr>
          <p:nvPr/>
        </p:nvSpPr>
        <p:spPr bwMode="auto">
          <a:xfrm>
            <a:off x="14478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3" name="Rectangle 4"/>
          <p:cNvSpPr>
            <a:spLocks noChangeArrowheads="1"/>
          </p:cNvSpPr>
          <p:nvPr/>
        </p:nvSpPr>
        <p:spPr bwMode="auto">
          <a:xfrm>
            <a:off x="3657600" y="1981200"/>
            <a:ext cx="533400" cy="29718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4" name="Rectangle 5"/>
          <p:cNvSpPr>
            <a:spLocks noChangeArrowheads="1"/>
          </p:cNvSpPr>
          <p:nvPr/>
        </p:nvSpPr>
        <p:spPr bwMode="auto">
          <a:xfrm>
            <a:off x="4953001" y="3200401"/>
            <a:ext cx="609600" cy="5334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5" name="Rectangle 6"/>
          <p:cNvSpPr>
            <a:spLocks noChangeArrowheads="1"/>
          </p:cNvSpPr>
          <p:nvPr/>
        </p:nvSpPr>
        <p:spPr bwMode="auto">
          <a:xfrm>
            <a:off x="44245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6" name="Rectangle 7"/>
          <p:cNvSpPr>
            <a:spLocks noChangeArrowheads="1"/>
          </p:cNvSpPr>
          <p:nvPr/>
        </p:nvSpPr>
        <p:spPr bwMode="auto">
          <a:xfrm>
            <a:off x="57199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7"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8" name="Rectangle 9"/>
          <p:cNvSpPr>
            <a:spLocks noChangeArrowheads="1"/>
          </p:cNvSpPr>
          <p:nvPr/>
        </p:nvSpPr>
        <p:spPr bwMode="auto">
          <a:xfrm>
            <a:off x="1781255" y="3286126"/>
            <a:ext cx="43164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19" name="Rectangle 10"/>
          <p:cNvSpPr>
            <a:spLocks noChangeArrowheads="1"/>
          </p:cNvSpPr>
          <p:nvPr/>
        </p:nvSpPr>
        <p:spPr bwMode="auto">
          <a:xfrm>
            <a:off x="3789808" y="3286126"/>
            <a:ext cx="34994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K</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0" name="Rectangle 11"/>
          <p:cNvSpPr>
            <a:spLocks noChangeArrowheads="1"/>
          </p:cNvSpPr>
          <p:nvPr/>
        </p:nvSpPr>
        <p:spPr bwMode="auto">
          <a:xfrm>
            <a:off x="5034566" y="3300413"/>
            <a:ext cx="336933"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1" name="Line 12"/>
          <p:cNvSpPr>
            <a:spLocks noChangeShapeType="1"/>
          </p:cNvSpPr>
          <p:nvPr/>
        </p:nvSpPr>
        <p:spPr bwMode="auto">
          <a:xfrm>
            <a:off x="4953001" y="3200401"/>
            <a:ext cx="609600" cy="533400"/>
          </a:xfrm>
          <a:prstGeom prst="line">
            <a:avLst/>
          </a:prstGeom>
          <a:noFill/>
          <a:ln w="9525">
            <a:solidFill>
              <a:schemeClr val="tx1"/>
            </a:solidFill>
            <a:round/>
            <a:headEnd/>
            <a:tailEnd/>
          </a:ln>
        </p:spPr>
        <p:txBody>
          <a:bodyPr wrap="none" lIns="91431" tIns="45715" rIns="91431" bIns="45715" anchor="ctr"/>
          <a:lstStyle/>
          <a:p>
            <a:endParaRPr lang="en-US" sz="1600">
              <a:latin typeface="Calibri" charset="0"/>
              <a:ea typeface="Calibri" charset="0"/>
              <a:cs typeface="Calibri" charset="0"/>
            </a:endParaRPr>
          </a:p>
        </p:txBody>
      </p:sp>
      <p:sp>
        <p:nvSpPr>
          <p:cNvPr id="17422" name="Rectangle 13"/>
          <p:cNvSpPr>
            <a:spLocks noChangeArrowheads="1"/>
          </p:cNvSpPr>
          <p:nvPr/>
        </p:nvSpPr>
        <p:spPr bwMode="auto">
          <a:xfrm>
            <a:off x="3267779" y="5038726"/>
            <a:ext cx="127494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Term vectors</a:t>
            </a:r>
            <a:endParaRPr lang="en-GB" sz="1600" b="1" baseline="-25000">
              <a:latin typeface="Calibri" charset="0"/>
              <a:ea typeface="Calibri" charset="0"/>
              <a:cs typeface="Calibri" charset="0"/>
              <a:sym typeface="Symbol" pitchFamily="18" charset="2"/>
            </a:endParaRPr>
          </a:p>
        </p:txBody>
      </p:sp>
      <p:sp>
        <p:nvSpPr>
          <p:cNvPr id="17423" name="Rectangle 14"/>
          <p:cNvSpPr>
            <a:spLocks noChangeArrowheads="1"/>
          </p:cNvSpPr>
          <p:nvPr/>
        </p:nvSpPr>
        <p:spPr bwMode="auto">
          <a:xfrm>
            <a:off x="6016820" y="4005263"/>
            <a:ext cx="1734752"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Document vectors</a:t>
            </a:r>
            <a:endParaRPr lang="en-GB" sz="1600" b="1" baseline="-25000">
              <a:latin typeface="Calibri" charset="0"/>
              <a:ea typeface="Calibri" charset="0"/>
              <a:cs typeface="Calibri" charset="0"/>
              <a:sym typeface="Symbol" pitchFamily="18" charset="2"/>
            </a:endParaRPr>
          </a:p>
        </p:txBody>
      </p:sp>
      <p:sp>
        <p:nvSpPr>
          <p:cNvPr id="17424" name="Rectangle 15"/>
          <p:cNvSpPr>
            <a:spLocks noChangeArrowheads="1"/>
          </p:cNvSpPr>
          <p:nvPr/>
        </p:nvSpPr>
        <p:spPr bwMode="auto">
          <a:xfrm>
            <a:off x="1718353" y="5572127"/>
            <a:ext cx="64951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n</a:t>
            </a:r>
            <a:endParaRPr lang="en-GB" sz="1600" b="1">
              <a:latin typeface="Calibri" charset="0"/>
              <a:ea typeface="Calibri" charset="0"/>
              <a:cs typeface="Calibri" charset="0"/>
              <a:sym typeface="Symbol" pitchFamily="18" charset="2"/>
            </a:endParaRPr>
          </a:p>
        </p:txBody>
      </p:sp>
      <p:sp>
        <p:nvSpPr>
          <p:cNvPr id="17425" name="Rectangle 16"/>
          <p:cNvSpPr>
            <a:spLocks noChangeArrowheads="1"/>
          </p:cNvSpPr>
          <p:nvPr/>
        </p:nvSpPr>
        <p:spPr bwMode="auto">
          <a:xfrm>
            <a:off x="3592536" y="5572127"/>
            <a:ext cx="62066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s</a:t>
            </a:r>
            <a:endParaRPr lang="en-GB" sz="1600" b="1">
              <a:latin typeface="Calibri" charset="0"/>
              <a:ea typeface="Calibri" charset="0"/>
              <a:cs typeface="Calibri" charset="0"/>
              <a:sym typeface="Symbol" pitchFamily="18" charset="2"/>
            </a:endParaRPr>
          </a:p>
        </p:txBody>
      </p:sp>
      <p:sp>
        <p:nvSpPr>
          <p:cNvPr id="17426" name="Rectangle 17"/>
          <p:cNvSpPr>
            <a:spLocks noChangeArrowheads="1"/>
          </p:cNvSpPr>
          <p:nvPr/>
        </p:nvSpPr>
        <p:spPr bwMode="auto">
          <a:xfrm>
            <a:off x="4974865" y="5572127"/>
            <a:ext cx="53570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s</a:t>
            </a:r>
            <a:endParaRPr lang="en-GB" sz="1600" b="1">
              <a:latin typeface="Calibri" charset="0"/>
              <a:ea typeface="Calibri" charset="0"/>
              <a:cs typeface="Calibri" charset="0"/>
              <a:sym typeface="Symbol" pitchFamily="18" charset="2"/>
            </a:endParaRPr>
          </a:p>
        </p:txBody>
      </p:sp>
      <p:sp>
        <p:nvSpPr>
          <p:cNvPr id="17427" name="Rectangle 18"/>
          <p:cNvSpPr>
            <a:spLocks noChangeArrowheads="1"/>
          </p:cNvSpPr>
          <p:nvPr/>
        </p:nvSpPr>
        <p:spPr bwMode="auto">
          <a:xfrm>
            <a:off x="6375697" y="5586413"/>
            <a:ext cx="56455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n</a:t>
            </a:r>
            <a:endParaRPr lang="en-GB" sz="1600" b="1">
              <a:latin typeface="Calibri" charset="0"/>
              <a:ea typeface="Calibri" charset="0"/>
              <a:cs typeface="Calibri" charset="0"/>
              <a:sym typeface="Symbol" pitchFamily="18" charset="2"/>
            </a:endParaRPr>
          </a:p>
        </p:txBody>
      </p:sp>
      <p:sp>
        <p:nvSpPr>
          <p:cNvPr id="17428" name="Line 19"/>
          <p:cNvSpPr>
            <a:spLocks noChangeShapeType="1"/>
          </p:cNvSpPr>
          <p:nvPr/>
        </p:nvSpPr>
        <p:spPr bwMode="auto">
          <a:xfrm rot="5400000">
            <a:off x="3887788" y="20256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29" name="AutoShape 20"/>
          <p:cNvSpPr>
            <a:spLocks/>
          </p:cNvSpPr>
          <p:nvPr/>
        </p:nvSpPr>
        <p:spPr bwMode="auto">
          <a:xfrm rot="5400000">
            <a:off x="183594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0" name="Rectangle 21"/>
          <p:cNvSpPr>
            <a:spLocks noChangeArrowheads="1"/>
          </p:cNvSpPr>
          <p:nvPr/>
        </p:nvSpPr>
        <p:spPr bwMode="auto">
          <a:xfrm>
            <a:off x="1895266" y="1125538"/>
            <a:ext cx="309983" cy="338544"/>
          </a:xfrm>
          <a:prstGeom prst="rect">
            <a:avLst/>
          </a:prstGeom>
          <a:noFill/>
          <a:ln w="9525">
            <a:noFill/>
            <a:miter lim="800000"/>
            <a:headEnd/>
            <a:tailEnd/>
          </a:ln>
        </p:spPr>
        <p:txBody>
          <a:bodyPr wrap="none" lIns="91431" tIns="45715" rIns="91431" bIns="45715">
            <a:spAutoFit/>
          </a:bodyPr>
          <a:lstStyle/>
          <a:p>
            <a:r>
              <a:rPr lang="pt-BR" sz="1600" b="1"/>
              <a:t>n</a:t>
            </a:r>
            <a:endParaRPr lang="en-GB" sz="1600" b="1" baseline="30000"/>
          </a:p>
        </p:txBody>
      </p:sp>
      <p:sp>
        <p:nvSpPr>
          <p:cNvPr id="17431" name="AutoShape 22"/>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2" name="Rectangle 23"/>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7433" name="Line 24"/>
          <p:cNvSpPr>
            <a:spLocks noChangeShapeType="1"/>
          </p:cNvSpPr>
          <p:nvPr/>
        </p:nvSpPr>
        <p:spPr bwMode="auto">
          <a:xfrm rot="5400000">
            <a:off x="3887788" y="2241555"/>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4" name="Line 25"/>
          <p:cNvSpPr>
            <a:spLocks noChangeShapeType="1"/>
          </p:cNvSpPr>
          <p:nvPr/>
        </p:nvSpPr>
        <p:spPr bwMode="auto">
          <a:xfrm rot="5400000">
            <a:off x="3887788" y="24574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5" name="AutoShape 26"/>
          <p:cNvSpPr>
            <a:spLocks/>
          </p:cNvSpPr>
          <p:nvPr/>
        </p:nvSpPr>
        <p:spPr bwMode="auto">
          <a:xfrm rot="5400000">
            <a:off x="3743327" y="1376366"/>
            <a:ext cx="360362" cy="576263"/>
          </a:xfrm>
          <a:prstGeom prst="leftBrace">
            <a:avLst>
              <a:gd name="adj1" fmla="val 13326"/>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6" name="Rectangle 27"/>
          <p:cNvSpPr>
            <a:spLocks noChangeArrowheads="1"/>
          </p:cNvSpPr>
          <p:nvPr/>
        </p:nvSpPr>
        <p:spPr bwMode="auto">
          <a:xfrm>
            <a:off x="3805083" y="1125538"/>
            <a:ext cx="298762" cy="338544"/>
          </a:xfrm>
          <a:prstGeom prst="rect">
            <a:avLst/>
          </a:prstGeom>
          <a:noFill/>
          <a:ln w="9525">
            <a:noFill/>
            <a:miter lim="800000"/>
            <a:headEnd/>
            <a:tailEnd/>
          </a:ln>
        </p:spPr>
        <p:txBody>
          <a:bodyPr wrap="none" lIns="91431" tIns="45715" rIns="91431" bIns="45715">
            <a:spAutoFit/>
          </a:bodyPr>
          <a:lstStyle/>
          <a:p>
            <a:r>
              <a:rPr lang="pt-BR" sz="1600" b="1"/>
              <a:t>s</a:t>
            </a:r>
            <a:endParaRPr lang="en-GB" sz="1600" b="1" baseline="30000"/>
          </a:p>
        </p:txBody>
      </p:sp>
      <p:sp>
        <p:nvSpPr>
          <p:cNvPr id="17437" name="Rectangle 28"/>
          <p:cNvSpPr>
            <a:spLocks noChangeArrowheads="1"/>
          </p:cNvSpPr>
          <p:nvPr/>
        </p:nvSpPr>
        <p:spPr bwMode="auto">
          <a:xfrm>
            <a:off x="6310313" y="3184525"/>
            <a:ext cx="1143000" cy="5334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8" name="Rectangle 29"/>
          <p:cNvSpPr>
            <a:spLocks noChangeArrowheads="1"/>
          </p:cNvSpPr>
          <p:nvPr/>
        </p:nvSpPr>
        <p:spPr bwMode="auto">
          <a:xfrm>
            <a:off x="6997860" y="3278188"/>
            <a:ext cx="415608"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a:t>
            </a:r>
            <a:r>
              <a:rPr lang="pt-BR" sz="1600" b="1" baseline="-25000">
                <a:latin typeface="Calibri" charset="0"/>
                <a:ea typeface="Calibri" charset="0"/>
                <a:cs typeface="Calibri" charset="0"/>
              </a:rPr>
              <a:t>s</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7439" name="AutoShape 30"/>
          <p:cNvSpPr>
            <a:spLocks/>
          </p:cNvSpPr>
          <p:nvPr/>
        </p:nvSpPr>
        <p:spPr bwMode="auto">
          <a:xfrm rot="5400000">
            <a:off x="6660358" y="2204244"/>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40" name="Rectangle 31"/>
          <p:cNvSpPr>
            <a:spLocks noChangeArrowheads="1"/>
          </p:cNvSpPr>
          <p:nvPr/>
        </p:nvSpPr>
        <p:spPr bwMode="auto">
          <a:xfrm>
            <a:off x="6696880" y="213518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7441" name="Line 32"/>
          <p:cNvSpPr>
            <a:spLocks noChangeShapeType="1"/>
          </p:cNvSpPr>
          <p:nvPr/>
        </p:nvSpPr>
        <p:spPr bwMode="auto">
          <a:xfrm>
            <a:off x="64452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2" name="Line 33"/>
          <p:cNvSpPr>
            <a:spLocks noChangeShapeType="1"/>
          </p:cNvSpPr>
          <p:nvPr/>
        </p:nvSpPr>
        <p:spPr bwMode="auto">
          <a:xfrm>
            <a:off x="66611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3" name="Line 34"/>
          <p:cNvSpPr>
            <a:spLocks noChangeShapeType="1"/>
          </p:cNvSpPr>
          <p:nvPr/>
        </p:nvSpPr>
        <p:spPr bwMode="auto">
          <a:xfrm>
            <a:off x="68770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4" name="AutoShape 37"/>
          <p:cNvSpPr>
            <a:spLocks/>
          </p:cNvSpPr>
          <p:nvPr/>
        </p:nvSpPr>
        <p:spPr bwMode="auto">
          <a:xfrm rot="10800000">
            <a:off x="7885114" y="3141663"/>
            <a:ext cx="360362" cy="647700"/>
          </a:xfrm>
          <a:prstGeom prst="leftBrace">
            <a:avLst>
              <a:gd name="adj1" fmla="val 14978"/>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7445" name="Rectangle 39"/>
          <p:cNvSpPr>
            <a:spLocks noChangeArrowheads="1"/>
          </p:cNvSpPr>
          <p:nvPr/>
        </p:nvSpPr>
        <p:spPr bwMode="auto">
          <a:xfrm>
            <a:off x="8356752" y="3284539"/>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s</a:t>
            </a:r>
            <a:endParaRPr lang="en-GB" sz="1600" b="1" baseline="30000">
              <a:latin typeface="Calibri" charset="0"/>
              <a:ea typeface="Calibri" charset="0"/>
              <a:cs typeface="Calibri" charset="0"/>
            </a:endParaRPr>
          </a:p>
        </p:txBody>
      </p:sp>
      <p:grpSp>
        <p:nvGrpSpPr>
          <p:cNvPr id="38" name="Group 37"/>
          <p:cNvGrpSpPr/>
          <p:nvPr/>
        </p:nvGrpSpPr>
        <p:grpSpPr>
          <a:xfrm>
            <a:off x="1713837" y="4710338"/>
            <a:ext cx="465282" cy="461665"/>
            <a:chOff x="1856656" y="4710336"/>
            <a:chExt cx="504056" cy="461665"/>
          </a:xfrm>
        </p:grpSpPr>
        <p:cxnSp>
          <p:nvCxnSpPr>
            <p:cNvPr id="39" name="Straight Connector 38"/>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1" name="Rectangle 40"/>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42" name="Group 41"/>
          <p:cNvGrpSpPr/>
          <p:nvPr/>
        </p:nvGrpSpPr>
        <p:grpSpPr>
          <a:xfrm>
            <a:off x="1780305" y="1758010"/>
            <a:ext cx="465282" cy="461665"/>
            <a:chOff x="1856656" y="4710336"/>
            <a:chExt cx="504056" cy="461665"/>
          </a:xfrm>
        </p:grpSpPr>
        <p:cxnSp>
          <p:nvCxnSpPr>
            <p:cNvPr id="43" name="Straight Connector 42"/>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5" name="Rectangle 44"/>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46" name="Group 45"/>
          <p:cNvGrpSpPr/>
          <p:nvPr/>
        </p:nvGrpSpPr>
        <p:grpSpPr>
          <a:xfrm>
            <a:off x="6632537" y="2910138"/>
            <a:ext cx="465282" cy="461665"/>
            <a:chOff x="1856656" y="4710336"/>
            <a:chExt cx="504056" cy="461665"/>
          </a:xfrm>
        </p:grpSpPr>
        <p:cxnSp>
          <p:nvCxnSpPr>
            <p:cNvPr id="47" name="Straight Connector 46"/>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9" name="Rectangle 48"/>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0" name="Group 49"/>
          <p:cNvGrpSpPr/>
          <p:nvPr/>
        </p:nvGrpSpPr>
        <p:grpSpPr>
          <a:xfrm>
            <a:off x="6566068" y="3486200"/>
            <a:ext cx="465282" cy="461665"/>
            <a:chOff x="1856656" y="4710336"/>
            <a:chExt cx="504056" cy="461665"/>
          </a:xfrm>
        </p:grpSpPr>
        <p:cxnSp>
          <p:nvCxnSpPr>
            <p:cNvPr id="51" name="Straight Connector 50"/>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3" name="Rectangle 52"/>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spTree>
    <p:extLst>
      <p:ext uri="{BB962C8B-B14F-4D97-AF65-F5344CB8AC3E}">
        <p14:creationId xmlns:p14="http://schemas.microsoft.com/office/powerpoint/2010/main" val="4119042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2052" name="Rectangle 2"/>
          <p:cNvSpPr>
            <a:spLocks noGrp="1" noChangeArrowheads="1"/>
          </p:cNvSpPr>
          <p:nvPr>
            <p:ph type="title"/>
          </p:nvPr>
        </p:nvSpPr>
        <p:spPr/>
        <p:txBody>
          <a:bodyPr/>
          <a:lstStyle/>
          <a:p>
            <a:pPr eaLnBrk="1" hangingPunct="1"/>
            <a:r>
              <a:rPr lang="fr-CH"/>
              <a:t>Answering Queries</a:t>
            </a:r>
            <a:endParaRPr lang="en-GB"/>
          </a:p>
        </p:txBody>
      </p:sp>
      <p:sp>
        <p:nvSpPr>
          <p:cNvPr id="2053" name="Rectangle 3"/>
          <p:cNvSpPr>
            <a:spLocks noGrp="1" noChangeArrowheads="1"/>
          </p:cNvSpPr>
          <p:nvPr>
            <p:ph type="body" idx="1"/>
          </p:nvPr>
        </p:nvSpPr>
        <p:spPr/>
        <p:txBody>
          <a:bodyPr/>
          <a:lstStyle/>
          <a:p>
            <a:pPr eaLnBrk="1" hangingPunct="1"/>
            <a:r>
              <a:rPr lang="fr-CH" sz="2800" dirty="0"/>
              <a:t>Documents can be compared by computing cosine similarity in the concept space, i.e., comparing their columns (</a:t>
            </a:r>
            <a:r>
              <a:rPr lang="pt-BR" sz="2800" dirty="0" err="1"/>
              <a:t>D</a:t>
            </a:r>
            <a:r>
              <a:rPr lang="pt-BR" sz="2800" baseline="-25000" dirty="0" err="1"/>
              <a:t>s</a:t>
            </a:r>
            <a:r>
              <a:rPr lang="fr-CH" sz="2800" baseline="30000" dirty="0"/>
              <a:t>t</a:t>
            </a:r>
            <a:r>
              <a:rPr lang="fr-CH" sz="2800" dirty="0"/>
              <a:t>)</a:t>
            </a:r>
            <a:r>
              <a:rPr lang="fr-CH" sz="2800" baseline="-25000" dirty="0"/>
              <a:t>i</a:t>
            </a:r>
            <a:r>
              <a:rPr lang="fr-CH" sz="2800" dirty="0"/>
              <a:t> and (</a:t>
            </a:r>
            <a:r>
              <a:rPr lang="pt-BR" sz="2800" dirty="0" err="1"/>
              <a:t>D</a:t>
            </a:r>
            <a:r>
              <a:rPr lang="pt-BR" sz="2800" baseline="-25000" dirty="0" err="1"/>
              <a:t>s</a:t>
            </a:r>
            <a:r>
              <a:rPr lang="fr-CH" sz="2800" baseline="30000" dirty="0"/>
              <a:t>t</a:t>
            </a:r>
            <a:r>
              <a:rPr lang="fr-CH" sz="2800" dirty="0"/>
              <a:t>)</a:t>
            </a:r>
            <a:r>
              <a:rPr lang="fr-CH" sz="2800" baseline="-25000" dirty="0"/>
              <a:t>j</a:t>
            </a:r>
            <a:r>
              <a:rPr lang="fr-CH" sz="2800" dirty="0"/>
              <a:t> in matrix </a:t>
            </a:r>
            <a:r>
              <a:rPr lang="pt-BR" sz="2800" dirty="0" err="1"/>
              <a:t>D</a:t>
            </a:r>
            <a:r>
              <a:rPr lang="pt-BR" sz="2800" baseline="-25000" dirty="0" err="1"/>
              <a:t>s</a:t>
            </a:r>
            <a:r>
              <a:rPr lang="pt-BR" sz="2800" baseline="30000" dirty="0" err="1"/>
              <a:t>t</a:t>
            </a:r>
            <a:endParaRPr lang="en-GB" sz="2800" b="1" baseline="30000" dirty="0"/>
          </a:p>
          <a:p>
            <a:pPr eaLnBrk="1" hangingPunct="1"/>
            <a:endParaRPr lang="fr-CH" sz="2800" dirty="0"/>
          </a:p>
          <a:p>
            <a:pPr eaLnBrk="1" hangingPunct="1"/>
            <a:r>
              <a:rPr lang="fr-CH" sz="2800" dirty="0"/>
              <a:t>A query q is treated like one further document</a:t>
            </a:r>
          </a:p>
          <a:p>
            <a:pPr lvl="1" eaLnBrk="1" hangingPunct="1"/>
            <a:r>
              <a:rPr lang="fr-CH" dirty="0"/>
              <a:t>it is added as an additional column to matrix M</a:t>
            </a:r>
          </a:p>
          <a:p>
            <a:pPr lvl="1" eaLnBrk="1" hangingPunct="1"/>
            <a:r>
              <a:rPr lang="fr-CH" dirty="0"/>
              <a:t>the same transformation is applied to this column as for mapping M to D</a:t>
            </a:r>
          </a:p>
          <a:p>
            <a:pPr lvl="1" eaLnBrk="1" hangingPunct="1"/>
            <a:endParaRPr lang="pt-BR" baseline="30000" dirty="0">
              <a:sym typeface="Symbol" pitchFamily="18" charset="2"/>
            </a:endParaRPr>
          </a:p>
          <a:p>
            <a:pPr eaLnBrk="1" hangingPunct="1"/>
            <a:r>
              <a:rPr lang="fr-CH" sz="1800" dirty="0"/>
              <a:t>	</a:t>
            </a:r>
            <a:endParaRPr lang="en-GB" sz="1800" dirty="0"/>
          </a:p>
        </p:txBody>
      </p:sp>
    </p:spTree>
    <p:extLst>
      <p:ext uri="{BB962C8B-B14F-4D97-AF65-F5344CB8AC3E}">
        <p14:creationId xmlns:p14="http://schemas.microsoft.com/office/powerpoint/2010/main" val="3670464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Mapping Queries</a:t>
            </a:r>
          </a:p>
        </p:txBody>
      </p:sp>
      <p:sp>
        <p:nvSpPr>
          <p:cNvPr id="3" name="Content Placeholder 2"/>
          <p:cNvSpPr>
            <a:spLocks noGrp="1"/>
          </p:cNvSpPr>
          <p:nvPr>
            <p:ph idx="1"/>
          </p:nvPr>
        </p:nvSpPr>
        <p:spPr/>
        <p:txBody>
          <a:bodyPr/>
          <a:lstStyle/>
          <a:p>
            <a:r>
              <a:rPr lang="fr-CH" sz="2800" dirty="0"/>
              <a:t>Mapping of M to D</a:t>
            </a:r>
          </a:p>
          <a:p>
            <a:pPr marL="0" lvl="1" indent="0">
              <a:buNone/>
            </a:pPr>
            <a:r>
              <a:rPr lang="fr-CH" dirty="0"/>
              <a:t>	M = </a:t>
            </a:r>
            <a:r>
              <a:rPr lang="pt-BR" dirty="0" err="1"/>
              <a:t>K.S.D</a:t>
            </a:r>
            <a:r>
              <a:rPr lang="pt-BR" baseline="30000" dirty="0" err="1"/>
              <a:t>t</a:t>
            </a:r>
            <a:r>
              <a:rPr lang="pt-BR" baseline="30000" dirty="0"/>
              <a:t> </a:t>
            </a:r>
            <a:br>
              <a:rPr lang="pt-BR" baseline="30000" dirty="0"/>
            </a:br>
            <a:r>
              <a:rPr lang="pt-BR" baseline="30000" dirty="0"/>
              <a:t>	</a:t>
            </a:r>
            <a:r>
              <a:rPr lang="pt-BR" dirty="0">
                <a:sym typeface="Symbol" pitchFamily="18" charset="2"/>
              </a:rPr>
              <a:t>S</a:t>
            </a:r>
            <a:r>
              <a:rPr lang="pt-BR" baseline="30000" dirty="0">
                <a:sym typeface="Symbol" pitchFamily="18" charset="2"/>
              </a:rPr>
              <a:t>-1</a:t>
            </a:r>
            <a:r>
              <a:rPr lang="pt-BR" dirty="0">
                <a:sym typeface="Symbol" pitchFamily="18" charset="2"/>
              </a:rPr>
              <a:t>.</a:t>
            </a:r>
            <a:r>
              <a:rPr lang="pt-BR" dirty="0"/>
              <a:t>K</a:t>
            </a:r>
            <a:r>
              <a:rPr lang="pt-BR" baseline="30000" dirty="0"/>
              <a:t>t </a:t>
            </a:r>
            <a:r>
              <a:rPr lang="pt-BR" dirty="0"/>
              <a:t>.M =  </a:t>
            </a:r>
            <a:r>
              <a:rPr lang="pt-BR" dirty="0" err="1"/>
              <a:t>D</a:t>
            </a:r>
            <a:r>
              <a:rPr lang="pt-BR" baseline="30000" dirty="0" err="1"/>
              <a:t>t</a:t>
            </a:r>
            <a:r>
              <a:rPr lang="pt-BR" baseline="30000" dirty="0"/>
              <a:t>      </a:t>
            </a:r>
            <a:r>
              <a:rPr lang="pt-BR" dirty="0"/>
              <a:t>(</a:t>
            </a:r>
            <a:r>
              <a:rPr lang="pt-BR" dirty="0" err="1"/>
              <a:t>since</a:t>
            </a:r>
            <a:r>
              <a:rPr lang="pt-BR" dirty="0"/>
              <a:t> </a:t>
            </a:r>
            <a:r>
              <a:rPr lang="pt-BR" dirty="0" err="1"/>
              <a:t>K.K</a:t>
            </a:r>
            <a:r>
              <a:rPr lang="pt-BR" baseline="30000" dirty="0" err="1"/>
              <a:t>t</a:t>
            </a:r>
            <a:r>
              <a:rPr lang="pt-BR" baseline="30000" dirty="0"/>
              <a:t> </a:t>
            </a:r>
            <a:r>
              <a:rPr lang="pt-BR" dirty="0"/>
              <a:t>= 1)  </a:t>
            </a:r>
            <a:br>
              <a:rPr lang="pt-BR" dirty="0"/>
            </a:br>
            <a:r>
              <a:rPr lang="pt-BR" dirty="0"/>
              <a:t>	</a:t>
            </a:r>
            <a:r>
              <a:rPr lang="pt-BR" dirty="0" err="1"/>
              <a:t>D</a:t>
            </a:r>
            <a:r>
              <a:rPr lang="pt-BR" dirty="0"/>
              <a:t> = </a:t>
            </a:r>
            <a:r>
              <a:rPr lang="pt-BR" dirty="0" err="1"/>
              <a:t>M</a:t>
            </a:r>
            <a:r>
              <a:rPr lang="pt-BR" baseline="30000" dirty="0" err="1"/>
              <a:t>t</a:t>
            </a:r>
            <a:r>
              <a:rPr lang="pt-BR" baseline="30000" dirty="0"/>
              <a:t> </a:t>
            </a:r>
            <a:r>
              <a:rPr lang="pt-BR" dirty="0"/>
              <a:t>.K.</a:t>
            </a:r>
            <a:r>
              <a:rPr lang="pt-BR" dirty="0">
                <a:sym typeface="Symbol" pitchFamily="18" charset="2"/>
              </a:rPr>
              <a:t>S</a:t>
            </a:r>
            <a:r>
              <a:rPr lang="pt-BR" baseline="30000" dirty="0">
                <a:sym typeface="Symbol" pitchFamily="18" charset="2"/>
              </a:rPr>
              <a:t>-1</a:t>
            </a:r>
          </a:p>
          <a:p>
            <a:pPr eaLnBrk="1" hangingPunct="1"/>
            <a:r>
              <a:rPr lang="pt-BR" sz="2800" dirty="0" err="1">
                <a:sym typeface="Symbol" pitchFamily="18" charset="2"/>
              </a:rPr>
              <a:t>Apply</a:t>
            </a:r>
            <a:r>
              <a:rPr lang="pt-BR" sz="2800" dirty="0">
                <a:sym typeface="Symbol" pitchFamily="18" charset="2"/>
              </a:rPr>
              <a:t> </a:t>
            </a:r>
            <a:r>
              <a:rPr lang="pt-BR" sz="2800" dirty="0" err="1">
                <a:sym typeface="Symbol" pitchFamily="18" charset="2"/>
              </a:rPr>
              <a:t>same</a:t>
            </a:r>
            <a:r>
              <a:rPr lang="pt-BR" sz="2800" dirty="0">
                <a:sym typeface="Symbol" pitchFamily="18" charset="2"/>
              </a:rPr>
              <a:t> </a:t>
            </a:r>
            <a:r>
              <a:rPr lang="pt-BR" sz="2800" dirty="0" err="1">
                <a:sym typeface="Symbol" pitchFamily="18" charset="2"/>
              </a:rPr>
              <a:t>transformation</a:t>
            </a:r>
            <a:r>
              <a:rPr lang="pt-BR" sz="2800" dirty="0">
                <a:sym typeface="Symbol" pitchFamily="18" charset="2"/>
              </a:rPr>
              <a:t> </a:t>
            </a:r>
            <a:r>
              <a:rPr lang="pt-BR" sz="2800" dirty="0" err="1">
                <a:sym typeface="Symbol" pitchFamily="18" charset="2"/>
              </a:rPr>
              <a:t>to</a:t>
            </a:r>
            <a:r>
              <a:rPr lang="pt-BR" sz="2800" dirty="0">
                <a:sym typeface="Symbol" pitchFamily="18" charset="2"/>
              </a:rPr>
              <a:t> </a:t>
            </a:r>
            <a:r>
              <a:rPr lang="pt-BR" sz="2800" dirty="0" err="1">
                <a:sym typeface="Symbol" pitchFamily="18" charset="2"/>
              </a:rPr>
              <a:t>q</a:t>
            </a:r>
            <a:r>
              <a:rPr lang="pt-BR" sz="2800" dirty="0">
                <a:sym typeface="Symbol" pitchFamily="18" charset="2"/>
              </a:rPr>
              <a:t>: </a:t>
            </a:r>
          </a:p>
          <a:p>
            <a:pPr eaLnBrk="1" hangingPunct="1"/>
            <a:r>
              <a:rPr lang="pt-BR" sz="2800" dirty="0">
                <a:sym typeface="Symbol" pitchFamily="18" charset="2"/>
              </a:rPr>
              <a:t>	</a:t>
            </a:r>
            <a:r>
              <a:rPr lang="fr-CH" sz="2800" dirty="0"/>
              <a:t>q* = </a:t>
            </a:r>
            <a:r>
              <a:rPr lang="fr-CH" sz="2800" dirty="0" err="1"/>
              <a:t>q</a:t>
            </a:r>
            <a:r>
              <a:rPr lang="fr-CH" sz="2800" baseline="30000" dirty="0" err="1"/>
              <a:t>t</a:t>
            </a:r>
            <a:r>
              <a:rPr lang="pt-BR" sz="2800" dirty="0">
                <a:sym typeface="Symbol" pitchFamily="18" charset="2"/>
              </a:rPr>
              <a:t>.</a:t>
            </a:r>
            <a:r>
              <a:rPr lang="fr-CH" sz="2800" dirty="0" err="1"/>
              <a:t>K</a:t>
            </a:r>
            <a:r>
              <a:rPr lang="fr-CH" sz="2800" baseline="-25000" dirty="0" err="1"/>
              <a:t>s</a:t>
            </a:r>
            <a:r>
              <a:rPr lang="pt-BR" sz="2800" dirty="0">
                <a:sym typeface="Symbol" pitchFamily="18" charset="2"/>
              </a:rPr>
              <a:t>.</a:t>
            </a:r>
            <a:r>
              <a:rPr lang="fr-CH" sz="2800" dirty="0"/>
              <a:t>S</a:t>
            </a:r>
            <a:r>
              <a:rPr lang="fr-CH" sz="2800" baseline="-25000" dirty="0"/>
              <a:t>s</a:t>
            </a:r>
            <a:r>
              <a:rPr lang="fr-CH" sz="2800" baseline="30000" dirty="0"/>
              <a:t>-1</a:t>
            </a:r>
            <a:endParaRPr lang="fr-CH" sz="2800" dirty="0"/>
          </a:p>
          <a:p>
            <a:pPr eaLnBrk="1" hangingPunct="1"/>
            <a:r>
              <a:rPr lang="fr-CH" sz="2800" dirty="0"/>
              <a:t>Then compare transformed vector by using the standard cosine measure</a:t>
            </a:r>
            <a:br>
              <a:rPr lang="fr-CH" sz="2800" dirty="0"/>
            </a:br>
            <a:br>
              <a:rPr lang="fr-CH" sz="2800" dirty="0"/>
            </a:br>
            <a:endParaRPr lang="pt-BR" sz="2800" baseline="30000" dirty="0">
              <a:sym typeface="Symbol" pitchFamily="18" charset="2"/>
            </a:endParaRPr>
          </a:p>
          <a:p>
            <a:endParaRPr lang="fr-CH" dirty="0"/>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Object 4"/>
          <p:cNvGraphicFramePr>
            <a:graphicFrameLocks noChangeAspect="1"/>
          </p:cNvGraphicFramePr>
          <p:nvPr/>
        </p:nvGraphicFramePr>
        <p:xfrm>
          <a:off x="2484441" y="5291139"/>
          <a:ext cx="3241675" cy="1090612"/>
        </p:xfrm>
        <a:graphic>
          <a:graphicData uri="http://schemas.openxmlformats.org/presentationml/2006/ole">
            <mc:AlternateContent xmlns:mc="http://schemas.openxmlformats.org/markup-compatibility/2006">
              <mc:Choice xmlns:v="urn:schemas-microsoft-com:vml" Requires="v">
                <p:oleObj spid="_x0000_s17447" name="Equation" r:id="rId4" imgW="1473120" imgH="495000" progId="Equation.3">
                  <p:embed/>
                </p:oleObj>
              </mc:Choice>
              <mc:Fallback>
                <p:oleObj name="Equation" r:id="rId4" imgW="1473120" imgH="49500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41" y="5291139"/>
                        <a:ext cx="3241675" cy="10906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72099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17411" name="Rectangle 2"/>
          <p:cNvSpPr>
            <a:spLocks noGrp="1" noChangeArrowheads="1"/>
          </p:cNvSpPr>
          <p:nvPr>
            <p:ph type="title"/>
          </p:nvPr>
        </p:nvSpPr>
        <p:spPr/>
        <p:txBody>
          <a:bodyPr/>
          <a:lstStyle/>
          <a:p>
            <a:pPr eaLnBrk="1" hangingPunct="1"/>
            <a:r>
              <a:rPr lang="fr-CH" dirty="0"/>
              <a:t>Illustration of LSI Querying</a:t>
            </a:r>
            <a:endParaRPr lang="en-GB" dirty="0"/>
          </a:p>
        </p:txBody>
      </p:sp>
      <p:sp>
        <p:nvSpPr>
          <p:cNvPr id="17412" name="Rectangle 3"/>
          <p:cNvSpPr>
            <a:spLocks noChangeArrowheads="1"/>
          </p:cNvSpPr>
          <p:nvPr/>
        </p:nvSpPr>
        <p:spPr bwMode="auto">
          <a:xfrm>
            <a:off x="1484784" y="1966198"/>
            <a:ext cx="1155575" cy="3046978"/>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3" name="Rectangle 4"/>
          <p:cNvSpPr>
            <a:spLocks noChangeArrowheads="1"/>
          </p:cNvSpPr>
          <p:nvPr/>
        </p:nvSpPr>
        <p:spPr bwMode="auto">
          <a:xfrm>
            <a:off x="3657600" y="1981200"/>
            <a:ext cx="533400" cy="3031976"/>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4" name="Rectangle 5"/>
          <p:cNvSpPr>
            <a:spLocks noChangeArrowheads="1"/>
          </p:cNvSpPr>
          <p:nvPr/>
        </p:nvSpPr>
        <p:spPr bwMode="auto">
          <a:xfrm>
            <a:off x="4953001" y="3200401"/>
            <a:ext cx="609600" cy="588638"/>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5" name="Rectangle 6"/>
          <p:cNvSpPr>
            <a:spLocks noChangeArrowheads="1"/>
          </p:cNvSpPr>
          <p:nvPr/>
        </p:nvSpPr>
        <p:spPr bwMode="auto">
          <a:xfrm>
            <a:off x="44245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6" name="Rectangle 7"/>
          <p:cNvSpPr>
            <a:spLocks noChangeArrowheads="1"/>
          </p:cNvSpPr>
          <p:nvPr/>
        </p:nvSpPr>
        <p:spPr bwMode="auto">
          <a:xfrm>
            <a:off x="57199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7"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8" name="Rectangle 9"/>
          <p:cNvSpPr>
            <a:spLocks noChangeArrowheads="1"/>
          </p:cNvSpPr>
          <p:nvPr/>
        </p:nvSpPr>
        <p:spPr bwMode="auto">
          <a:xfrm>
            <a:off x="1781255" y="3286126"/>
            <a:ext cx="43164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19" name="Rectangle 10"/>
          <p:cNvSpPr>
            <a:spLocks noChangeArrowheads="1"/>
          </p:cNvSpPr>
          <p:nvPr/>
        </p:nvSpPr>
        <p:spPr bwMode="auto">
          <a:xfrm>
            <a:off x="3789808" y="3286126"/>
            <a:ext cx="34994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K</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0" name="Rectangle 11"/>
          <p:cNvSpPr>
            <a:spLocks noChangeArrowheads="1"/>
          </p:cNvSpPr>
          <p:nvPr/>
        </p:nvSpPr>
        <p:spPr bwMode="auto">
          <a:xfrm>
            <a:off x="5034566" y="3300413"/>
            <a:ext cx="336933"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1" name="Line 12"/>
          <p:cNvSpPr>
            <a:spLocks noChangeShapeType="1"/>
          </p:cNvSpPr>
          <p:nvPr/>
        </p:nvSpPr>
        <p:spPr bwMode="auto">
          <a:xfrm>
            <a:off x="4953001" y="3200401"/>
            <a:ext cx="609600" cy="533400"/>
          </a:xfrm>
          <a:prstGeom prst="line">
            <a:avLst/>
          </a:prstGeom>
          <a:noFill/>
          <a:ln w="9525">
            <a:solidFill>
              <a:schemeClr val="tx1"/>
            </a:solidFill>
            <a:round/>
            <a:headEnd/>
            <a:tailEnd/>
          </a:ln>
        </p:spPr>
        <p:txBody>
          <a:bodyPr wrap="none" lIns="91431" tIns="45715" rIns="91431" bIns="45715" anchor="ctr"/>
          <a:lstStyle/>
          <a:p>
            <a:endParaRPr lang="en-US" sz="1600">
              <a:latin typeface="Calibri" charset="0"/>
              <a:ea typeface="Calibri" charset="0"/>
              <a:cs typeface="Calibri" charset="0"/>
            </a:endParaRPr>
          </a:p>
        </p:txBody>
      </p:sp>
      <p:sp>
        <p:nvSpPr>
          <p:cNvPr id="17422" name="Rectangle 13"/>
          <p:cNvSpPr>
            <a:spLocks noChangeArrowheads="1"/>
          </p:cNvSpPr>
          <p:nvPr/>
        </p:nvSpPr>
        <p:spPr bwMode="auto">
          <a:xfrm>
            <a:off x="3267779" y="5038726"/>
            <a:ext cx="127494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Term vectors</a:t>
            </a:r>
            <a:endParaRPr lang="en-GB" sz="1600" b="1" baseline="-25000">
              <a:latin typeface="Calibri" charset="0"/>
              <a:ea typeface="Calibri" charset="0"/>
              <a:cs typeface="Calibri" charset="0"/>
              <a:sym typeface="Symbol" pitchFamily="18" charset="2"/>
            </a:endParaRPr>
          </a:p>
        </p:txBody>
      </p:sp>
      <p:sp>
        <p:nvSpPr>
          <p:cNvPr id="17423" name="Rectangle 14"/>
          <p:cNvSpPr>
            <a:spLocks noChangeArrowheads="1"/>
          </p:cNvSpPr>
          <p:nvPr/>
        </p:nvSpPr>
        <p:spPr bwMode="auto">
          <a:xfrm>
            <a:off x="6016820" y="4005263"/>
            <a:ext cx="1734752"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Document vectors</a:t>
            </a:r>
            <a:endParaRPr lang="en-GB" sz="1600" b="1" baseline="-25000">
              <a:latin typeface="Calibri" charset="0"/>
              <a:ea typeface="Calibri" charset="0"/>
              <a:cs typeface="Calibri" charset="0"/>
              <a:sym typeface="Symbol" pitchFamily="18" charset="2"/>
            </a:endParaRPr>
          </a:p>
        </p:txBody>
      </p:sp>
      <p:sp>
        <p:nvSpPr>
          <p:cNvPr id="17424" name="Rectangle 15"/>
          <p:cNvSpPr>
            <a:spLocks noChangeArrowheads="1"/>
          </p:cNvSpPr>
          <p:nvPr/>
        </p:nvSpPr>
        <p:spPr bwMode="auto">
          <a:xfrm>
            <a:off x="1718353" y="5572127"/>
            <a:ext cx="64951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n</a:t>
            </a:r>
            <a:endParaRPr lang="en-GB" sz="1600" b="1">
              <a:latin typeface="Calibri" charset="0"/>
              <a:ea typeface="Calibri" charset="0"/>
              <a:cs typeface="Calibri" charset="0"/>
              <a:sym typeface="Symbol" pitchFamily="18" charset="2"/>
            </a:endParaRPr>
          </a:p>
        </p:txBody>
      </p:sp>
      <p:sp>
        <p:nvSpPr>
          <p:cNvPr id="17425" name="Rectangle 16"/>
          <p:cNvSpPr>
            <a:spLocks noChangeArrowheads="1"/>
          </p:cNvSpPr>
          <p:nvPr/>
        </p:nvSpPr>
        <p:spPr bwMode="auto">
          <a:xfrm>
            <a:off x="3592536" y="5572127"/>
            <a:ext cx="62066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s</a:t>
            </a:r>
            <a:endParaRPr lang="en-GB" sz="1600" b="1">
              <a:latin typeface="Calibri" charset="0"/>
              <a:ea typeface="Calibri" charset="0"/>
              <a:cs typeface="Calibri" charset="0"/>
              <a:sym typeface="Symbol" pitchFamily="18" charset="2"/>
            </a:endParaRPr>
          </a:p>
        </p:txBody>
      </p:sp>
      <p:sp>
        <p:nvSpPr>
          <p:cNvPr id="17426" name="Rectangle 17"/>
          <p:cNvSpPr>
            <a:spLocks noChangeArrowheads="1"/>
          </p:cNvSpPr>
          <p:nvPr/>
        </p:nvSpPr>
        <p:spPr bwMode="auto">
          <a:xfrm>
            <a:off x="4974865" y="5572127"/>
            <a:ext cx="53570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s</a:t>
            </a:r>
            <a:endParaRPr lang="en-GB" sz="1600" b="1">
              <a:latin typeface="Calibri" charset="0"/>
              <a:ea typeface="Calibri" charset="0"/>
              <a:cs typeface="Calibri" charset="0"/>
              <a:sym typeface="Symbol" pitchFamily="18" charset="2"/>
            </a:endParaRPr>
          </a:p>
        </p:txBody>
      </p:sp>
      <p:sp>
        <p:nvSpPr>
          <p:cNvPr id="17427" name="Rectangle 18"/>
          <p:cNvSpPr>
            <a:spLocks noChangeArrowheads="1"/>
          </p:cNvSpPr>
          <p:nvPr/>
        </p:nvSpPr>
        <p:spPr bwMode="auto">
          <a:xfrm>
            <a:off x="6375697" y="5586413"/>
            <a:ext cx="56455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n</a:t>
            </a:r>
            <a:endParaRPr lang="en-GB" sz="1600" b="1">
              <a:latin typeface="Calibri" charset="0"/>
              <a:ea typeface="Calibri" charset="0"/>
              <a:cs typeface="Calibri" charset="0"/>
              <a:sym typeface="Symbol" pitchFamily="18" charset="2"/>
            </a:endParaRPr>
          </a:p>
        </p:txBody>
      </p:sp>
      <p:sp>
        <p:nvSpPr>
          <p:cNvPr id="17428" name="Line 19"/>
          <p:cNvSpPr>
            <a:spLocks noChangeShapeType="1"/>
          </p:cNvSpPr>
          <p:nvPr/>
        </p:nvSpPr>
        <p:spPr bwMode="auto">
          <a:xfrm rot="5400000">
            <a:off x="3887788" y="20256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29" name="AutoShape 20"/>
          <p:cNvSpPr>
            <a:spLocks/>
          </p:cNvSpPr>
          <p:nvPr/>
        </p:nvSpPr>
        <p:spPr bwMode="auto">
          <a:xfrm rot="5400000">
            <a:off x="190785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0" name="Rectangle 21"/>
          <p:cNvSpPr>
            <a:spLocks noChangeArrowheads="1"/>
          </p:cNvSpPr>
          <p:nvPr/>
        </p:nvSpPr>
        <p:spPr bwMode="auto">
          <a:xfrm>
            <a:off x="1968512" y="1125538"/>
            <a:ext cx="295254" cy="338544"/>
          </a:xfrm>
          <a:prstGeom prst="rect">
            <a:avLst/>
          </a:prstGeom>
          <a:noFill/>
          <a:ln w="9525">
            <a:noFill/>
            <a:miter lim="800000"/>
            <a:headEnd/>
            <a:tailEnd/>
          </a:ln>
        </p:spPr>
        <p:txBody>
          <a:bodyPr wrap="none" lIns="91431" tIns="45715" rIns="91431" bIns="45715">
            <a:spAutoFit/>
          </a:bodyPr>
          <a:lstStyle/>
          <a:p>
            <a:r>
              <a:rPr lang="pt-BR" sz="1600" b="1" dirty="0" err="1">
                <a:latin typeface="Calibri" charset="0"/>
                <a:ea typeface="Calibri" charset="0"/>
                <a:cs typeface="Calibri" charset="0"/>
              </a:rPr>
              <a:t>n</a:t>
            </a:r>
            <a:endParaRPr lang="en-GB" sz="1600" b="1" baseline="30000" dirty="0">
              <a:latin typeface="Calibri" charset="0"/>
              <a:ea typeface="Calibri" charset="0"/>
              <a:cs typeface="Calibri" charset="0"/>
            </a:endParaRPr>
          </a:p>
        </p:txBody>
      </p:sp>
      <p:sp>
        <p:nvSpPr>
          <p:cNvPr id="17431" name="AutoShape 22"/>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2" name="Rectangle 23"/>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7433" name="Line 24"/>
          <p:cNvSpPr>
            <a:spLocks noChangeShapeType="1"/>
          </p:cNvSpPr>
          <p:nvPr/>
        </p:nvSpPr>
        <p:spPr bwMode="auto">
          <a:xfrm rot="5400000">
            <a:off x="3887788" y="2241555"/>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4" name="Line 25"/>
          <p:cNvSpPr>
            <a:spLocks noChangeShapeType="1"/>
          </p:cNvSpPr>
          <p:nvPr/>
        </p:nvSpPr>
        <p:spPr bwMode="auto">
          <a:xfrm rot="5400000">
            <a:off x="3887788" y="24574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5" name="AutoShape 26"/>
          <p:cNvSpPr>
            <a:spLocks/>
          </p:cNvSpPr>
          <p:nvPr/>
        </p:nvSpPr>
        <p:spPr bwMode="auto">
          <a:xfrm rot="5400000">
            <a:off x="3743327" y="1376366"/>
            <a:ext cx="360362" cy="576263"/>
          </a:xfrm>
          <a:prstGeom prst="leftBrace">
            <a:avLst>
              <a:gd name="adj1" fmla="val 13326"/>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6" name="Rectangle 27"/>
          <p:cNvSpPr>
            <a:spLocks noChangeArrowheads="1"/>
          </p:cNvSpPr>
          <p:nvPr/>
        </p:nvSpPr>
        <p:spPr bwMode="auto">
          <a:xfrm>
            <a:off x="3821264" y="1125538"/>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s</a:t>
            </a:r>
            <a:endParaRPr lang="en-GB" sz="1600" b="1" baseline="30000">
              <a:latin typeface="Calibri" charset="0"/>
              <a:ea typeface="Calibri" charset="0"/>
              <a:cs typeface="Calibri" charset="0"/>
            </a:endParaRPr>
          </a:p>
        </p:txBody>
      </p:sp>
      <p:sp>
        <p:nvSpPr>
          <p:cNvPr id="17437" name="Rectangle 28"/>
          <p:cNvSpPr>
            <a:spLocks noChangeArrowheads="1"/>
          </p:cNvSpPr>
          <p:nvPr/>
        </p:nvSpPr>
        <p:spPr bwMode="auto">
          <a:xfrm>
            <a:off x="6310313" y="3200401"/>
            <a:ext cx="1142007" cy="588638"/>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8" name="Rectangle 29"/>
          <p:cNvSpPr>
            <a:spLocks noChangeArrowheads="1"/>
          </p:cNvSpPr>
          <p:nvPr/>
        </p:nvSpPr>
        <p:spPr bwMode="auto">
          <a:xfrm>
            <a:off x="6997860" y="3278188"/>
            <a:ext cx="415608"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a:t>
            </a:r>
            <a:r>
              <a:rPr lang="pt-BR" sz="1600" b="1" baseline="-25000">
                <a:latin typeface="Calibri" charset="0"/>
                <a:ea typeface="Calibri" charset="0"/>
                <a:cs typeface="Calibri" charset="0"/>
              </a:rPr>
              <a:t>s</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7439" name="AutoShape 30"/>
          <p:cNvSpPr>
            <a:spLocks/>
          </p:cNvSpPr>
          <p:nvPr/>
        </p:nvSpPr>
        <p:spPr bwMode="auto">
          <a:xfrm rot="5400000">
            <a:off x="6660358" y="2204244"/>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40" name="Rectangle 31"/>
          <p:cNvSpPr>
            <a:spLocks noChangeArrowheads="1"/>
          </p:cNvSpPr>
          <p:nvPr/>
        </p:nvSpPr>
        <p:spPr bwMode="auto">
          <a:xfrm>
            <a:off x="6696880" y="213518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7441" name="Line 32"/>
          <p:cNvSpPr>
            <a:spLocks noChangeShapeType="1"/>
          </p:cNvSpPr>
          <p:nvPr/>
        </p:nvSpPr>
        <p:spPr bwMode="auto">
          <a:xfrm>
            <a:off x="64452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2" name="Line 33"/>
          <p:cNvSpPr>
            <a:spLocks noChangeShapeType="1"/>
          </p:cNvSpPr>
          <p:nvPr/>
        </p:nvSpPr>
        <p:spPr bwMode="auto">
          <a:xfrm>
            <a:off x="66611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3" name="Line 34"/>
          <p:cNvSpPr>
            <a:spLocks noChangeShapeType="1"/>
          </p:cNvSpPr>
          <p:nvPr/>
        </p:nvSpPr>
        <p:spPr bwMode="auto">
          <a:xfrm>
            <a:off x="68770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4" name="AutoShape 37"/>
          <p:cNvSpPr>
            <a:spLocks/>
          </p:cNvSpPr>
          <p:nvPr/>
        </p:nvSpPr>
        <p:spPr bwMode="auto">
          <a:xfrm rot="10800000">
            <a:off x="7885114" y="3141663"/>
            <a:ext cx="360362" cy="647700"/>
          </a:xfrm>
          <a:prstGeom prst="leftBrace">
            <a:avLst>
              <a:gd name="adj1" fmla="val 14978"/>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7445" name="Rectangle 39"/>
          <p:cNvSpPr>
            <a:spLocks noChangeArrowheads="1"/>
          </p:cNvSpPr>
          <p:nvPr/>
        </p:nvSpPr>
        <p:spPr bwMode="auto">
          <a:xfrm>
            <a:off x="8356752" y="3284539"/>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s</a:t>
            </a:r>
            <a:endParaRPr lang="en-GB" sz="1600" b="1" baseline="30000">
              <a:latin typeface="Calibri" charset="0"/>
              <a:ea typeface="Calibri" charset="0"/>
              <a:cs typeface="Calibri" charset="0"/>
            </a:endParaRPr>
          </a:p>
        </p:txBody>
      </p:sp>
      <p:sp>
        <p:nvSpPr>
          <p:cNvPr id="3" name="Rectangle 2"/>
          <p:cNvSpPr/>
          <p:nvPr/>
        </p:nvSpPr>
        <p:spPr bwMode="auto">
          <a:xfrm>
            <a:off x="2627786" y="1966198"/>
            <a:ext cx="348961" cy="3046978"/>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31" tIns="45715" rIns="91431" bIns="45715" numCol="1" rtlCol="0" anchor="ctr" anchorCtr="0" compatLnSpc="1">
            <a:prstTxWarp prst="textNoShape">
              <a:avLst/>
            </a:prstTxWarp>
            <a:spAutoFit/>
          </a:bodyPr>
          <a:lstStyle/>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p:txBody>
      </p:sp>
      <p:sp>
        <p:nvSpPr>
          <p:cNvPr id="4" name="Rectangle 3"/>
          <p:cNvSpPr/>
          <p:nvPr/>
        </p:nvSpPr>
        <p:spPr>
          <a:xfrm>
            <a:off x="2608855" y="1556792"/>
            <a:ext cx="343345" cy="338544"/>
          </a:xfrm>
          <a:prstGeom prst="rect">
            <a:avLst/>
          </a:prstGeom>
        </p:spPr>
        <p:txBody>
          <a:bodyPr wrap="none" lIns="91431" tIns="45715" rIns="91431" bIns="45715">
            <a:spAutoFit/>
          </a:bodyPr>
          <a:lstStyle/>
          <a:p>
            <a:r>
              <a:rPr lang="pt-BR" sz="1600" b="1" dirty="0" err="1">
                <a:latin typeface="Calibri" charset="0"/>
                <a:ea typeface="Calibri" charset="0"/>
                <a:cs typeface="Calibri" charset="0"/>
              </a:rPr>
              <a:t>q</a:t>
            </a:r>
            <a:r>
              <a:rPr lang="pt-BR" sz="1600" b="1" baseline="30000" dirty="0" err="1">
                <a:latin typeface="Calibri" charset="0"/>
                <a:ea typeface="Calibri" charset="0"/>
                <a:cs typeface="Calibri" charset="0"/>
              </a:rPr>
              <a:t>t</a:t>
            </a:r>
            <a:endParaRPr lang="en-GB" sz="1600" b="1" baseline="30000" dirty="0">
              <a:latin typeface="Calibri" charset="0"/>
              <a:ea typeface="Calibri" charset="0"/>
              <a:cs typeface="Calibri" charset="0"/>
            </a:endParaRPr>
          </a:p>
        </p:txBody>
      </p:sp>
      <p:sp>
        <p:nvSpPr>
          <p:cNvPr id="41" name="Rectangle 40"/>
          <p:cNvSpPr/>
          <p:nvPr/>
        </p:nvSpPr>
        <p:spPr bwMode="auto">
          <a:xfrm>
            <a:off x="7452320" y="3204275"/>
            <a:ext cx="216025" cy="584765"/>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31" tIns="45715" rIns="91431" bIns="45715" numCol="1" rtlCol="0" anchor="ctr" anchorCtr="0" compatLnSpc="1">
            <a:prstTxWarp prst="textNoShape">
              <a:avLst/>
            </a:prstTxWarp>
            <a:spAutoFit/>
          </a:bodyPr>
          <a:lstStyle/>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p:txBody>
      </p:sp>
      <p:sp>
        <p:nvSpPr>
          <p:cNvPr id="42" name="Rectangle 41"/>
          <p:cNvSpPr/>
          <p:nvPr/>
        </p:nvSpPr>
        <p:spPr>
          <a:xfrm>
            <a:off x="7399940" y="2708920"/>
            <a:ext cx="397848" cy="338544"/>
          </a:xfrm>
          <a:prstGeom prst="rect">
            <a:avLst/>
          </a:prstGeom>
        </p:spPr>
        <p:txBody>
          <a:bodyPr wrap="none" lIns="91431" tIns="45715" rIns="91431" bIns="45715">
            <a:spAutoFit/>
          </a:bodyPr>
          <a:lstStyle/>
          <a:p>
            <a:r>
              <a:rPr lang="pt-BR" sz="1600" b="1" dirty="0" err="1">
                <a:latin typeface="Calibri" charset="0"/>
                <a:ea typeface="Calibri" charset="0"/>
                <a:cs typeface="Calibri" charset="0"/>
              </a:rPr>
              <a:t>q</a:t>
            </a:r>
            <a:r>
              <a:rPr lang="pt-BR" sz="1600" b="1" dirty="0">
                <a:latin typeface="Calibri" charset="0"/>
                <a:ea typeface="Calibri" charset="0"/>
                <a:cs typeface="Calibri" charset="0"/>
              </a:rPr>
              <a:t>*</a:t>
            </a:r>
            <a:endParaRPr lang="en-GB" sz="1600" b="1" baseline="30000" dirty="0">
              <a:latin typeface="Calibri" charset="0"/>
              <a:ea typeface="Calibri" charset="0"/>
              <a:cs typeface="Calibri" charset="0"/>
            </a:endParaRPr>
          </a:p>
        </p:txBody>
      </p:sp>
      <p:grpSp>
        <p:nvGrpSpPr>
          <p:cNvPr id="43" name="Group 42"/>
          <p:cNvGrpSpPr/>
          <p:nvPr/>
        </p:nvGrpSpPr>
        <p:grpSpPr>
          <a:xfrm>
            <a:off x="1713837" y="4710338"/>
            <a:ext cx="465282" cy="461665"/>
            <a:chOff x="1856656" y="4710336"/>
            <a:chExt cx="504056" cy="461665"/>
          </a:xfrm>
        </p:grpSpPr>
        <p:cxnSp>
          <p:nvCxnSpPr>
            <p:cNvPr id="44" name="Straight Connector 43"/>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6" name="Rectangle 45"/>
            <p:cNvSpPr/>
            <p:nvPr/>
          </p:nvSpPr>
          <p:spPr bwMode="auto">
            <a:xfrm>
              <a:off x="2008659"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1" i="0" u="none" strike="noStrike" cap="none" normalizeH="0" baseline="0">
                <a:ln>
                  <a:noFill/>
                </a:ln>
                <a:solidFill>
                  <a:schemeClr val="tx1"/>
                </a:solidFill>
                <a:effectLst/>
                <a:latin typeface="Calibri" charset="0"/>
                <a:ea typeface="Calibri" charset="0"/>
                <a:cs typeface="Calibri" charset="0"/>
              </a:endParaRPr>
            </a:p>
          </p:txBody>
        </p:sp>
      </p:grpSp>
      <p:grpSp>
        <p:nvGrpSpPr>
          <p:cNvPr id="47" name="Group 46"/>
          <p:cNvGrpSpPr/>
          <p:nvPr/>
        </p:nvGrpSpPr>
        <p:grpSpPr>
          <a:xfrm>
            <a:off x="1713837" y="4710338"/>
            <a:ext cx="465282" cy="461665"/>
            <a:chOff x="1856656" y="4710336"/>
            <a:chExt cx="504056" cy="461665"/>
          </a:xfrm>
        </p:grpSpPr>
        <p:cxnSp>
          <p:nvCxnSpPr>
            <p:cNvPr id="48" name="Straight Connector 47"/>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0" name="Rectangle 49"/>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1" name="Group 50"/>
          <p:cNvGrpSpPr/>
          <p:nvPr/>
        </p:nvGrpSpPr>
        <p:grpSpPr>
          <a:xfrm>
            <a:off x="1846774" y="1758010"/>
            <a:ext cx="465282" cy="461665"/>
            <a:chOff x="1856656" y="4710336"/>
            <a:chExt cx="504056" cy="461665"/>
          </a:xfrm>
        </p:grpSpPr>
        <p:cxnSp>
          <p:nvCxnSpPr>
            <p:cNvPr id="52" name="Straight Connector 51"/>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4" name="Rectangle 53"/>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5" name="Group 54"/>
          <p:cNvGrpSpPr/>
          <p:nvPr/>
        </p:nvGrpSpPr>
        <p:grpSpPr>
          <a:xfrm>
            <a:off x="6632537" y="2910138"/>
            <a:ext cx="465282" cy="461665"/>
            <a:chOff x="1856656" y="4710336"/>
            <a:chExt cx="504056" cy="461665"/>
          </a:xfrm>
        </p:grpSpPr>
        <p:cxnSp>
          <p:nvCxnSpPr>
            <p:cNvPr id="56" name="Straight Connector 55"/>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8" name="Rectangle 57"/>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9" name="Group 58"/>
          <p:cNvGrpSpPr/>
          <p:nvPr/>
        </p:nvGrpSpPr>
        <p:grpSpPr>
          <a:xfrm>
            <a:off x="6632537" y="3486200"/>
            <a:ext cx="465282" cy="461665"/>
            <a:chOff x="1856656" y="4710336"/>
            <a:chExt cx="504056" cy="461665"/>
          </a:xfrm>
        </p:grpSpPr>
        <p:cxnSp>
          <p:nvCxnSpPr>
            <p:cNvPr id="60" name="Straight Connector 59"/>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62" name="Rectangle 61"/>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spTree>
    <p:extLst>
      <p:ext uri="{BB962C8B-B14F-4D97-AF65-F5344CB8AC3E}">
        <p14:creationId xmlns:p14="http://schemas.microsoft.com/office/powerpoint/2010/main" val="675589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lIns="92066" tIns="46034" rIns="92066" bIns="46034"/>
          <a:lstStyle/>
          <a:p>
            <a:pPr eaLnBrk="1" hangingPunct="1"/>
            <a:r>
              <a:rPr lang="en-US">
                <a:latin typeface="Calibri" charset="0"/>
              </a:rPr>
              <a:t>Example: Documents</a:t>
            </a:r>
          </a:p>
        </p:txBody>
      </p:sp>
      <p:sp>
        <p:nvSpPr>
          <p:cNvPr id="58370" name="Rectangle 3"/>
          <p:cNvSpPr>
            <a:spLocks noGrp="1" noChangeArrowheads="1"/>
          </p:cNvSpPr>
          <p:nvPr>
            <p:ph idx="1"/>
          </p:nvPr>
        </p:nvSpPr>
        <p:spPr>
          <a:xfrm>
            <a:off x="152400" y="1371600"/>
            <a:ext cx="8883162" cy="5029200"/>
          </a:xfrm>
          <a:ln>
            <a:solidFill>
              <a:schemeClr val="tx1"/>
            </a:solidFill>
            <a:miter lim="800000"/>
            <a:headEnd/>
            <a:tailEnd/>
          </a:ln>
        </p:spPr>
        <p:txBody>
          <a:bodyPr lIns="92066" tIns="46034" rIns="92066" bIns="46034"/>
          <a:lstStyle/>
          <a:p>
            <a:pPr marL="0" indent="0" eaLnBrk="1" hangingPunct="1">
              <a:lnSpc>
                <a:spcPct val="90000"/>
              </a:lnSpc>
            </a:pPr>
            <a:r>
              <a:rPr lang="en-US" sz="1600">
                <a:latin typeface="Calibri" charset="0"/>
              </a:rPr>
              <a:t>B1 A Course on Integral Equations</a:t>
            </a:r>
          </a:p>
          <a:p>
            <a:pPr marL="0" indent="0" eaLnBrk="1" hangingPunct="1">
              <a:lnSpc>
                <a:spcPct val="90000"/>
              </a:lnSpc>
            </a:pPr>
            <a:r>
              <a:rPr lang="en-US" sz="1600">
                <a:latin typeface="Calibri" charset="0"/>
              </a:rPr>
              <a:t>B2 Attractors for Semigroups and Evolution Equations</a:t>
            </a:r>
          </a:p>
          <a:p>
            <a:pPr marL="0" indent="0" eaLnBrk="1" hangingPunct="1">
              <a:lnSpc>
                <a:spcPct val="90000"/>
              </a:lnSpc>
            </a:pPr>
            <a:r>
              <a:rPr lang="en-US" sz="1600">
                <a:latin typeface="Calibri" charset="0"/>
              </a:rPr>
              <a:t>B3 Automatic Differentiation of Algorithms: Theory, Implementation, and Application</a:t>
            </a:r>
          </a:p>
          <a:p>
            <a:pPr marL="0" indent="0" eaLnBrk="1" hangingPunct="1">
              <a:lnSpc>
                <a:spcPct val="90000"/>
              </a:lnSpc>
            </a:pPr>
            <a:r>
              <a:rPr lang="en-US" sz="1600">
                <a:latin typeface="Calibri" charset="0"/>
              </a:rPr>
              <a:t>B4 Geometrical Aspects of Partial Differential Equations</a:t>
            </a:r>
          </a:p>
          <a:p>
            <a:pPr marL="0" indent="0" eaLnBrk="1" hangingPunct="1">
              <a:lnSpc>
                <a:spcPct val="90000"/>
              </a:lnSpc>
            </a:pPr>
            <a:r>
              <a:rPr lang="en-US" sz="1600">
                <a:latin typeface="Calibri" charset="0"/>
              </a:rPr>
              <a:t>B5 Ideals, Varieties, and Algorithms: An Introduction to Computational Algebraic Geometry and Commutative Algebra</a:t>
            </a:r>
          </a:p>
          <a:p>
            <a:pPr marL="0" indent="0" eaLnBrk="1" hangingPunct="1">
              <a:lnSpc>
                <a:spcPct val="90000"/>
              </a:lnSpc>
            </a:pPr>
            <a:r>
              <a:rPr lang="en-US" sz="1600">
                <a:latin typeface="Calibri" charset="0"/>
              </a:rPr>
              <a:t>B6 Introduction to Hamiltonian Dynamical Systems and the N-Body Problem</a:t>
            </a:r>
          </a:p>
          <a:p>
            <a:pPr marL="0" indent="0" eaLnBrk="1" hangingPunct="1">
              <a:lnSpc>
                <a:spcPct val="90000"/>
              </a:lnSpc>
            </a:pPr>
            <a:r>
              <a:rPr lang="en-US" sz="1600">
                <a:latin typeface="Calibri" charset="0"/>
              </a:rPr>
              <a:t>B7 Knapsack Problems: Algorithms and Computer Implementations</a:t>
            </a:r>
          </a:p>
          <a:p>
            <a:pPr marL="0" indent="0" eaLnBrk="1" hangingPunct="1">
              <a:lnSpc>
                <a:spcPct val="90000"/>
              </a:lnSpc>
            </a:pPr>
            <a:r>
              <a:rPr lang="en-US" sz="1600">
                <a:latin typeface="Calibri" charset="0"/>
              </a:rPr>
              <a:t>B8 Methods of Solving Singular Systems of Ordinary Differential Equations</a:t>
            </a:r>
          </a:p>
          <a:p>
            <a:pPr marL="0" indent="0" eaLnBrk="1" hangingPunct="1">
              <a:lnSpc>
                <a:spcPct val="90000"/>
              </a:lnSpc>
            </a:pPr>
            <a:r>
              <a:rPr lang="en-US" sz="1600">
                <a:latin typeface="Calibri" charset="0"/>
              </a:rPr>
              <a:t>B9 Nonlinear Systems</a:t>
            </a:r>
          </a:p>
          <a:p>
            <a:pPr marL="0" indent="0" eaLnBrk="1" hangingPunct="1">
              <a:lnSpc>
                <a:spcPct val="90000"/>
              </a:lnSpc>
            </a:pPr>
            <a:r>
              <a:rPr lang="en-US" sz="1600">
                <a:latin typeface="Calibri" charset="0"/>
              </a:rPr>
              <a:t>B10 Ordinary Differential Equations</a:t>
            </a:r>
          </a:p>
          <a:p>
            <a:pPr marL="0" indent="0" eaLnBrk="1" hangingPunct="1">
              <a:lnSpc>
                <a:spcPct val="90000"/>
              </a:lnSpc>
            </a:pPr>
            <a:r>
              <a:rPr lang="en-US" sz="1600">
                <a:latin typeface="Calibri" charset="0"/>
              </a:rPr>
              <a:t>B11 Oscillation Theory for Neutral Differential Equations with Delay</a:t>
            </a:r>
          </a:p>
          <a:p>
            <a:pPr marL="0" indent="0" eaLnBrk="1" hangingPunct="1">
              <a:lnSpc>
                <a:spcPct val="90000"/>
              </a:lnSpc>
            </a:pPr>
            <a:r>
              <a:rPr lang="en-US" sz="1600">
                <a:latin typeface="Calibri" charset="0"/>
              </a:rPr>
              <a:t>B12 Oscillation Theory of Delay Differential Equations</a:t>
            </a:r>
          </a:p>
          <a:p>
            <a:pPr marL="0" indent="0" eaLnBrk="1" hangingPunct="1">
              <a:lnSpc>
                <a:spcPct val="90000"/>
              </a:lnSpc>
            </a:pPr>
            <a:r>
              <a:rPr lang="en-US" sz="1600">
                <a:latin typeface="Calibri" charset="0"/>
              </a:rPr>
              <a:t>B13 Pseudodifferential Operators and Nonlinear Partial Differential Equations</a:t>
            </a:r>
          </a:p>
          <a:p>
            <a:pPr marL="0" indent="0" eaLnBrk="1" hangingPunct="1">
              <a:lnSpc>
                <a:spcPct val="90000"/>
              </a:lnSpc>
            </a:pPr>
            <a:r>
              <a:rPr lang="en-US" sz="1600">
                <a:latin typeface="Calibri" charset="0"/>
              </a:rPr>
              <a:t>B14 Sinc Methods for Quadrature and Differential Equations</a:t>
            </a:r>
          </a:p>
          <a:p>
            <a:pPr marL="0" indent="0" eaLnBrk="1" hangingPunct="1">
              <a:lnSpc>
                <a:spcPct val="90000"/>
              </a:lnSpc>
            </a:pPr>
            <a:r>
              <a:rPr lang="en-US" sz="1600">
                <a:latin typeface="Calibri" charset="0"/>
              </a:rPr>
              <a:t>B15 Stability of Stochastic Differential Equations with Respect to Semi-Martingales</a:t>
            </a:r>
          </a:p>
          <a:p>
            <a:pPr marL="0" indent="0" eaLnBrk="1" hangingPunct="1">
              <a:lnSpc>
                <a:spcPct val="90000"/>
              </a:lnSpc>
            </a:pPr>
            <a:r>
              <a:rPr lang="en-US" sz="1600">
                <a:latin typeface="Calibri" charset="0"/>
              </a:rPr>
              <a:t>B16 The Boundary Integral Approach to Static and Dynamic Contact Problems</a:t>
            </a:r>
          </a:p>
          <a:p>
            <a:pPr marL="0" indent="0" eaLnBrk="1" hangingPunct="1">
              <a:lnSpc>
                <a:spcPct val="90000"/>
              </a:lnSpc>
            </a:pPr>
            <a:r>
              <a:rPr lang="en-US" sz="1600">
                <a:latin typeface="Calibri" charset="0"/>
              </a:rPr>
              <a:t>B17 The Double Mellin-Barnes Type Integrals and Their Applications to Convolution Theory</a:t>
            </a:r>
          </a:p>
        </p:txBody>
      </p:sp>
      <p:sp>
        <p:nvSpPr>
          <p:cNvPr id="58371"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fr-CH" sz="900">
                <a:latin typeface="Verdana" charset="0"/>
              </a:rPr>
              <a:t>©2020, Karl Aberer, EPFL-IC, Laboratoire de systèmes d'informations répartis </a:t>
            </a:r>
            <a:endParaRPr lang="en-GB" sz="900">
              <a:latin typeface="Verdana" charset="0"/>
            </a:endParaRPr>
          </a:p>
        </p:txBody>
      </p:sp>
    </p:spTree>
    <p:extLst>
      <p:ext uri="{BB962C8B-B14F-4D97-AF65-F5344CB8AC3E}">
        <p14:creationId xmlns:p14="http://schemas.microsoft.com/office/powerpoint/2010/main" val="2048741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Modeling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sz="2386" dirty="0"/>
              </a:p>
              <a:p>
                <a:r>
                  <a:rPr lang="en-US" sz="2386" dirty="0"/>
                  <a:t>Query likelihood: determine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r>
                          <a:rPr lang="fr-CH" sz="2386" i="1">
                            <a:latin typeface="Cambria Math" charset="0"/>
                          </a:rPr>
                          <m:t>𝑑</m:t>
                        </m:r>
                      </m:e>
                    </m:d>
                  </m:oMath>
                </a14:m>
                <a:endParaRPr lang="en-US" sz="2386" dirty="0"/>
              </a:p>
              <a:p>
                <a:endParaRPr lang="en-US" sz="2386" dirty="0"/>
              </a:p>
              <a:p>
                <a:r>
                  <a:rPr lang="en-US" sz="2386" dirty="0"/>
                  <a:t>Assume each document </a:t>
                </a:r>
                <a14:m>
                  <m:oMath xmlns:m="http://schemas.openxmlformats.org/officeDocument/2006/math">
                    <m:r>
                      <a:rPr lang="fr-CH" sz="2386" i="1">
                        <a:latin typeface="Cambria Math" charset="0"/>
                      </a:rPr>
                      <m:t>𝑑</m:t>
                    </m:r>
                  </m:oMath>
                </a14:m>
                <a:r>
                  <a:rPr lang="en-US" sz="2386" dirty="0"/>
                  <a:t> is generated by a Language Model </a:t>
                </a:r>
                <a14:m>
                  <m:oMath xmlns:m="http://schemas.openxmlformats.org/officeDocument/2006/math">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oMath>
                </a14:m>
                <a:endParaRPr lang="en-US" sz="2386" baseline="-25000" dirty="0"/>
              </a:p>
              <a:p>
                <a:pPr marL="389586" indent="-389586">
                  <a:buFont typeface="Arial" panose="020B0604020202020204" pitchFamily="34" charset="0"/>
                  <a:buChar char="•"/>
                </a:pPr>
                <a:r>
                  <a:rPr lang="en-US" sz="2045" dirty="0"/>
                  <a:t>a language model is a mechanism that generates the words of the language</a:t>
                </a:r>
              </a:p>
              <a:p>
                <a:endParaRPr lang="en-US" sz="2386" dirty="0"/>
              </a:p>
              <a:p>
                <a:r>
                  <a:rPr lang="en-US" sz="2386" dirty="0"/>
                  <a:t>Then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r>
                          <a:rPr lang="fr-CH" sz="2386" i="1">
                            <a:latin typeface="Cambria Math" charset="0"/>
                          </a:rPr>
                          <m:t>𝑑</m:t>
                        </m:r>
                      </m:e>
                    </m:d>
                  </m:oMath>
                </a14:m>
                <a:r>
                  <a:rPr lang="en-US" sz="2386" dirty="0"/>
                  <a:t> can be interpreted as the probability that the query </a:t>
                </a:r>
                <a14:m>
                  <m:oMath xmlns:m="http://schemas.openxmlformats.org/officeDocument/2006/math">
                    <m:r>
                      <a:rPr lang="fr-CH" sz="2386" i="1">
                        <a:latin typeface="Cambria Math" charset="0"/>
                      </a:rPr>
                      <m:t>𝑞</m:t>
                    </m:r>
                  </m:oMath>
                </a14:m>
                <a:r>
                  <a:rPr lang="en-US" sz="2386" dirty="0"/>
                  <a:t> was generated by the language model </a:t>
                </a:r>
                <a14:m>
                  <m:oMath xmlns:m="http://schemas.openxmlformats.org/officeDocument/2006/math">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oMath>
                </a14:m>
                <a:endParaRPr lang="en-US" sz="2386"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7" r="-423"/>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763098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18435" name="Rectangle 2"/>
          <p:cNvSpPr>
            <a:spLocks noGrp="1" noChangeArrowheads="1"/>
          </p:cNvSpPr>
          <p:nvPr>
            <p:ph type="title"/>
          </p:nvPr>
        </p:nvSpPr>
        <p:spPr/>
        <p:txBody>
          <a:bodyPr/>
          <a:lstStyle/>
          <a:p>
            <a:pPr eaLnBrk="1" hangingPunct="1"/>
            <a:r>
              <a:rPr lang="fr-CH"/>
              <a:t>Example (SVD, s=2)</a:t>
            </a:r>
            <a:endParaRPr lang="en-GB"/>
          </a:p>
        </p:txBody>
      </p:sp>
      <p:pic>
        <p:nvPicPr>
          <p:cNvPr id="18436" name="Picture 3"/>
          <p:cNvPicPr>
            <a:picLocks noGrp="1" noChangeAspect="1" noChangeArrowheads="1"/>
          </p:cNvPicPr>
          <p:nvPr>
            <p:ph type="body" idx="1"/>
          </p:nvPr>
        </p:nvPicPr>
        <p:blipFill>
          <a:blip r:embed="rId3" cstate="print"/>
          <a:srcRect/>
          <a:stretch>
            <a:fillRect/>
          </a:stretch>
        </p:blipFill>
        <p:spPr>
          <a:xfrm>
            <a:off x="636591" y="1798638"/>
            <a:ext cx="2886075" cy="3962400"/>
          </a:xfrm>
          <a:noFill/>
        </p:spPr>
      </p:pic>
      <p:pic>
        <p:nvPicPr>
          <p:cNvPr id="18437" name="Picture 4"/>
          <p:cNvPicPr>
            <a:picLocks noChangeAspect="1" noChangeArrowheads="1"/>
          </p:cNvPicPr>
          <p:nvPr/>
        </p:nvPicPr>
        <p:blipFill>
          <a:blip r:embed="rId4" cstate="print"/>
          <a:srcRect/>
          <a:stretch>
            <a:fillRect/>
          </a:stretch>
        </p:blipFill>
        <p:spPr bwMode="auto">
          <a:xfrm>
            <a:off x="3633788" y="3170238"/>
            <a:ext cx="1700212" cy="406400"/>
          </a:xfrm>
          <a:prstGeom prst="rect">
            <a:avLst/>
          </a:prstGeom>
          <a:noFill/>
          <a:ln w="9525">
            <a:noFill/>
            <a:miter lim="800000"/>
            <a:headEnd/>
            <a:tailEnd/>
          </a:ln>
        </p:spPr>
      </p:pic>
      <p:pic>
        <p:nvPicPr>
          <p:cNvPr id="18438" name="Picture 5"/>
          <p:cNvPicPr>
            <a:picLocks noChangeAspect="1" noChangeArrowheads="1"/>
          </p:cNvPicPr>
          <p:nvPr/>
        </p:nvPicPr>
        <p:blipFill>
          <a:blip r:embed="rId5" cstate="print"/>
          <a:srcRect/>
          <a:stretch>
            <a:fillRect/>
          </a:stretch>
        </p:blipFill>
        <p:spPr bwMode="auto">
          <a:xfrm>
            <a:off x="5562602" y="1700808"/>
            <a:ext cx="2817813" cy="4114800"/>
          </a:xfrm>
          <a:prstGeom prst="rect">
            <a:avLst/>
          </a:prstGeom>
          <a:noFill/>
          <a:ln w="9525">
            <a:noFill/>
            <a:miter lim="800000"/>
            <a:headEnd/>
            <a:tailEnd/>
          </a:ln>
        </p:spPr>
      </p:pic>
      <p:sp>
        <p:nvSpPr>
          <p:cNvPr id="18439" name="Rectangle 6"/>
          <p:cNvSpPr>
            <a:spLocks noChangeArrowheads="1"/>
          </p:cNvSpPr>
          <p:nvPr/>
        </p:nvSpPr>
        <p:spPr bwMode="auto">
          <a:xfrm>
            <a:off x="1845694" y="1304926"/>
            <a:ext cx="415480" cy="338544"/>
          </a:xfrm>
          <a:prstGeom prst="rect">
            <a:avLst/>
          </a:prstGeom>
          <a:noFill/>
          <a:ln w="9525">
            <a:noFill/>
            <a:miter lim="800000"/>
            <a:headEnd/>
            <a:tailEnd/>
          </a:ln>
        </p:spPr>
        <p:txBody>
          <a:bodyPr wrap="none" lIns="91431" tIns="45715" rIns="91431" bIns="45715">
            <a:spAutoFit/>
          </a:bodyPr>
          <a:lstStyle/>
          <a:p>
            <a:r>
              <a:rPr lang="pt-BR" sz="1600" b="1" dirty="0" err="1"/>
              <a:t>K</a:t>
            </a:r>
            <a:r>
              <a:rPr lang="pt-BR" sz="1600" b="1" baseline="-25000" dirty="0" err="1"/>
              <a:t>s</a:t>
            </a:r>
            <a:endParaRPr lang="en-GB" sz="1600" b="1" baseline="-25000" dirty="0"/>
          </a:p>
        </p:txBody>
      </p:sp>
      <p:sp>
        <p:nvSpPr>
          <p:cNvPr id="18440" name="Rectangle 7"/>
          <p:cNvSpPr>
            <a:spLocks noChangeArrowheads="1"/>
          </p:cNvSpPr>
          <p:nvPr/>
        </p:nvSpPr>
        <p:spPr bwMode="auto">
          <a:xfrm>
            <a:off x="4131755" y="1304926"/>
            <a:ext cx="402656" cy="338544"/>
          </a:xfrm>
          <a:prstGeom prst="rect">
            <a:avLst/>
          </a:prstGeom>
          <a:noFill/>
          <a:ln w="9525">
            <a:noFill/>
            <a:miter lim="800000"/>
            <a:headEnd/>
            <a:tailEnd/>
          </a:ln>
        </p:spPr>
        <p:txBody>
          <a:bodyPr wrap="none" lIns="91431" tIns="45715" rIns="91431" bIns="45715">
            <a:spAutoFit/>
          </a:bodyPr>
          <a:lstStyle/>
          <a:p>
            <a:r>
              <a:rPr lang="pt-BR" sz="1600" b="1"/>
              <a:t>S</a:t>
            </a:r>
            <a:r>
              <a:rPr lang="pt-BR" sz="1600" b="1" baseline="-25000"/>
              <a:t>s</a:t>
            </a:r>
            <a:endParaRPr lang="en-GB" sz="1600" b="1" baseline="-25000"/>
          </a:p>
        </p:txBody>
      </p:sp>
      <p:sp>
        <p:nvSpPr>
          <p:cNvPr id="18441" name="Rectangle 8"/>
          <p:cNvSpPr>
            <a:spLocks noChangeArrowheads="1"/>
          </p:cNvSpPr>
          <p:nvPr/>
        </p:nvSpPr>
        <p:spPr bwMode="auto">
          <a:xfrm>
            <a:off x="6779641" y="1333502"/>
            <a:ext cx="415480" cy="338544"/>
          </a:xfrm>
          <a:prstGeom prst="rect">
            <a:avLst/>
          </a:prstGeom>
          <a:noFill/>
          <a:ln w="9525">
            <a:noFill/>
            <a:miter lim="800000"/>
            <a:headEnd/>
            <a:tailEnd/>
          </a:ln>
        </p:spPr>
        <p:txBody>
          <a:bodyPr wrap="none" lIns="91431" tIns="45715" rIns="91431" bIns="45715">
            <a:spAutoFit/>
          </a:bodyPr>
          <a:lstStyle/>
          <a:p>
            <a:r>
              <a:rPr lang="pt-BR" sz="1600" b="1"/>
              <a:t>D</a:t>
            </a:r>
            <a:r>
              <a:rPr lang="pt-BR" sz="1600" b="1" baseline="-25000"/>
              <a:t>s</a:t>
            </a:r>
            <a:endParaRPr lang="en-GB" sz="1600" b="1" baseline="30000"/>
          </a:p>
        </p:txBody>
      </p:sp>
    </p:spTree>
    <p:extLst>
      <p:ext uri="{BB962C8B-B14F-4D97-AF65-F5344CB8AC3E}">
        <p14:creationId xmlns:p14="http://schemas.microsoft.com/office/powerpoint/2010/main" val="723454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19459" name="Rectangle 2"/>
          <p:cNvSpPr>
            <a:spLocks noGrp="1" noChangeArrowheads="1"/>
          </p:cNvSpPr>
          <p:nvPr>
            <p:ph type="title"/>
          </p:nvPr>
        </p:nvSpPr>
        <p:spPr>
          <a:xfrm>
            <a:off x="152400" y="304800"/>
            <a:ext cx="8838606" cy="914400"/>
          </a:xfrm>
        </p:spPr>
        <p:txBody>
          <a:bodyPr/>
          <a:lstStyle/>
          <a:p>
            <a:pPr eaLnBrk="1" hangingPunct="1"/>
            <a:r>
              <a:rPr lang="fr-CH" dirty="0"/>
              <a:t>Mapping of Query Vector into Concept Space</a:t>
            </a:r>
            <a:endParaRPr lang="en-GB" sz="2000" dirty="0"/>
          </a:p>
        </p:txBody>
      </p:sp>
      <p:pic>
        <p:nvPicPr>
          <p:cNvPr id="19460" name="Picture 3"/>
          <p:cNvPicPr>
            <a:picLocks noChangeAspect="1" noChangeArrowheads="1"/>
          </p:cNvPicPr>
          <p:nvPr/>
        </p:nvPicPr>
        <p:blipFill>
          <a:blip r:embed="rId3" cstate="print"/>
          <a:srcRect/>
          <a:stretch>
            <a:fillRect/>
          </a:stretch>
        </p:blipFill>
        <p:spPr bwMode="auto">
          <a:xfrm>
            <a:off x="2819403" y="1828800"/>
            <a:ext cx="1123950" cy="3886200"/>
          </a:xfrm>
          <a:prstGeom prst="rect">
            <a:avLst/>
          </a:prstGeom>
          <a:noFill/>
          <a:ln w="9525">
            <a:noFill/>
            <a:miter lim="800000"/>
            <a:headEnd/>
            <a:tailEnd/>
          </a:ln>
        </p:spPr>
      </p:pic>
      <p:pic>
        <p:nvPicPr>
          <p:cNvPr id="19461" name="Picture 4"/>
          <p:cNvPicPr>
            <a:picLocks noChangeAspect="1" noChangeArrowheads="1"/>
          </p:cNvPicPr>
          <p:nvPr/>
        </p:nvPicPr>
        <p:blipFill>
          <a:blip r:embed="rId4" cstate="print"/>
          <a:srcRect/>
          <a:stretch>
            <a:fillRect/>
          </a:stretch>
        </p:blipFill>
        <p:spPr bwMode="auto">
          <a:xfrm>
            <a:off x="228600" y="3352801"/>
            <a:ext cx="2133600" cy="276225"/>
          </a:xfrm>
          <a:prstGeom prst="rect">
            <a:avLst/>
          </a:prstGeom>
          <a:noFill/>
          <a:ln w="9525">
            <a:noFill/>
            <a:miter lim="800000"/>
            <a:headEnd/>
            <a:tailEnd/>
          </a:ln>
        </p:spPr>
      </p:pic>
      <p:pic>
        <p:nvPicPr>
          <p:cNvPr id="19462" name="Picture 5"/>
          <p:cNvPicPr>
            <a:picLocks noChangeAspect="1" noChangeArrowheads="1"/>
          </p:cNvPicPr>
          <p:nvPr/>
        </p:nvPicPr>
        <p:blipFill>
          <a:blip r:embed="rId5" cstate="print"/>
          <a:srcRect/>
          <a:stretch>
            <a:fillRect/>
          </a:stretch>
        </p:blipFill>
        <p:spPr bwMode="auto">
          <a:xfrm>
            <a:off x="3962402" y="1828800"/>
            <a:ext cx="2830513" cy="3886200"/>
          </a:xfrm>
          <a:prstGeom prst="rect">
            <a:avLst/>
          </a:prstGeom>
          <a:noFill/>
          <a:ln w="9525">
            <a:noFill/>
            <a:miter lim="800000"/>
            <a:headEnd/>
            <a:tailEnd/>
          </a:ln>
        </p:spPr>
      </p:pic>
      <p:pic>
        <p:nvPicPr>
          <p:cNvPr id="19463" name="Picture 6"/>
          <p:cNvPicPr>
            <a:picLocks noChangeAspect="1" noChangeArrowheads="1"/>
          </p:cNvPicPr>
          <p:nvPr/>
        </p:nvPicPr>
        <p:blipFill>
          <a:blip r:embed="rId6" cstate="print"/>
          <a:srcRect/>
          <a:stretch>
            <a:fillRect/>
          </a:stretch>
        </p:blipFill>
        <p:spPr bwMode="auto">
          <a:xfrm>
            <a:off x="6705600" y="3276603"/>
            <a:ext cx="1981200" cy="434975"/>
          </a:xfrm>
          <a:prstGeom prst="rect">
            <a:avLst/>
          </a:prstGeom>
          <a:noFill/>
          <a:ln w="9525">
            <a:noFill/>
            <a:miter lim="800000"/>
            <a:headEnd/>
            <a:tailEnd/>
          </a:ln>
        </p:spPr>
      </p:pic>
      <p:sp>
        <p:nvSpPr>
          <p:cNvPr id="19464" name="Rectangle 7"/>
          <p:cNvSpPr>
            <a:spLocks noChangeArrowheads="1"/>
          </p:cNvSpPr>
          <p:nvPr/>
        </p:nvSpPr>
        <p:spPr bwMode="auto">
          <a:xfrm>
            <a:off x="2373908" y="3276603"/>
            <a:ext cx="338536" cy="461655"/>
          </a:xfrm>
          <a:prstGeom prst="rect">
            <a:avLst/>
          </a:prstGeom>
          <a:noFill/>
          <a:ln w="9525">
            <a:noFill/>
            <a:miter lim="800000"/>
            <a:headEnd/>
            <a:tailEnd/>
          </a:ln>
        </p:spPr>
        <p:txBody>
          <a:bodyPr wrap="none" lIns="91431" tIns="45715" rIns="91431" bIns="45715">
            <a:spAutoFit/>
          </a:bodyPr>
          <a:lstStyle/>
          <a:p>
            <a:r>
              <a:rPr lang="fr-CH" sz="2400">
                <a:solidFill>
                  <a:schemeClr val="tx2"/>
                </a:solidFill>
                <a:latin typeface="Calibri" charset="0"/>
                <a:ea typeface="Calibri" charset="0"/>
                <a:cs typeface="Calibri" charset="0"/>
              </a:rPr>
              <a:t>=</a:t>
            </a:r>
            <a:endParaRPr lang="en-GB" sz="2400">
              <a:solidFill>
                <a:schemeClr val="tx2"/>
              </a:solidFill>
              <a:latin typeface="Calibri" charset="0"/>
              <a:ea typeface="Calibri" charset="0"/>
              <a:cs typeface="Calibri" charset="0"/>
            </a:endParaRPr>
          </a:p>
        </p:txBody>
      </p:sp>
      <p:sp>
        <p:nvSpPr>
          <p:cNvPr id="19465" name="Rectangle 8"/>
          <p:cNvSpPr>
            <a:spLocks noChangeArrowheads="1"/>
          </p:cNvSpPr>
          <p:nvPr/>
        </p:nvSpPr>
        <p:spPr bwMode="auto">
          <a:xfrm>
            <a:off x="2870442" y="5876928"/>
            <a:ext cx="3111025" cy="400099"/>
          </a:xfrm>
          <a:prstGeom prst="rect">
            <a:avLst/>
          </a:prstGeom>
          <a:noFill/>
          <a:ln w="9525" algn="ctr">
            <a:noFill/>
            <a:miter lim="800000"/>
            <a:headEnd/>
            <a:tailEnd/>
          </a:ln>
        </p:spPr>
        <p:txBody>
          <a:bodyPr wrap="none" lIns="91431" tIns="45715" rIns="91431" bIns="45715">
            <a:spAutoFit/>
          </a:bodyPr>
          <a:lstStyle/>
          <a:p>
            <a:r>
              <a:rPr lang="fr-CH" sz="2000">
                <a:solidFill>
                  <a:schemeClr val="tx2"/>
                </a:solidFill>
                <a:latin typeface="Calibri" charset="0"/>
                <a:ea typeface="Calibri" charset="0"/>
                <a:cs typeface="Calibri" charset="0"/>
              </a:rPr>
              <a:t>(query "application theory")</a:t>
            </a:r>
            <a:endParaRPr lang="en-US" sz="2000">
              <a:solidFill>
                <a:schemeClr val="tx2"/>
              </a:solidFill>
              <a:latin typeface="Calibri" charset="0"/>
              <a:ea typeface="Calibri" charset="0"/>
              <a:cs typeface="Calibri" charset="0"/>
            </a:endParaRPr>
          </a:p>
        </p:txBody>
      </p:sp>
      <p:sp>
        <p:nvSpPr>
          <p:cNvPr id="10" name="Rectangle 6"/>
          <p:cNvSpPr>
            <a:spLocks noChangeArrowheads="1"/>
          </p:cNvSpPr>
          <p:nvPr/>
        </p:nvSpPr>
        <p:spPr bwMode="auto">
          <a:xfrm>
            <a:off x="5379530" y="1268760"/>
            <a:ext cx="349949" cy="338544"/>
          </a:xfrm>
          <a:prstGeom prst="rect">
            <a:avLst/>
          </a:prstGeom>
          <a:noFill/>
          <a:ln w="9525">
            <a:noFill/>
            <a:miter lim="800000"/>
            <a:headEnd/>
            <a:tailEnd/>
          </a:ln>
        </p:spPr>
        <p:txBody>
          <a:bodyPr wrap="none" lIns="91431" tIns="45715" rIns="91431" bIns="45715">
            <a:spAutoFit/>
          </a:bodyPr>
          <a:lstStyle/>
          <a:p>
            <a:r>
              <a:rPr lang="pt-BR" sz="1600" b="1" dirty="0" err="1">
                <a:latin typeface="Calibri" charset="0"/>
                <a:ea typeface="Calibri" charset="0"/>
                <a:cs typeface="Calibri" charset="0"/>
              </a:rPr>
              <a:t>K</a:t>
            </a:r>
            <a:r>
              <a:rPr lang="pt-BR" sz="1600" b="1" baseline="-25000" dirty="0" err="1">
                <a:latin typeface="Calibri" charset="0"/>
                <a:ea typeface="Calibri" charset="0"/>
                <a:cs typeface="Calibri" charset="0"/>
              </a:rPr>
              <a:t>s</a:t>
            </a:r>
            <a:endParaRPr lang="en-GB" sz="1600" b="1" baseline="-25000" dirty="0">
              <a:latin typeface="Calibri" charset="0"/>
              <a:ea typeface="Calibri" charset="0"/>
              <a:cs typeface="Calibri" charset="0"/>
            </a:endParaRPr>
          </a:p>
        </p:txBody>
      </p:sp>
      <p:sp>
        <p:nvSpPr>
          <p:cNvPr id="2" name="Rectangle 1"/>
          <p:cNvSpPr/>
          <p:nvPr/>
        </p:nvSpPr>
        <p:spPr>
          <a:xfrm>
            <a:off x="3181859" y="1268760"/>
            <a:ext cx="336784" cy="338554"/>
          </a:xfrm>
          <a:prstGeom prst="rect">
            <a:avLst/>
          </a:prstGeom>
        </p:spPr>
        <p:txBody>
          <a:bodyPr wrap="none">
            <a:spAutoFit/>
          </a:bodyPr>
          <a:lstStyle/>
          <a:p>
            <a:r>
              <a:rPr lang="fr-CH" sz="1600" dirty="0">
                <a:latin typeface="Calibri" charset="0"/>
                <a:ea typeface="Calibri" charset="0"/>
                <a:cs typeface="Calibri" charset="0"/>
              </a:rPr>
              <a:t>q</a:t>
            </a:r>
            <a:r>
              <a:rPr lang="fr-CH" sz="1600" baseline="30000" dirty="0">
                <a:latin typeface="Calibri" charset="0"/>
                <a:ea typeface="Calibri" charset="0"/>
                <a:cs typeface="Calibri" charset="0"/>
              </a:rPr>
              <a:t>t</a:t>
            </a:r>
            <a:endParaRPr lang="fr-FR" sz="1600" dirty="0">
              <a:latin typeface="Calibri" charset="0"/>
              <a:ea typeface="Calibri" charset="0"/>
              <a:cs typeface="Calibri" charset="0"/>
            </a:endParaRPr>
          </a:p>
        </p:txBody>
      </p:sp>
      <p:sp>
        <p:nvSpPr>
          <p:cNvPr id="3" name="Rectangle 2"/>
          <p:cNvSpPr/>
          <p:nvPr/>
        </p:nvSpPr>
        <p:spPr>
          <a:xfrm>
            <a:off x="7530493" y="1268760"/>
            <a:ext cx="442749" cy="338554"/>
          </a:xfrm>
          <a:prstGeom prst="rect">
            <a:avLst/>
          </a:prstGeom>
        </p:spPr>
        <p:txBody>
          <a:bodyPr wrap="none">
            <a:spAutoFit/>
          </a:bodyPr>
          <a:lstStyle/>
          <a:p>
            <a:r>
              <a:rPr lang="fr-CH" sz="1600" dirty="0">
                <a:latin typeface="Calibri" charset="0"/>
                <a:ea typeface="Calibri" charset="0"/>
                <a:cs typeface="Calibri" charset="0"/>
              </a:rPr>
              <a:t>S</a:t>
            </a:r>
            <a:r>
              <a:rPr lang="fr-CH" sz="1600" baseline="-25000" dirty="0">
                <a:latin typeface="Calibri" charset="0"/>
                <a:ea typeface="Calibri" charset="0"/>
                <a:cs typeface="Calibri" charset="0"/>
              </a:rPr>
              <a:t>s</a:t>
            </a:r>
            <a:r>
              <a:rPr lang="fr-CH" sz="1600" baseline="30000" dirty="0">
                <a:latin typeface="Calibri" charset="0"/>
                <a:ea typeface="Calibri" charset="0"/>
                <a:cs typeface="Calibri" charset="0"/>
              </a:rPr>
              <a:t>-1</a:t>
            </a:r>
            <a:endParaRPr lang="fr-FR" sz="1600" dirty="0">
              <a:latin typeface="Calibri" charset="0"/>
              <a:ea typeface="Calibri" charset="0"/>
              <a:cs typeface="Calibri" charset="0"/>
            </a:endParaRPr>
          </a:p>
        </p:txBody>
      </p:sp>
      <p:sp>
        <p:nvSpPr>
          <p:cNvPr id="4" name="Rectangle 3"/>
          <p:cNvSpPr/>
          <p:nvPr/>
        </p:nvSpPr>
        <p:spPr>
          <a:xfrm>
            <a:off x="1048894" y="1268760"/>
            <a:ext cx="394660" cy="338554"/>
          </a:xfrm>
          <a:prstGeom prst="rect">
            <a:avLst/>
          </a:prstGeom>
        </p:spPr>
        <p:txBody>
          <a:bodyPr wrap="none">
            <a:spAutoFit/>
          </a:bodyPr>
          <a:lstStyle/>
          <a:p>
            <a:r>
              <a:rPr lang="fr-CH" sz="1600" dirty="0">
                <a:latin typeface="Calibri" charset="0"/>
                <a:ea typeface="Calibri" charset="0"/>
                <a:cs typeface="Calibri" charset="0"/>
              </a:rPr>
              <a:t>q*</a:t>
            </a:r>
            <a:endParaRPr lang="fr-FR" sz="1600" dirty="0">
              <a:latin typeface="Calibri" charset="0"/>
              <a:ea typeface="Calibri" charset="0"/>
              <a:cs typeface="Calibri" charset="0"/>
            </a:endParaRPr>
          </a:p>
        </p:txBody>
      </p:sp>
    </p:spTree>
    <p:extLst>
      <p:ext uri="{BB962C8B-B14F-4D97-AF65-F5344CB8AC3E}">
        <p14:creationId xmlns:p14="http://schemas.microsoft.com/office/powerpoint/2010/main" val="39197666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20483" name="Rectangle 2"/>
          <p:cNvSpPr>
            <a:spLocks noGrp="1" noChangeArrowheads="1"/>
          </p:cNvSpPr>
          <p:nvPr>
            <p:ph type="title"/>
          </p:nvPr>
        </p:nvSpPr>
        <p:spPr/>
        <p:txBody>
          <a:bodyPr/>
          <a:lstStyle/>
          <a:p>
            <a:pPr eaLnBrk="1" hangingPunct="1"/>
            <a:r>
              <a:rPr lang="fr-CH"/>
              <a:t>Ranked Result</a:t>
            </a:r>
            <a:endParaRPr lang="en-GB"/>
          </a:p>
        </p:txBody>
      </p:sp>
      <p:pic>
        <p:nvPicPr>
          <p:cNvPr id="20484" name="Picture 3"/>
          <p:cNvPicPr>
            <a:picLocks noChangeAspect="1" noChangeArrowheads="1"/>
          </p:cNvPicPr>
          <p:nvPr/>
        </p:nvPicPr>
        <p:blipFill>
          <a:blip r:embed="rId3" cstate="print"/>
          <a:srcRect/>
          <a:stretch>
            <a:fillRect/>
          </a:stretch>
        </p:blipFill>
        <p:spPr bwMode="auto">
          <a:xfrm>
            <a:off x="4972053" y="2670175"/>
            <a:ext cx="1774825" cy="2362200"/>
          </a:xfrm>
          <a:prstGeom prst="rect">
            <a:avLst/>
          </a:prstGeom>
          <a:noFill/>
          <a:ln w="9525">
            <a:noFill/>
            <a:miter lim="800000"/>
            <a:headEnd/>
            <a:tailEnd/>
          </a:ln>
        </p:spPr>
      </p:pic>
      <p:pic>
        <p:nvPicPr>
          <p:cNvPr id="20485" name="Picture 4"/>
          <p:cNvPicPr>
            <a:picLocks noChangeAspect="1" noChangeArrowheads="1"/>
          </p:cNvPicPr>
          <p:nvPr/>
        </p:nvPicPr>
        <p:blipFill>
          <a:blip r:embed="rId4" cstate="print"/>
          <a:srcRect/>
          <a:stretch>
            <a:fillRect/>
          </a:stretch>
        </p:blipFill>
        <p:spPr bwMode="auto">
          <a:xfrm>
            <a:off x="1954213" y="2670175"/>
            <a:ext cx="1827212" cy="2362200"/>
          </a:xfrm>
          <a:prstGeom prst="rect">
            <a:avLst/>
          </a:prstGeom>
          <a:noFill/>
          <a:ln w="9525">
            <a:noFill/>
            <a:miter lim="800000"/>
            <a:headEnd/>
            <a:tailEnd/>
          </a:ln>
        </p:spPr>
      </p:pic>
      <p:sp>
        <p:nvSpPr>
          <p:cNvPr id="60422" name="Rectangle 5"/>
          <p:cNvSpPr>
            <a:spLocks noChangeArrowheads="1"/>
          </p:cNvSpPr>
          <p:nvPr/>
        </p:nvSpPr>
        <p:spPr bwMode="auto">
          <a:xfrm>
            <a:off x="2590833" y="2060579"/>
            <a:ext cx="614303" cy="461655"/>
          </a:xfrm>
          <a:prstGeom prst="rect">
            <a:avLst/>
          </a:prstGeom>
          <a:noFill/>
          <a:ln w="9525">
            <a:noFill/>
            <a:miter lim="800000"/>
            <a:headEnd/>
            <a:tailEnd/>
          </a:ln>
        </p:spPr>
        <p:txBody>
          <a:bodyPr wrap="none" lIns="91431" tIns="45715" rIns="91431" bIns="45715">
            <a:spAutoFit/>
          </a:bodyPr>
          <a:lstStyle/>
          <a:p>
            <a:pPr>
              <a:defRPr/>
            </a:pPr>
            <a:r>
              <a:rPr lang="fr-CH" sz="2400" dirty="0">
                <a:solidFill>
                  <a:schemeClr val="tx2"/>
                </a:solidFill>
                <a:latin typeface="Calibri"/>
                <a:cs typeface="Calibri"/>
              </a:rPr>
              <a:t>s=2</a:t>
            </a:r>
            <a:endParaRPr lang="en-GB" sz="2400" dirty="0">
              <a:solidFill>
                <a:schemeClr val="tx2"/>
              </a:solidFill>
              <a:latin typeface="Calibri"/>
              <a:cs typeface="Calibri"/>
            </a:endParaRPr>
          </a:p>
        </p:txBody>
      </p:sp>
      <p:sp>
        <p:nvSpPr>
          <p:cNvPr id="60423" name="Rectangle 6"/>
          <p:cNvSpPr>
            <a:spLocks noChangeArrowheads="1"/>
          </p:cNvSpPr>
          <p:nvPr/>
        </p:nvSpPr>
        <p:spPr bwMode="auto">
          <a:xfrm>
            <a:off x="5570570" y="2060579"/>
            <a:ext cx="614303" cy="461655"/>
          </a:xfrm>
          <a:prstGeom prst="rect">
            <a:avLst/>
          </a:prstGeom>
          <a:noFill/>
          <a:ln w="9525">
            <a:noFill/>
            <a:miter lim="800000"/>
            <a:headEnd/>
            <a:tailEnd/>
          </a:ln>
        </p:spPr>
        <p:txBody>
          <a:bodyPr wrap="none" lIns="91431" tIns="45715" rIns="91431" bIns="45715">
            <a:spAutoFit/>
          </a:bodyPr>
          <a:lstStyle/>
          <a:p>
            <a:pPr>
              <a:defRPr/>
            </a:pPr>
            <a:r>
              <a:rPr lang="fr-CH" sz="2400" dirty="0">
                <a:solidFill>
                  <a:schemeClr val="tx2"/>
                </a:solidFill>
                <a:latin typeface="Calibri"/>
                <a:cs typeface="Calibri"/>
              </a:rPr>
              <a:t>s=4</a:t>
            </a:r>
            <a:endParaRPr lang="en-GB" sz="2400" dirty="0">
              <a:solidFill>
                <a:schemeClr val="tx2"/>
              </a:solidFill>
              <a:latin typeface="Calibri"/>
              <a:cs typeface="Calibri"/>
            </a:endParaRPr>
          </a:p>
        </p:txBody>
      </p:sp>
      <p:sp>
        <p:nvSpPr>
          <p:cNvPr id="2" name="Rectangle 1">
            <a:extLst>
              <a:ext uri="{FF2B5EF4-FFF2-40B4-BE49-F238E27FC236}">
                <a16:creationId xmlns:a16="http://schemas.microsoft.com/office/drawing/2014/main" id="{B207EDBA-8060-D748-B96E-0FAAB49FB540}"/>
              </a:ext>
            </a:extLst>
          </p:cNvPr>
          <p:cNvSpPr/>
          <p:nvPr/>
        </p:nvSpPr>
        <p:spPr bwMode="auto">
          <a:xfrm>
            <a:off x="6732240" y="2522233"/>
            <a:ext cx="288032" cy="25101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3226489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3"/>
          <p:cNvPicPr>
            <a:picLocks noChangeAspect="1" noChangeArrowheads="1"/>
          </p:cNvPicPr>
          <p:nvPr/>
        </p:nvPicPr>
        <p:blipFill>
          <a:blip r:embed="rId3" cstate="print"/>
          <a:srcRect/>
          <a:stretch>
            <a:fillRect/>
          </a:stretch>
        </p:blipFill>
        <p:spPr bwMode="auto">
          <a:xfrm>
            <a:off x="3707904" y="152952"/>
            <a:ext cx="5092700" cy="6283325"/>
          </a:xfrm>
          <a:prstGeom prst="rect">
            <a:avLst/>
          </a:prstGeom>
          <a:noFill/>
          <a:ln w="9525">
            <a:noFill/>
            <a:miter lim="800000"/>
            <a:headEnd/>
            <a:tailEnd/>
          </a:ln>
        </p:spPr>
      </p:pic>
      <p:sp>
        <p:nvSpPr>
          <p:cNvPr id="21506"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21507" name="Rectangle 2"/>
          <p:cNvSpPr>
            <a:spLocks noGrp="1" noChangeArrowheads="1"/>
          </p:cNvSpPr>
          <p:nvPr>
            <p:ph type="title"/>
          </p:nvPr>
        </p:nvSpPr>
        <p:spPr>
          <a:xfrm>
            <a:off x="152400" y="304800"/>
            <a:ext cx="8305800" cy="1468016"/>
          </a:xfrm>
        </p:spPr>
        <p:txBody>
          <a:bodyPr/>
          <a:lstStyle/>
          <a:p>
            <a:pPr algn="l" eaLnBrk="1" hangingPunct="1"/>
            <a:r>
              <a:rPr lang="fr-CH" dirty="0"/>
              <a:t>Plot of Terms and </a:t>
            </a:r>
            <a:br>
              <a:rPr lang="fr-CH" dirty="0"/>
            </a:br>
            <a:r>
              <a:rPr lang="fr-CH" dirty="0"/>
              <a:t>Documents in 2-d </a:t>
            </a:r>
            <a:br>
              <a:rPr lang="fr-CH" dirty="0"/>
            </a:br>
            <a:r>
              <a:rPr lang="fr-CH" dirty="0"/>
              <a:t>Concept Space</a:t>
            </a:r>
            <a:endParaRPr lang="en-GB" dirty="0"/>
          </a:p>
        </p:txBody>
      </p:sp>
      <p:sp>
        <p:nvSpPr>
          <p:cNvPr id="21510" name="Oval 6"/>
          <p:cNvSpPr>
            <a:spLocks noChangeArrowheads="1"/>
          </p:cNvSpPr>
          <p:nvPr/>
        </p:nvSpPr>
        <p:spPr bwMode="auto">
          <a:xfrm>
            <a:off x="4258816" y="4581128"/>
            <a:ext cx="504056" cy="446301"/>
          </a:xfrm>
          <a:prstGeom prst="ellipse">
            <a:avLst/>
          </a:prstGeom>
          <a:noFill/>
          <a:ln w="12700" algn="ctr">
            <a:solidFill>
              <a:schemeClr val="tx1"/>
            </a:solidFill>
            <a:round/>
            <a:headEnd/>
            <a:tailEnd/>
          </a:ln>
        </p:spPr>
        <p:txBody>
          <a:bodyPr wrap="square" anchor="ctr">
            <a:spAutoFit/>
          </a:bodyPr>
          <a:lstStyle/>
          <a:p>
            <a:endParaRPr lang="fr-CH"/>
          </a:p>
        </p:txBody>
      </p:sp>
      <p:sp>
        <p:nvSpPr>
          <p:cNvPr id="8" name="Oval 6">
            <a:extLst>
              <a:ext uri="{FF2B5EF4-FFF2-40B4-BE49-F238E27FC236}">
                <a16:creationId xmlns:a16="http://schemas.microsoft.com/office/drawing/2014/main" id="{715FAC17-9B78-FA47-9036-5648745E0355}"/>
              </a:ext>
            </a:extLst>
          </p:cNvPr>
          <p:cNvSpPr>
            <a:spLocks noChangeArrowheads="1"/>
          </p:cNvSpPr>
          <p:nvPr/>
        </p:nvSpPr>
        <p:spPr bwMode="auto">
          <a:xfrm>
            <a:off x="4211960" y="5949254"/>
            <a:ext cx="504056" cy="446301"/>
          </a:xfrm>
          <a:prstGeom prst="ellipse">
            <a:avLst/>
          </a:prstGeom>
          <a:noFill/>
          <a:ln w="12700" algn="ctr">
            <a:solidFill>
              <a:schemeClr val="tx1"/>
            </a:solidFill>
            <a:round/>
            <a:headEnd/>
            <a:tailEnd/>
          </a:ln>
        </p:spPr>
        <p:txBody>
          <a:bodyPr wrap="square" anchor="ctr">
            <a:spAutoFit/>
          </a:bodyPr>
          <a:lstStyle/>
          <a:p>
            <a:endParaRPr lang="fr-CH"/>
          </a:p>
        </p:txBody>
      </p:sp>
      <p:sp>
        <p:nvSpPr>
          <p:cNvPr id="9" name="Oval 6">
            <a:extLst>
              <a:ext uri="{FF2B5EF4-FFF2-40B4-BE49-F238E27FC236}">
                <a16:creationId xmlns:a16="http://schemas.microsoft.com/office/drawing/2014/main" id="{F4FDCCA3-F748-A644-95DB-26139AFC75DD}"/>
              </a:ext>
            </a:extLst>
          </p:cNvPr>
          <p:cNvSpPr>
            <a:spLocks noChangeArrowheads="1"/>
          </p:cNvSpPr>
          <p:nvPr/>
        </p:nvSpPr>
        <p:spPr bwMode="auto">
          <a:xfrm>
            <a:off x="4211960" y="2694641"/>
            <a:ext cx="504056" cy="446301"/>
          </a:xfrm>
          <a:prstGeom prst="ellipse">
            <a:avLst/>
          </a:prstGeom>
          <a:noFill/>
          <a:ln w="12700" algn="ctr">
            <a:solidFill>
              <a:schemeClr val="tx1"/>
            </a:solidFill>
            <a:round/>
            <a:headEnd/>
            <a:tailEnd/>
          </a:ln>
        </p:spPr>
        <p:txBody>
          <a:bodyPr wrap="square" anchor="ctr">
            <a:spAutoFit/>
          </a:bodyPr>
          <a:lstStyle/>
          <a:p>
            <a:endParaRPr lang="fr-CH"/>
          </a:p>
        </p:txBody>
      </p:sp>
      <p:sp>
        <p:nvSpPr>
          <p:cNvPr id="10" name="Oval 6">
            <a:extLst>
              <a:ext uri="{FF2B5EF4-FFF2-40B4-BE49-F238E27FC236}">
                <a16:creationId xmlns:a16="http://schemas.microsoft.com/office/drawing/2014/main" id="{A874F846-E3D3-B54E-8833-6383A3EBF162}"/>
              </a:ext>
            </a:extLst>
          </p:cNvPr>
          <p:cNvSpPr>
            <a:spLocks noChangeArrowheads="1"/>
          </p:cNvSpPr>
          <p:nvPr/>
        </p:nvSpPr>
        <p:spPr bwMode="auto">
          <a:xfrm>
            <a:off x="4190959" y="2958514"/>
            <a:ext cx="504056" cy="446301"/>
          </a:xfrm>
          <a:prstGeom prst="ellipse">
            <a:avLst/>
          </a:prstGeom>
          <a:noFill/>
          <a:ln w="12700" algn="ctr">
            <a:solidFill>
              <a:schemeClr val="tx1"/>
            </a:solidFill>
            <a:round/>
            <a:headEnd/>
            <a:tailEnd/>
          </a:ln>
        </p:spPr>
        <p:txBody>
          <a:bodyPr wrap="square" anchor="ctr">
            <a:spAutoFit/>
          </a:bodyPr>
          <a:lstStyle/>
          <a:p>
            <a:endParaRPr lang="fr-CH"/>
          </a:p>
        </p:txBody>
      </p:sp>
      <p:sp>
        <p:nvSpPr>
          <p:cNvPr id="11" name="Oval 6">
            <a:extLst>
              <a:ext uri="{FF2B5EF4-FFF2-40B4-BE49-F238E27FC236}">
                <a16:creationId xmlns:a16="http://schemas.microsoft.com/office/drawing/2014/main" id="{B50C73DD-752E-3D40-B396-336D776BD436}"/>
              </a:ext>
            </a:extLst>
          </p:cNvPr>
          <p:cNvSpPr>
            <a:spLocks noChangeArrowheads="1"/>
          </p:cNvSpPr>
          <p:nvPr/>
        </p:nvSpPr>
        <p:spPr bwMode="auto">
          <a:xfrm>
            <a:off x="4053272" y="2040255"/>
            <a:ext cx="504056" cy="446301"/>
          </a:xfrm>
          <a:prstGeom prst="ellipse">
            <a:avLst/>
          </a:prstGeom>
          <a:noFill/>
          <a:ln w="12700" algn="ctr">
            <a:solidFill>
              <a:schemeClr val="tx1"/>
            </a:solidFill>
            <a:round/>
            <a:headEnd/>
            <a:tailEnd/>
          </a:ln>
        </p:spPr>
        <p:txBody>
          <a:bodyPr wrap="square" anchor="ctr">
            <a:spAutoFit/>
          </a:bodyPr>
          <a:lstStyle/>
          <a:p>
            <a:endParaRPr lang="fr-CH"/>
          </a:p>
        </p:txBody>
      </p:sp>
      <p:sp>
        <p:nvSpPr>
          <p:cNvPr id="12" name="Oval 6">
            <a:extLst>
              <a:ext uri="{FF2B5EF4-FFF2-40B4-BE49-F238E27FC236}">
                <a16:creationId xmlns:a16="http://schemas.microsoft.com/office/drawing/2014/main" id="{FA7E4B6B-12F7-4A4F-8D0E-74DD23CD5ADD}"/>
              </a:ext>
            </a:extLst>
          </p:cNvPr>
          <p:cNvSpPr>
            <a:spLocks noChangeArrowheads="1"/>
          </p:cNvSpPr>
          <p:nvPr/>
        </p:nvSpPr>
        <p:spPr bwMode="auto">
          <a:xfrm>
            <a:off x="4139952" y="4365104"/>
            <a:ext cx="504056" cy="446301"/>
          </a:xfrm>
          <a:prstGeom prst="ellipse">
            <a:avLst/>
          </a:prstGeom>
          <a:noFill/>
          <a:ln w="12700" algn="ctr">
            <a:solidFill>
              <a:schemeClr val="tx1"/>
            </a:solidFill>
            <a:round/>
            <a:headEnd/>
            <a:tailEnd/>
          </a:ln>
        </p:spPr>
        <p:txBody>
          <a:bodyPr wrap="square" anchor="ctr">
            <a:spAutoFit/>
          </a:bodyPr>
          <a:lstStyle/>
          <a:p>
            <a:endParaRPr lang="fr-CH"/>
          </a:p>
        </p:txBody>
      </p:sp>
    </p:spTree>
    <p:extLst>
      <p:ext uri="{BB962C8B-B14F-4D97-AF65-F5344CB8AC3E}">
        <p14:creationId xmlns:p14="http://schemas.microsoft.com/office/powerpoint/2010/main" val="2970798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800"/>
              <a:t>In </a:t>
            </a:r>
            <a:r>
              <a:rPr lang="en-GB" sz="2800" dirty="0"/>
              <a:t>vector space retrieval each row of the matrix M corresponds to </a:t>
            </a:r>
            <a:br>
              <a:rPr lang="en-GB" sz="3200" dirty="0"/>
            </a:br>
            <a:endParaRPr lang="en-US" altLang="en-US" sz="3200" dirty="0">
              <a:ea typeface="MS PGothic" charset="-128"/>
            </a:endParaRP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dirty="0">
                <a:ea typeface="MS PGothic" charset="-128"/>
              </a:rPr>
              <a:t>A document</a:t>
            </a:r>
          </a:p>
          <a:p>
            <a:pPr marL="514350" indent="-514350">
              <a:buFont typeface="Arial" charset="0"/>
              <a:buAutoNum type="alphaUcPeriod"/>
            </a:pPr>
            <a:r>
              <a:rPr lang="en-US" altLang="en-US" dirty="0">
                <a:ea typeface="MS PGothic" charset="-128"/>
              </a:rPr>
              <a:t>A concept</a:t>
            </a:r>
          </a:p>
          <a:p>
            <a:pPr marL="514350" indent="-514350">
              <a:buFont typeface="Arial" charset="0"/>
              <a:buAutoNum type="alphaUcPeriod"/>
            </a:pPr>
            <a:r>
              <a:rPr lang="en-US" altLang="en-US" dirty="0">
                <a:ea typeface="MS PGothic" charset="-128"/>
              </a:rPr>
              <a:t>A query</a:t>
            </a:r>
          </a:p>
          <a:p>
            <a:pPr marL="514350" indent="-514350">
              <a:buFont typeface="Arial" charset="0"/>
              <a:buAutoNum type="alphaUcPeriod"/>
            </a:pPr>
            <a:r>
              <a:rPr lang="en-US" altLang="en-US" dirty="0">
                <a:ea typeface="MS PGothic" charset="-128"/>
              </a:rPr>
              <a:t>A term</a:t>
            </a:r>
          </a:p>
        </p:txBody>
      </p:sp>
      <p:sp>
        <p:nvSpPr>
          <p:cNvPr id="3" name="Footer Placeholder 2"/>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2057533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2800" dirty="0"/>
              <a:t>Applying SVD to a term-document matrix M. Each concept is represented in K</a:t>
            </a:r>
          </a:p>
        </p:txBody>
      </p:sp>
      <p:sp>
        <p:nvSpPr>
          <p:cNvPr id="13314" name="TPAnswers"/>
          <p:cNvSpPr>
            <a:spLocks noGrp="1"/>
          </p:cNvSpPr>
          <p:nvPr>
            <p:ph idx="1"/>
            <p:custDataLst>
              <p:tags r:id="rId2"/>
            </p:custDataLst>
          </p:nvPr>
        </p:nvSpPr>
        <p:spPr/>
        <p:txBody>
          <a:bodyPr>
            <a:noAutofit/>
          </a:bodyPr>
          <a:lstStyle/>
          <a:p>
            <a:pPr marL="514350" indent="-514350">
              <a:buFont typeface="Arial" charset="0"/>
              <a:buAutoNum type="alphaUcPeriod"/>
            </a:pPr>
            <a:r>
              <a:rPr lang="en-US" altLang="en-US" sz="2400" dirty="0">
                <a:ea typeface="MS PGothic" charset="-128"/>
              </a:rPr>
              <a:t>as a singular value</a:t>
            </a:r>
          </a:p>
          <a:p>
            <a:pPr marL="514350" indent="-514350">
              <a:buFont typeface="Arial" charset="0"/>
              <a:buAutoNum type="alphaUcPeriod"/>
            </a:pPr>
            <a:r>
              <a:rPr lang="en-US" altLang="en-US" sz="2400" dirty="0">
                <a:ea typeface="MS PGothic" charset="-128"/>
              </a:rPr>
              <a:t>as a linear combination of terms of the vocabulary</a:t>
            </a:r>
          </a:p>
          <a:p>
            <a:pPr marL="514350" indent="-514350">
              <a:buFont typeface="Arial" charset="0"/>
              <a:buAutoNum type="alphaUcPeriod"/>
            </a:pPr>
            <a:r>
              <a:rPr lang="en-US" altLang="en-US" sz="2400" dirty="0">
                <a:ea typeface="MS PGothic" charset="-128"/>
              </a:rPr>
              <a:t>as a linear combination of documents in the document collection</a:t>
            </a:r>
          </a:p>
          <a:p>
            <a:pPr marL="514350" indent="-514350">
              <a:buFont typeface="Arial" charset="0"/>
              <a:buAutoNum type="alphaUcPeriod"/>
            </a:pPr>
            <a:r>
              <a:rPr lang="en-US" altLang="en-US" sz="2400" dirty="0">
                <a:ea typeface="MS PGothic" charset="-128"/>
              </a:rPr>
              <a:t>as a least squares approximation of the matrix M</a:t>
            </a:r>
          </a:p>
        </p:txBody>
      </p:sp>
      <p:sp>
        <p:nvSpPr>
          <p:cNvPr id="3" name="Footer Placeholder 2"/>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5495881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2800" dirty="0"/>
              <a:t>The number of term vectors in the matrix </a:t>
            </a:r>
            <a:r>
              <a:rPr lang="pt-BR" sz="2800">
                <a:sym typeface="Symbol" pitchFamily="18" charset="2"/>
              </a:rPr>
              <a:t>K</a:t>
            </a:r>
            <a:r>
              <a:rPr lang="pt-BR" sz="2800" baseline="-25000">
                <a:sym typeface="Symbol" pitchFamily="18" charset="2"/>
              </a:rPr>
              <a:t>s</a:t>
            </a:r>
            <a:br>
              <a:rPr lang="en-GB" sz="2800">
                <a:sym typeface="Symbol" pitchFamily="18" charset="2"/>
              </a:rPr>
            </a:br>
            <a:r>
              <a:rPr lang="en-US" altLang="en-US" sz="2800" dirty="0"/>
              <a:t>used for LSI</a:t>
            </a: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sz="2400" dirty="0">
                <a:ea typeface="MS PGothic" charset="-128"/>
              </a:rPr>
              <a:t>Is smaller than the number of rows in the matrix M</a:t>
            </a:r>
          </a:p>
          <a:p>
            <a:pPr marL="514350" indent="-514350">
              <a:buFont typeface="Arial" charset="0"/>
              <a:buAutoNum type="alphaUcPeriod"/>
            </a:pPr>
            <a:r>
              <a:rPr lang="en-US" altLang="en-US" sz="2400" dirty="0">
                <a:ea typeface="MS PGothic" charset="-128"/>
              </a:rPr>
              <a:t>Is the same as the number of rows in the matrix M</a:t>
            </a:r>
          </a:p>
          <a:p>
            <a:pPr marL="514350" indent="-514350">
              <a:buFont typeface="Arial" charset="0"/>
              <a:buAutoNum type="alphaUcPeriod"/>
            </a:pPr>
            <a:r>
              <a:rPr lang="en-US" altLang="en-US" sz="2400" dirty="0">
                <a:ea typeface="MS PGothic" charset="-128"/>
              </a:rPr>
              <a:t>Is larger than the number of rows in the matrix M</a:t>
            </a:r>
          </a:p>
        </p:txBody>
      </p:sp>
      <p:sp>
        <p:nvSpPr>
          <p:cNvPr id="3" name="Footer Placeholder 2"/>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13160632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3200" dirty="0"/>
              <a:t>A query transformed into the concept space for LSI has …</a:t>
            </a: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sz="2800" dirty="0">
                <a:ea typeface="MS PGothic" charset="-128"/>
              </a:rPr>
              <a:t>s components (number of singular values)</a:t>
            </a:r>
          </a:p>
          <a:p>
            <a:pPr marL="514350" indent="-514350">
              <a:buFont typeface="Arial" charset="0"/>
              <a:buAutoNum type="alphaUcPeriod"/>
            </a:pPr>
            <a:r>
              <a:rPr lang="en-US" altLang="en-US" sz="2800" dirty="0">
                <a:ea typeface="MS PGothic" charset="-128"/>
              </a:rPr>
              <a:t>m components (size of vocabulary)</a:t>
            </a:r>
          </a:p>
          <a:p>
            <a:pPr marL="514350" indent="-514350">
              <a:buFont typeface="Arial" charset="0"/>
              <a:buAutoNum type="alphaUcPeriod"/>
            </a:pPr>
            <a:r>
              <a:rPr lang="en-US" altLang="en-US" sz="2800" dirty="0">
                <a:ea typeface="MS PGothic" charset="-128"/>
              </a:rPr>
              <a:t>n components (number of documents)</a:t>
            </a:r>
          </a:p>
        </p:txBody>
      </p:sp>
      <p:sp>
        <p:nvSpPr>
          <p:cNvPr id="3" name="Footer Placeholder 2"/>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4448692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22531" name="Rectangle 2"/>
          <p:cNvSpPr>
            <a:spLocks noGrp="1" noChangeArrowheads="1"/>
          </p:cNvSpPr>
          <p:nvPr>
            <p:ph type="title"/>
          </p:nvPr>
        </p:nvSpPr>
        <p:spPr/>
        <p:txBody>
          <a:bodyPr/>
          <a:lstStyle/>
          <a:p>
            <a:pPr eaLnBrk="1" hangingPunct="1"/>
            <a:r>
              <a:rPr lang="fr-CH" dirty="0"/>
              <a:t>Discussion of Latent Semantic Indexing</a:t>
            </a:r>
            <a:endParaRPr lang="en-GB" dirty="0"/>
          </a:p>
        </p:txBody>
      </p:sp>
      <p:sp>
        <p:nvSpPr>
          <p:cNvPr id="22532" name="Rectangle 3"/>
          <p:cNvSpPr>
            <a:spLocks noGrp="1" noChangeArrowheads="1"/>
          </p:cNvSpPr>
          <p:nvPr>
            <p:ph type="body" idx="1"/>
          </p:nvPr>
        </p:nvSpPr>
        <p:spPr/>
        <p:txBody>
          <a:bodyPr/>
          <a:lstStyle/>
          <a:p>
            <a:pPr eaLnBrk="1" hangingPunct="1"/>
            <a:r>
              <a:rPr lang="en-GB" sz="2800" dirty="0"/>
              <a:t>Latent semantic indexing provides an interesting conceptualization of the IR problem</a:t>
            </a:r>
          </a:p>
          <a:p>
            <a:pPr eaLnBrk="1" hangingPunct="1"/>
            <a:r>
              <a:rPr lang="en-GB" sz="2800" dirty="0"/>
              <a:t>Advantages</a:t>
            </a:r>
          </a:p>
          <a:p>
            <a:pPr lvl="1" eaLnBrk="1" hangingPunct="1"/>
            <a:r>
              <a:rPr lang="en-GB" dirty="0"/>
              <a:t>It allows reducing the complexity of the underlying concept representation</a:t>
            </a:r>
          </a:p>
          <a:p>
            <a:pPr lvl="1" eaLnBrk="1" hangingPunct="1"/>
            <a:r>
              <a:rPr lang="en-GB" dirty="0"/>
              <a:t>Facilitates interfacing with the user</a:t>
            </a:r>
            <a:endParaRPr lang="en-GB" sz="1800" dirty="0"/>
          </a:p>
          <a:p>
            <a:pPr eaLnBrk="1" hangingPunct="1"/>
            <a:r>
              <a:rPr lang="en-GB" sz="2800" dirty="0"/>
              <a:t>Disadvantages</a:t>
            </a:r>
          </a:p>
          <a:p>
            <a:pPr lvl="1" eaLnBrk="1" hangingPunct="1"/>
            <a:r>
              <a:rPr lang="en-GB" dirty="0"/>
              <a:t>Computationally expensive</a:t>
            </a:r>
          </a:p>
          <a:p>
            <a:pPr lvl="1" eaLnBrk="1" hangingPunct="1"/>
            <a:r>
              <a:rPr lang="en-GB" dirty="0"/>
              <a:t>Poor statistical explanation</a:t>
            </a:r>
          </a:p>
          <a:p>
            <a:pPr eaLnBrk="1" hangingPunct="1"/>
            <a:endParaRPr lang="en-GB" sz="1800" dirty="0"/>
          </a:p>
        </p:txBody>
      </p:sp>
    </p:spTree>
    <p:extLst>
      <p:ext uri="{BB962C8B-B14F-4D97-AF65-F5344CB8AC3E}">
        <p14:creationId xmlns:p14="http://schemas.microsoft.com/office/powerpoint/2010/main" val="33886990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Alternative Techniques</a:t>
            </a:r>
          </a:p>
        </p:txBody>
      </p:sp>
      <p:sp>
        <p:nvSpPr>
          <p:cNvPr id="3" name="Content Placeholder 2"/>
          <p:cNvSpPr>
            <a:spLocks noGrp="1"/>
          </p:cNvSpPr>
          <p:nvPr>
            <p:ph idx="1"/>
          </p:nvPr>
        </p:nvSpPr>
        <p:spPr/>
        <p:txBody>
          <a:bodyPr/>
          <a:lstStyle/>
          <a:p>
            <a:r>
              <a:rPr lang="en-GB" sz="2800" dirty="0"/>
              <a:t>Probabilistic Latent Semantic Analysis</a:t>
            </a:r>
          </a:p>
          <a:p>
            <a:pPr lvl="1"/>
            <a:r>
              <a:rPr lang="en-GB" sz="2400" dirty="0"/>
              <a:t>Based on Bayesian Networks</a:t>
            </a:r>
          </a:p>
          <a:p>
            <a:pPr marL="457200" lvl="1" indent="0">
              <a:buNone/>
            </a:pPr>
            <a:endParaRPr lang="en-GB" sz="2400" dirty="0"/>
          </a:p>
          <a:p>
            <a:r>
              <a:rPr lang="en-GB" sz="2800" dirty="0"/>
              <a:t>Latent </a:t>
            </a:r>
            <a:r>
              <a:rPr lang="en-GB" sz="2800" dirty="0" err="1"/>
              <a:t>Dirichlet</a:t>
            </a:r>
            <a:r>
              <a:rPr lang="en-GB" sz="2800" dirty="0"/>
              <a:t> Allocation</a:t>
            </a:r>
          </a:p>
          <a:p>
            <a:pPr lvl="1"/>
            <a:r>
              <a:rPr lang="en-GB" sz="2400" dirty="0"/>
              <a:t>Based on </a:t>
            </a:r>
            <a:r>
              <a:rPr lang="en-GB" sz="2400" dirty="0" err="1"/>
              <a:t>Dirichlet</a:t>
            </a:r>
            <a:r>
              <a:rPr lang="en-GB" sz="2400" dirty="0"/>
              <a:t> Distribution</a:t>
            </a:r>
          </a:p>
          <a:p>
            <a:pPr lvl="1"/>
            <a:r>
              <a:rPr lang="en-GB" sz="2400" dirty="0"/>
              <a:t>State-of-the-art method for concept extraction</a:t>
            </a:r>
          </a:p>
          <a:p>
            <a:endParaRPr lang="en-GB" sz="2800" dirty="0"/>
          </a:p>
          <a:p>
            <a:r>
              <a:rPr lang="en-GB" sz="2800" dirty="0"/>
              <a:t>Same objective of creating a lower-dimensional concept space based on the term-document matrix</a:t>
            </a:r>
          </a:p>
          <a:p>
            <a:pPr lvl="1"/>
            <a:r>
              <a:rPr lang="en-GB" sz="2400" dirty="0"/>
              <a:t>Better explained mathematical foundation</a:t>
            </a:r>
          </a:p>
          <a:p>
            <a:pPr lvl="1"/>
            <a:r>
              <a:rPr lang="en-GB" sz="2400" dirty="0"/>
              <a:t>Better experimental results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65859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Language Model?</a:t>
            </a:r>
          </a:p>
        </p:txBody>
      </p:sp>
      <p:sp>
        <p:nvSpPr>
          <p:cNvPr id="3" name="Content Placeholder 2"/>
          <p:cNvSpPr>
            <a:spLocks noGrp="1"/>
          </p:cNvSpPr>
          <p:nvPr>
            <p:ph idx="1"/>
          </p:nvPr>
        </p:nvSpPr>
        <p:spPr/>
        <p:txBody>
          <a:bodyPr/>
          <a:lstStyle/>
          <a:p>
            <a:r>
              <a:rPr lang="en-US" dirty="0"/>
              <a:t>Deterministic language model = automaton = grammar</a:t>
            </a:r>
          </a:p>
          <a:p>
            <a:endParaRPr lang="en-US" dirty="0"/>
          </a:p>
          <a:p>
            <a:endParaRPr lang="en-US" dirty="0"/>
          </a:p>
          <a:p>
            <a:endParaRPr lang="en-US" dirty="0"/>
          </a:p>
          <a:p>
            <a:endParaRPr lang="en-US" dirty="0"/>
          </a:p>
          <a:p>
            <a:r>
              <a:rPr lang="en-US" sz="1704" dirty="0"/>
              <a:t>This model can produce: </a:t>
            </a:r>
            <a:br>
              <a:rPr lang="en-US" sz="1704" dirty="0"/>
            </a:br>
            <a:r>
              <a:rPr lang="en-US" sz="1704" dirty="0"/>
              <a:t>	“information retrieval”</a:t>
            </a:r>
            <a:br>
              <a:rPr lang="en-US" sz="1704" dirty="0"/>
            </a:br>
            <a:r>
              <a:rPr lang="en-US" sz="1704" dirty="0"/>
              <a:t>	“information retrieval information retrieval”</a:t>
            </a:r>
          </a:p>
          <a:p>
            <a:r>
              <a:rPr lang="en-US" sz="1704" dirty="0"/>
              <a:t>It cannot produce:</a:t>
            </a:r>
            <a:br>
              <a:rPr lang="en-US" sz="1704" dirty="0"/>
            </a:br>
            <a:r>
              <a:rPr lang="en-US" sz="1704" dirty="0"/>
              <a:t>	“retrieval information”</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6" name="Oval 5"/>
          <p:cNvSpPr/>
          <p:nvPr/>
        </p:nvSpPr>
        <p:spPr bwMode="auto">
          <a:xfrm>
            <a:off x="2317225" y="2829639"/>
            <a:ext cx="1227118" cy="1165763"/>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endParaRPr lang="en-US" sz="1023" dirty="0">
              <a:latin typeface="Calibri" charset="0"/>
              <a:ea typeface="Calibri" charset="0"/>
              <a:cs typeface="Calibri" charset="0"/>
            </a:endParaRPr>
          </a:p>
        </p:txBody>
      </p:sp>
      <p:sp>
        <p:nvSpPr>
          <p:cNvPr id="7" name="Oval 6"/>
          <p:cNvSpPr/>
          <p:nvPr/>
        </p:nvSpPr>
        <p:spPr bwMode="auto">
          <a:xfrm>
            <a:off x="4710106" y="2829639"/>
            <a:ext cx="1227118" cy="1165763"/>
          </a:xfrm>
          <a:prstGeom prst="ellipse">
            <a:avLst/>
          </a:prstGeom>
          <a:solidFill>
            <a:schemeClr val="bg1"/>
          </a:solidFill>
          <a:ln w="60325" cap="flat" cmpd="dbl" algn="ctr">
            <a:solidFill>
              <a:schemeClr val="tx1"/>
            </a:solidFill>
            <a:prstDash val="solid"/>
            <a:bevel/>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endParaRPr lang="en-US" sz="1023" dirty="0">
              <a:latin typeface="Calibri" charset="0"/>
              <a:ea typeface="Calibri" charset="0"/>
              <a:cs typeface="Calibri" charset="0"/>
            </a:endParaRPr>
          </a:p>
        </p:txBody>
      </p:sp>
      <p:cxnSp>
        <p:nvCxnSpPr>
          <p:cNvPr id="9" name="Straight Arrow Connector 8"/>
          <p:cNvCxnSpPr>
            <a:endCxn id="6" idx="2"/>
          </p:cNvCxnSpPr>
          <p:nvPr/>
        </p:nvCxnSpPr>
        <p:spPr bwMode="auto">
          <a:xfrm>
            <a:off x="1209926" y="3407004"/>
            <a:ext cx="1107300" cy="55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Curved Connector 11"/>
          <p:cNvCxnSpPr>
            <a:stCxn id="6" idx="7"/>
            <a:endCxn id="7" idx="1"/>
          </p:cNvCxnSpPr>
          <p:nvPr/>
        </p:nvCxnSpPr>
        <p:spPr bwMode="auto">
          <a:xfrm rot="5400000" flipH="1" flipV="1">
            <a:off x="4127226" y="2237772"/>
            <a:ext cx="10821" cy="1525178"/>
          </a:xfrm>
          <a:prstGeom prst="curvedConnector3">
            <a:avLst>
              <a:gd name="adj1" fmla="val 3377646"/>
            </a:avLst>
          </a:prstGeom>
          <a:solidFill>
            <a:schemeClr val="accent1"/>
          </a:solidFill>
          <a:ln w="9525" cap="flat" cmpd="sng" algn="ctr">
            <a:solidFill>
              <a:schemeClr val="tx1"/>
            </a:solidFill>
            <a:prstDash val="solid"/>
            <a:round/>
            <a:headEnd type="none" w="med" len="med"/>
            <a:tailEnd type="triangle"/>
          </a:ln>
          <a:effectLst/>
        </p:spPr>
      </p:cxnSp>
      <p:cxnSp>
        <p:nvCxnSpPr>
          <p:cNvPr id="14" name="Curved Connector 13"/>
          <p:cNvCxnSpPr>
            <a:stCxn id="7" idx="3"/>
            <a:endCxn id="6" idx="5"/>
          </p:cNvCxnSpPr>
          <p:nvPr/>
        </p:nvCxnSpPr>
        <p:spPr bwMode="auto">
          <a:xfrm rot="5400000">
            <a:off x="4127226" y="3062091"/>
            <a:ext cx="10821" cy="1525178"/>
          </a:xfrm>
          <a:prstGeom prst="curvedConnector3">
            <a:avLst>
              <a:gd name="adj1" fmla="val 3377646"/>
            </a:avLst>
          </a:prstGeom>
          <a:solidFill>
            <a:schemeClr val="accent1"/>
          </a:solidFill>
          <a:ln w="9525" cap="flat" cmpd="sng" algn="ctr">
            <a:solidFill>
              <a:schemeClr val="tx1"/>
            </a:solidFill>
            <a:prstDash val="solid"/>
            <a:round/>
            <a:headEnd type="none" w="med" len="med"/>
            <a:tailEnd type="triangle"/>
          </a:ln>
          <a:effectLst/>
        </p:spPr>
      </p:cxnSp>
      <p:sp>
        <p:nvSpPr>
          <p:cNvPr id="16" name="Rectangle 15"/>
          <p:cNvSpPr/>
          <p:nvPr/>
        </p:nvSpPr>
        <p:spPr>
          <a:xfrm>
            <a:off x="3723710" y="2284095"/>
            <a:ext cx="817853" cy="249748"/>
          </a:xfrm>
          <a:prstGeom prst="rect">
            <a:avLst/>
          </a:prstGeom>
        </p:spPr>
        <p:txBody>
          <a:bodyPr wrap="none">
            <a:spAutoFit/>
          </a:bodyPr>
          <a:lstStyle/>
          <a:p>
            <a:r>
              <a:rPr lang="en-US" sz="1023">
                <a:latin typeface="Calibri" charset="0"/>
                <a:ea typeface="Calibri" charset="0"/>
                <a:cs typeface="Calibri" charset="0"/>
              </a:rPr>
              <a:t>information</a:t>
            </a:r>
            <a:endParaRPr lang="en-US" sz="1023"/>
          </a:p>
        </p:txBody>
      </p:sp>
      <p:sp>
        <p:nvSpPr>
          <p:cNvPr id="17" name="Rectangle 16"/>
          <p:cNvSpPr/>
          <p:nvPr/>
        </p:nvSpPr>
        <p:spPr>
          <a:xfrm>
            <a:off x="3702377" y="4234214"/>
            <a:ext cx="635110" cy="249748"/>
          </a:xfrm>
          <a:prstGeom prst="rect">
            <a:avLst/>
          </a:prstGeom>
        </p:spPr>
        <p:txBody>
          <a:bodyPr wrap="none">
            <a:spAutoFit/>
          </a:bodyPr>
          <a:lstStyle/>
          <a:p>
            <a:r>
              <a:rPr lang="en-US" sz="1023" dirty="0">
                <a:latin typeface="Calibri" charset="0"/>
                <a:ea typeface="Calibri" charset="0"/>
                <a:cs typeface="Calibri" charset="0"/>
              </a:rPr>
              <a:t>retrieval</a:t>
            </a:r>
            <a:endParaRPr lang="en-US" sz="1023" dirty="0"/>
          </a:p>
        </p:txBody>
      </p:sp>
    </p:spTree>
    <p:extLst>
      <p:ext uri="{BB962C8B-B14F-4D97-AF65-F5344CB8AC3E}">
        <p14:creationId xmlns:p14="http://schemas.microsoft.com/office/powerpoint/2010/main" val="1262594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Latent </a:t>
            </a:r>
            <a:r>
              <a:rPr lang="en-US" dirty="0" err="1"/>
              <a:t>Dirichlet</a:t>
            </a:r>
            <a:r>
              <a:rPr lang="en-US" dirty="0"/>
              <a:t> Allocation (LDA)</a:t>
            </a:r>
          </a:p>
        </p:txBody>
      </p:sp>
      <p:sp>
        <p:nvSpPr>
          <p:cNvPr id="3" name="Content Placeholder 2"/>
          <p:cNvSpPr>
            <a:spLocks noGrp="1"/>
          </p:cNvSpPr>
          <p:nvPr>
            <p:ph idx="1"/>
          </p:nvPr>
        </p:nvSpPr>
        <p:spPr/>
        <p:txBody>
          <a:bodyPr/>
          <a:lstStyle/>
          <a:p>
            <a:r>
              <a:rPr lang="en-US" b="1" dirty="0"/>
              <a:t>Idea</a:t>
            </a:r>
            <a:r>
              <a:rPr lang="en-US" dirty="0"/>
              <a:t>: assume a document collection is (randomly) generated from a known set of topics (probabilistic generative model)</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Line 2"/>
          <p:cNvSpPr>
            <a:spLocks noChangeShapeType="1"/>
          </p:cNvSpPr>
          <p:nvPr/>
        </p:nvSpPr>
        <p:spPr bwMode="auto">
          <a:xfrm>
            <a:off x="2867440" y="3742135"/>
            <a:ext cx="760810" cy="1040606"/>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6" name="Text Box 3"/>
          <p:cNvSpPr txBox="1">
            <a:spLocks noChangeArrowheads="1"/>
          </p:cNvSpPr>
          <p:nvPr/>
        </p:nvSpPr>
        <p:spPr bwMode="auto">
          <a:xfrm rot="4633291">
            <a:off x="2313106" y="3342159"/>
            <a:ext cx="39786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loan</a:t>
            </a:r>
          </a:p>
        </p:txBody>
      </p:sp>
      <p:sp>
        <p:nvSpPr>
          <p:cNvPr id="7" name="AutoShape 4"/>
          <p:cNvSpPr>
            <a:spLocks noChangeArrowheads="1"/>
          </p:cNvSpPr>
          <p:nvPr/>
        </p:nvSpPr>
        <p:spPr bwMode="auto">
          <a:xfrm>
            <a:off x="1904225" y="2863454"/>
            <a:ext cx="829865" cy="1298972"/>
          </a:xfrm>
          <a:prstGeom prst="can">
            <a:avLst>
              <a:gd name="adj" fmla="val 17878"/>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solidFill>
                <a:schemeClr val="accent1"/>
              </a:solidFill>
              <a:latin typeface="Calibri" charset="0"/>
              <a:ea typeface="Calibri" charset="0"/>
              <a:cs typeface="Calibri" charset="0"/>
            </a:endParaRPr>
          </a:p>
        </p:txBody>
      </p:sp>
      <p:sp>
        <p:nvSpPr>
          <p:cNvPr id="8" name="Text Box 5"/>
          <p:cNvSpPr txBox="1">
            <a:spLocks noChangeArrowheads="1"/>
          </p:cNvSpPr>
          <p:nvPr/>
        </p:nvSpPr>
        <p:spPr bwMode="auto">
          <a:xfrm>
            <a:off x="2061387" y="4163615"/>
            <a:ext cx="63579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chemeClr val="accent1"/>
                </a:solidFill>
                <a:latin typeface="Calibri" charset="0"/>
                <a:ea typeface="Calibri" charset="0"/>
                <a:cs typeface="Calibri" charset="0"/>
              </a:rPr>
              <a:t>TOPIC 1</a:t>
            </a:r>
          </a:p>
        </p:txBody>
      </p:sp>
      <p:sp>
        <p:nvSpPr>
          <p:cNvPr id="9" name="Text Box 6"/>
          <p:cNvSpPr txBox="1">
            <a:spLocks noChangeArrowheads="1"/>
          </p:cNvSpPr>
          <p:nvPr/>
        </p:nvSpPr>
        <p:spPr bwMode="auto">
          <a:xfrm rot="2033770">
            <a:off x="1917237" y="3138563"/>
            <a:ext cx="518092"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money</a:t>
            </a:r>
          </a:p>
        </p:txBody>
      </p:sp>
      <p:sp>
        <p:nvSpPr>
          <p:cNvPr id="10" name="Text Box 7"/>
          <p:cNvSpPr txBox="1">
            <a:spLocks noChangeArrowheads="1"/>
          </p:cNvSpPr>
          <p:nvPr/>
        </p:nvSpPr>
        <p:spPr bwMode="auto">
          <a:xfrm rot="650964">
            <a:off x="2001757" y="3713039"/>
            <a:ext cx="39786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loan</a:t>
            </a:r>
          </a:p>
        </p:txBody>
      </p:sp>
      <p:sp>
        <p:nvSpPr>
          <p:cNvPr id="11" name="Text Box 8"/>
          <p:cNvSpPr txBox="1">
            <a:spLocks noChangeArrowheads="1"/>
          </p:cNvSpPr>
          <p:nvPr/>
        </p:nvSpPr>
        <p:spPr bwMode="auto">
          <a:xfrm rot="-582399">
            <a:off x="1995527" y="3440386"/>
            <a:ext cx="41389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bank</a:t>
            </a:r>
          </a:p>
        </p:txBody>
      </p:sp>
      <p:sp>
        <p:nvSpPr>
          <p:cNvPr id="12" name="Text Box 9"/>
          <p:cNvSpPr txBox="1">
            <a:spLocks noChangeArrowheads="1"/>
          </p:cNvSpPr>
          <p:nvPr/>
        </p:nvSpPr>
        <p:spPr bwMode="auto">
          <a:xfrm rot="-2288081">
            <a:off x="2207749" y="3095105"/>
            <a:ext cx="518092"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money</a:t>
            </a:r>
          </a:p>
        </p:txBody>
      </p:sp>
      <p:sp>
        <p:nvSpPr>
          <p:cNvPr id="13" name="Text Box 10"/>
          <p:cNvSpPr txBox="1">
            <a:spLocks noChangeArrowheads="1"/>
          </p:cNvSpPr>
          <p:nvPr/>
        </p:nvSpPr>
        <p:spPr bwMode="auto">
          <a:xfrm rot="-5530761">
            <a:off x="1791931" y="3820196"/>
            <a:ext cx="41389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bank</a:t>
            </a:r>
          </a:p>
        </p:txBody>
      </p:sp>
      <p:sp>
        <p:nvSpPr>
          <p:cNvPr id="14" name="Text Box 11"/>
          <p:cNvSpPr txBox="1">
            <a:spLocks noChangeArrowheads="1"/>
          </p:cNvSpPr>
          <p:nvPr/>
        </p:nvSpPr>
        <p:spPr bwMode="auto">
          <a:xfrm rot="4633291">
            <a:off x="2311892" y="4953075"/>
            <a:ext cx="40267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river</a:t>
            </a:r>
          </a:p>
        </p:txBody>
      </p:sp>
      <p:sp>
        <p:nvSpPr>
          <p:cNvPr id="15" name="AutoShape 12"/>
          <p:cNvSpPr>
            <a:spLocks noChangeArrowheads="1"/>
          </p:cNvSpPr>
          <p:nvPr/>
        </p:nvSpPr>
        <p:spPr bwMode="auto">
          <a:xfrm>
            <a:off x="1904225" y="4471987"/>
            <a:ext cx="829865" cy="1298972"/>
          </a:xfrm>
          <a:prstGeom prst="can">
            <a:avLst>
              <a:gd name="adj" fmla="val 17878"/>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latin typeface="Calibri" charset="0"/>
              <a:ea typeface="Calibri" charset="0"/>
              <a:cs typeface="Calibri" charset="0"/>
            </a:endParaRPr>
          </a:p>
        </p:txBody>
      </p:sp>
      <p:sp>
        <p:nvSpPr>
          <p:cNvPr id="16" name="Text Box 13"/>
          <p:cNvSpPr txBox="1">
            <a:spLocks noChangeArrowheads="1"/>
          </p:cNvSpPr>
          <p:nvPr/>
        </p:nvSpPr>
        <p:spPr bwMode="auto">
          <a:xfrm>
            <a:off x="2068531" y="5794772"/>
            <a:ext cx="61555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latin typeface="Calibri" charset="0"/>
                <a:ea typeface="Calibri" charset="0"/>
                <a:cs typeface="Calibri" charset="0"/>
              </a:rPr>
              <a:t>TOPIC 2</a:t>
            </a:r>
          </a:p>
        </p:txBody>
      </p:sp>
      <p:sp>
        <p:nvSpPr>
          <p:cNvPr id="17" name="Text Box 14"/>
          <p:cNvSpPr txBox="1">
            <a:spLocks noChangeArrowheads="1"/>
          </p:cNvSpPr>
          <p:nvPr/>
        </p:nvSpPr>
        <p:spPr bwMode="auto">
          <a:xfrm rot="-2652911">
            <a:off x="2014831" y="4729832"/>
            <a:ext cx="40267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river</a:t>
            </a:r>
          </a:p>
        </p:txBody>
      </p:sp>
      <p:sp>
        <p:nvSpPr>
          <p:cNvPr id="18" name="Text Box 15"/>
          <p:cNvSpPr txBox="1">
            <a:spLocks noChangeArrowheads="1"/>
          </p:cNvSpPr>
          <p:nvPr/>
        </p:nvSpPr>
        <p:spPr bwMode="auto">
          <a:xfrm rot="-1199306">
            <a:off x="1904103" y="5284069"/>
            <a:ext cx="40267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river</a:t>
            </a:r>
          </a:p>
        </p:txBody>
      </p:sp>
      <p:sp>
        <p:nvSpPr>
          <p:cNvPr id="19" name="Text Box 16"/>
          <p:cNvSpPr txBox="1">
            <a:spLocks noChangeArrowheads="1"/>
          </p:cNvSpPr>
          <p:nvPr/>
        </p:nvSpPr>
        <p:spPr bwMode="auto">
          <a:xfrm rot="-582399">
            <a:off x="1997032" y="5041181"/>
            <a:ext cx="51328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stream</a:t>
            </a:r>
          </a:p>
        </p:txBody>
      </p:sp>
      <p:sp>
        <p:nvSpPr>
          <p:cNvPr id="20" name="Text Box 17"/>
          <p:cNvSpPr txBox="1">
            <a:spLocks noChangeArrowheads="1"/>
          </p:cNvSpPr>
          <p:nvPr/>
        </p:nvSpPr>
        <p:spPr bwMode="auto">
          <a:xfrm rot="-2288081">
            <a:off x="2221746" y="4739358"/>
            <a:ext cx="41389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bank</a:t>
            </a:r>
          </a:p>
        </p:txBody>
      </p:sp>
      <p:sp>
        <p:nvSpPr>
          <p:cNvPr id="21" name="Text Box 18"/>
          <p:cNvSpPr txBox="1">
            <a:spLocks noChangeArrowheads="1"/>
          </p:cNvSpPr>
          <p:nvPr/>
        </p:nvSpPr>
        <p:spPr bwMode="auto">
          <a:xfrm rot="-9301568">
            <a:off x="2203887" y="5344196"/>
            <a:ext cx="41389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bank</a:t>
            </a:r>
          </a:p>
        </p:txBody>
      </p:sp>
      <p:sp>
        <p:nvSpPr>
          <p:cNvPr id="22" name="Text Box 19"/>
          <p:cNvSpPr txBox="1">
            <a:spLocks noChangeArrowheads="1"/>
          </p:cNvSpPr>
          <p:nvPr/>
        </p:nvSpPr>
        <p:spPr bwMode="auto">
          <a:xfrm rot="-9018167">
            <a:off x="2079184" y="5507906"/>
            <a:ext cx="51328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stream</a:t>
            </a:r>
          </a:p>
        </p:txBody>
      </p:sp>
      <p:sp>
        <p:nvSpPr>
          <p:cNvPr id="23" name="Text Box 20"/>
          <p:cNvSpPr txBox="1">
            <a:spLocks noChangeArrowheads="1"/>
          </p:cNvSpPr>
          <p:nvPr/>
        </p:nvSpPr>
        <p:spPr bwMode="auto">
          <a:xfrm rot="-7954520">
            <a:off x="2175312" y="3736852"/>
            <a:ext cx="41389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bank</a:t>
            </a:r>
          </a:p>
        </p:txBody>
      </p:sp>
      <p:sp>
        <p:nvSpPr>
          <p:cNvPr id="24" name="Text Box 21"/>
          <p:cNvSpPr txBox="1">
            <a:spLocks noChangeArrowheads="1"/>
          </p:cNvSpPr>
          <p:nvPr/>
        </p:nvSpPr>
        <p:spPr bwMode="auto">
          <a:xfrm rot="10571648">
            <a:off x="2332750" y="3911279"/>
            <a:ext cx="39786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loan</a:t>
            </a:r>
          </a:p>
        </p:txBody>
      </p:sp>
      <p:sp>
        <p:nvSpPr>
          <p:cNvPr id="25" name="Text Box 22"/>
          <p:cNvSpPr txBox="1">
            <a:spLocks noChangeArrowheads="1"/>
          </p:cNvSpPr>
          <p:nvPr/>
        </p:nvSpPr>
        <p:spPr bwMode="auto">
          <a:xfrm>
            <a:off x="3721117" y="4606528"/>
            <a:ext cx="3746897" cy="1142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dirty="0">
                <a:latin typeface="Calibri" charset="0"/>
                <a:ea typeface="Calibri" charset="0"/>
                <a:cs typeface="Calibri" charset="0"/>
              </a:rPr>
              <a:t>DOCUMENT 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baseline="30000" dirty="0">
                <a:solidFill>
                  <a:srgbClr val="99FF33"/>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a:t>
            </a:r>
            <a:r>
              <a:rPr lang="en-US" altLang="x-none" sz="1050" baseline="30000" dirty="0">
                <a:solidFill>
                  <a:srgbClr val="99FF33"/>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baseline="30000" dirty="0">
                <a:solidFill>
                  <a:srgbClr val="99FF33"/>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a:t>
            </a:r>
            <a:r>
              <a:rPr lang="en-US" altLang="x-none" sz="1050" baseline="30000" dirty="0">
                <a:solidFill>
                  <a:srgbClr val="99FF33"/>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baseline="30000" dirty="0">
                <a:solidFill>
                  <a:srgbClr val="99FF33"/>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a:t>
            </a:r>
            <a:r>
              <a:rPr lang="en-US" altLang="x-none" sz="1050" dirty="0">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p>
          <a:p>
            <a:pPr algn="just" eaLnBrk="1" hangingPunct="1">
              <a:spcBef>
                <a:spcPct val="50000"/>
              </a:spcBef>
            </a:pPr>
            <a:endParaRPr lang="en-US" altLang="x-none" sz="1050" dirty="0">
              <a:latin typeface="Calibri" charset="0"/>
              <a:ea typeface="Calibri" charset="0"/>
              <a:cs typeface="Calibri" charset="0"/>
            </a:endParaRPr>
          </a:p>
        </p:txBody>
      </p:sp>
      <p:sp>
        <p:nvSpPr>
          <p:cNvPr id="26" name="Text Box 23"/>
          <p:cNvSpPr txBox="1">
            <a:spLocks noChangeArrowheads="1"/>
          </p:cNvSpPr>
          <p:nvPr/>
        </p:nvSpPr>
        <p:spPr bwMode="auto">
          <a:xfrm>
            <a:off x="3692543" y="3456385"/>
            <a:ext cx="3789759" cy="900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dirty="0">
                <a:latin typeface="Calibri" charset="0"/>
                <a:ea typeface="Calibri" charset="0"/>
                <a:cs typeface="Calibri" charset="0"/>
              </a:rPr>
              <a:t>DOCUMENT 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  money</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endParaRPr lang="en-US" altLang="x-none" sz="1050" baseline="30000" dirty="0">
              <a:solidFill>
                <a:srgbClr val="99FF33"/>
              </a:solidFill>
              <a:latin typeface="Calibri" charset="0"/>
              <a:ea typeface="Calibri" charset="0"/>
              <a:cs typeface="Calibri" charset="0"/>
            </a:endParaRPr>
          </a:p>
          <a:p>
            <a:pPr algn="just" eaLnBrk="1" hangingPunct="1">
              <a:spcBef>
                <a:spcPct val="50000"/>
              </a:spcBef>
            </a:pPr>
            <a:endParaRPr lang="en-US" altLang="x-none" sz="1050" baseline="30000" dirty="0">
              <a:solidFill>
                <a:srgbClr val="99FF33"/>
              </a:solidFill>
              <a:latin typeface="Calibri" charset="0"/>
              <a:ea typeface="Calibri" charset="0"/>
              <a:cs typeface="Calibri" charset="0"/>
            </a:endParaRPr>
          </a:p>
        </p:txBody>
      </p:sp>
      <p:sp>
        <p:nvSpPr>
          <p:cNvPr id="27" name="Text Box 24"/>
          <p:cNvSpPr txBox="1">
            <a:spLocks noChangeArrowheads="1"/>
          </p:cNvSpPr>
          <p:nvPr/>
        </p:nvSpPr>
        <p:spPr bwMode="auto">
          <a:xfrm>
            <a:off x="3409680" y="4382690"/>
            <a:ext cx="272832"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chemeClr val="accent1"/>
                </a:solidFill>
                <a:latin typeface="Calibri" charset="0"/>
                <a:ea typeface="Calibri" charset="0"/>
                <a:cs typeface="Calibri" charset="0"/>
              </a:rPr>
              <a:t>.3</a:t>
            </a:r>
          </a:p>
        </p:txBody>
      </p:sp>
      <p:sp>
        <p:nvSpPr>
          <p:cNvPr id="28" name="Line 25"/>
          <p:cNvSpPr>
            <a:spLocks noChangeShapeType="1"/>
          </p:cNvSpPr>
          <p:nvPr/>
        </p:nvSpPr>
        <p:spPr bwMode="auto">
          <a:xfrm>
            <a:off x="2867440" y="3663554"/>
            <a:ext cx="770335" cy="188119"/>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29" name="Line 26"/>
          <p:cNvSpPr>
            <a:spLocks noChangeShapeType="1"/>
          </p:cNvSpPr>
          <p:nvPr/>
        </p:nvSpPr>
        <p:spPr bwMode="auto">
          <a:xfrm flipV="1">
            <a:off x="2842438" y="3917156"/>
            <a:ext cx="802481" cy="120372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30" name="Line 27"/>
          <p:cNvSpPr>
            <a:spLocks noChangeShapeType="1"/>
          </p:cNvSpPr>
          <p:nvPr/>
        </p:nvSpPr>
        <p:spPr bwMode="auto">
          <a:xfrm flipV="1">
            <a:off x="2846008" y="4838700"/>
            <a:ext cx="791766" cy="33813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31" name="Text Box 28"/>
          <p:cNvSpPr txBox="1">
            <a:spLocks noChangeArrowheads="1"/>
          </p:cNvSpPr>
          <p:nvPr/>
        </p:nvSpPr>
        <p:spPr bwMode="auto">
          <a:xfrm>
            <a:off x="3261538" y="3499247"/>
            <a:ext cx="315515"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chemeClr val="accent1"/>
                </a:solidFill>
                <a:latin typeface="Calibri" charset="0"/>
                <a:ea typeface="Calibri" charset="0"/>
                <a:cs typeface="Calibri" charset="0"/>
              </a:rPr>
              <a:t>.8</a:t>
            </a:r>
          </a:p>
        </p:txBody>
      </p:sp>
      <p:sp>
        <p:nvSpPr>
          <p:cNvPr id="32" name="Text Box 29"/>
          <p:cNvSpPr txBox="1">
            <a:spLocks noChangeArrowheads="1"/>
          </p:cNvSpPr>
          <p:nvPr/>
        </p:nvSpPr>
        <p:spPr bwMode="auto">
          <a:xfrm>
            <a:off x="3274633" y="3937397"/>
            <a:ext cx="31551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rgbClr val="CC0000"/>
                </a:solidFill>
                <a:latin typeface="Calibri" charset="0"/>
                <a:ea typeface="Calibri" charset="0"/>
                <a:cs typeface="Calibri" charset="0"/>
              </a:rPr>
              <a:t>.2</a:t>
            </a:r>
          </a:p>
        </p:txBody>
      </p:sp>
      <p:sp>
        <p:nvSpPr>
          <p:cNvPr id="33" name="Text Box 34"/>
          <p:cNvSpPr txBox="1">
            <a:spLocks noChangeArrowheads="1"/>
          </p:cNvSpPr>
          <p:nvPr/>
        </p:nvSpPr>
        <p:spPr bwMode="auto">
          <a:xfrm>
            <a:off x="3415633" y="4948238"/>
            <a:ext cx="272832"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rgbClr val="CC0000"/>
                </a:solidFill>
                <a:latin typeface="Calibri" charset="0"/>
                <a:ea typeface="Calibri" charset="0"/>
                <a:cs typeface="Calibri" charset="0"/>
              </a:rPr>
              <a:t>.7</a:t>
            </a:r>
          </a:p>
        </p:txBody>
      </p:sp>
      <p:sp>
        <p:nvSpPr>
          <p:cNvPr id="34" name="TextBox 33"/>
          <p:cNvSpPr txBox="1"/>
          <p:nvPr/>
        </p:nvSpPr>
        <p:spPr>
          <a:xfrm>
            <a:off x="140964" y="4006804"/>
            <a:ext cx="1811266" cy="646331"/>
          </a:xfrm>
          <a:prstGeom prst="rect">
            <a:avLst/>
          </a:prstGeom>
          <a:noFill/>
        </p:spPr>
        <p:txBody>
          <a:bodyPr wrap="none" rtlCol="0">
            <a:spAutoFit/>
          </a:bodyPr>
          <a:lstStyle/>
          <a:p>
            <a:r>
              <a:rPr lang="en-US" sz="1800" dirty="0">
                <a:latin typeface="Calibri" charset="0"/>
                <a:ea typeface="Calibri" charset="0"/>
                <a:cs typeface="Calibri" charset="0"/>
              </a:rPr>
              <a:t>Topic is a mixture</a:t>
            </a:r>
            <a:br>
              <a:rPr lang="en-US" sz="1800" dirty="0">
                <a:latin typeface="Calibri" charset="0"/>
                <a:ea typeface="Calibri" charset="0"/>
                <a:cs typeface="Calibri" charset="0"/>
              </a:rPr>
            </a:br>
            <a:r>
              <a:rPr lang="en-US" sz="1800" dirty="0">
                <a:latin typeface="Calibri" charset="0"/>
                <a:ea typeface="Calibri" charset="0"/>
                <a:cs typeface="Calibri" charset="0"/>
              </a:rPr>
              <a:t>of words</a:t>
            </a:r>
          </a:p>
        </p:txBody>
      </p:sp>
      <p:sp>
        <p:nvSpPr>
          <p:cNvPr id="35" name="TextBox 34"/>
          <p:cNvSpPr txBox="1"/>
          <p:nvPr/>
        </p:nvSpPr>
        <p:spPr>
          <a:xfrm>
            <a:off x="7452150" y="4006805"/>
            <a:ext cx="1770228" cy="646331"/>
          </a:xfrm>
          <a:prstGeom prst="rect">
            <a:avLst/>
          </a:prstGeom>
          <a:noFill/>
        </p:spPr>
        <p:txBody>
          <a:bodyPr wrap="none" rtlCol="0">
            <a:spAutoFit/>
          </a:bodyPr>
          <a:lstStyle/>
          <a:p>
            <a:r>
              <a:rPr lang="en-US" sz="1800" dirty="0">
                <a:latin typeface="Calibri" charset="0"/>
                <a:ea typeface="Calibri" charset="0"/>
                <a:cs typeface="Calibri" charset="0"/>
              </a:rPr>
              <a:t>Document is a </a:t>
            </a:r>
            <a:br>
              <a:rPr lang="en-US" sz="1800" dirty="0">
                <a:latin typeface="Calibri" charset="0"/>
                <a:ea typeface="Calibri" charset="0"/>
                <a:cs typeface="Calibri" charset="0"/>
              </a:rPr>
            </a:br>
            <a:r>
              <a:rPr lang="en-US" sz="1800" dirty="0">
                <a:latin typeface="Calibri" charset="0"/>
                <a:ea typeface="Calibri" charset="0"/>
                <a:cs typeface="Calibri" charset="0"/>
              </a:rPr>
              <a:t>mixture of topics</a:t>
            </a:r>
          </a:p>
        </p:txBody>
      </p:sp>
    </p:spTree>
    <p:extLst>
      <p:ext uri="{BB962C8B-B14F-4D97-AF65-F5344CB8AC3E}">
        <p14:creationId xmlns:p14="http://schemas.microsoft.com/office/powerpoint/2010/main" val="155563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p:bldP spid="26" grpId="0"/>
      <p:bldP spid="27" grpId="0"/>
      <p:bldP spid="28" grpId="0" animBg="1"/>
      <p:bldP spid="29" grpId="0" animBg="1"/>
      <p:bldP spid="30" grpId="0" animBg="1"/>
      <p:bldP spid="31" grpId="0"/>
      <p:bldP spid="32" grpId="0"/>
      <p:bldP spid="3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Generation using a  Probabilistic Process</a:t>
            </a:r>
          </a:p>
        </p:txBody>
      </p:sp>
      <p:sp>
        <p:nvSpPr>
          <p:cNvPr id="3" name="Content Placeholder 2"/>
          <p:cNvSpPr>
            <a:spLocks noGrp="1"/>
          </p:cNvSpPr>
          <p:nvPr>
            <p:ph idx="1"/>
          </p:nvPr>
        </p:nvSpPr>
        <p:spPr>
          <a:xfrm>
            <a:off x="179388" y="1628800"/>
            <a:ext cx="8305800" cy="4741838"/>
          </a:xfrm>
        </p:spPr>
        <p:txBody>
          <a:bodyPr>
            <a:normAutofit/>
          </a:bodyPr>
          <a:lstStyle/>
          <a:p>
            <a:r>
              <a:rPr lang="en-US" sz="2800" dirty="0"/>
              <a:t>For each document, choose</a:t>
            </a:r>
            <a:br>
              <a:rPr lang="en-US" sz="2800" dirty="0"/>
            </a:br>
            <a:r>
              <a:rPr lang="en-US" sz="2800" dirty="0"/>
              <a:t>a mixture of topics </a:t>
            </a:r>
          </a:p>
          <a:p>
            <a:endParaRPr lang="en-US" sz="2800" dirty="0"/>
          </a:p>
          <a:p>
            <a:r>
              <a:rPr lang="en-US" sz="2800" dirty="0"/>
              <a:t>For every word position, </a:t>
            </a:r>
            <a:br>
              <a:rPr lang="en-US" sz="2800" dirty="0"/>
            </a:br>
            <a:r>
              <a:rPr lang="en-US" sz="2800" dirty="0"/>
              <a:t>sample a topic from the </a:t>
            </a:r>
            <a:br>
              <a:rPr lang="en-US" sz="2800" dirty="0"/>
            </a:br>
            <a:r>
              <a:rPr lang="en-US" sz="2800" dirty="0"/>
              <a:t>topic mixture</a:t>
            </a:r>
          </a:p>
          <a:p>
            <a:endParaRPr lang="en-US" sz="2800" dirty="0"/>
          </a:p>
          <a:p>
            <a:r>
              <a:rPr lang="en-US" sz="2800" dirty="0"/>
              <a:t>For every word position,</a:t>
            </a:r>
            <a:br>
              <a:rPr lang="en-US" sz="2800" dirty="0"/>
            </a:br>
            <a:r>
              <a:rPr lang="en-US" sz="2800" dirty="0"/>
              <a:t>sample a word from the </a:t>
            </a:r>
            <a:br>
              <a:rPr lang="en-US" sz="2800" dirty="0"/>
            </a:br>
            <a:r>
              <a:rPr lang="en-US" sz="2800" dirty="0"/>
              <a:t>chosen topic</a:t>
            </a:r>
          </a:p>
          <a:p>
            <a:endParaRPr lang="en-US" sz="2800" dirty="0"/>
          </a:p>
        </p:txBody>
      </p:sp>
      <p:graphicFrame>
        <p:nvGraphicFramePr>
          <p:cNvPr id="6" name="Diagram 5"/>
          <p:cNvGraphicFramePr/>
          <p:nvPr/>
        </p:nvGraphicFramePr>
        <p:xfrm>
          <a:off x="4343399" y="2226469"/>
          <a:ext cx="4449418" cy="2983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6735976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 Topic Identification</a:t>
            </a:r>
          </a:p>
        </p:txBody>
      </p:sp>
      <p:sp>
        <p:nvSpPr>
          <p:cNvPr id="3" name="Content Placeholder 2"/>
          <p:cNvSpPr>
            <a:spLocks noGrp="1"/>
          </p:cNvSpPr>
          <p:nvPr>
            <p:ph idx="1"/>
          </p:nvPr>
        </p:nvSpPr>
        <p:spPr/>
        <p:txBody>
          <a:bodyPr/>
          <a:lstStyle/>
          <a:p>
            <a:r>
              <a:rPr lang="en-US" b="1" dirty="0"/>
              <a:t>Approach</a:t>
            </a:r>
            <a:r>
              <a:rPr lang="en-US" dirty="0"/>
              <a:t>: Inverting the process: given a document collection, reconstruct the topic model</a:t>
            </a:r>
          </a:p>
        </p:txBody>
      </p:sp>
      <p:sp>
        <p:nvSpPr>
          <p:cNvPr id="4" name="Text Box 2"/>
          <p:cNvSpPr txBox="1">
            <a:spLocks noChangeArrowheads="1"/>
          </p:cNvSpPr>
          <p:nvPr/>
        </p:nvSpPr>
        <p:spPr bwMode="auto">
          <a:xfrm>
            <a:off x="3552152" y="4453975"/>
            <a:ext cx="3746897" cy="1142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a:latin typeface="Calibri" charset="0"/>
                <a:ea typeface="Calibri" charset="0"/>
                <a:cs typeface="Calibri" charset="0"/>
              </a:rPr>
              <a:t>DOCUMENT 2: 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p>
          <a:p>
            <a:pPr algn="just" eaLnBrk="1" hangingPunct="1">
              <a:spcBef>
                <a:spcPct val="50000"/>
              </a:spcBef>
            </a:pPr>
            <a:endParaRPr lang="en-US" altLang="x-none" sz="1050">
              <a:latin typeface="Calibri" charset="0"/>
              <a:ea typeface="Calibri" charset="0"/>
              <a:cs typeface="Calibri" charset="0"/>
            </a:endParaRPr>
          </a:p>
        </p:txBody>
      </p:sp>
      <p:sp>
        <p:nvSpPr>
          <p:cNvPr id="5" name="Text Box 3"/>
          <p:cNvSpPr txBox="1">
            <a:spLocks noChangeArrowheads="1"/>
          </p:cNvSpPr>
          <p:nvPr/>
        </p:nvSpPr>
        <p:spPr bwMode="auto">
          <a:xfrm>
            <a:off x="3523577" y="3303832"/>
            <a:ext cx="3789759" cy="900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a:latin typeface="Calibri" charset="0"/>
                <a:ea typeface="Calibri" charset="0"/>
                <a:cs typeface="Calibri" charset="0"/>
              </a:rPr>
              <a:t>DOCUMENT 1: 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river</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  money</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river</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endParaRPr lang="en-US" altLang="x-none" sz="1050" baseline="30000">
              <a:latin typeface="Calibri" charset="0"/>
              <a:ea typeface="Calibri" charset="0"/>
              <a:cs typeface="Calibri" charset="0"/>
            </a:endParaRPr>
          </a:p>
          <a:p>
            <a:pPr algn="just" eaLnBrk="1" hangingPunct="1">
              <a:spcBef>
                <a:spcPct val="50000"/>
              </a:spcBef>
            </a:pPr>
            <a:endParaRPr lang="en-US" altLang="x-none" sz="1050" baseline="30000">
              <a:latin typeface="Calibri" charset="0"/>
              <a:ea typeface="Calibri" charset="0"/>
              <a:cs typeface="Calibri" charset="0"/>
            </a:endParaRPr>
          </a:p>
        </p:txBody>
      </p:sp>
      <p:sp>
        <p:nvSpPr>
          <p:cNvPr id="6" name="Line 7"/>
          <p:cNvSpPr>
            <a:spLocks noChangeShapeType="1"/>
          </p:cNvSpPr>
          <p:nvPr/>
        </p:nvSpPr>
        <p:spPr bwMode="auto">
          <a:xfrm flipV="1">
            <a:off x="2704427" y="3456627"/>
            <a:ext cx="719138"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7" name="AutoShape 8"/>
          <p:cNvSpPr>
            <a:spLocks noChangeArrowheads="1"/>
          </p:cNvSpPr>
          <p:nvPr/>
        </p:nvSpPr>
        <p:spPr bwMode="auto">
          <a:xfrm>
            <a:off x="1774549" y="2835916"/>
            <a:ext cx="829866" cy="1298972"/>
          </a:xfrm>
          <a:prstGeom prst="can">
            <a:avLst>
              <a:gd name="adj" fmla="val 17878"/>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latin typeface="Calibri" charset="0"/>
              <a:ea typeface="Calibri" charset="0"/>
              <a:cs typeface="Calibri" charset="0"/>
            </a:endParaRPr>
          </a:p>
        </p:txBody>
      </p:sp>
      <p:sp>
        <p:nvSpPr>
          <p:cNvPr id="8" name="Text Box 9"/>
          <p:cNvSpPr txBox="1">
            <a:spLocks noChangeArrowheads="1"/>
          </p:cNvSpPr>
          <p:nvPr/>
        </p:nvSpPr>
        <p:spPr bwMode="auto">
          <a:xfrm>
            <a:off x="1931712" y="4136079"/>
            <a:ext cx="63579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latin typeface="Calibri" charset="0"/>
                <a:ea typeface="Calibri" charset="0"/>
                <a:cs typeface="Calibri" charset="0"/>
              </a:rPr>
              <a:t>TOPIC 1</a:t>
            </a:r>
          </a:p>
        </p:txBody>
      </p:sp>
      <p:sp>
        <p:nvSpPr>
          <p:cNvPr id="9" name="AutoShape 10"/>
          <p:cNvSpPr>
            <a:spLocks noChangeArrowheads="1"/>
          </p:cNvSpPr>
          <p:nvPr/>
        </p:nvSpPr>
        <p:spPr bwMode="auto">
          <a:xfrm>
            <a:off x="1774549" y="4444451"/>
            <a:ext cx="829866" cy="1298972"/>
          </a:xfrm>
          <a:prstGeom prst="can">
            <a:avLst>
              <a:gd name="adj" fmla="val 17878"/>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latin typeface="Calibri" charset="0"/>
              <a:ea typeface="Calibri" charset="0"/>
              <a:cs typeface="Calibri" charset="0"/>
            </a:endParaRPr>
          </a:p>
        </p:txBody>
      </p:sp>
      <p:sp>
        <p:nvSpPr>
          <p:cNvPr id="10" name="Line 12"/>
          <p:cNvSpPr>
            <a:spLocks noChangeShapeType="1"/>
          </p:cNvSpPr>
          <p:nvPr/>
        </p:nvSpPr>
        <p:spPr bwMode="auto">
          <a:xfrm flipV="1">
            <a:off x="2737766" y="5168351"/>
            <a:ext cx="748903" cy="238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11" name="Text Box 13"/>
          <p:cNvSpPr txBox="1">
            <a:spLocks noChangeArrowheads="1"/>
          </p:cNvSpPr>
          <p:nvPr/>
        </p:nvSpPr>
        <p:spPr bwMode="auto">
          <a:xfrm>
            <a:off x="2028882" y="3255016"/>
            <a:ext cx="309700"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100" b="1">
                <a:latin typeface="Calibri" charset="0"/>
                <a:ea typeface="Calibri" charset="0"/>
                <a:cs typeface="Calibri" charset="0"/>
              </a:rPr>
              <a:t>?</a:t>
            </a:r>
          </a:p>
        </p:txBody>
      </p:sp>
      <p:sp>
        <p:nvSpPr>
          <p:cNvPr id="12" name="Text Box 14"/>
          <p:cNvSpPr txBox="1">
            <a:spLocks noChangeArrowheads="1"/>
          </p:cNvSpPr>
          <p:nvPr/>
        </p:nvSpPr>
        <p:spPr bwMode="auto">
          <a:xfrm>
            <a:off x="2028882" y="4912366"/>
            <a:ext cx="309700"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100" b="1">
                <a:latin typeface="Calibri" charset="0"/>
                <a:ea typeface="Calibri" charset="0"/>
                <a:cs typeface="Calibri" charset="0"/>
              </a:rPr>
              <a:t>?</a:t>
            </a:r>
          </a:p>
        </p:txBody>
      </p:sp>
      <p:sp>
        <p:nvSpPr>
          <p:cNvPr id="13" name="Line 15"/>
          <p:cNvSpPr>
            <a:spLocks noChangeShapeType="1"/>
          </p:cNvSpPr>
          <p:nvPr/>
        </p:nvSpPr>
        <p:spPr bwMode="auto">
          <a:xfrm flipV="1">
            <a:off x="2737765" y="3578866"/>
            <a:ext cx="685800" cy="1371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14" name="Line 16"/>
          <p:cNvSpPr>
            <a:spLocks noChangeShapeType="1"/>
          </p:cNvSpPr>
          <p:nvPr/>
        </p:nvSpPr>
        <p:spPr bwMode="auto">
          <a:xfrm>
            <a:off x="2737765" y="3807466"/>
            <a:ext cx="685800" cy="12573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15" name="Text Box 17"/>
          <p:cNvSpPr txBox="1">
            <a:spLocks noChangeArrowheads="1"/>
          </p:cNvSpPr>
          <p:nvPr/>
        </p:nvSpPr>
        <p:spPr bwMode="auto">
          <a:xfrm>
            <a:off x="2886132" y="4112266"/>
            <a:ext cx="309700" cy="415498"/>
          </a:xfrm>
          <a:prstGeom prst="rect">
            <a:avLst/>
          </a:prstGeom>
          <a:solidFill>
            <a:schemeClr val="bg1"/>
          </a:solidFill>
          <a:ln>
            <a:noFill/>
          </a:ln>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100" b="1">
                <a:latin typeface="Calibri" charset="0"/>
                <a:ea typeface="Calibri" charset="0"/>
                <a:cs typeface="Calibri" charset="0"/>
              </a:rPr>
              <a:t>?</a:t>
            </a:r>
          </a:p>
        </p:txBody>
      </p:sp>
      <p:sp>
        <p:nvSpPr>
          <p:cNvPr id="16" name="Text Box 11"/>
          <p:cNvSpPr txBox="1">
            <a:spLocks noChangeArrowheads="1"/>
          </p:cNvSpPr>
          <p:nvPr/>
        </p:nvSpPr>
        <p:spPr bwMode="auto">
          <a:xfrm>
            <a:off x="1881705" y="5794723"/>
            <a:ext cx="61555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latin typeface="Calibri" charset="0"/>
                <a:ea typeface="Calibri" charset="0"/>
                <a:cs typeface="Calibri" charset="0"/>
              </a:rPr>
              <a:t>TOPIC 2</a:t>
            </a:r>
          </a:p>
        </p:txBody>
      </p:sp>
      <p:sp>
        <p:nvSpPr>
          <p:cNvPr id="19"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5508787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Latent </a:t>
            </a:r>
            <a:r>
              <a:rPr lang="en-US" dirty="0" err="1"/>
              <a:t>Dirichlet</a:t>
            </a:r>
            <a:r>
              <a:rPr lang="en-US" dirty="0"/>
              <a:t> Allocation</a:t>
            </a:r>
          </a:p>
        </p:txBody>
      </p:sp>
      <p:sp>
        <p:nvSpPr>
          <p:cNvPr id="3" name="Content Placeholder 2"/>
          <p:cNvSpPr>
            <a:spLocks noGrp="1"/>
          </p:cNvSpPr>
          <p:nvPr>
            <p:ph idx="1"/>
          </p:nvPr>
        </p:nvSpPr>
        <p:spPr/>
        <p:txBody>
          <a:bodyPr/>
          <a:lstStyle/>
          <a:p>
            <a:endParaRPr lang="en-US" altLang="x-none" dirty="0">
              <a:ea typeface="ＭＳ Ｐゴシック" charset="-128"/>
            </a:endParaRPr>
          </a:p>
          <a:p>
            <a:r>
              <a:rPr lang="en-US" dirty="0"/>
              <a:t>Topics are </a:t>
            </a:r>
            <a:r>
              <a:rPr lang="en-US" b="1" dirty="0"/>
              <a:t>interpretable</a:t>
            </a:r>
            <a:r>
              <a:rPr lang="en-US" dirty="0">
                <a:solidFill>
                  <a:schemeClr val="accent1"/>
                </a:solidFill>
              </a:rPr>
              <a:t> </a:t>
            </a:r>
            <a:r>
              <a:rPr lang="en-US" dirty="0"/>
              <a:t>unlike the arbitrary dimensions of LSI</a:t>
            </a:r>
            <a:endParaRPr lang="en-US" dirty="0">
              <a:sym typeface="Wingdings" pitchFamily="2" charset="2"/>
            </a:endParaRPr>
          </a:p>
          <a:p>
            <a:r>
              <a:rPr lang="en-US" altLang="x-none" dirty="0">
                <a:ea typeface="ＭＳ Ｐゴシック" charset="-128"/>
              </a:rPr>
              <a:t>Distributions follow a </a:t>
            </a:r>
            <a:r>
              <a:rPr lang="en-US" altLang="x-none" dirty="0" err="1">
                <a:ea typeface="ＭＳ Ｐゴシック" charset="-128"/>
              </a:rPr>
              <a:t>Dirichlet</a:t>
            </a:r>
            <a:r>
              <a:rPr lang="en-US" altLang="x-none" dirty="0">
                <a:ea typeface="ＭＳ Ｐゴシック" charset="-128"/>
              </a:rPr>
              <a:t> distribution</a:t>
            </a:r>
          </a:p>
          <a:p>
            <a:r>
              <a:rPr lang="en-US" altLang="x-none" dirty="0">
                <a:ea typeface="ＭＳ Ｐゴシック" charset="-128"/>
              </a:rPr>
              <a:t>Construction of topic model is mathematically involved, but computationally feasible</a:t>
            </a:r>
          </a:p>
          <a:p>
            <a:r>
              <a:rPr lang="en-US" dirty="0"/>
              <a:t>Considered as the state-of-the art method for topic identification</a:t>
            </a:r>
          </a:p>
          <a:p>
            <a:endParaRPr lang="en-US" altLang="x-none" dirty="0">
              <a:ea typeface="ＭＳ Ｐゴシック" charset="-128"/>
            </a:endParaRPr>
          </a:p>
          <a:p>
            <a:endParaRPr lang="en-US" dirty="0"/>
          </a:p>
        </p:txBody>
      </p:sp>
      <p:sp>
        <p:nvSpPr>
          <p:cNvPr id="6"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077209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Topic Models</a:t>
            </a:r>
          </a:p>
        </p:txBody>
      </p:sp>
      <p:sp>
        <p:nvSpPr>
          <p:cNvPr id="3" name="Content Placeholder 2"/>
          <p:cNvSpPr>
            <a:spLocks noGrp="1"/>
          </p:cNvSpPr>
          <p:nvPr>
            <p:ph idx="1"/>
          </p:nvPr>
        </p:nvSpPr>
        <p:spPr/>
        <p:txBody>
          <a:bodyPr/>
          <a:lstStyle/>
          <a:p>
            <a:r>
              <a:rPr lang="en-US" u="sng" dirty="0"/>
              <a:t>Unsupervised Learning </a:t>
            </a:r>
            <a:r>
              <a:rPr lang="en-US" dirty="0"/>
              <a:t>of topics</a:t>
            </a:r>
          </a:p>
          <a:p>
            <a:pPr lvl="1"/>
            <a:r>
              <a:rPr lang="en-US" dirty="0"/>
              <a:t>Understanding main topics of a topic collection</a:t>
            </a:r>
          </a:p>
          <a:p>
            <a:pPr lvl="1"/>
            <a:r>
              <a:rPr lang="en-US" dirty="0"/>
              <a:t>Organizing the document collection</a:t>
            </a:r>
          </a:p>
          <a:p>
            <a:r>
              <a:rPr lang="en-US" dirty="0"/>
              <a:t>Use for document retrieval: use topic vectors instead of term vectors to represent documents and queries</a:t>
            </a:r>
          </a:p>
          <a:p>
            <a:r>
              <a:rPr lang="en-US" dirty="0"/>
              <a:t>Document classification (</a:t>
            </a:r>
            <a:r>
              <a:rPr lang="en-US" u="sng" dirty="0"/>
              <a:t>Supervised Learning</a:t>
            </a:r>
            <a:r>
              <a:rPr lang="en-US" dirty="0"/>
              <a:t>): use topics as features</a:t>
            </a:r>
          </a:p>
        </p:txBody>
      </p:sp>
      <p:sp>
        <p:nvSpPr>
          <p:cNvPr id="6"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5845189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Folded Corner 3"/>
          <p:cNvSpPr/>
          <p:nvPr/>
        </p:nvSpPr>
        <p:spPr>
          <a:xfrm>
            <a:off x="1332048" y="3442060"/>
            <a:ext cx="352474" cy="586691"/>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Calibri" charset="0"/>
              <a:ea typeface="Calibri" charset="0"/>
              <a:cs typeface="Calibri" charset="0"/>
            </a:endParaRPr>
          </a:p>
        </p:txBody>
      </p:sp>
      <p:sp>
        <p:nvSpPr>
          <p:cNvPr id="5" name="TextBox 4"/>
          <p:cNvSpPr txBox="1"/>
          <p:nvPr/>
        </p:nvSpPr>
        <p:spPr>
          <a:xfrm>
            <a:off x="2897218" y="2350409"/>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6" name="TextBox 5"/>
          <p:cNvSpPr txBox="1"/>
          <p:nvPr/>
        </p:nvSpPr>
        <p:spPr>
          <a:xfrm>
            <a:off x="4934740" y="3285280"/>
            <a:ext cx="276038" cy="954107"/>
          </a:xfrm>
          <a:prstGeom prst="rect">
            <a:avLst/>
          </a:prstGeom>
          <a:noFill/>
        </p:spPr>
        <p:txBody>
          <a:bodyPr wrap="none" rtlCol="0">
            <a:spAutoFit/>
          </a:bodyPr>
          <a:lstStyle/>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7" name="TextBox 6"/>
          <p:cNvSpPr txBox="1"/>
          <p:nvPr/>
        </p:nvSpPr>
        <p:spPr>
          <a:xfrm>
            <a:off x="6470336" y="1131094"/>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8" name="TextBox 7"/>
          <p:cNvSpPr txBox="1"/>
          <p:nvPr/>
        </p:nvSpPr>
        <p:spPr>
          <a:xfrm>
            <a:off x="6842754" y="1626210"/>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p:txBody>
      </p:sp>
      <p:sp>
        <p:nvSpPr>
          <p:cNvPr id="9" name="TextBox 8"/>
          <p:cNvSpPr txBox="1"/>
          <p:nvPr/>
        </p:nvSpPr>
        <p:spPr>
          <a:xfrm>
            <a:off x="7215171" y="2125266"/>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10" name="TextBox 9"/>
          <p:cNvSpPr txBox="1"/>
          <p:nvPr/>
        </p:nvSpPr>
        <p:spPr>
          <a:xfrm>
            <a:off x="7587589" y="2554512"/>
            <a:ext cx="276038" cy="2893100"/>
          </a:xfrm>
          <a:prstGeom prst="rect">
            <a:avLst/>
          </a:prstGeom>
          <a:noFill/>
        </p:spPr>
        <p:txBody>
          <a:bodyPr wrap="none" rtlCol="0">
            <a:spAutoFit/>
          </a:bodyPr>
          <a:lstStyle/>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p:txBody>
      </p:sp>
      <p:cxnSp>
        <p:nvCxnSpPr>
          <p:cNvPr id="12" name="Straight Arrow Connector 11"/>
          <p:cNvCxnSpPr>
            <a:stCxn id="4" idx="3"/>
          </p:cNvCxnSpPr>
          <p:nvPr/>
        </p:nvCxnSpPr>
        <p:spPr>
          <a:xfrm flipV="1">
            <a:off x="1684522" y="3735403"/>
            <a:ext cx="115807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96318" y="4396200"/>
            <a:ext cx="1619418" cy="738664"/>
          </a:xfrm>
          <a:prstGeom prst="rect">
            <a:avLst/>
          </a:prstGeom>
          <a:noFill/>
        </p:spPr>
        <p:txBody>
          <a:bodyPr wrap="none" rtlCol="0">
            <a:spAutoFit/>
          </a:bodyPr>
          <a:lstStyle/>
          <a:p>
            <a:r>
              <a:rPr lang="en-US" sz="1400" dirty="0">
                <a:latin typeface="Calibri" charset="0"/>
                <a:ea typeface="Calibri" charset="0"/>
                <a:cs typeface="Calibri" charset="0"/>
              </a:rPr>
              <a:t>VS model maps</a:t>
            </a:r>
            <a:br>
              <a:rPr lang="en-US" sz="1400" dirty="0">
                <a:latin typeface="Calibri" charset="0"/>
                <a:ea typeface="Calibri" charset="0"/>
                <a:cs typeface="Calibri" charset="0"/>
              </a:rPr>
            </a:br>
            <a:r>
              <a:rPr lang="en-US" sz="1400" dirty="0">
                <a:latin typeface="Calibri" charset="0"/>
                <a:ea typeface="Calibri" charset="0"/>
                <a:cs typeface="Calibri" charset="0"/>
              </a:rPr>
              <a:t>documents to</a:t>
            </a:r>
          </a:p>
          <a:p>
            <a:r>
              <a:rPr lang="en-US" sz="1400" dirty="0">
                <a:latin typeface="Calibri" charset="0"/>
                <a:ea typeface="Calibri" charset="0"/>
                <a:cs typeface="Calibri" charset="0"/>
              </a:rPr>
              <a:t>sparse term vectors</a:t>
            </a:r>
          </a:p>
        </p:txBody>
      </p:sp>
      <p:cxnSp>
        <p:nvCxnSpPr>
          <p:cNvPr id="14" name="Straight Arrow Connector 13"/>
          <p:cNvCxnSpPr/>
          <p:nvPr/>
        </p:nvCxnSpPr>
        <p:spPr>
          <a:xfrm flipV="1">
            <a:off x="3277878" y="3735403"/>
            <a:ext cx="15355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387683" y="4396200"/>
            <a:ext cx="1593706" cy="954107"/>
          </a:xfrm>
          <a:prstGeom prst="rect">
            <a:avLst/>
          </a:prstGeom>
          <a:noFill/>
        </p:spPr>
        <p:txBody>
          <a:bodyPr wrap="none" rtlCol="0">
            <a:spAutoFit/>
          </a:bodyPr>
          <a:lstStyle/>
          <a:p>
            <a:r>
              <a:rPr lang="en-US" sz="1400" dirty="0">
                <a:latin typeface="Calibri" charset="0"/>
                <a:ea typeface="Calibri" charset="0"/>
                <a:cs typeface="Calibri" charset="0"/>
              </a:rPr>
              <a:t>Topic model maps</a:t>
            </a:r>
            <a:br>
              <a:rPr lang="en-US" sz="1400" dirty="0">
                <a:latin typeface="Calibri" charset="0"/>
                <a:ea typeface="Calibri" charset="0"/>
                <a:cs typeface="Calibri" charset="0"/>
              </a:rPr>
            </a:br>
            <a:r>
              <a:rPr lang="en-US" sz="1400" dirty="0">
                <a:latin typeface="Calibri" charset="0"/>
                <a:ea typeface="Calibri" charset="0"/>
                <a:cs typeface="Calibri" charset="0"/>
              </a:rPr>
              <a:t>documents to</a:t>
            </a:r>
          </a:p>
          <a:p>
            <a:r>
              <a:rPr lang="en-US" sz="1400" dirty="0">
                <a:latin typeface="Calibri" charset="0"/>
                <a:ea typeface="Calibri" charset="0"/>
                <a:cs typeface="Calibri" charset="0"/>
              </a:rPr>
              <a:t>dense vectors</a:t>
            </a:r>
            <a:br>
              <a:rPr lang="en-US" sz="1400" dirty="0">
                <a:latin typeface="Calibri" charset="0"/>
                <a:ea typeface="Calibri" charset="0"/>
                <a:cs typeface="Calibri" charset="0"/>
              </a:rPr>
            </a:br>
            <a:r>
              <a:rPr lang="en-US" sz="1400" dirty="0">
                <a:latin typeface="Calibri" charset="0"/>
                <a:ea typeface="Calibri" charset="0"/>
                <a:cs typeface="Calibri" charset="0"/>
              </a:rPr>
              <a:t>(dimension = topic)</a:t>
            </a:r>
          </a:p>
        </p:txBody>
      </p:sp>
      <p:cxnSp>
        <p:nvCxnSpPr>
          <p:cNvPr id="18" name="Straight Arrow Connector 17"/>
          <p:cNvCxnSpPr>
            <a:stCxn id="6" idx="3"/>
            <a:endCxn id="7" idx="2"/>
          </p:cNvCxnSpPr>
          <p:nvPr/>
        </p:nvCxnSpPr>
        <p:spPr>
          <a:xfrm>
            <a:off x="5210778" y="3762334"/>
            <a:ext cx="1397577" cy="261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3"/>
            <a:endCxn id="8" idx="2"/>
          </p:cNvCxnSpPr>
          <p:nvPr/>
        </p:nvCxnSpPr>
        <p:spPr>
          <a:xfrm>
            <a:off x="5210778" y="3762334"/>
            <a:ext cx="1769995" cy="756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a:endCxn id="9" idx="2"/>
          </p:cNvCxnSpPr>
          <p:nvPr/>
        </p:nvCxnSpPr>
        <p:spPr>
          <a:xfrm>
            <a:off x="5210778" y="3762334"/>
            <a:ext cx="2142412" cy="125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10" idx="2"/>
          </p:cNvCxnSpPr>
          <p:nvPr/>
        </p:nvCxnSpPr>
        <p:spPr>
          <a:xfrm>
            <a:off x="5210778" y="3762334"/>
            <a:ext cx="2514830" cy="1685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64775" y="5026472"/>
            <a:ext cx="2187138" cy="523220"/>
          </a:xfrm>
          <a:prstGeom prst="rect">
            <a:avLst/>
          </a:prstGeom>
          <a:noFill/>
        </p:spPr>
        <p:txBody>
          <a:bodyPr wrap="none" rtlCol="0">
            <a:spAutoFit/>
          </a:bodyPr>
          <a:lstStyle/>
          <a:p>
            <a:r>
              <a:rPr lang="en-US" sz="1400" dirty="0">
                <a:latin typeface="Calibri" charset="0"/>
                <a:ea typeface="Calibri" charset="0"/>
                <a:cs typeface="Calibri" charset="0"/>
              </a:rPr>
              <a:t>Each topic corresponds</a:t>
            </a:r>
            <a:br>
              <a:rPr lang="en-US" sz="1400" dirty="0">
                <a:latin typeface="Calibri" charset="0"/>
                <a:ea typeface="Calibri" charset="0"/>
                <a:cs typeface="Calibri" charset="0"/>
              </a:rPr>
            </a:br>
            <a:r>
              <a:rPr lang="en-US" sz="1400" dirty="0">
                <a:latin typeface="Calibri" charset="0"/>
                <a:ea typeface="Calibri" charset="0"/>
                <a:cs typeface="Calibri" charset="0"/>
              </a:rPr>
              <a:t>to a distribution over terms</a:t>
            </a:r>
          </a:p>
        </p:txBody>
      </p:sp>
      <p:sp>
        <p:nvSpPr>
          <p:cNvPr id="21"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35450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Language Model</a:t>
            </a:r>
          </a:p>
        </p:txBody>
      </p:sp>
      <p:sp>
        <p:nvSpPr>
          <p:cNvPr id="3" name="Content Placeholder 2"/>
          <p:cNvSpPr>
            <a:spLocks noGrp="1"/>
          </p:cNvSpPr>
          <p:nvPr>
            <p:ph idx="1"/>
          </p:nvPr>
        </p:nvSpPr>
        <p:spPr/>
        <p:txBody>
          <a:bodyPr/>
          <a:lstStyle/>
          <a:p>
            <a:r>
              <a:rPr lang="en-US" sz="2386" dirty="0"/>
              <a:t>Unigram model: assign a probability to each term to appear</a:t>
            </a:r>
          </a:p>
          <a:p>
            <a:pPr marL="730474" lvl="1" indent="-389586">
              <a:buFont typeface="Arial" charset="0"/>
              <a:buChar char="•"/>
            </a:pPr>
            <a:r>
              <a:rPr lang="en-US" sz="2045" dirty="0"/>
              <a:t>More complex models can be used, e.g., bigrams</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7" name="TextBox 6"/>
          <p:cNvSpPr txBox="1"/>
          <p:nvPr/>
        </p:nvSpPr>
        <p:spPr>
          <a:xfrm>
            <a:off x="4813327" y="5063771"/>
            <a:ext cx="3523530" cy="721736"/>
          </a:xfrm>
          <a:prstGeom prst="rect">
            <a:avLst/>
          </a:prstGeom>
          <a:noFill/>
        </p:spPr>
        <p:txBody>
          <a:bodyPr wrap="none" rtlCol="0">
            <a:spAutoFit/>
          </a:bodyPr>
          <a:lstStyle/>
          <a:p>
            <a:pPr algn="ctr"/>
            <a:r>
              <a:rPr lang="en-US" sz="2045" dirty="0">
                <a:latin typeface="Calibri"/>
                <a:ea typeface="ＭＳ Ｐゴシック" pitchFamily="34" charset="-128"/>
                <a:cs typeface="Calibri"/>
              </a:rPr>
              <a:t>Two different language models </a:t>
            </a:r>
            <a:br>
              <a:rPr lang="en-US" sz="2045" dirty="0">
                <a:latin typeface="Calibri"/>
                <a:ea typeface="ＭＳ Ｐゴシック" pitchFamily="34" charset="-128"/>
                <a:cs typeface="Calibri"/>
              </a:rPr>
            </a:br>
            <a:r>
              <a:rPr lang="en-US" sz="2045" dirty="0">
                <a:latin typeface="Calibri"/>
                <a:ea typeface="ＭＳ Ｐゴシック" pitchFamily="34" charset="-128"/>
                <a:cs typeface="Calibri"/>
              </a:rPr>
              <a:t>derived from 2 documents</a:t>
            </a:r>
          </a:p>
        </p:txBody>
      </p:sp>
      <p:sp>
        <p:nvSpPr>
          <p:cNvPr id="8" name="Oval 7"/>
          <p:cNvSpPr/>
          <p:nvPr/>
        </p:nvSpPr>
        <p:spPr bwMode="auto">
          <a:xfrm>
            <a:off x="2180169" y="3314224"/>
            <a:ext cx="1227118" cy="1165763"/>
          </a:xfrm>
          <a:prstGeom prst="ellipse">
            <a:avLst/>
          </a:prstGeom>
          <a:solidFill>
            <a:schemeClr val="bg1"/>
          </a:solidFill>
          <a:ln w="60325" cap="flat" cmpd="dbl" algn="ctr">
            <a:solidFill>
              <a:schemeClr val="tx1"/>
            </a:solidFill>
            <a:prstDash val="solid"/>
            <a:bevel/>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r>
              <a:rPr lang="en-US" sz="3408">
                <a:latin typeface="Calibri" charset="0"/>
                <a:ea typeface="Calibri" charset="0"/>
                <a:cs typeface="Calibri" charset="0"/>
              </a:rPr>
              <a:t>Q</a:t>
            </a:r>
            <a:endParaRPr lang="en-US" sz="3408" dirty="0">
              <a:latin typeface="Calibri" charset="0"/>
              <a:ea typeface="Calibri" charset="0"/>
              <a:cs typeface="Calibri" charset="0"/>
            </a:endParaRPr>
          </a:p>
        </p:txBody>
      </p:sp>
      <p:cxnSp>
        <p:nvCxnSpPr>
          <p:cNvPr id="9" name="Straight Arrow Connector 8"/>
          <p:cNvCxnSpPr/>
          <p:nvPr/>
        </p:nvCxnSpPr>
        <p:spPr bwMode="auto">
          <a:xfrm>
            <a:off x="1055389" y="3897105"/>
            <a:ext cx="1107300" cy="551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1" name="Curved Connector 10"/>
          <p:cNvCxnSpPr>
            <a:stCxn id="8" idx="5"/>
            <a:endCxn id="8" idx="7"/>
          </p:cNvCxnSpPr>
          <p:nvPr/>
        </p:nvCxnSpPr>
        <p:spPr bwMode="auto">
          <a:xfrm rot="5400000" flipH="1">
            <a:off x="2815421" y="3897107"/>
            <a:ext cx="824319" cy="10821"/>
          </a:xfrm>
          <a:prstGeom prst="curvedConnector5">
            <a:avLst>
              <a:gd name="adj1" fmla="val -23630"/>
              <a:gd name="adj2" fmla="val -8860969"/>
              <a:gd name="adj3" fmla="val 123630"/>
            </a:avLst>
          </a:prstGeom>
          <a:solidFill>
            <a:schemeClr val="accent1"/>
          </a:solidFill>
          <a:ln w="28575" cap="flat" cmpd="sng" algn="ctr">
            <a:solidFill>
              <a:schemeClr val="tx1"/>
            </a:solidFill>
            <a:prstDash val="solid"/>
            <a:round/>
            <a:headEnd type="none" w="med" len="med"/>
            <a:tailEnd type="triangle"/>
          </a:ln>
          <a:effectLst/>
        </p:spPr>
      </p:cxnSp>
      <p:graphicFrame>
        <p:nvGraphicFramePr>
          <p:cNvPr id="14" name="Table 13"/>
          <p:cNvGraphicFramePr>
            <a:graphicFrameLocks noGrp="1"/>
          </p:cNvGraphicFramePr>
          <p:nvPr/>
        </p:nvGraphicFramePr>
        <p:xfrm>
          <a:off x="5037283" y="2477188"/>
          <a:ext cx="2795684" cy="2484306"/>
        </p:xfrm>
        <a:graphic>
          <a:graphicData uri="http://schemas.openxmlformats.org/drawingml/2006/table">
            <a:tbl>
              <a:tblPr firstRow="1" bandRow="1">
                <a:tableStyleId>{00A15C55-8517-42AA-B614-E9B94910E393}</a:tableStyleId>
              </a:tblPr>
              <a:tblGrid>
                <a:gridCol w="698921">
                  <a:extLst>
                    <a:ext uri="{9D8B030D-6E8A-4147-A177-3AD203B41FA5}">
                      <a16:colId xmlns:a16="http://schemas.microsoft.com/office/drawing/2014/main" val="20000"/>
                    </a:ext>
                  </a:extLst>
                </a:gridCol>
                <a:gridCol w="698921">
                  <a:extLst>
                    <a:ext uri="{9D8B030D-6E8A-4147-A177-3AD203B41FA5}">
                      <a16:colId xmlns:a16="http://schemas.microsoft.com/office/drawing/2014/main" val="20001"/>
                    </a:ext>
                  </a:extLst>
                </a:gridCol>
                <a:gridCol w="698921">
                  <a:extLst>
                    <a:ext uri="{9D8B030D-6E8A-4147-A177-3AD203B41FA5}">
                      <a16:colId xmlns:a16="http://schemas.microsoft.com/office/drawing/2014/main" val="20002"/>
                    </a:ext>
                  </a:extLst>
                </a:gridCol>
                <a:gridCol w="698921">
                  <a:extLst>
                    <a:ext uri="{9D8B030D-6E8A-4147-A177-3AD203B41FA5}">
                      <a16:colId xmlns:a16="http://schemas.microsoft.com/office/drawing/2014/main" val="20003"/>
                    </a:ext>
                  </a:extLst>
                </a:gridCol>
              </a:tblGrid>
              <a:tr h="274861">
                <a:tc gridSpan="2">
                  <a:txBody>
                    <a:bodyPr/>
                    <a:lstStyle/>
                    <a:p>
                      <a:r>
                        <a:rPr lang="en-US" sz="1300" dirty="0">
                          <a:latin typeface="Calibri" charset="0"/>
                          <a:ea typeface="Calibri" charset="0"/>
                          <a:cs typeface="Calibri" charset="0"/>
                        </a:rPr>
                        <a:t>Model M</a:t>
                      </a:r>
                      <a:r>
                        <a:rPr lang="en-US" sz="1300" baseline="-25000" dirty="0">
                          <a:latin typeface="Calibri" charset="0"/>
                          <a:ea typeface="Calibri" charset="0"/>
                          <a:cs typeface="Calibri" charset="0"/>
                        </a:rPr>
                        <a:t>1</a:t>
                      </a:r>
                      <a:endParaRPr lang="en-US" sz="1300" dirty="0">
                        <a:latin typeface="Calibri" charset="0"/>
                        <a:ea typeface="Calibri" charset="0"/>
                        <a:cs typeface="Calibri" charset="0"/>
                      </a:endParaRPr>
                    </a:p>
                  </a:txBody>
                  <a:tcPr marL="77913" marR="77913" marT="38957" marB="38957"/>
                </a:tc>
                <a:tc hMerge="1">
                  <a:txBody>
                    <a:bodyPr/>
                    <a:lstStyle/>
                    <a:p>
                      <a:endParaRPr lang="en-US" sz="1200" dirty="0"/>
                    </a:p>
                  </a:txBody>
                  <a:tcPr/>
                </a:tc>
                <a:tc gridSpan="2">
                  <a:txBody>
                    <a:bodyPr/>
                    <a:lstStyle/>
                    <a:p>
                      <a:r>
                        <a:rPr lang="en-US" sz="1300" dirty="0">
                          <a:latin typeface="Calibri" charset="0"/>
                          <a:ea typeface="Calibri" charset="0"/>
                          <a:cs typeface="Calibri" charset="0"/>
                        </a:rPr>
                        <a:t>Model</a:t>
                      </a:r>
                      <a:r>
                        <a:rPr lang="en-US" sz="1300" baseline="0" dirty="0">
                          <a:latin typeface="Calibri" charset="0"/>
                          <a:ea typeface="Calibri" charset="0"/>
                          <a:cs typeface="Calibri" charset="0"/>
                        </a:rPr>
                        <a:t> M</a:t>
                      </a:r>
                      <a:r>
                        <a:rPr lang="en-US" sz="1300" baseline="-25000" dirty="0">
                          <a:latin typeface="Calibri" charset="0"/>
                          <a:ea typeface="Calibri" charset="0"/>
                          <a:cs typeface="Calibri" charset="0"/>
                        </a:rPr>
                        <a:t>2</a:t>
                      </a:r>
                      <a:endParaRPr lang="en-US" sz="1300" dirty="0">
                        <a:latin typeface="Calibri" charset="0"/>
                        <a:ea typeface="Calibri" charset="0"/>
                        <a:cs typeface="Calibri" charset="0"/>
                      </a:endParaRPr>
                    </a:p>
                  </a:txBody>
                  <a:tcPr marL="77913" marR="77913" marT="38957" marB="38957"/>
                </a:tc>
                <a:tc hMerge="1">
                  <a:txBody>
                    <a:bodyPr/>
                    <a:lstStyle/>
                    <a:p>
                      <a:endParaRPr lang="en-US" sz="1200" dirty="0"/>
                    </a:p>
                  </a:txBody>
                  <a:tcPr/>
                </a:tc>
                <a:extLst>
                  <a:ext uri="{0D108BD9-81ED-4DB2-BD59-A6C34878D82A}">
                    <a16:rowId xmlns:a16="http://schemas.microsoft.com/office/drawing/2014/main" val="10000"/>
                  </a:ext>
                </a:extLst>
              </a:tr>
              <a:tr h="274861">
                <a:tc>
                  <a:txBody>
                    <a:bodyPr/>
                    <a:lstStyle/>
                    <a:p>
                      <a:r>
                        <a:rPr lang="en-US" sz="1300" dirty="0">
                          <a:latin typeface="Calibri" charset="0"/>
                          <a:ea typeface="Calibri" charset="0"/>
                          <a:cs typeface="Calibri" charset="0"/>
                        </a:rPr>
                        <a:t>STOP</a:t>
                      </a:r>
                    </a:p>
                  </a:txBody>
                  <a:tcPr marL="77913" marR="77913" marT="38957" marB="38957"/>
                </a:tc>
                <a:tc>
                  <a:txBody>
                    <a:bodyPr/>
                    <a:lstStyle/>
                    <a:p>
                      <a:r>
                        <a:rPr lang="en-US" sz="1300" dirty="0">
                          <a:latin typeface="Calibri" charset="0"/>
                          <a:ea typeface="Calibri" charset="0"/>
                          <a:cs typeface="Calibri" charset="0"/>
                        </a:rPr>
                        <a:t>0.2</a:t>
                      </a:r>
                    </a:p>
                  </a:txBody>
                  <a:tcPr marL="77913" marR="77913" marT="38957" marB="38957"/>
                </a:tc>
                <a:tc>
                  <a:txBody>
                    <a:bodyPr/>
                    <a:lstStyle/>
                    <a:p>
                      <a:r>
                        <a:rPr lang="en-US" sz="1300" dirty="0">
                          <a:latin typeface="Calibri" charset="0"/>
                          <a:ea typeface="Calibri" charset="0"/>
                          <a:cs typeface="Calibri" charset="0"/>
                        </a:rPr>
                        <a:t>STOP</a:t>
                      </a:r>
                    </a:p>
                  </a:txBody>
                  <a:tcPr marL="77913" marR="77913" marT="38957" marB="38957"/>
                </a:tc>
                <a:tc>
                  <a:txBody>
                    <a:bodyPr/>
                    <a:lstStyle/>
                    <a:p>
                      <a:r>
                        <a:rPr lang="en-US" sz="1300" dirty="0">
                          <a:latin typeface="Calibri" charset="0"/>
                          <a:ea typeface="Calibri" charset="0"/>
                          <a:cs typeface="Calibri" charset="0"/>
                        </a:rPr>
                        <a:t>0.25</a:t>
                      </a:r>
                    </a:p>
                  </a:txBody>
                  <a:tcPr marL="77913" marR="77913" marT="38957" marB="38957"/>
                </a:tc>
                <a:extLst>
                  <a:ext uri="{0D108BD9-81ED-4DB2-BD59-A6C34878D82A}">
                    <a16:rowId xmlns:a16="http://schemas.microsoft.com/office/drawing/2014/main" val="10001"/>
                  </a:ext>
                </a:extLst>
              </a:tr>
              <a:tr h="274861">
                <a:tc>
                  <a:txBody>
                    <a:bodyPr/>
                    <a:lstStyle/>
                    <a:p>
                      <a:r>
                        <a:rPr lang="en-US" sz="1300" dirty="0">
                          <a:latin typeface="Calibri" charset="0"/>
                          <a:ea typeface="Calibri" charset="0"/>
                          <a:cs typeface="Calibri" charset="0"/>
                        </a:rPr>
                        <a:t>the</a:t>
                      </a:r>
                    </a:p>
                  </a:txBody>
                  <a:tcPr marL="77913" marR="77913" marT="38957" marB="38957"/>
                </a:tc>
                <a:tc>
                  <a:txBody>
                    <a:bodyPr/>
                    <a:lstStyle/>
                    <a:p>
                      <a:r>
                        <a:rPr lang="en-US" sz="1300" dirty="0">
                          <a:latin typeface="Calibri" charset="0"/>
                          <a:ea typeface="Calibri" charset="0"/>
                          <a:cs typeface="Calibri" charset="0"/>
                        </a:rPr>
                        <a:t>0.2</a:t>
                      </a:r>
                    </a:p>
                  </a:txBody>
                  <a:tcPr marL="77913" marR="77913" marT="38957" marB="38957"/>
                </a:tc>
                <a:tc>
                  <a:txBody>
                    <a:bodyPr/>
                    <a:lstStyle/>
                    <a:p>
                      <a:r>
                        <a:rPr lang="en-US" sz="1300" dirty="0">
                          <a:latin typeface="Calibri" charset="0"/>
                          <a:ea typeface="Calibri" charset="0"/>
                          <a:cs typeface="Calibri" charset="0"/>
                        </a:rPr>
                        <a:t>the</a:t>
                      </a:r>
                    </a:p>
                  </a:txBody>
                  <a:tcPr marL="77913" marR="77913" marT="38957" marB="38957"/>
                </a:tc>
                <a:tc>
                  <a:txBody>
                    <a:bodyPr/>
                    <a:lstStyle/>
                    <a:p>
                      <a:r>
                        <a:rPr lang="en-US" sz="1300" dirty="0">
                          <a:latin typeface="Calibri" charset="0"/>
                          <a:ea typeface="Calibri" charset="0"/>
                          <a:cs typeface="Calibri" charset="0"/>
                        </a:rPr>
                        <a:t>0.15</a:t>
                      </a:r>
                    </a:p>
                  </a:txBody>
                  <a:tcPr marL="77913" marR="77913" marT="38957" marB="38957"/>
                </a:tc>
                <a:extLst>
                  <a:ext uri="{0D108BD9-81ED-4DB2-BD59-A6C34878D82A}">
                    <a16:rowId xmlns:a16="http://schemas.microsoft.com/office/drawing/2014/main" val="10002"/>
                  </a:ext>
                </a:extLst>
              </a:tr>
              <a:tr h="274861">
                <a:tc>
                  <a:txBody>
                    <a:bodyPr/>
                    <a:lstStyle/>
                    <a:p>
                      <a:r>
                        <a:rPr lang="en-US" sz="1300" dirty="0">
                          <a:latin typeface="Calibri" charset="0"/>
                          <a:ea typeface="Calibri" charset="0"/>
                          <a:cs typeface="Calibri" charset="0"/>
                        </a:rPr>
                        <a:t>a</a:t>
                      </a:r>
                    </a:p>
                  </a:txBody>
                  <a:tcPr marL="77913" marR="77913" marT="38957" marB="38957"/>
                </a:tc>
                <a:tc>
                  <a:txBody>
                    <a:bodyPr/>
                    <a:lstStyle/>
                    <a:p>
                      <a:r>
                        <a:rPr lang="en-US" sz="1300" dirty="0">
                          <a:latin typeface="Calibri" charset="0"/>
                          <a:ea typeface="Calibri" charset="0"/>
                          <a:cs typeface="Calibri" charset="0"/>
                        </a:rPr>
                        <a:t>0.1</a:t>
                      </a:r>
                    </a:p>
                  </a:txBody>
                  <a:tcPr marL="77913" marR="77913" marT="38957" marB="38957"/>
                </a:tc>
                <a:tc>
                  <a:txBody>
                    <a:bodyPr/>
                    <a:lstStyle/>
                    <a:p>
                      <a:r>
                        <a:rPr lang="en-US" sz="1300" dirty="0">
                          <a:latin typeface="Calibri" charset="0"/>
                          <a:ea typeface="Calibri" charset="0"/>
                          <a:cs typeface="Calibri" charset="0"/>
                        </a:rPr>
                        <a:t>a</a:t>
                      </a:r>
                    </a:p>
                  </a:txBody>
                  <a:tcPr marL="77913" marR="77913" marT="38957" marB="38957"/>
                </a:tc>
                <a:tc>
                  <a:txBody>
                    <a:bodyPr/>
                    <a:lstStyle/>
                    <a:p>
                      <a:r>
                        <a:rPr lang="en-US" sz="1300" dirty="0">
                          <a:latin typeface="Calibri" charset="0"/>
                          <a:ea typeface="Calibri" charset="0"/>
                          <a:cs typeface="Calibri" charset="0"/>
                        </a:rPr>
                        <a:t>0.12</a:t>
                      </a:r>
                    </a:p>
                  </a:txBody>
                  <a:tcPr marL="77913" marR="77913" marT="38957" marB="38957"/>
                </a:tc>
                <a:extLst>
                  <a:ext uri="{0D108BD9-81ED-4DB2-BD59-A6C34878D82A}">
                    <a16:rowId xmlns:a16="http://schemas.microsoft.com/office/drawing/2014/main" val="10003"/>
                  </a:ext>
                </a:extLst>
              </a:tr>
              <a:tr h="274861">
                <a:tc>
                  <a:txBody>
                    <a:bodyPr/>
                    <a:lstStyle/>
                    <a:p>
                      <a:r>
                        <a:rPr lang="en-US" sz="1300" dirty="0">
                          <a:latin typeface="Calibri" charset="0"/>
                          <a:ea typeface="Calibri" charset="0"/>
                          <a:cs typeface="Calibri" charset="0"/>
                        </a:rPr>
                        <a:t>frog</a:t>
                      </a:r>
                    </a:p>
                  </a:txBody>
                  <a:tcPr marL="77913" marR="77913" marT="38957" marB="38957"/>
                </a:tc>
                <a:tc>
                  <a:txBody>
                    <a:bodyPr/>
                    <a:lstStyle/>
                    <a:p>
                      <a:r>
                        <a:rPr lang="en-US" sz="1300" dirty="0">
                          <a:latin typeface="Calibri" charset="0"/>
                          <a:ea typeface="Calibri" charset="0"/>
                          <a:cs typeface="Calibri" charset="0"/>
                        </a:rPr>
                        <a:t>0.03</a:t>
                      </a:r>
                    </a:p>
                  </a:txBody>
                  <a:tcPr marL="77913" marR="77913" marT="38957" marB="38957"/>
                </a:tc>
                <a:tc>
                  <a:txBody>
                    <a:bodyPr/>
                    <a:lstStyle/>
                    <a:p>
                      <a:r>
                        <a:rPr lang="en-US" sz="1300" dirty="0">
                          <a:latin typeface="Calibri" charset="0"/>
                          <a:ea typeface="Calibri" charset="0"/>
                          <a:cs typeface="Calibri" charset="0"/>
                        </a:rPr>
                        <a:t>frog</a:t>
                      </a:r>
                    </a:p>
                  </a:txBody>
                  <a:tcPr marL="77913" marR="77913" marT="38957" marB="38957"/>
                </a:tc>
                <a:tc>
                  <a:txBody>
                    <a:bodyPr/>
                    <a:lstStyle/>
                    <a:p>
                      <a:r>
                        <a:rPr lang="en-US" sz="1300" dirty="0">
                          <a:latin typeface="Calibri" charset="0"/>
                          <a:ea typeface="Calibri" charset="0"/>
                          <a:cs typeface="Calibri" charset="0"/>
                        </a:rPr>
                        <a:t>0.0002</a:t>
                      </a:r>
                    </a:p>
                  </a:txBody>
                  <a:tcPr marL="77913" marR="77913" marT="38957" marB="38957"/>
                </a:tc>
                <a:extLst>
                  <a:ext uri="{0D108BD9-81ED-4DB2-BD59-A6C34878D82A}">
                    <a16:rowId xmlns:a16="http://schemas.microsoft.com/office/drawing/2014/main" val="10004"/>
                  </a:ext>
                </a:extLst>
              </a:tr>
              <a:tr h="274861">
                <a:tc>
                  <a:txBody>
                    <a:bodyPr/>
                    <a:lstStyle/>
                    <a:p>
                      <a:r>
                        <a:rPr lang="en-US" sz="1300" dirty="0">
                          <a:latin typeface="Calibri" charset="0"/>
                          <a:ea typeface="Calibri" charset="0"/>
                          <a:cs typeface="Calibri" charset="0"/>
                        </a:rPr>
                        <a:t>toad</a:t>
                      </a:r>
                    </a:p>
                  </a:txBody>
                  <a:tcPr marL="77913" marR="77913" marT="38957" marB="38957"/>
                </a:tc>
                <a:tc>
                  <a:txBody>
                    <a:bodyPr/>
                    <a:lstStyle/>
                    <a:p>
                      <a:r>
                        <a:rPr lang="en-US" sz="1300" dirty="0">
                          <a:latin typeface="Calibri" charset="0"/>
                          <a:ea typeface="Calibri" charset="0"/>
                          <a:cs typeface="Calibri" charset="0"/>
                        </a:rPr>
                        <a:t>0.03</a:t>
                      </a:r>
                    </a:p>
                  </a:txBody>
                  <a:tcPr marL="77913" marR="77913" marT="38957" marB="38957"/>
                </a:tc>
                <a:tc>
                  <a:txBody>
                    <a:bodyPr/>
                    <a:lstStyle/>
                    <a:p>
                      <a:r>
                        <a:rPr lang="en-US" sz="1300" dirty="0">
                          <a:latin typeface="Calibri" charset="0"/>
                          <a:ea typeface="Calibri" charset="0"/>
                          <a:cs typeface="Calibri" charset="0"/>
                        </a:rPr>
                        <a:t>toad</a:t>
                      </a:r>
                    </a:p>
                  </a:txBody>
                  <a:tcPr marL="77913" marR="77913" marT="38957" marB="38957"/>
                </a:tc>
                <a:tc>
                  <a:txBody>
                    <a:bodyPr/>
                    <a:lstStyle/>
                    <a:p>
                      <a:r>
                        <a:rPr lang="en-US" sz="1300" dirty="0">
                          <a:latin typeface="Calibri" charset="0"/>
                          <a:ea typeface="Calibri" charset="0"/>
                          <a:cs typeface="Calibri" charset="0"/>
                        </a:rPr>
                        <a:t>0.0001</a:t>
                      </a:r>
                    </a:p>
                  </a:txBody>
                  <a:tcPr marL="77913" marR="77913" marT="38957" marB="38957"/>
                </a:tc>
                <a:extLst>
                  <a:ext uri="{0D108BD9-81ED-4DB2-BD59-A6C34878D82A}">
                    <a16:rowId xmlns:a16="http://schemas.microsoft.com/office/drawing/2014/main" val="10005"/>
                  </a:ext>
                </a:extLst>
              </a:tr>
              <a:tr h="274861">
                <a:tc>
                  <a:txBody>
                    <a:bodyPr/>
                    <a:lstStyle/>
                    <a:p>
                      <a:r>
                        <a:rPr lang="en-US" sz="1300" dirty="0">
                          <a:latin typeface="Calibri" charset="0"/>
                          <a:ea typeface="Calibri" charset="0"/>
                          <a:cs typeface="Calibri" charset="0"/>
                        </a:rPr>
                        <a:t>said</a:t>
                      </a:r>
                    </a:p>
                  </a:txBody>
                  <a:tcPr marL="77913" marR="77913" marT="38957" marB="38957"/>
                </a:tc>
                <a:tc>
                  <a:txBody>
                    <a:bodyPr/>
                    <a:lstStyle/>
                    <a:p>
                      <a:r>
                        <a:rPr lang="en-US" sz="1300" dirty="0">
                          <a:latin typeface="Calibri" charset="0"/>
                          <a:ea typeface="Calibri" charset="0"/>
                          <a:cs typeface="Calibri" charset="0"/>
                        </a:rPr>
                        <a:t>0.02</a:t>
                      </a:r>
                    </a:p>
                  </a:txBody>
                  <a:tcPr marL="77913" marR="77913" marT="38957" marB="38957"/>
                </a:tc>
                <a:tc>
                  <a:txBody>
                    <a:bodyPr/>
                    <a:lstStyle/>
                    <a:p>
                      <a:r>
                        <a:rPr lang="en-US" sz="1300" dirty="0">
                          <a:latin typeface="Calibri" charset="0"/>
                          <a:ea typeface="Calibri" charset="0"/>
                          <a:cs typeface="Calibri" charset="0"/>
                        </a:rPr>
                        <a:t>said</a:t>
                      </a:r>
                    </a:p>
                  </a:txBody>
                  <a:tcPr marL="77913" marR="77913" marT="38957" marB="38957"/>
                </a:tc>
                <a:tc>
                  <a:txBody>
                    <a:bodyPr/>
                    <a:lstStyle/>
                    <a:p>
                      <a:r>
                        <a:rPr lang="en-US" sz="1300" dirty="0">
                          <a:latin typeface="Calibri" charset="0"/>
                          <a:ea typeface="Calibri" charset="0"/>
                          <a:cs typeface="Calibri" charset="0"/>
                        </a:rPr>
                        <a:t>0.01</a:t>
                      </a:r>
                    </a:p>
                  </a:txBody>
                  <a:tcPr marL="77913" marR="77913" marT="38957" marB="38957"/>
                </a:tc>
                <a:extLst>
                  <a:ext uri="{0D108BD9-81ED-4DB2-BD59-A6C34878D82A}">
                    <a16:rowId xmlns:a16="http://schemas.microsoft.com/office/drawing/2014/main" val="10006"/>
                  </a:ext>
                </a:extLst>
              </a:tr>
              <a:tr h="274861">
                <a:tc>
                  <a:txBody>
                    <a:bodyPr/>
                    <a:lstStyle/>
                    <a:p>
                      <a:r>
                        <a:rPr lang="en-US" sz="1300" dirty="0">
                          <a:latin typeface="Calibri" charset="0"/>
                          <a:ea typeface="Calibri" charset="0"/>
                          <a:cs typeface="Calibri" charset="0"/>
                        </a:rPr>
                        <a:t>likes</a:t>
                      </a:r>
                    </a:p>
                  </a:txBody>
                  <a:tcPr marL="77913" marR="77913" marT="38957" marB="38957"/>
                </a:tc>
                <a:tc>
                  <a:txBody>
                    <a:bodyPr/>
                    <a:lstStyle/>
                    <a:p>
                      <a:r>
                        <a:rPr lang="en-US" sz="1300" dirty="0">
                          <a:latin typeface="Calibri" charset="0"/>
                          <a:ea typeface="Calibri" charset="0"/>
                          <a:cs typeface="Calibri" charset="0"/>
                        </a:rPr>
                        <a:t>0.015</a:t>
                      </a:r>
                    </a:p>
                  </a:txBody>
                  <a:tcPr marL="77913" marR="77913" marT="38957" marB="38957"/>
                </a:tc>
                <a:tc>
                  <a:txBody>
                    <a:bodyPr/>
                    <a:lstStyle/>
                    <a:p>
                      <a:r>
                        <a:rPr lang="en-US" sz="1300" dirty="0">
                          <a:latin typeface="Calibri" charset="0"/>
                          <a:ea typeface="Calibri" charset="0"/>
                          <a:cs typeface="Calibri" charset="0"/>
                        </a:rPr>
                        <a:t>likes</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latin typeface="Calibri" charset="0"/>
                          <a:ea typeface="Calibri" charset="0"/>
                          <a:cs typeface="Calibri" charset="0"/>
                        </a:rPr>
                        <a:t>0.01</a:t>
                      </a:r>
                    </a:p>
                  </a:txBody>
                  <a:tcPr marL="77913" marR="77913" marT="38957" marB="38957"/>
                </a:tc>
                <a:extLst>
                  <a:ext uri="{0D108BD9-81ED-4DB2-BD59-A6C34878D82A}">
                    <a16:rowId xmlns:a16="http://schemas.microsoft.com/office/drawing/2014/main" val="10007"/>
                  </a:ext>
                </a:extLst>
              </a:tr>
              <a:tr h="274861">
                <a:tc>
                  <a:txBody>
                    <a:bodyPr/>
                    <a:lstStyle/>
                    <a:p>
                      <a:r>
                        <a:rPr lang="en-US" sz="1300" dirty="0">
                          <a:latin typeface="Calibri" charset="0"/>
                          <a:ea typeface="Calibri" charset="0"/>
                          <a:cs typeface="Calibri" charset="0"/>
                        </a:rPr>
                        <a:t>dog</a:t>
                      </a:r>
                    </a:p>
                  </a:txBody>
                  <a:tcPr marL="77913" marR="77913" marT="38957" marB="38957"/>
                </a:tc>
                <a:tc>
                  <a:txBody>
                    <a:bodyPr/>
                    <a:lstStyle/>
                    <a:p>
                      <a:r>
                        <a:rPr lang="en-US" sz="1300" dirty="0">
                          <a:latin typeface="Calibri" charset="0"/>
                          <a:ea typeface="Calibri" charset="0"/>
                          <a:cs typeface="Calibri" charset="0"/>
                        </a:rPr>
                        <a:t>0.01</a:t>
                      </a:r>
                    </a:p>
                  </a:txBody>
                  <a:tcPr marL="77913" marR="77913" marT="38957" marB="38957"/>
                </a:tc>
                <a:tc>
                  <a:txBody>
                    <a:bodyPr/>
                    <a:lstStyle/>
                    <a:p>
                      <a:r>
                        <a:rPr lang="en-US" sz="1300" dirty="0">
                          <a:latin typeface="Calibri" charset="0"/>
                          <a:ea typeface="Calibri" charset="0"/>
                          <a:cs typeface="Calibri" charset="0"/>
                        </a:rPr>
                        <a:t>dog</a:t>
                      </a:r>
                    </a:p>
                  </a:txBody>
                  <a:tcPr marL="77913" marR="77913" marT="38957" marB="38957"/>
                </a:tc>
                <a:tc>
                  <a:txBody>
                    <a:bodyPr/>
                    <a:lstStyle/>
                    <a:p>
                      <a:r>
                        <a:rPr lang="en-US" sz="1300" dirty="0">
                          <a:latin typeface="Calibri" charset="0"/>
                          <a:ea typeface="Calibri" charset="0"/>
                          <a:cs typeface="Calibri" charset="0"/>
                        </a:rPr>
                        <a:t>0.04</a:t>
                      </a:r>
                    </a:p>
                  </a:txBody>
                  <a:tcPr marL="77913" marR="77913" marT="38957" marB="38957"/>
                </a:tc>
                <a:extLst>
                  <a:ext uri="{0D108BD9-81ED-4DB2-BD59-A6C34878D82A}">
                    <a16:rowId xmlns:a16="http://schemas.microsoft.com/office/drawing/2014/main" val="10008"/>
                  </a:ext>
                </a:extLst>
              </a:tr>
            </a:tbl>
          </a:graphicData>
        </a:graphic>
      </p:graphicFrame>
      <p:sp>
        <p:nvSpPr>
          <p:cNvPr id="5" name="Rectangle 4"/>
          <p:cNvSpPr/>
          <p:nvPr/>
        </p:nvSpPr>
        <p:spPr bwMode="auto">
          <a:xfrm>
            <a:off x="2179119" y="5080026"/>
            <a:ext cx="1227118" cy="502161"/>
          </a:xfrm>
          <a:prstGeom prst="rect">
            <a:avLst/>
          </a:prstGeom>
          <a:noFill/>
          <a:ln w="9525" cap="flat" cmpd="sng" algn="ctr">
            <a:solidFill>
              <a:schemeClr val="tx1"/>
            </a:solid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r>
              <a:rPr lang="en-US" sz="2045" dirty="0">
                <a:latin typeface="Calibri"/>
                <a:ea typeface="Calibri" pitchFamily="34" charset="0"/>
                <a:cs typeface="Calibri"/>
              </a:rPr>
              <a:t>STOP</a:t>
            </a:r>
          </a:p>
        </p:txBody>
      </p:sp>
      <p:cxnSp>
        <p:nvCxnSpPr>
          <p:cNvPr id="12" name="Straight Arrow Connector 11"/>
          <p:cNvCxnSpPr>
            <a:stCxn id="8" idx="4"/>
            <a:endCxn id="5" idx="0"/>
          </p:cNvCxnSpPr>
          <p:nvPr/>
        </p:nvCxnSpPr>
        <p:spPr bwMode="auto">
          <a:xfrm flipH="1">
            <a:off x="2792679" y="4479988"/>
            <a:ext cx="1050" cy="60004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78925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to Create a Query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6718" y="1650249"/>
                <a:ext cx="7982063" cy="4285235"/>
              </a:xfrm>
            </p:spPr>
            <p:txBody>
              <a:bodyPr/>
              <a:lstStyle/>
              <a:p>
                <a:r>
                  <a:rPr lang="en-US" sz="2386" dirty="0"/>
                  <a:t>What is the probability that a query </a:t>
                </a:r>
                <a14:m>
                  <m:oMath xmlns:m="http://schemas.openxmlformats.org/officeDocument/2006/math">
                    <m:r>
                      <a:rPr lang="fr-CH" sz="2386" i="1">
                        <a:latin typeface="Cambria Math" charset="0"/>
                      </a:rPr>
                      <m:t>𝑞</m:t>
                    </m:r>
                  </m:oMath>
                </a14:m>
                <a:r>
                  <a:rPr lang="en-US" sz="2386" dirty="0"/>
                  <a:t> has been generated by model</a:t>
                </a:r>
                <a:r>
                  <a:rPr lang="fr-CH" sz="2386"/>
                  <a:t> </a:t>
                </a:r>
                <a14:m>
                  <m:oMath xmlns:m="http://schemas.openxmlformats.org/officeDocument/2006/math">
                    <m:r>
                      <a:rPr lang="fr-CH" sz="2386" i="1">
                        <a:latin typeface="Cambria Math" charset="0"/>
                      </a:rPr>
                      <m:t>𝑀</m:t>
                    </m:r>
                  </m:oMath>
                </a14:m>
                <a:r>
                  <a:rPr lang="en-US" sz="2386" dirty="0"/>
                  <a:t>?</a:t>
                </a:r>
              </a:p>
              <a:p>
                <a:endParaRPr lang="en-US" sz="2386" dirty="0"/>
              </a:p>
              <a:p>
                <a:r>
                  <a:rPr lang="en-US" sz="2386" i="1" dirty="0"/>
                  <a:t>Example</a:t>
                </a:r>
                <a:r>
                  <a:rPr lang="en-US" sz="2386" dirty="0"/>
                  <a:t>: </a:t>
                </a:r>
                <a14:m>
                  <m:oMath xmlns:m="http://schemas.openxmlformats.org/officeDocument/2006/math">
                    <m:r>
                      <a:rPr lang="fr-CH" sz="2386" i="1">
                        <a:latin typeface="Cambria Math" charset="0"/>
                      </a:rPr>
                      <m:t>𝑞</m:t>
                    </m:r>
                  </m:oMath>
                </a14:m>
                <a:r>
                  <a:rPr lang="en-US" sz="2386" dirty="0"/>
                  <a:t> = the frog said dog STOP</a:t>
                </a:r>
              </a:p>
              <a:p>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panose="02040503050406030204" pitchFamily="18" charset="0"/>
                              </a:rPr>
                              <m:t>1</m:t>
                            </m:r>
                          </m:sub>
                        </m:sSub>
                      </m:e>
                    </m:d>
                    <m:r>
                      <a:rPr lang="fr-CH" sz="2386" i="1">
                        <a:latin typeface="Cambria Math" panose="02040503050406030204" pitchFamily="18" charset="0"/>
                      </a:rPr>
                      <m:t> </m:t>
                    </m:r>
                  </m:oMath>
                </a14:m>
                <a:r>
                  <a:rPr lang="en-US" sz="2386" dirty="0"/>
                  <a:t>= 0.2 * 0.03 * 0.02 * 0.01 * 0.2 = 0.000 000 24</a:t>
                </a:r>
              </a:p>
              <a:p>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b="0" i="1">
                                <a:latin typeface="Cambria Math" panose="02040503050406030204" pitchFamily="18" charset="0"/>
                              </a:rPr>
                              <m:t>2</m:t>
                            </m:r>
                          </m:sub>
                        </m:sSub>
                      </m:e>
                    </m:d>
                    <m:r>
                      <a:rPr lang="fr-CH" sz="2386" i="1">
                        <a:latin typeface="Cambria Math" panose="02040503050406030204" pitchFamily="18" charset="0"/>
                      </a:rPr>
                      <m:t> </m:t>
                    </m:r>
                  </m:oMath>
                </a14:m>
                <a:r>
                  <a:rPr lang="en-US" sz="2386" dirty="0"/>
                  <a:t>= 0.15 * </a:t>
                </a:r>
                <a:r>
                  <a:rPr lang="en-US" sz="2400" dirty="0">
                    <a:latin typeface="Calibri" charset="0"/>
                    <a:ea typeface="Calibri" charset="0"/>
                    <a:cs typeface="Calibri" charset="0"/>
                  </a:rPr>
                  <a:t>0.0002</a:t>
                </a:r>
                <a:r>
                  <a:rPr lang="en-US" sz="2386" dirty="0"/>
                  <a:t> * 0.01 * 0.04 * 0.25 = 0.000 000 003</a:t>
                </a:r>
              </a:p>
              <a:p>
                <a:endParaRPr lang="en-US" sz="2386" dirty="0"/>
              </a:p>
              <a:p>
                <a:r>
                  <a:rPr lang="en-US" sz="2386" dirty="0"/>
                  <a:t>So retrieval becomes the problem of computing for a query </a:t>
                </a:r>
                <a14:m>
                  <m:oMath xmlns:m="http://schemas.openxmlformats.org/officeDocument/2006/math">
                    <m:r>
                      <a:rPr lang="fr-CH" sz="2386" i="1">
                        <a:latin typeface="Cambria Math" charset="0"/>
                      </a:rPr>
                      <m:t>𝑞</m:t>
                    </m:r>
                  </m:oMath>
                </a14:m>
                <a:r>
                  <a:rPr lang="en-US" sz="2386" dirty="0"/>
                  <a:t> the probability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panose="02040503050406030204" pitchFamily="18" charset="0"/>
                      </a:rPr>
                      <m:t> </m:t>
                    </m:r>
                  </m:oMath>
                </a14:m>
                <a:r>
                  <a:rPr lang="en-US" sz="2386" dirty="0"/>
                  <a:t>for all the documents </a:t>
                </a:r>
                <a14:m>
                  <m:oMath xmlns:m="http://schemas.openxmlformats.org/officeDocument/2006/math">
                    <m:r>
                      <a:rPr lang="fr-CH" sz="2386" i="1">
                        <a:latin typeface="Cambria Math" panose="02040503050406030204" pitchFamily="18" charset="0"/>
                      </a:rPr>
                      <m:t>𝑑</m:t>
                    </m:r>
                  </m:oMath>
                </a14:m>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6718" y="1650249"/>
                <a:ext cx="7982063" cy="4285235"/>
              </a:xfrm>
              <a:blipFill>
                <a:blip r:embed="rId3"/>
                <a:stretch>
                  <a:fillRect l="-1113" t="-88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87760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and Using the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86" dirty="0"/>
                  <a:t>Learning the model: Maximum Likelihood Estimation (MLE) of probabilities under Unigram Model</a:t>
                </a:r>
              </a:p>
              <a:p>
                <a:pPr/>
                <a14:m>
                  <m:oMathPara xmlns:m="http://schemas.openxmlformats.org/officeDocument/2006/math">
                    <m:oMathParaPr>
                      <m:jc m:val="centerGroup"/>
                    </m:oMathParaPr>
                    <m:oMath xmlns:m="http://schemas.openxmlformats.org/officeDocument/2006/math">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m:t>
                      </m:r>
                      <m:f>
                        <m:fPr>
                          <m:ctrlPr>
                            <a:rPr lang="fr-CH" sz="2386" i="1">
                              <a:latin typeface="Cambria Math" panose="02040503050406030204" pitchFamily="18" charset="0"/>
                            </a:rPr>
                          </m:ctrlPr>
                        </m:fPr>
                        <m:num>
                          <m:sSub>
                            <m:sSubPr>
                              <m:ctrlPr>
                                <a:rPr lang="fr-CH" sz="2386" i="1">
                                  <a:latin typeface="Cambria Math" panose="02040503050406030204" pitchFamily="18" charset="0"/>
                                </a:rPr>
                              </m:ctrlPr>
                            </m:sSubPr>
                            <m:e>
                              <m:r>
                                <a:rPr lang="fr-CH" sz="2386" i="1">
                                  <a:latin typeface="Cambria Math" charset="0"/>
                                </a:rPr>
                                <m:t>𝑡𝑓</m:t>
                              </m:r>
                            </m:e>
                            <m:sub>
                              <m:r>
                                <a:rPr lang="fr-CH" sz="2386" i="1">
                                  <a:latin typeface="Cambria Math" charset="0"/>
                                </a:rPr>
                                <m:t>𝑡</m:t>
                              </m:r>
                              <m:r>
                                <a:rPr lang="fr-CH" sz="2386" i="1">
                                  <a:latin typeface="Cambria Math" charset="0"/>
                                </a:rPr>
                                <m:t>,</m:t>
                              </m:r>
                              <m:r>
                                <a:rPr lang="fr-CH" sz="2386" i="1">
                                  <a:latin typeface="Cambria Math" charset="0"/>
                                </a:rPr>
                                <m:t>𝑑</m:t>
                              </m:r>
                            </m:sub>
                          </m:sSub>
                        </m:num>
                        <m:den>
                          <m:sSub>
                            <m:sSubPr>
                              <m:ctrlPr>
                                <a:rPr lang="fr-CH" sz="2386" i="1">
                                  <a:latin typeface="Cambria Math" panose="02040503050406030204" pitchFamily="18" charset="0"/>
                                </a:rPr>
                              </m:ctrlPr>
                            </m:sSubPr>
                            <m:e>
                              <m:r>
                                <a:rPr lang="fr-CH" sz="2386" i="1">
                                  <a:latin typeface="Cambria Math" charset="0"/>
                                </a:rPr>
                                <m:t>𝐿</m:t>
                              </m:r>
                            </m:e>
                            <m:sub>
                              <m:r>
                                <a:rPr lang="fr-CH" sz="2386" i="1">
                                  <a:latin typeface="Cambria Math" charset="0"/>
                                </a:rPr>
                                <m:t>𝑑</m:t>
                              </m:r>
                            </m:sub>
                          </m:sSub>
                        </m:den>
                      </m:f>
                    </m:oMath>
                  </m:oMathPara>
                </a14:m>
                <a:br>
                  <a:rPr lang="fr-CH" sz="2386" dirty="0"/>
                </a:br>
                <a:r>
                  <a:rPr lang="en-US" sz="2386" dirty="0"/>
                  <a:t>where </a:t>
                </a:r>
              </a:p>
              <a:p>
                <a:pPr marL="657419" lvl="1" indent="-316531">
                  <a:buFont typeface="Arial" panose="020B0604020202020204" pitchFamily="34" charset="0"/>
                  <a:buChar char="•"/>
                </a:pPr>
                <a14:m>
                  <m:oMath xmlns:m="http://schemas.openxmlformats.org/officeDocument/2006/math">
                    <m:sSub>
                      <m:sSubPr>
                        <m:ctrlPr>
                          <a:rPr lang="fr-CH" sz="2045" i="1">
                            <a:latin typeface="Cambria Math" panose="02040503050406030204" pitchFamily="18" charset="0"/>
                          </a:rPr>
                        </m:ctrlPr>
                      </m:sSubPr>
                      <m:e>
                        <m:r>
                          <a:rPr lang="fr-CH" sz="2045" i="1">
                            <a:latin typeface="Cambria Math" charset="0"/>
                          </a:rPr>
                          <m:t>𝑡𝑓</m:t>
                        </m:r>
                      </m:e>
                      <m:sub>
                        <m:r>
                          <a:rPr lang="fr-CH" sz="2045" i="1">
                            <a:latin typeface="Cambria Math" charset="0"/>
                          </a:rPr>
                          <m:t>𝑡</m:t>
                        </m:r>
                        <m:r>
                          <a:rPr lang="fr-CH" sz="2045" i="1">
                            <a:latin typeface="Cambria Math" charset="0"/>
                          </a:rPr>
                          <m:t>,</m:t>
                        </m:r>
                        <m:r>
                          <a:rPr lang="fr-CH" sz="2045" i="1">
                            <a:latin typeface="Cambria Math" charset="0"/>
                          </a:rPr>
                          <m:t>𝑑</m:t>
                        </m:r>
                      </m:sub>
                    </m:sSub>
                  </m:oMath>
                </a14:m>
                <a:r>
                  <a:rPr lang="en-US" sz="2045" dirty="0"/>
                  <a:t> is the number of occurrences of </a:t>
                </a:r>
                <a14:m>
                  <m:oMath xmlns:m="http://schemas.openxmlformats.org/officeDocument/2006/math">
                    <m:r>
                      <a:rPr lang="fr-CH" sz="2215" i="1">
                        <a:latin typeface="Cambria Math" charset="0"/>
                      </a:rPr>
                      <m:t>𝑡</m:t>
                    </m:r>
                  </m:oMath>
                </a14:m>
                <a:r>
                  <a:rPr lang="en-US" sz="2045" dirty="0"/>
                  <a:t> in </a:t>
                </a:r>
                <a14:m>
                  <m:oMath xmlns:m="http://schemas.openxmlformats.org/officeDocument/2006/math">
                    <m:r>
                      <a:rPr lang="fr-CH" sz="2045" i="1">
                        <a:latin typeface="Cambria Math" charset="0"/>
                      </a:rPr>
                      <m:t>𝑑</m:t>
                    </m:r>
                  </m:oMath>
                </a14:m>
                <a:r>
                  <a:rPr lang="en-US" sz="2045" dirty="0"/>
                  <a:t> (term frequency)</a:t>
                </a:r>
              </a:p>
              <a:p>
                <a:pPr marL="657419" lvl="1" indent="-316531">
                  <a:buFont typeface="Arial" panose="020B0604020202020204" pitchFamily="34" charset="0"/>
                  <a:buChar char="•"/>
                </a:pPr>
                <a14:m>
                  <m:oMath xmlns:m="http://schemas.openxmlformats.org/officeDocument/2006/math">
                    <m:sSub>
                      <m:sSubPr>
                        <m:ctrlPr>
                          <a:rPr lang="en-US" sz="2045" i="1">
                            <a:latin typeface="Cambria Math" panose="02040503050406030204" pitchFamily="18" charset="0"/>
                          </a:rPr>
                        </m:ctrlPr>
                      </m:sSubPr>
                      <m:e>
                        <m:r>
                          <a:rPr lang="fr-CH" sz="2045" i="1">
                            <a:latin typeface="Cambria Math" charset="0"/>
                          </a:rPr>
                          <m:t>𝐿</m:t>
                        </m:r>
                      </m:e>
                      <m:sub>
                        <m:r>
                          <a:rPr lang="fr-CH" sz="2045" i="1">
                            <a:latin typeface="Cambria Math" charset="0"/>
                          </a:rPr>
                          <m:t>𝑑</m:t>
                        </m:r>
                      </m:sub>
                    </m:sSub>
                  </m:oMath>
                </a14:m>
                <a:r>
                  <a:rPr lang="en-US" sz="2045" dirty="0"/>
                  <a:t> is the number of terms in the document (document length)</a:t>
                </a:r>
              </a:p>
              <a:p>
                <a:endParaRPr lang="en-US" sz="2386" dirty="0"/>
              </a:p>
              <a:p>
                <a:r>
                  <a:rPr lang="en-US" sz="2386" dirty="0"/>
                  <a:t>Using the model (independence assumption)</a:t>
                </a:r>
              </a:p>
              <a:p>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a:latin typeface="Cambria Math" charset="0"/>
                        </a:rPr>
                        <m:t>=</m:t>
                      </m:r>
                      <m:nary>
                        <m:naryPr>
                          <m:chr m:val="∏"/>
                          <m:supHide m:val="on"/>
                          <m:ctrlPr>
                            <a:rPr lang="fr-CH" sz="2386" i="1">
                              <a:latin typeface="Cambria Math" panose="02040503050406030204" pitchFamily="18" charset="0"/>
                            </a:rPr>
                          </m:ctrlPr>
                        </m:naryPr>
                        <m:sub>
                          <m:r>
                            <m:rPr>
                              <m:brk m:alnAt="23"/>
                            </m:rPr>
                            <a:rPr lang="fr-CH" sz="2386" i="1">
                              <a:latin typeface="Cambria Math" charset="0"/>
                            </a:rPr>
                            <m:t>𝑡</m:t>
                          </m:r>
                          <m:r>
                            <a:rPr lang="fr-CH" sz="2386" i="1">
                              <a:latin typeface="Cambria Math" charset="0"/>
                              <a:ea typeface="Cambria Math" charset="0"/>
                              <a:cs typeface="Cambria Math" charset="0"/>
                            </a:rPr>
                            <m:t>𝜖</m:t>
                          </m:r>
                          <m:r>
                            <a:rPr lang="fr-CH" sz="2386" i="1">
                              <a:latin typeface="Cambria Math" charset="0"/>
                              <a:ea typeface="Cambria Math" charset="0"/>
                              <a:cs typeface="Cambria Math" charset="0"/>
                            </a:rPr>
                            <m:t>𝑞</m:t>
                          </m:r>
                        </m:sub>
                        <m:sup/>
                        <m:e>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e>
                      </m:nary>
                    </m:oMath>
                  </m:oMathPara>
                </a14:m>
                <a:endParaRPr lang="en-US" sz="2386" dirty="0"/>
              </a:p>
              <a:p>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69" t="-1008" b="-25945"/>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3601580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sz="2386" dirty="0">
                <a:solidFill>
                  <a:schemeClr val="tx1"/>
                </a:solidFill>
              </a:rPr>
              <a:t>Consider the document:</a:t>
            </a:r>
            <a:br>
              <a:rPr lang="en-US" sz="2386" dirty="0">
                <a:solidFill>
                  <a:schemeClr val="tx1"/>
                </a:solidFill>
              </a:rPr>
            </a:br>
            <a:r>
              <a:rPr lang="en-US" sz="2386" dirty="0">
                <a:solidFill>
                  <a:schemeClr val="tx1"/>
                </a:solidFill>
              </a:rPr>
              <a:t>“Information retrieval is the task of finding the documents satisfying the information needs of the user”</a:t>
            </a:r>
            <a:endParaRPr lang="en-US" altLang="en-US" sz="2386" dirty="0">
              <a:solidFill>
                <a:schemeClr val="tx1"/>
              </a:solidFill>
            </a:endParaRPr>
          </a:p>
        </p:txBody>
      </p:sp>
      <p:sp>
        <p:nvSpPr>
          <p:cNvPr id="13314" name="TPAnswers"/>
          <p:cNvSpPr>
            <a:spLocks noGrp="1"/>
          </p:cNvSpPr>
          <p:nvPr>
            <p:ph idx="1"/>
            <p:custDataLst>
              <p:tags r:id="rId2"/>
            </p:custDataLst>
          </p:nvPr>
        </p:nvSpPr>
        <p:spPr/>
        <p:txBody>
          <a:bodyPr>
            <a:normAutofit/>
          </a:bodyPr>
          <a:lstStyle/>
          <a:p>
            <a:pPr marL="438284" indent="-438284">
              <a:buAutoNum type="arabicPeriod"/>
            </a:pPr>
            <a:endParaRPr lang="en-US" sz="2800" dirty="0"/>
          </a:p>
          <a:p>
            <a:pPr marL="438284" indent="-438284">
              <a:buAutoNum type="arabicPeriod"/>
            </a:pPr>
            <a:endParaRPr lang="en-US" sz="2800" dirty="0"/>
          </a:p>
          <a:p>
            <a:pPr marL="438284" indent="-438284">
              <a:buAutoNum type="arabicPeriod"/>
            </a:pPr>
            <a:endParaRPr lang="en-US" sz="2800" dirty="0"/>
          </a:p>
          <a:p>
            <a:pPr marL="438284" indent="-438284">
              <a:buAutoNum type="arabicPeriod"/>
            </a:pPr>
            <a:endParaRPr lang="en-US" sz="2800" dirty="0"/>
          </a:p>
          <a:p>
            <a:pPr marL="438284" indent="-438284">
              <a:buAutoNum type="arabicPeriod"/>
            </a:pPr>
            <a:r>
              <a:rPr lang="en-US" sz="2800" dirty="0"/>
              <a:t>1/16 and 1/16</a:t>
            </a:r>
          </a:p>
          <a:p>
            <a:pPr marL="438284" indent="-438284">
              <a:buAutoNum type="arabicPeriod"/>
            </a:pPr>
            <a:r>
              <a:rPr lang="en-US" sz="2800" dirty="0"/>
              <a:t>1/12 and 1/12</a:t>
            </a:r>
          </a:p>
          <a:p>
            <a:pPr marL="438284" indent="-438284">
              <a:buAutoNum type="arabicPeriod"/>
            </a:pPr>
            <a:r>
              <a:rPr lang="en-US" sz="2800" dirty="0"/>
              <a:t>1/4 and 1/8</a:t>
            </a:r>
          </a:p>
          <a:p>
            <a:pPr marL="438284" indent="-438284">
              <a:buAutoNum type="arabicPeriod"/>
            </a:pPr>
            <a:r>
              <a:rPr lang="en-US" sz="2800" dirty="0"/>
              <a:t>1/3 and 1/6 </a:t>
            </a:r>
          </a:p>
        </p:txBody>
      </p:sp>
      <p:sp>
        <p:nvSpPr>
          <p:cNvPr id="2" name="Footer Placeholder 1">
            <a:extLst>
              <a:ext uri="{FF2B5EF4-FFF2-40B4-BE49-F238E27FC236}">
                <a16:creationId xmlns:a16="http://schemas.microsoft.com/office/drawing/2014/main" id="{FAEFAE5C-E0F6-0543-9BA1-ACC9836131DE}"/>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3" name="Rectangle 2"/>
          <p:cNvSpPr/>
          <p:nvPr/>
        </p:nvSpPr>
        <p:spPr>
          <a:xfrm>
            <a:off x="179388" y="1509865"/>
            <a:ext cx="7343112" cy="1384995"/>
          </a:xfrm>
          <a:prstGeom prst="rect">
            <a:avLst/>
          </a:prstGeom>
        </p:spPr>
        <p:txBody>
          <a:bodyPr wrap="square">
            <a:spAutoFit/>
          </a:bodyPr>
          <a:lstStyle/>
          <a:p>
            <a:pPr algn="l"/>
            <a:r>
              <a:rPr lang="en-US" sz="2800" dirty="0">
                <a:latin typeface="Calibri" panose="020F0502020204030204" pitchFamily="34" charset="0"/>
                <a:ea typeface="MS PGothic" pitchFamily="34" charset="-128"/>
                <a:cs typeface="Calibri" panose="020F0502020204030204" pitchFamily="34" charset="0"/>
              </a:rPr>
              <a:t>Using MLE to estimate the unigram probability model, what is P(</a:t>
            </a:r>
            <a:r>
              <a:rPr lang="en-US" sz="2800" dirty="0" err="1">
                <a:latin typeface="Calibri" panose="020F0502020204030204" pitchFamily="34" charset="0"/>
                <a:ea typeface="MS PGothic" pitchFamily="34" charset="-128"/>
                <a:cs typeface="Calibri" panose="020F0502020204030204" pitchFamily="34" charset="0"/>
              </a:rPr>
              <a:t>the|M</a:t>
            </a:r>
            <a:r>
              <a:rPr lang="en-US" sz="2800" baseline="-25000" dirty="0" err="1">
                <a:latin typeface="Calibri" panose="020F0502020204030204" pitchFamily="34" charset="0"/>
                <a:ea typeface="MS PGothic" pitchFamily="34" charset="-128"/>
                <a:cs typeface="Calibri" panose="020F0502020204030204" pitchFamily="34" charset="0"/>
              </a:rPr>
              <a:t>d</a:t>
            </a:r>
            <a:r>
              <a:rPr lang="en-US" sz="2800" dirty="0">
                <a:latin typeface="Calibri" panose="020F0502020204030204" pitchFamily="34" charset="0"/>
                <a:ea typeface="MS PGothic" pitchFamily="34" charset="-128"/>
                <a:cs typeface="Calibri" panose="020F0502020204030204" pitchFamily="34" charset="0"/>
              </a:rPr>
              <a:t>) and P(</a:t>
            </a:r>
            <a:r>
              <a:rPr lang="en-US" sz="2800" dirty="0" err="1">
                <a:latin typeface="Calibri" panose="020F0502020204030204" pitchFamily="34" charset="0"/>
                <a:ea typeface="MS PGothic" pitchFamily="34" charset="-128"/>
                <a:cs typeface="Calibri" panose="020F0502020204030204" pitchFamily="34" charset="0"/>
              </a:rPr>
              <a:t>information|M</a:t>
            </a:r>
            <a:r>
              <a:rPr lang="en-US" sz="2800" baseline="-25000" dirty="0" err="1">
                <a:latin typeface="Calibri" panose="020F0502020204030204" pitchFamily="34" charset="0"/>
                <a:ea typeface="MS PGothic" pitchFamily="34" charset="-128"/>
                <a:cs typeface="Calibri" panose="020F0502020204030204" pitchFamily="34" charset="0"/>
              </a:rPr>
              <a:t>d</a:t>
            </a:r>
            <a:r>
              <a:rPr lang="en-US" sz="2800" dirty="0">
                <a:latin typeface="Calibri" panose="020F0502020204030204" pitchFamily="34" charset="0"/>
                <a:ea typeface="MS PGothic" pitchFamily="34" charset="-128"/>
                <a:cs typeface="Calibri" panose="020F0502020204030204" pitchFamily="34" charset="0"/>
              </a:rPr>
              <a:t>)?</a:t>
            </a:r>
          </a:p>
        </p:txBody>
      </p:sp>
    </p:spTree>
    <p:custDataLst>
      <p:tags r:id="rId1"/>
    </p:custDataLst>
    <p:extLst>
      <p:ext uri="{BB962C8B-B14F-4D97-AF65-F5344CB8AC3E}">
        <p14:creationId xmlns:p14="http://schemas.microsoft.com/office/powerpoint/2010/main" val="28958598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SLIDEGUID" val="F50980357F2140C9B50FB3CCFC8548AD"/>
  <p:tag name="AUTOOPENPOLL" val="False"/>
  <p:tag name="TYPE" val="MultiChoiceSlide"/>
  <p:tag name="TPSLIDEBULLETSTYLE" val="2"/>
  <p:tag name="TPQUESTIONXML" val="&lt;?xml version=&quot;1.0&quot; encoding=&quot;UTF-8&quot; standalone=&quot;yes&quot;?&gt;&lt;questionlist&gt;&lt;properties&gt;&lt;guid&gt;668D9A41BB364689A169DF3722973E5F&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50980357F2140C9B50FB3CCFC8548AD&lt;/guid&gt;&lt;repollguid&gt;3C47FAB50FFD42518CF441D7DA28CAE8&lt;/repollguid&gt;&lt;sourceid&gt;9DBAC07D57AD47499176C2688B8773E9&lt;/sourceid&gt;&lt;questiontext&gt;The number of term vectors in the matrix Ksused for LSI&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B62386F63B4A408098188BCD11F09B71&lt;/guid&gt;&lt;answertext&gt;Is smaller than the number of rows in the matrix M&lt;/answertext&gt;&lt;valuetype&gt;0&lt;/valuetype&gt;&lt;/answer&gt;&lt;answer&gt;&lt;guid&gt;1ADBEC0E31134B9CA92C3476E8F0650A&lt;/guid&gt;&lt;answertext&gt;Is the same as the number of rows in the matrix M&lt;/answertext&gt;&lt;valuetype&gt;0&lt;/valuetype&gt;&lt;/answer&gt;&lt;answer&gt;&lt;guid&gt;8F54DABFEBE54229901E5A410E2DAFC6&lt;/guid&gt;&lt;answertext&gt;Is larger than the number of rows in the matrix M&lt;/answertext&gt;&lt;valuetype&gt;0&lt;/valuetype&gt;&lt;/answer&gt;&lt;/answers&gt;&lt;/multichoice&gt;&lt;/questions&gt;&lt;/questionlist&gt;"/>
  <p:tag name="LIVECHARTING" val="False"/>
  <p:tag name="CHARTTYPE" val="0"/>
  <p:tag name="CHARTDEFINEDCOLORS" val="3,6,10,45,32,50,13,4,9,55,1"/>
  <p:tag name="HASRESULTS" val="True"/>
  <p:tag name="RESULTS" val="The number of term vectors in the matrix Ksused for LSI[;crlf;]39[;]61[;]39[;]False[;]0[;][;crlf;]1.641[;]2[;]0.6196[;]0.384[;crlf;]17[;]0[;]Is smaller than the number of rows in the matrix M1[;]Is smaller than the number of rows in the matrix M[;][;crlf;]19[;]0[;]Is the same as the number of rows in the matrix M2[;]Is the same as the number of rows in the matrix M[;][;crlf;]3[;]0[;]Is larger than the number of rows in the matrix M3[;]Is larger than the number of rows in the matrix M[;][;crlf;]"/>
</p:tagLst>
</file>

<file path=ppt/tags/tag11.xml><?xml version="1.0" encoding="utf-8"?>
<p:tagLst xmlns:a="http://schemas.openxmlformats.org/drawingml/2006/main" xmlns:r="http://schemas.openxmlformats.org/officeDocument/2006/relationships" xmlns:p="http://schemas.openxmlformats.org/presentationml/2006/main">
  <p:tag name="ZEROBASED" val="False"/>
</p:tagLst>
</file>

<file path=ppt/tags/tag12.xml><?xml version="1.0" encoding="utf-8"?>
<p:tagLst xmlns:a="http://schemas.openxmlformats.org/drawingml/2006/main" xmlns:r="http://schemas.openxmlformats.org/officeDocument/2006/relationships" xmlns:p="http://schemas.openxmlformats.org/presentationml/2006/main">
  <p:tag name="SLIDEGUID" val="FAAE0969E1B44F62AA708D67EE06654B"/>
  <p:tag name="AUTOOPENPOLL" val="False"/>
  <p:tag name="TYPE" val="MultiChoiceSlide"/>
  <p:tag name="TPSLIDEBULLETSTYLE" val="2"/>
  <p:tag name="TPQUESTIONXML" val="&lt;?xml version=&quot;1.0&quot; encoding=&quot;UTF-8&quot; standalone=&quot;yes&quot;?&gt;&lt;questionlist&gt;&lt;properties&gt;&lt;guid&gt;E0F80D5B50234505BCABF0A8B8D760B8&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AAE0969E1B44F62AA708D67EE06654B&lt;/guid&gt;&lt;repollguid&gt;E4C693D535F04F6CAB1E8FBE94CF5220&lt;/repollguid&gt;&lt;sourceid&gt;769A44D5C9974826BD41FE9F8A2BE6C8&lt;/sourceid&gt;&lt;questiontext&gt;A query transformed into the concept space for LSI ha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AD6B6139C4484F588FAF09FC753FB0ED&lt;/guid&gt;&lt;answertext&gt;s components (number of singular values)&lt;/answertext&gt;&lt;valuetype&gt;0&lt;/valuetype&gt;&lt;/answer&gt;&lt;answer&gt;&lt;guid&gt;94CF55585B6641DD9327A6AF0A45977A&lt;/guid&gt;&lt;answertext&gt;m components (size of vocabulary)&lt;/answertext&gt;&lt;valuetype&gt;0&lt;/valuetype&gt;&lt;/answer&gt;&lt;answer&gt;&lt;guid&gt;00E596F97E684644B8AED6D8229C6AEC&lt;/guid&gt;&lt;answertext&gt;n components (number of documents)&lt;/answertext&gt;&lt;valuetype&gt;0&lt;/valuetype&gt;&lt;/answer&gt;&lt;/answers&gt;&lt;/multichoice&gt;&lt;/questions&gt;&lt;/questionlist&gt;"/>
  <p:tag name="LIVECHARTING" val="False"/>
  <p:tag name="CHARTTYPE" val="0"/>
  <p:tag name="CHARTDEFINEDCOLORS" val="3,6,10,45,32,50,13,4,9,55,1"/>
  <p:tag name="HASRESULTS" val="True"/>
  <p:tag name="RESULTS" val="A query transformed into the concept space for LSI has …[;crlf;]40[;]62[;]40[;]False[;]0[;][;crlf;]1.45[;]1[;]0.7399[;]0.5475[;crlf;]28[;]0[;]s components (number of singular values)1[;]s components (number of singular values)[;][;crlf;]6[;]0[;]m components (size of vocabulary)2[;]m components (size of vocabulary)[;][;crlf;]6[;]0[;]n components (number of documents)3[;]n components (number of documents)[;][;crlf;]"/>
</p:tagLst>
</file>

<file path=ppt/tags/tag13.xml><?xml version="1.0" encoding="utf-8"?>
<p:tagLst xmlns:a="http://schemas.openxmlformats.org/drawingml/2006/main" xmlns:r="http://schemas.openxmlformats.org/officeDocument/2006/relationships" xmlns:p="http://schemas.openxmlformats.org/presentationml/2006/main">
  <p:tag name="ZEROBASED" val="False"/>
</p:tagLst>
</file>

<file path=ppt/tags/tag2.xml><?xml version="1.0" encoding="utf-8"?>
<p:tagLst xmlns:a="http://schemas.openxmlformats.org/drawingml/2006/main" xmlns:r="http://schemas.openxmlformats.org/officeDocument/2006/relationships" xmlns:p="http://schemas.openxmlformats.org/presentationml/2006/main">
  <p:tag name="SLIDEGUID" val="A422225AF8A643CA8B0A9DA46B473B8F"/>
  <p:tag name="AUTOOPENPOLL" val="False"/>
  <p:tag name="TYPE" val="MultiChoiceSlide"/>
  <p:tag name="TPSLIDEBULLETSTYLE" val="2"/>
  <p:tag name="TPQUESTIONXML" val="&lt;?xml version=&quot;1.0&quot; encoding=&quot;UTF-8&quot; standalone=&quot;yes&quot;?&gt;&lt;questionlist&gt;&lt;properties&gt;&lt;guid&gt;CCA08223D2F4474EA4FDFDA2B0A35B2D&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A422225AF8A643CA8B0A9DA46B473B8F&lt;/guid&gt;&lt;repollguid&gt;E2BA8DF6D3864837AE4795C125A9CD1B&lt;/repollguid&gt;&lt;sourceid&gt;54C3FA5E9C174821859538EFC0D2E521&lt;/sourceid&gt;&lt;questiontext&gt;Consider the document:“Information retrieval is the task of finding the documents satisfying the information needs of the user”&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759F27D6F32C4485A8740681666ACC4D&lt;/guid&gt;&lt;answertext&gt;1/16 and 1/16&lt;/answertext&gt;&lt;valuetype&gt;0&lt;/valuetype&gt;&lt;/answer&gt;&lt;answer&gt;&lt;guid&gt;55F74256EC534C2EB4FADF4C291AE40A&lt;/guid&gt;&lt;answertext&gt;1/12 and 1/12&lt;/answertext&gt;&lt;valuetype&gt;0&lt;/valuetype&gt;&lt;/answer&gt;&lt;answer&gt;&lt;guid&gt;1B413BCE6C0B45ECA389935B4F39821F&lt;/guid&gt;&lt;answertext&gt;1/4 and 1/8&lt;/answertext&gt;&lt;valuetype&gt;0&lt;/valuetype&gt;&lt;/answer&gt;&lt;answer&gt;&lt;guid&gt;1C04F388FD9D41A99DCD672D818B258F&lt;/guid&gt;&lt;answertext&gt;1/3 and 1/6&lt;/answertext&gt;&lt;valuetype&gt;0&lt;/valuetype&gt;&lt;/answer&gt;&lt;/answers&gt;&lt;/multichoice&gt;&lt;/questions&gt;&lt;/questionlist&gt;"/>
  <p:tag name="LIVECHARTING" val="False"/>
  <p:tag name="CHARTTYPE" val="0"/>
  <p:tag name="CHARTDEFINEDCOLORS" val="3,6,10,45,32,50,13,4,9,55,1"/>
  <p:tag name="HASRESULTS" val="True"/>
  <p:tag name="RESULTS" val="Consider the document:“Information retrieval is the task of finding the documents satisfying the information needs of the user”[;crlf;]46[;]54[;]46[;]False[;]0[;][;crlf;]2.8696[;]3[;]0.4476[;]0.2004[;crlf;]2[;]0[;]1/16 and 1/161[;]1/16 and 1/16[;][;crlf;]2[;]0[;]1/12 and 1/122[;]1/12 and 1/12[;][;crlf;]42[;]0[;]1/4 and 1/83[;]1/4 and 1/8[;][;crlf;]0[;]0[;]1/3 and 1/64[;]1/3 and 1/6[;][;crlf;]"/>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87099C26410C45B3BF9EED2418C28F66"/>
  <p:tag name="AUTOOPENPOLL" val="False"/>
  <p:tag name="TYPE" val="MultiChoiceSlide"/>
  <p:tag name="TPSLIDEBULLETSTYLE" val="2"/>
  <p:tag name="TPQUESTIONXML" val="&lt;?xml version=&quot;1.0&quot; encoding=&quot;UTF-8&quot; standalone=&quot;yes&quot;?&gt;&lt;questionlist&gt;&lt;properties&gt;&lt;guid&gt;E99B3240604746818A1606A87E68488B&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87099C26410C45B3BF9EED2418C28F66&lt;/guid&gt;&lt;repollguid&gt;E1686D6F2ADD429F82E4BA42B99D9C10&lt;/repollguid&gt;&lt;sourceid&gt;8B08B4032E6F49D79D093EEAB0095F3A&lt;/sourceid&gt;&lt;questiontext&gt;Consider the following document&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93A088836D64661ACE467C8ADC62F82&lt;/guid&gt;&lt;answertext&gt;P(information search |  Md) &amp;gt; P(information | Md)&lt;/answertext&gt;&lt;valuetype&gt;0&lt;/valuetype&gt;&lt;/answer&gt;&lt;answer&gt;&lt;guid&gt;CD47EE8AA43940C59C2DBC701A5FEDD3&lt;/guid&gt;&lt;answertext&gt;P(information search |  Md) = P(information | Md)&lt;/answertext&gt;&lt;valuetype&gt;0&lt;/valuetype&gt;&lt;/answer&gt;&lt;answer&gt;&lt;guid&gt;C6D2FA5CB72F437484EDB85F190A9A94&lt;/guid&gt;&lt;answertext&gt;P(information search | d) &amp;lt; P(information | Md)&lt;/answertext&gt;&lt;valuetype&gt;0&lt;/valuetype&gt;&lt;/answer&gt;&lt;/answers&gt;&lt;/multichoice&gt;&lt;/questions&gt;&lt;/questionlist&gt;"/>
  <p:tag name="LIVECHARTING" val="False"/>
  <p:tag name="CHARTTYPE" val="0"/>
  <p:tag name="CHARTDEFINEDCOLORS" val="3,6,10,45,32,50,13,4,9,55,1"/>
  <p:tag name="HASRESULTS" val="True"/>
  <p:tag name="RESULTS" val="Consider the following document[;crlf;]44[;]56[;]44[;]False[;]0[;][;crlf;]2.7727[;]3[;]0.5586[;]0.312[;crlf;]3[;]0[;]P(information search |  Md) &gt; P(information | Md)1[;]P(information search |  Md) &gt; P(information | Md)[;][;crlf;]4[;]0[;]P(information search |  Md) = P(information | Md)2[;]P(information search |  Md) = P(information | Md)[;][;crlf;]37[;]0[;]P(information search | d) &lt; P(information | Md)3[;]P(information search | d) &lt; P(information | Md)[;][;crlf;]"/>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9B7A75F753E0409AA83805AFCEE9AD8F"/>
  <p:tag name="AUTOOPENPOLL" val="False"/>
  <p:tag name="TYPE" val="MultiChoiceSlide"/>
  <p:tag name="TPSLIDEBULLETSTYLE" val="2"/>
  <p:tag name="TPQUESTIONXML" val="&lt;?xml version=&quot;1.0&quot; encoding=&quot;UTF-8&quot; standalone=&quot;yes&quot;?&gt;&lt;questionlist&gt;&lt;properties&gt;&lt;guid&gt;A9F6D05C63F04631A06AA9723B7F6812&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B7A75F753E0409AA83805AFCEE9AD8F&lt;/guid&gt;&lt;repollguid&gt;76A0698240E4499E8D8B55A23CF6F71F&lt;/repollguid&gt;&lt;sourceid&gt;FA4686FBEC8F44D9852C0553F35F1AD4&lt;/sourceid&gt;&lt;questiontext&gt;In vector space retrieval each row of the matrix M corresponds to&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2F5859F513ED48B0BAC4318DDC29117A&lt;/guid&gt;&lt;answertext&gt;A document&lt;/answertext&gt;&lt;valuetype&gt;0&lt;/valuetype&gt;&lt;/answer&gt;&lt;answer&gt;&lt;guid&gt;3AEA41DC8D10431AA53BFF0A201E366C&lt;/guid&gt;&lt;answertext&gt;A concept&lt;/answertext&gt;&lt;valuetype&gt;0&lt;/valuetype&gt;&lt;/answer&gt;&lt;answer&gt;&lt;guid&gt;509B561241EF49EEA9E0D28E02E9FB27&lt;/guid&gt;&lt;answertext&gt;A query&lt;/answertext&gt;&lt;valuetype&gt;0&lt;/valuetype&gt;&lt;/answer&gt;&lt;answer&gt;&lt;guid&gt;F7E52CC9898C41968958FEBBF105A4D3&lt;/guid&gt;&lt;answertext&gt;A term&lt;/answertext&gt;&lt;valuetype&gt;0&lt;/valuetype&gt;&lt;/answer&gt;&lt;/answers&gt;&lt;/multichoice&gt;&lt;/questions&gt;&lt;/questionlist&gt;"/>
  <p:tag name="LIVECHARTING" val="False"/>
  <p:tag name="CHARTTYPE" val="0"/>
  <p:tag name="CHARTDEFINEDCOLORS" val="3,6,10,45,32,50,13,4,9,55,1"/>
  <p:tag name="HASRESULTS" val="True"/>
  <p:tag name="RESULTS" val="In vector space retrieval each row of the matrix M corresponds to[;crlf;]42[;]59[;]42[;]False[;]0[;][;crlf;]2.3095[;]1[;]1.439[;]2.0709[;crlf;]22[;]0[;]A document1[;]A document[;][;crlf;]2[;]0[;]A concept2[;]A concept[;][;crlf;]1[;]0[;]A query3[;]A query[;][;crlf;]17[;]0[;]A term4[;]A term[;][;crlf;]"/>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1503C345B889419BA56E35934873EC3B"/>
  <p:tag name="AUTOOPENPOLL" val="False"/>
  <p:tag name="TYPE" val="MultiChoiceSlide"/>
  <p:tag name="TPSLIDEBULLETSTYLE" val="2"/>
  <p:tag name="TPQUESTIONXML" val="&lt;?xml version=&quot;1.0&quot; encoding=&quot;UTF-8&quot; standalone=&quot;yes&quot;?&gt;&lt;questionlist&gt;&lt;properties&gt;&lt;guid&gt;6AF1670B975448E8A892E2D220AFA455&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503C345B889419BA56E35934873EC3B&lt;/guid&gt;&lt;repollguid&gt;80B9CCE6CC3D437484323ED5C586C295&lt;/repollguid&gt;&lt;sourceid&gt;4A4765E4B87840B79F2478E5F6321E0D&lt;/sourceid&gt;&lt;questiontext&gt;Applying SVD to a term-document matrix M. Each concept is represented in 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85C32B1C72749EABA8D68593AE88035&lt;/guid&gt;&lt;answertext&gt;as a singular value&lt;/answertext&gt;&lt;valuetype&gt;0&lt;/valuetype&gt;&lt;/answer&gt;&lt;answer&gt;&lt;guid&gt;D3193844E2F04321939CD6BADC63E118&lt;/guid&gt;&lt;answertext&gt;as a linear combination of terms of the vocabulary&lt;/answertext&gt;&lt;valuetype&gt;0&lt;/valuetype&gt;&lt;/answer&gt;&lt;answer&gt;&lt;guid&gt;ACB1365BD45D4FB9BE967296ECBE37F3&lt;/guid&gt;&lt;answertext&gt;as a linear combination of documents in the document collection&lt;/answertext&gt;&lt;valuetype&gt;0&lt;/valuetype&gt;&lt;/answer&gt;&lt;answer&gt;&lt;guid&gt;3221FD1C00C840D18F4434953DE0D051&lt;/guid&gt;&lt;answertext&gt;as a least squares approximation of the matrix M&lt;/answertext&gt;&lt;valuetype&gt;0&lt;/valuetype&gt;&lt;/answer&gt;&lt;/answers&gt;&lt;/multichoice&gt;&lt;/questions&gt;&lt;/questionlist&gt;"/>
  <p:tag name="LIVECHARTING" val="False"/>
  <p:tag name="CHARTTYPE" val="0"/>
  <p:tag name="CHARTDEFINEDCOLORS" val="3,6,10,45,32,50,13,4,9,55,1"/>
  <p:tag name="HASRESULTS" val="True"/>
  <p:tag name="RESULTS" val="Applying SVD to a term-document matrix M. Each concept is represented in K[;crlf;]41[;]60[;]41[;]False[;]0[;][;crlf;]2.2683[;]2[;]0.5854[;]0.3427[;crlf;]1[;]0[;]as a singular value1[;]as a singular value[;][;crlf;]30[;]0[;]as a linear combination of terms of the vocabulary2[;]as a linear combination of terms of the vocabulary[;][;crlf;]8[;]0[;]as a linear combination of documents in the document collection3[;]as a linear combination of documents in the document collection[;][;crlf;]2[;]0[;]as a least squares approximation of the matrix M4[;]as a least squares approximation of the matrix M[;][;crlf;]"/>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35217</TotalTime>
  <Words>7223</Words>
  <Application>Microsoft Macintosh PowerPoint</Application>
  <PresentationFormat>On-screen Show (4:3)</PresentationFormat>
  <Paragraphs>800</Paragraphs>
  <Slides>55</Slides>
  <Notes>55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5" baseType="lpstr">
      <vt:lpstr>Arial</vt:lpstr>
      <vt:lpstr>Calibri</vt:lpstr>
      <vt:lpstr>Cambria Math</vt:lpstr>
      <vt:lpstr>Comic Sans MS</vt:lpstr>
      <vt:lpstr>Tempus Sans ITC</vt:lpstr>
      <vt:lpstr>Times New Roman</vt:lpstr>
      <vt:lpstr>Verdana</vt:lpstr>
      <vt:lpstr>Wingdings</vt:lpstr>
      <vt:lpstr>part1 XML</vt:lpstr>
      <vt:lpstr>Equation</vt:lpstr>
      <vt:lpstr>8. Probabilistic Information Retrieval</vt:lpstr>
      <vt:lpstr>Probabilistic Information Retrieval</vt:lpstr>
      <vt:lpstr>Query Likelihood Model</vt:lpstr>
      <vt:lpstr>Language Modeling</vt:lpstr>
      <vt:lpstr>What is a Language Model?</vt:lpstr>
      <vt:lpstr>Probabilistic Language Model</vt:lpstr>
      <vt:lpstr>Probability to Create a Query</vt:lpstr>
      <vt:lpstr>Learning and Using the Model</vt:lpstr>
      <vt:lpstr>Consider the document: “Information retrieval is the task of finding the documents satisfying the information needs of the user”</vt:lpstr>
      <vt:lpstr>Consider the following document</vt:lpstr>
      <vt:lpstr>Issues with MLE</vt:lpstr>
      <vt:lpstr>Smoothing</vt:lpstr>
      <vt:lpstr>Probabilistic Retrieval</vt:lpstr>
      <vt:lpstr>Example</vt:lpstr>
      <vt:lpstr>Example: Comparing VS and PR</vt:lpstr>
      <vt:lpstr>Overview of Retrieval Model Properties</vt:lpstr>
      <vt:lpstr>9. Latent Semantic Indexing</vt:lpstr>
      <vt:lpstr>Latent Semantic Indexing</vt:lpstr>
      <vt:lpstr>The Problem</vt:lpstr>
      <vt:lpstr>Example: 3 documents</vt:lpstr>
      <vt:lpstr>Key Idea</vt:lpstr>
      <vt:lpstr>Using Concepts for Retrieval</vt:lpstr>
      <vt:lpstr>Example: Concept Space</vt:lpstr>
      <vt:lpstr>Similarity Computation in Concept Space</vt:lpstr>
      <vt:lpstr>Result</vt:lpstr>
      <vt:lpstr>Basic Definitions</vt:lpstr>
      <vt:lpstr>Computing the Ranking Using M</vt:lpstr>
      <vt:lpstr>Identifying Top Concepts</vt:lpstr>
      <vt:lpstr>Singular Value Decomposition (SVD)</vt:lpstr>
      <vt:lpstr>Construction of SVD</vt:lpstr>
      <vt:lpstr>Interpretation of SVD</vt:lpstr>
      <vt:lpstr>Illustration of SVD</vt:lpstr>
      <vt:lpstr>Illustration of SVD – Another Perspective</vt:lpstr>
      <vt:lpstr>Latent Semantic Indexing (LSI)</vt:lpstr>
      <vt:lpstr>Illustration of Latent Semantic Indexing</vt:lpstr>
      <vt:lpstr>Answering Queries</vt:lpstr>
      <vt:lpstr>Mapping Queries</vt:lpstr>
      <vt:lpstr>Illustration of LSI Querying</vt:lpstr>
      <vt:lpstr>Example: Documents</vt:lpstr>
      <vt:lpstr>Example (SVD, s=2)</vt:lpstr>
      <vt:lpstr>Mapping of Query Vector into Concept Space</vt:lpstr>
      <vt:lpstr>Ranked Result</vt:lpstr>
      <vt:lpstr>Plot of Terms and  Documents in 2-d  Concept Space</vt:lpstr>
      <vt:lpstr>In vector space retrieval each row of the matrix M corresponds to  </vt:lpstr>
      <vt:lpstr>Applying SVD to a term-document matrix M. Each concept is represented in K</vt:lpstr>
      <vt:lpstr>The number of term vectors in the matrix Ks used for LSI</vt:lpstr>
      <vt:lpstr>A query transformed into the concept space for LSI has …</vt:lpstr>
      <vt:lpstr>Discussion of Latent Semantic Indexing</vt:lpstr>
      <vt:lpstr>Alternative Techniques</vt:lpstr>
      <vt:lpstr>Latent Dirichlet Allocation (LDA)</vt:lpstr>
      <vt:lpstr>Document Generation using a  Probabilistic Process</vt:lpstr>
      <vt:lpstr>LDA: Topic Identification</vt:lpstr>
      <vt:lpstr>Latent Dirichlet Allocation</vt:lpstr>
      <vt:lpstr>Use of Topic Models</vt:lpstr>
      <vt:lpstr>Summary</vt:lpstr>
    </vt:vector>
  </TitlesOfParts>
  <Company>EPFL I&amp;C - LSIR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Panayiotis Smeros</cp:lastModifiedBy>
  <cp:revision>536</cp:revision>
  <cp:lastPrinted>2020-11-04T15:15:33Z</cp:lastPrinted>
  <dcterms:created xsi:type="dcterms:W3CDTF">2002-10-01T12:44:42Z</dcterms:created>
  <dcterms:modified xsi:type="dcterms:W3CDTF">2020-11-04T15:16:15Z</dcterms:modified>
</cp:coreProperties>
</file>