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256" r:id="rId2"/>
    <p:sldId id="529" r:id="rId3"/>
    <p:sldId id="530" r:id="rId4"/>
    <p:sldId id="511" r:id="rId5"/>
    <p:sldId id="512" r:id="rId6"/>
    <p:sldId id="513" r:id="rId7"/>
    <p:sldId id="514" r:id="rId8"/>
    <p:sldId id="515" r:id="rId9"/>
    <p:sldId id="516" r:id="rId10"/>
    <p:sldId id="517" r:id="rId11"/>
    <p:sldId id="518" r:id="rId12"/>
    <p:sldId id="520" r:id="rId13"/>
    <p:sldId id="522" r:id="rId14"/>
    <p:sldId id="523" r:id="rId15"/>
    <p:sldId id="524" r:id="rId16"/>
    <p:sldId id="525" r:id="rId17"/>
    <p:sldId id="662" r:id="rId18"/>
    <p:sldId id="663" r:id="rId19"/>
    <p:sldId id="528" r:id="rId20"/>
    <p:sldId id="554" r:id="rId21"/>
    <p:sldId id="565" r:id="rId22"/>
    <p:sldId id="556" r:id="rId23"/>
    <p:sldId id="557" r:id="rId24"/>
    <p:sldId id="558" r:id="rId25"/>
    <p:sldId id="559" r:id="rId26"/>
    <p:sldId id="560" r:id="rId27"/>
    <p:sldId id="564" r:id="rId28"/>
    <p:sldId id="561" r:id="rId29"/>
    <p:sldId id="566" r:id="rId30"/>
    <p:sldId id="572" r:id="rId31"/>
    <p:sldId id="664" r:id="rId32"/>
    <p:sldId id="574" r:id="rId33"/>
    <p:sldId id="562" r:id="rId34"/>
    <p:sldId id="665" r:id="rId35"/>
    <p:sldId id="666" r:id="rId36"/>
    <p:sldId id="671" r:id="rId37"/>
    <p:sldId id="672" r:id="rId38"/>
    <p:sldId id="668" r:id="rId39"/>
    <p:sldId id="669" r:id="rId40"/>
    <p:sldId id="670" r:id="rId41"/>
    <p:sldId id="657" r:id="rId42"/>
  </p:sldIdLst>
  <p:sldSz cx="9144000" cy="6858000" type="screen4x3"/>
  <p:notesSz cx="7099300" cy="10234613"/>
  <p:custDataLst>
    <p:tags r:id="rId45"/>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33"/>
    <p:restoredTop sz="74629" autoAdjust="0"/>
  </p:normalViewPr>
  <p:slideViewPr>
    <p:cSldViewPr>
      <p:cViewPr varScale="1">
        <p:scale>
          <a:sx n="146" d="100"/>
          <a:sy n="146" d="100"/>
        </p:scale>
        <p:origin x="1488"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Worksheet%20in%20week%2011-12.%20Credibility.ppt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0-494A-FB45-B276-0162BCD3FC5E}"/>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c:f>
              <c:numCache>
                <c:formatCode>General</c:formatCode>
                <c:ptCount val="1"/>
                <c:pt idx="0">
                  <c:v>3</c:v>
                </c:pt>
              </c:numCache>
            </c:numRef>
          </c:xVal>
          <c:yVal>
            <c:numRef>
              <c:f>'[Worksheet in week 11-12. Credibility.pptx]Sheet1'!$C$1</c:f>
              <c:numCache>
                <c:formatCode>General</c:formatCode>
                <c:ptCount val="1"/>
                <c:pt idx="0">
                  <c:v>3</c:v>
                </c:pt>
              </c:numCache>
            </c:numRef>
          </c:yVal>
          <c:smooth val="0"/>
          <c:extLst>
            <c:ext xmlns:c16="http://schemas.microsoft.com/office/drawing/2014/chart" uri="{C3380CC4-5D6E-409C-BE32-E72D297353CC}">
              <c16:uniqueId val="{00000001-494A-FB45-B276-0162BCD3FC5E}"/>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Credibility.pptx]Sheet1'!$D$1</c:f>
              <c:numCache>
                <c:formatCode>General</c:formatCode>
                <c:ptCount val="1"/>
                <c:pt idx="0">
                  <c:v>6</c:v>
                </c:pt>
              </c:numCache>
            </c:numRef>
          </c:xVal>
          <c:yVal>
            <c:numRef>
              <c:f>'[Worksheet in week 11-12. Credibility.pptx]Sheet1'!$E$1</c:f>
              <c:numCache>
                <c:formatCode>General</c:formatCode>
                <c:ptCount val="1"/>
                <c:pt idx="0">
                  <c:v>4</c:v>
                </c:pt>
              </c:numCache>
            </c:numRef>
          </c:yVal>
          <c:smooth val="0"/>
          <c:extLst>
            <c:ext xmlns:c16="http://schemas.microsoft.com/office/drawing/2014/chart" uri="{C3380CC4-5D6E-409C-BE32-E72D297353CC}">
              <c16:uniqueId val="{00000002-494A-FB45-B276-0162BCD3FC5E}"/>
            </c:ext>
          </c:extLst>
        </c:ser>
        <c:dLbls>
          <c:showLegendKey val="0"/>
          <c:showVal val="0"/>
          <c:showCatName val="0"/>
          <c:showSerName val="0"/>
          <c:showPercent val="0"/>
          <c:showBubbleSize val="0"/>
        </c:dLbls>
        <c:axId val="-1219999280"/>
        <c:axId val="-1219991152"/>
      </c:scatterChart>
      <c:valAx>
        <c:axId val="-121999928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991152"/>
        <c:crosses val="autoZero"/>
        <c:crossBetween val="midCat"/>
        <c:majorUnit val="1"/>
        <c:minorUnit val="1"/>
      </c:valAx>
      <c:valAx>
        <c:axId val="-1219991152"/>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99928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60EE-C941-8B51-EE7B25925EF5}"/>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60EE-C941-8B51-EE7B25925EF5}"/>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60EE-C941-8B51-EE7B25925EF5}"/>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60EE-C941-8B51-EE7B25925EF5}"/>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60EE-C941-8B51-EE7B25925EF5}"/>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60EE-C941-8B51-EE7B25925EF5}"/>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60EE-C941-8B51-EE7B25925EF5}"/>
              </c:ext>
            </c:extLst>
          </c:dPt>
          <c:dPt>
            <c:idx val="7"/>
            <c:marker>
              <c:spPr>
                <a:solidFill>
                  <a:srgbClr val="FFFF00"/>
                </a:solidFill>
                <a:ln>
                  <a:solidFill>
                    <a:srgbClr val="000080"/>
                  </a:solidFill>
                  <a:prstDash val="solid"/>
                </a:ln>
              </c:spPr>
            </c:marker>
            <c:bubble3D val="0"/>
            <c:extLst>
              <c:ext xmlns:c16="http://schemas.microsoft.com/office/drawing/2014/chart" uri="{C3380CC4-5D6E-409C-BE32-E72D297353CC}">
                <c16:uniqueId val="{00000007-60EE-C941-8B51-EE7B25925EF5}"/>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60EE-C941-8B51-EE7B25925EF5}"/>
              </c:ext>
            </c:extLst>
          </c:dPt>
          <c:dPt>
            <c:idx val="9"/>
            <c:marker>
              <c:spPr>
                <a:solidFill>
                  <a:srgbClr val="0000FF"/>
                </a:solidFill>
                <a:ln>
                  <a:solidFill>
                    <a:srgbClr val="000080"/>
                  </a:solidFill>
                  <a:prstDash val="solid"/>
                </a:ln>
              </c:spPr>
            </c:marker>
            <c:bubble3D val="0"/>
            <c:extLst>
              <c:ext xmlns:c16="http://schemas.microsoft.com/office/drawing/2014/chart" uri="{C3380CC4-5D6E-409C-BE32-E72D297353CC}">
                <c16:uniqueId val="{00000009-60EE-C941-8B51-EE7B25925EF5}"/>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60EE-C941-8B51-EE7B25925EF5}"/>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c:f>
              <c:numCache>
                <c:formatCode>General</c:formatCode>
                <c:ptCount val="1"/>
                <c:pt idx="0">
                  <c:v>3</c:v>
                </c:pt>
              </c:numCache>
            </c:numRef>
          </c:xVal>
          <c:yVal>
            <c:numRef>
              <c:f>'[Worksheet in week 11-12. Credibility.pptx]Sheet1'!$C$1</c:f>
              <c:numCache>
                <c:formatCode>General</c:formatCode>
                <c:ptCount val="1"/>
                <c:pt idx="0">
                  <c:v>3</c:v>
                </c:pt>
              </c:numCache>
            </c:numRef>
          </c:yVal>
          <c:smooth val="0"/>
          <c:extLst>
            <c:ext xmlns:c16="http://schemas.microsoft.com/office/drawing/2014/chart" uri="{C3380CC4-5D6E-409C-BE32-E72D297353CC}">
              <c16:uniqueId val="{0000000B-60EE-C941-8B51-EE7B25925EF5}"/>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Credibility.pptx]Sheet1'!$D$1</c:f>
              <c:numCache>
                <c:formatCode>General</c:formatCode>
                <c:ptCount val="1"/>
                <c:pt idx="0">
                  <c:v>6</c:v>
                </c:pt>
              </c:numCache>
            </c:numRef>
          </c:xVal>
          <c:yVal>
            <c:numRef>
              <c:f>'[Worksheet in week 11-12. Credibility.pptx]Sheet1'!$E$1</c:f>
              <c:numCache>
                <c:formatCode>General</c:formatCode>
                <c:ptCount val="1"/>
                <c:pt idx="0">
                  <c:v>4</c:v>
                </c:pt>
              </c:numCache>
            </c:numRef>
          </c:yVal>
          <c:smooth val="0"/>
          <c:extLst>
            <c:ext xmlns:c16="http://schemas.microsoft.com/office/drawing/2014/chart" uri="{C3380CC4-5D6E-409C-BE32-E72D297353CC}">
              <c16:uniqueId val="{0000000C-60EE-C941-8B51-EE7B25925EF5}"/>
            </c:ext>
          </c:extLst>
        </c:ser>
        <c:dLbls>
          <c:showLegendKey val="0"/>
          <c:showVal val="0"/>
          <c:showCatName val="0"/>
          <c:showSerName val="0"/>
          <c:showPercent val="0"/>
          <c:showBubbleSize val="0"/>
        </c:dLbls>
        <c:axId val="-1219876000"/>
        <c:axId val="-1219868160"/>
      </c:scatterChart>
      <c:valAx>
        <c:axId val="-121987600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868160"/>
        <c:crosses val="autoZero"/>
        <c:crossBetween val="midCat"/>
        <c:majorUnit val="1"/>
        <c:minorUnit val="1"/>
      </c:valAx>
      <c:valAx>
        <c:axId val="-1219868160"/>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87600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D403-7D4E-BB35-7F5F13434253}"/>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D403-7D4E-BB35-7F5F13434253}"/>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D403-7D4E-BB35-7F5F13434253}"/>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D403-7D4E-BB35-7F5F13434253}"/>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D403-7D4E-BB35-7F5F13434253}"/>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D403-7D4E-BB35-7F5F13434253}"/>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D403-7D4E-BB35-7F5F13434253}"/>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D403-7D4E-BB35-7F5F13434253}"/>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D403-7D4E-BB35-7F5F13434253}"/>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D403-7D4E-BB35-7F5F13434253}"/>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D403-7D4E-BB35-7F5F13434253}"/>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Credibility.pptx]Sheet1'!$B$13</c:f>
              <c:numCache>
                <c:formatCode>General</c:formatCode>
                <c:ptCount val="1"/>
                <c:pt idx="0">
                  <c:v>3.6666666666666661</c:v>
                </c:pt>
              </c:numCache>
            </c:numRef>
          </c:xVal>
          <c:yVal>
            <c:numRef>
              <c:f>'[Worksheet in week 11-12. Credibility.pptx]Sheet1'!$C$13</c:f>
              <c:numCache>
                <c:formatCode>General</c:formatCode>
                <c:ptCount val="1"/>
                <c:pt idx="0">
                  <c:v>5.166666666666667</c:v>
                </c:pt>
              </c:numCache>
            </c:numRef>
          </c:yVal>
          <c:smooth val="0"/>
          <c:extLst>
            <c:ext xmlns:c16="http://schemas.microsoft.com/office/drawing/2014/chart" uri="{C3380CC4-5D6E-409C-BE32-E72D297353CC}">
              <c16:uniqueId val="{0000000B-D403-7D4E-BB35-7F5F13434253}"/>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Credibility.pptx]Sheet1'!$B$14</c:f>
              <c:numCache>
                <c:formatCode>General</c:formatCode>
                <c:ptCount val="1"/>
                <c:pt idx="0">
                  <c:v>6.75</c:v>
                </c:pt>
              </c:numCache>
            </c:numRef>
          </c:xVal>
          <c:yVal>
            <c:numRef>
              <c:f>'[Worksheet in week 11-12. Credibility.pptx]Sheet1'!$C$14</c:f>
              <c:numCache>
                <c:formatCode>General</c:formatCode>
                <c:ptCount val="1"/>
                <c:pt idx="0">
                  <c:v>4.25</c:v>
                </c:pt>
              </c:numCache>
            </c:numRef>
          </c:yVal>
          <c:smooth val="0"/>
          <c:extLst>
            <c:ext xmlns:c16="http://schemas.microsoft.com/office/drawing/2014/chart" uri="{C3380CC4-5D6E-409C-BE32-E72D297353CC}">
              <c16:uniqueId val="{0000000C-D403-7D4E-BB35-7F5F13434253}"/>
            </c:ext>
          </c:extLst>
        </c:ser>
        <c:dLbls>
          <c:showLegendKey val="0"/>
          <c:showVal val="0"/>
          <c:showCatName val="0"/>
          <c:showSerName val="0"/>
          <c:showPercent val="0"/>
          <c:showBubbleSize val="0"/>
        </c:dLbls>
        <c:axId val="-1219779664"/>
        <c:axId val="-1219771824"/>
      </c:scatterChart>
      <c:valAx>
        <c:axId val="-1219779664"/>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771824"/>
        <c:crosses val="autoZero"/>
        <c:crossBetween val="midCat"/>
        <c:majorUnit val="1"/>
        <c:minorUnit val="1"/>
      </c:valAx>
      <c:valAx>
        <c:axId val="-1219771824"/>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779664"/>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EC51-4E40-84BD-1034CC646FAC}"/>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EC51-4E40-84BD-1034CC646FAC}"/>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EC51-4E40-84BD-1034CC646FAC}"/>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EC51-4E40-84BD-1034CC646FAC}"/>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EC51-4E40-84BD-1034CC646FAC}"/>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EC51-4E40-84BD-1034CC646FAC}"/>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EC51-4E40-84BD-1034CC646FAC}"/>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EC51-4E40-84BD-1034CC646FAC}"/>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EC51-4E40-84BD-1034CC646FAC}"/>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EC51-4E40-84BD-1034CC646FAC}"/>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EC51-4E40-84BD-1034CC646FAC}"/>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Credibility.pptx]Sheet1'!$AC$13</c:f>
              <c:numCache>
                <c:formatCode>General</c:formatCode>
                <c:ptCount val="1"/>
                <c:pt idx="0">
                  <c:v>4.5</c:v>
                </c:pt>
              </c:numCache>
            </c:numRef>
          </c:xVal>
          <c:yVal>
            <c:numRef>
              <c:f>'[Worksheet in week 11-12. Credibility.pptx]Sheet1'!$AD$13</c:f>
              <c:numCache>
                <c:formatCode>General</c:formatCode>
                <c:ptCount val="1"/>
                <c:pt idx="0">
                  <c:v>5.3333333333333321</c:v>
                </c:pt>
              </c:numCache>
            </c:numRef>
          </c:yVal>
          <c:smooth val="0"/>
          <c:extLst>
            <c:ext xmlns:c16="http://schemas.microsoft.com/office/drawing/2014/chart" uri="{C3380CC4-5D6E-409C-BE32-E72D297353CC}">
              <c16:uniqueId val="{0000000B-EC51-4E40-84BD-1034CC646FAC}"/>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Credibility.pptx]Sheet1'!$AC$14</c:f>
              <c:numCache>
                <c:formatCode>General</c:formatCode>
                <c:ptCount val="1"/>
                <c:pt idx="0">
                  <c:v>6.75</c:v>
                </c:pt>
              </c:numCache>
            </c:numRef>
          </c:xVal>
          <c:yVal>
            <c:numRef>
              <c:f>'[Worksheet in week 11-12. Credibility.pptx]Sheet1'!$AD$14</c:f>
              <c:numCache>
                <c:formatCode>General</c:formatCode>
                <c:ptCount val="1"/>
                <c:pt idx="0">
                  <c:v>3.25</c:v>
                </c:pt>
              </c:numCache>
            </c:numRef>
          </c:yVal>
          <c:smooth val="0"/>
          <c:extLst>
            <c:ext xmlns:c16="http://schemas.microsoft.com/office/drawing/2014/chart" uri="{C3380CC4-5D6E-409C-BE32-E72D297353CC}">
              <c16:uniqueId val="{0000000C-EC51-4E40-84BD-1034CC646FAC}"/>
            </c:ext>
          </c:extLst>
        </c:ser>
        <c:dLbls>
          <c:showLegendKey val="0"/>
          <c:showVal val="0"/>
          <c:showCatName val="0"/>
          <c:showSerName val="0"/>
          <c:showPercent val="0"/>
          <c:showBubbleSize val="0"/>
        </c:dLbls>
        <c:axId val="-1219696272"/>
        <c:axId val="-1219688432"/>
      </c:scatterChart>
      <c:valAx>
        <c:axId val="-1219696272"/>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88432"/>
        <c:crosses val="autoZero"/>
        <c:crossBetween val="midCat"/>
        <c:majorUnit val="1"/>
        <c:minorUnit val="1"/>
      </c:valAx>
      <c:valAx>
        <c:axId val="-1219688432"/>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96272"/>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9B7A-5F4E-BF60-73504FB54383}"/>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9B7A-5F4E-BF60-73504FB54383}"/>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9B7A-5F4E-BF60-73504FB54383}"/>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9B7A-5F4E-BF60-73504FB54383}"/>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9B7A-5F4E-BF60-73504FB54383}"/>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9B7A-5F4E-BF60-73504FB54383}"/>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9B7A-5F4E-BF60-73504FB54383}"/>
              </c:ext>
            </c:extLst>
          </c:dPt>
          <c:dPt>
            <c:idx val="7"/>
            <c:marker>
              <c:spPr>
                <a:solidFill>
                  <a:srgbClr val="FFFF00"/>
                </a:solidFill>
                <a:ln>
                  <a:solidFill>
                    <a:srgbClr val="000080"/>
                  </a:solidFill>
                  <a:prstDash val="solid"/>
                </a:ln>
              </c:spPr>
            </c:marker>
            <c:bubble3D val="0"/>
            <c:extLst>
              <c:ext xmlns:c16="http://schemas.microsoft.com/office/drawing/2014/chart" uri="{C3380CC4-5D6E-409C-BE32-E72D297353CC}">
                <c16:uniqueId val="{00000007-9B7A-5F4E-BF60-73504FB54383}"/>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9B7A-5F4E-BF60-73504FB54383}"/>
              </c:ext>
            </c:extLst>
          </c:dPt>
          <c:dPt>
            <c:idx val="9"/>
            <c:marker>
              <c:spPr>
                <a:solidFill>
                  <a:srgbClr val="0000FF"/>
                </a:solidFill>
                <a:ln>
                  <a:solidFill>
                    <a:srgbClr val="000080"/>
                  </a:solidFill>
                  <a:prstDash val="solid"/>
                </a:ln>
              </c:spPr>
            </c:marker>
            <c:bubble3D val="0"/>
            <c:extLst>
              <c:ext xmlns:c16="http://schemas.microsoft.com/office/drawing/2014/chart" uri="{C3380CC4-5D6E-409C-BE32-E72D297353CC}">
                <c16:uniqueId val="{00000009-9B7A-5F4E-BF60-73504FB54383}"/>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9B7A-5F4E-BF60-73504FB54383}"/>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Credibility.pptx]Sheet1'!$B$13</c:f>
              <c:numCache>
                <c:formatCode>General</c:formatCode>
                <c:ptCount val="1"/>
                <c:pt idx="0">
                  <c:v>3.6666666666666661</c:v>
                </c:pt>
              </c:numCache>
            </c:numRef>
          </c:xVal>
          <c:yVal>
            <c:numRef>
              <c:f>'[Worksheet in week 11-12. Credibility.pptx]Sheet1'!$C$13</c:f>
              <c:numCache>
                <c:formatCode>General</c:formatCode>
                <c:ptCount val="1"/>
                <c:pt idx="0">
                  <c:v>5.166666666666667</c:v>
                </c:pt>
              </c:numCache>
            </c:numRef>
          </c:yVal>
          <c:smooth val="0"/>
          <c:extLst>
            <c:ext xmlns:c16="http://schemas.microsoft.com/office/drawing/2014/chart" uri="{C3380CC4-5D6E-409C-BE32-E72D297353CC}">
              <c16:uniqueId val="{0000000B-9B7A-5F4E-BF60-73504FB54383}"/>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Credibility.pptx]Sheet1'!$B$14</c:f>
              <c:numCache>
                <c:formatCode>General</c:formatCode>
                <c:ptCount val="1"/>
                <c:pt idx="0">
                  <c:v>6.75</c:v>
                </c:pt>
              </c:numCache>
            </c:numRef>
          </c:xVal>
          <c:yVal>
            <c:numRef>
              <c:f>'[Worksheet in week 11-12. Credibility.pptx]Sheet1'!$C$14</c:f>
              <c:numCache>
                <c:formatCode>General</c:formatCode>
                <c:ptCount val="1"/>
                <c:pt idx="0">
                  <c:v>4.25</c:v>
                </c:pt>
              </c:numCache>
            </c:numRef>
          </c:yVal>
          <c:smooth val="0"/>
          <c:extLst>
            <c:ext xmlns:c16="http://schemas.microsoft.com/office/drawing/2014/chart" uri="{C3380CC4-5D6E-409C-BE32-E72D297353CC}">
              <c16:uniqueId val="{0000000C-9B7A-5F4E-BF60-73504FB54383}"/>
            </c:ext>
          </c:extLst>
        </c:ser>
        <c:dLbls>
          <c:showLegendKey val="0"/>
          <c:showVal val="0"/>
          <c:showCatName val="0"/>
          <c:showSerName val="0"/>
          <c:showPercent val="0"/>
          <c:showBubbleSize val="0"/>
        </c:dLbls>
        <c:axId val="-1219608736"/>
        <c:axId val="-1219600896"/>
      </c:scatterChart>
      <c:valAx>
        <c:axId val="-1219608736"/>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00896"/>
        <c:crosses val="autoZero"/>
        <c:crossBetween val="midCat"/>
        <c:majorUnit val="1"/>
        <c:minorUnit val="1"/>
      </c:valAx>
      <c:valAx>
        <c:axId val="-1219600896"/>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608736"/>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4831092069"/>
          <c:y val="8.8495766419572797E-2"/>
          <c:w val="0.84406709806417302"/>
          <c:h val="0.78761232113419799"/>
        </c:manualLayout>
      </c:layout>
      <c:scatterChart>
        <c:scatterStyle val="lineMarker"/>
        <c:varyColors val="0"/>
        <c:ser>
          <c:idx val="0"/>
          <c:order val="0"/>
          <c:tx>
            <c:strRef>
              <c:f>'[Worksheet in week 11-12. Credibility.pptx]Sheet1'!$C$2</c:f>
              <c:strCache>
                <c:ptCount val="1"/>
                <c:pt idx="0">
                  <c:v>y</c:v>
                </c:pt>
              </c:strCache>
            </c:strRef>
          </c:tx>
          <c:spPr>
            <a:ln w="28575">
              <a:noFill/>
            </a:ln>
          </c:spPr>
          <c:marker>
            <c:symbol val="diamond"/>
            <c:size val="10"/>
            <c:spPr>
              <a:solidFill>
                <a:schemeClr val="bg1"/>
              </a:solidFill>
              <a:ln>
                <a:solidFill>
                  <a:srgbClr val="000080"/>
                </a:solidFill>
                <a:prstDash val="solid"/>
              </a:ln>
            </c:spPr>
          </c:marker>
          <c:dPt>
            <c:idx val="0"/>
            <c:marker>
              <c:spPr>
                <a:solidFill>
                  <a:srgbClr val="FFFF00"/>
                </a:solidFill>
                <a:ln>
                  <a:solidFill>
                    <a:srgbClr val="000080"/>
                  </a:solidFill>
                  <a:prstDash val="solid"/>
                </a:ln>
              </c:spPr>
            </c:marker>
            <c:bubble3D val="0"/>
            <c:extLst>
              <c:ext xmlns:c16="http://schemas.microsoft.com/office/drawing/2014/chart" uri="{C3380CC4-5D6E-409C-BE32-E72D297353CC}">
                <c16:uniqueId val="{00000000-E714-1448-AA9F-51A32953FFAA}"/>
              </c:ext>
            </c:extLst>
          </c:dPt>
          <c:dPt>
            <c:idx val="1"/>
            <c:marker>
              <c:spPr>
                <a:solidFill>
                  <a:srgbClr val="FFFF00"/>
                </a:solidFill>
                <a:ln>
                  <a:solidFill>
                    <a:srgbClr val="000080"/>
                  </a:solidFill>
                  <a:prstDash val="solid"/>
                </a:ln>
              </c:spPr>
            </c:marker>
            <c:bubble3D val="0"/>
            <c:extLst>
              <c:ext xmlns:c16="http://schemas.microsoft.com/office/drawing/2014/chart" uri="{C3380CC4-5D6E-409C-BE32-E72D297353CC}">
                <c16:uniqueId val="{00000001-E714-1448-AA9F-51A32953FFAA}"/>
              </c:ext>
            </c:extLst>
          </c:dPt>
          <c:dPt>
            <c:idx val="2"/>
            <c:marker>
              <c:spPr>
                <a:solidFill>
                  <a:srgbClr val="0000FF"/>
                </a:solidFill>
                <a:ln>
                  <a:solidFill>
                    <a:srgbClr val="000080"/>
                  </a:solidFill>
                  <a:prstDash val="solid"/>
                </a:ln>
              </c:spPr>
            </c:marker>
            <c:bubble3D val="0"/>
            <c:extLst>
              <c:ext xmlns:c16="http://schemas.microsoft.com/office/drawing/2014/chart" uri="{C3380CC4-5D6E-409C-BE32-E72D297353CC}">
                <c16:uniqueId val="{00000002-E714-1448-AA9F-51A32953FFAA}"/>
              </c:ext>
            </c:extLst>
          </c:dPt>
          <c:dPt>
            <c:idx val="3"/>
            <c:marker>
              <c:spPr>
                <a:solidFill>
                  <a:srgbClr val="FFFF00"/>
                </a:solidFill>
                <a:ln>
                  <a:solidFill>
                    <a:srgbClr val="000080"/>
                  </a:solidFill>
                  <a:prstDash val="solid"/>
                </a:ln>
              </c:spPr>
            </c:marker>
            <c:bubble3D val="0"/>
            <c:extLst>
              <c:ext xmlns:c16="http://schemas.microsoft.com/office/drawing/2014/chart" uri="{C3380CC4-5D6E-409C-BE32-E72D297353CC}">
                <c16:uniqueId val="{00000003-E714-1448-AA9F-51A32953FFAA}"/>
              </c:ext>
            </c:extLst>
          </c:dPt>
          <c:dPt>
            <c:idx val="4"/>
            <c:marker>
              <c:spPr>
                <a:solidFill>
                  <a:srgbClr val="FFFF00"/>
                </a:solidFill>
                <a:ln>
                  <a:solidFill>
                    <a:srgbClr val="000080"/>
                  </a:solidFill>
                  <a:prstDash val="solid"/>
                </a:ln>
              </c:spPr>
            </c:marker>
            <c:bubble3D val="0"/>
            <c:extLst>
              <c:ext xmlns:c16="http://schemas.microsoft.com/office/drawing/2014/chart" uri="{C3380CC4-5D6E-409C-BE32-E72D297353CC}">
                <c16:uniqueId val="{00000004-E714-1448-AA9F-51A32953FFAA}"/>
              </c:ext>
            </c:extLst>
          </c:dPt>
          <c:dPt>
            <c:idx val="5"/>
            <c:marker>
              <c:spPr>
                <a:solidFill>
                  <a:srgbClr val="0000FF"/>
                </a:solidFill>
                <a:ln>
                  <a:solidFill>
                    <a:srgbClr val="000080"/>
                  </a:solidFill>
                  <a:prstDash val="solid"/>
                </a:ln>
              </c:spPr>
            </c:marker>
            <c:bubble3D val="0"/>
            <c:extLst>
              <c:ext xmlns:c16="http://schemas.microsoft.com/office/drawing/2014/chart" uri="{C3380CC4-5D6E-409C-BE32-E72D297353CC}">
                <c16:uniqueId val="{00000005-E714-1448-AA9F-51A32953FFAA}"/>
              </c:ext>
            </c:extLst>
          </c:dPt>
          <c:dPt>
            <c:idx val="6"/>
            <c:marker>
              <c:spPr>
                <a:solidFill>
                  <a:srgbClr val="FFFF00"/>
                </a:solidFill>
                <a:ln>
                  <a:solidFill>
                    <a:srgbClr val="000080"/>
                  </a:solidFill>
                  <a:prstDash val="solid"/>
                </a:ln>
              </c:spPr>
            </c:marker>
            <c:bubble3D val="0"/>
            <c:extLst>
              <c:ext xmlns:c16="http://schemas.microsoft.com/office/drawing/2014/chart" uri="{C3380CC4-5D6E-409C-BE32-E72D297353CC}">
                <c16:uniqueId val="{00000006-E714-1448-AA9F-51A32953FFAA}"/>
              </c:ext>
            </c:extLst>
          </c:dPt>
          <c:dPt>
            <c:idx val="7"/>
            <c:marker>
              <c:spPr>
                <a:solidFill>
                  <a:srgbClr val="0000FF"/>
                </a:solidFill>
                <a:ln>
                  <a:solidFill>
                    <a:srgbClr val="000080"/>
                  </a:solidFill>
                  <a:prstDash val="solid"/>
                </a:ln>
              </c:spPr>
            </c:marker>
            <c:bubble3D val="0"/>
            <c:extLst>
              <c:ext xmlns:c16="http://schemas.microsoft.com/office/drawing/2014/chart" uri="{C3380CC4-5D6E-409C-BE32-E72D297353CC}">
                <c16:uniqueId val="{00000007-E714-1448-AA9F-51A32953FFAA}"/>
              </c:ext>
            </c:extLst>
          </c:dPt>
          <c:dPt>
            <c:idx val="8"/>
            <c:marker>
              <c:spPr>
                <a:solidFill>
                  <a:srgbClr val="0000FF"/>
                </a:solidFill>
                <a:ln>
                  <a:solidFill>
                    <a:srgbClr val="000080"/>
                  </a:solidFill>
                  <a:prstDash val="solid"/>
                </a:ln>
              </c:spPr>
            </c:marker>
            <c:bubble3D val="0"/>
            <c:extLst>
              <c:ext xmlns:c16="http://schemas.microsoft.com/office/drawing/2014/chart" uri="{C3380CC4-5D6E-409C-BE32-E72D297353CC}">
                <c16:uniqueId val="{00000008-E714-1448-AA9F-51A32953FFAA}"/>
              </c:ext>
            </c:extLst>
          </c:dPt>
          <c:dPt>
            <c:idx val="9"/>
            <c:marker>
              <c:spPr>
                <a:solidFill>
                  <a:srgbClr val="FFFF00"/>
                </a:solidFill>
                <a:ln>
                  <a:solidFill>
                    <a:srgbClr val="000080"/>
                  </a:solidFill>
                  <a:prstDash val="solid"/>
                </a:ln>
              </c:spPr>
            </c:marker>
            <c:bubble3D val="0"/>
            <c:extLst>
              <c:ext xmlns:c16="http://schemas.microsoft.com/office/drawing/2014/chart" uri="{C3380CC4-5D6E-409C-BE32-E72D297353CC}">
                <c16:uniqueId val="{00000009-E714-1448-AA9F-51A32953FFAA}"/>
              </c:ext>
            </c:extLst>
          </c:dPt>
          <c:xVal>
            <c:numRef>
              <c:f>'[Worksheet in week 11-12. Credibility.pptx]Sheet1'!$B$3:$B$12</c:f>
              <c:numCache>
                <c:formatCode>General</c:formatCode>
                <c:ptCount val="10"/>
                <c:pt idx="0">
                  <c:v>3</c:v>
                </c:pt>
                <c:pt idx="1">
                  <c:v>3</c:v>
                </c:pt>
                <c:pt idx="2">
                  <c:v>7</c:v>
                </c:pt>
                <c:pt idx="3">
                  <c:v>4</c:v>
                </c:pt>
                <c:pt idx="4">
                  <c:v>3</c:v>
                </c:pt>
                <c:pt idx="5">
                  <c:v>8</c:v>
                </c:pt>
                <c:pt idx="6">
                  <c:v>4</c:v>
                </c:pt>
                <c:pt idx="7">
                  <c:v>5</c:v>
                </c:pt>
                <c:pt idx="8">
                  <c:v>7</c:v>
                </c:pt>
                <c:pt idx="9">
                  <c:v>5</c:v>
                </c:pt>
              </c:numCache>
            </c:numRef>
          </c:xVal>
          <c:yVal>
            <c:numRef>
              <c:f>'[Worksheet in week 11-12. Credibility.pptx]Sheet1'!$C$3:$C$12</c:f>
              <c:numCache>
                <c:formatCode>General</c:formatCode>
                <c:ptCount val="10"/>
                <c:pt idx="0">
                  <c:v>4</c:v>
                </c:pt>
                <c:pt idx="1">
                  <c:v>6</c:v>
                </c:pt>
                <c:pt idx="2">
                  <c:v>3</c:v>
                </c:pt>
                <c:pt idx="3">
                  <c:v>7</c:v>
                </c:pt>
                <c:pt idx="4">
                  <c:v>8</c:v>
                </c:pt>
                <c:pt idx="5">
                  <c:v>5</c:v>
                </c:pt>
                <c:pt idx="6">
                  <c:v>5</c:v>
                </c:pt>
                <c:pt idx="7">
                  <c:v>1</c:v>
                </c:pt>
                <c:pt idx="8">
                  <c:v>4</c:v>
                </c:pt>
                <c:pt idx="9">
                  <c:v>5</c:v>
                </c:pt>
              </c:numCache>
            </c:numRef>
          </c:yVal>
          <c:smooth val="0"/>
          <c:extLst>
            <c:ext xmlns:c16="http://schemas.microsoft.com/office/drawing/2014/chart" uri="{C3380CC4-5D6E-409C-BE32-E72D297353CC}">
              <c16:uniqueId val="{0000000A-E714-1448-AA9F-51A32953FFAA}"/>
            </c:ext>
          </c:extLst>
        </c:ser>
        <c:ser>
          <c:idx val="1"/>
          <c:order val="1"/>
          <c:spPr>
            <a:ln w="28575">
              <a:noFill/>
            </a:ln>
          </c:spPr>
          <c:marker>
            <c:symbol val="square"/>
            <c:size val="7"/>
            <c:spPr>
              <a:solidFill>
                <a:srgbClr val="FF0000"/>
              </a:solidFill>
              <a:ln>
                <a:solidFill>
                  <a:srgbClr val="FF0000"/>
                </a:solidFill>
              </a:ln>
            </c:spPr>
          </c:marker>
          <c:xVal>
            <c:numRef>
              <c:f>'[Worksheet in week 11-12. Credibility.pptx]Sheet1'!$AC$13</c:f>
              <c:numCache>
                <c:formatCode>General</c:formatCode>
                <c:ptCount val="1"/>
                <c:pt idx="0">
                  <c:v>4.5</c:v>
                </c:pt>
              </c:numCache>
            </c:numRef>
          </c:xVal>
          <c:yVal>
            <c:numRef>
              <c:f>'[Worksheet in week 11-12. Credibility.pptx]Sheet1'!$AD$13</c:f>
              <c:numCache>
                <c:formatCode>General</c:formatCode>
                <c:ptCount val="1"/>
                <c:pt idx="0">
                  <c:v>5.3333333333333321</c:v>
                </c:pt>
              </c:numCache>
            </c:numRef>
          </c:yVal>
          <c:smooth val="0"/>
          <c:extLst>
            <c:ext xmlns:c16="http://schemas.microsoft.com/office/drawing/2014/chart" uri="{C3380CC4-5D6E-409C-BE32-E72D297353CC}">
              <c16:uniqueId val="{0000000B-E714-1448-AA9F-51A32953FFAA}"/>
            </c:ext>
          </c:extLst>
        </c:ser>
        <c:ser>
          <c:idx val="2"/>
          <c:order val="2"/>
          <c:spPr>
            <a:ln w="28575">
              <a:noFill/>
            </a:ln>
          </c:spPr>
          <c:marker>
            <c:symbol val="square"/>
            <c:size val="7"/>
            <c:spPr>
              <a:solidFill>
                <a:srgbClr val="FF0000"/>
              </a:solidFill>
              <a:ln>
                <a:solidFill>
                  <a:srgbClr val="FF0000"/>
                </a:solidFill>
              </a:ln>
            </c:spPr>
          </c:marker>
          <c:xVal>
            <c:numRef>
              <c:f>'[Worksheet in week 11-12. Credibility.pptx]Sheet1'!$AC$14</c:f>
              <c:numCache>
                <c:formatCode>General</c:formatCode>
                <c:ptCount val="1"/>
                <c:pt idx="0">
                  <c:v>6.75</c:v>
                </c:pt>
              </c:numCache>
            </c:numRef>
          </c:xVal>
          <c:yVal>
            <c:numRef>
              <c:f>'[Worksheet in week 11-12. Credibility.pptx]Sheet1'!$AD$14</c:f>
              <c:numCache>
                <c:formatCode>General</c:formatCode>
                <c:ptCount val="1"/>
                <c:pt idx="0">
                  <c:v>3.25</c:v>
                </c:pt>
              </c:numCache>
            </c:numRef>
          </c:yVal>
          <c:smooth val="0"/>
          <c:extLst>
            <c:ext xmlns:c16="http://schemas.microsoft.com/office/drawing/2014/chart" uri="{C3380CC4-5D6E-409C-BE32-E72D297353CC}">
              <c16:uniqueId val="{0000000C-E714-1448-AA9F-51A32953FFAA}"/>
            </c:ext>
          </c:extLst>
        </c:ser>
        <c:dLbls>
          <c:showLegendKey val="0"/>
          <c:showVal val="0"/>
          <c:showCatName val="0"/>
          <c:showSerName val="0"/>
          <c:showPercent val="0"/>
          <c:showBubbleSize val="0"/>
        </c:dLbls>
        <c:axId val="-1219525440"/>
        <c:axId val="-1219517600"/>
      </c:scatterChart>
      <c:valAx>
        <c:axId val="-1219525440"/>
        <c:scaling>
          <c:orientation val="minMax"/>
          <c:max val="10"/>
        </c:scaling>
        <c:delete val="0"/>
        <c:axPos val="b"/>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517600"/>
        <c:crosses val="autoZero"/>
        <c:crossBetween val="midCat"/>
        <c:majorUnit val="1"/>
        <c:minorUnit val="1"/>
      </c:valAx>
      <c:valAx>
        <c:axId val="-1219517600"/>
        <c:scaling>
          <c:orientation val="minMax"/>
          <c:max val="10"/>
        </c:scaling>
        <c:delete val="0"/>
        <c:axPos val="l"/>
        <c:majorGridlines>
          <c:spPr>
            <a:ln w="3175">
              <a:solidFill>
                <a:srgbClr val="000000"/>
              </a:solidFill>
              <a:prstDash val="solid"/>
            </a:ln>
          </c:spPr>
        </c:majorGridlines>
        <c:numFmt formatCode="General" sourceLinked="1"/>
        <c:majorTickMark val="out"/>
        <c:minorTickMark val="none"/>
        <c:tickLblPos val="nextTo"/>
        <c:spPr>
          <a:ln w="3175">
            <a:solidFill>
              <a:srgbClr val="000000"/>
            </a:solidFill>
            <a:prstDash val="solid"/>
          </a:ln>
        </c:spPr>
        <c:txPr>
          <a:bodyPr rot="0" vert="horz"/>
          <a:lstStyle/>
          <a:p>
            <a:pPr>
              <a:defRPr sz="800" b="0" i="0" u="none" strike="noStrike" baseline="0">
                <a:solidFill>
                  <a:srgbClr val="000000"/>
                </a:solidFill>
                <a:latin typeface="Arial"/>
                <a:ea typeface="Arial"/>
                <a:cs typeface="Arial"/>
              </a:defRPr>
            </a:pPr>
            <a:endParaRPr lang="en-US"/>
          </a:p>
        </c:txPr>
        <c:crossAx val="-1219525440"/>
        <c:crosses val="autoZero"/>
        <c:crossBetween val="midCat"/>
        <c:minorUnit val="1"/>
      </c:valAx>
      <c:spPr>
        <a:solidFill>
          <a:srgbClr val="FFFFFF"/>
        </a:solidFill>
        <a:ln w="12700">
          <a:solidFill>
            <a:srgbClr val="00000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Silhouette_(clusterin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7A572-8AD9-492E-A720-80969568FA02}" type="slidenum">
              <a:rPr lang="en-US"/>
              <a:pPr/>
              <a:t>1</a:t>
            </a:fld>
            <a:endParaRPr lang="en-US" dirty="0"/>
          </a:p>
        </p:txBody>
      </p:sp>
      <p:sp>
        <p:nvSpPr>
          <p:cNvPr id="315394" name="Rectangle 2"/>
          <p:cNvSpPr>
            <a:spLocks noGrp="1" noRot="1" noChangeAspect="1" noChangeArrowheads="1" noTextEdit="1"/>
          </p:cNvSpPr>
          <p:nvPr>
            <p:ph type="sldImg"/>
          </p:nvPr>
        </p:nvSpPr>
        <p:spPr>
          <a:xfrm>
            <a:off x="992188" y="766763"/>
            <a:ext cx="5119687" cy="3838575"/>
          </a:xfrm>
          <a:ln/>
        </p:spPr>
      </p:sp>
      <p:sp>
        <p:nvSpPr>
          <p:cNvPr id="31539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noProof="0" dirty="0"/>
              <a:t>More formally partitioning methods can be described</a:t>
            </a:r>
            <a:r>
              <a:rPr lang="en-US" baseline="0" noProof="0" dirty="0"/>
              <a:t> as methods that attempt to optimize a cost function for a set of clusters. We show here the formulation for k-Means. </a:t>
            </a:r>
          </a:p>
          <a:p>
            <a:endParaRPr lang="en-US" baseline="0" noProof="0" dirty="0"/>
          </a:p>
          <a:p>
            <a:r>
              <a:rPr lang="en-US" baseline="0" noProof="0" dirty="0"/>
              <a:t>The cost function minimizes the distances of the cluster elements from the cluster representation, which is the centroid of the cluster.</a:t>
            </a:r>
            <a:endParaRPr lang="en-US"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Since an exhaustive enumeration for finding the optimal partitioning is not practical various heuristic methods have been proposed. On class of algorithms are partitioning</a:t>
            </a:r>
            <a:r>
              <a:rPr lang="en-US" baseline="0" noProof="0" dirty="0"/>
              <a:t> methods, that represent clusters be selected points and objects. The difference between using points and objects, is that points are not part of the dataset that is being clusters.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noProof="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Partitioning methods are one</a:t>
            </a:r>
            <a:r>
              <a:rPr lang="en-US" baseline="0" noProof="0" dirty="0"/>
              <a:t> of the most</a:t>
            </a:r>
            <a:r>
              <a:rPr lang="en-US" noProof="0" dirty="0"/>
              <a:t> basic and widely used approaches to clustering. Partitioning methods attempt to partition the data set into a predetermined number k of clusters</a:t>
            </a:r>
            <a:r>
              <a:rPr lang="en-US" baseline="0" noProof="0" dirty="0"/>
              <a:t> while </a:t>
            </a:r>
            <a:r>
              <a:rPr lang="en-US" noProof="0" dirty="0"/>
              <a:t>maximizing the intra-cluster similarity.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dirty="0"/>
              <a:t>In the widely used k-means algorithm</a:t>
            </a:r>
            <a:r>
              <a:rPr lang="fr-CH" baseline="0" dirty="0"/>
              <a:t> clusters are represented by the centroid of their elements. The algorithm starts from some initial partitioning of the data. Initial centroids can be k random poins in the space or </a:t>
            </a:r>
            <a:r>
              <a:rPr lang="fr-CH" dirty="0"/>
              <a:t>k objects (Forgy initialisation). </a:t>
            </a:r>
            <a:r>
              <a:rPr lang="fr-CH" dirty="0" err="1"/>
              <a:t>Then</a:t>
            </a:r>
            <a:r>
              <a:rPr lang="fr-CH" dirty="0"/>
              <a:t>, it </a:t>
            </a:r>
            <a:r>
              <a:rPr lang="fr-CH" baseline="0" dirty="0"/>
              <a:t>iteratively reassigns data points to the closests centroids till the algorithm converges. </a:t>
            </a:r>
            <a:r>
              <a:rPr lang="fr-CH" dirty="0"/>
              <a:t>The distances are computed according to a given metrics, e.g. Euclidean distance.</a:t>
            </a:r>
          </a:p>
          <a:p>
            <a:endParaRPr lang="fr-CH"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We assess here the properties of k-means following the list of criteria for evaluating clustering methods that we have introduced earlier.</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One of the short-comings of k-means</a:t>
            </a:r>
            <a:r>
              <a:rPr lang="en-GB" baseline="0" noProof="0" dirty="0"/>
              <a:t> is that it relies on the existence of a distance function. Thus, when the attributes are categorical such a distance function needs to be constructed as it is not naturally available. A simple approach to define a distance function in this setting is to count the number of attribute values that do not match (mismatches) and divide by the total number of attributes. Note that this function is a distance function, as it satisfies the properties of a distance function:</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0</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0  </a:t>
            </a:r>
            <a:r>
              <a:rPr lang="en-GB" sz="1200" dirty="0" err="1">
                <a:latin typeface="Calibri"/>
                <a:cs typeface="Calibri"/>
              </a:rPr>
              <a:t>iff</a:t>
            </a:r>
            <a:r>
              <a:rPr lang="en-GB" sz="1200" dirty="0">
                <a:latin typeface="Calibri"/>
                <a:cs typeface="Calibri"/>
              </a:rPr>
              <a:t> x = y</a:t>
            </a:r>
          </a:p>
          <a:p>
            <a:pPr algn="l"/>
            <a:r>
              <a:rPr lang="en-GB" sz="1200" dirty="0">
                <a:latin typeface="Calibri"/>
                <a:cs typeface="Calibri"/>
              </a:rPr>
              <a:t>d(</a:t>
            </a:r>
            <a:r>
              <a:rPr lang="en-GB" sz="1200" dirty="0" err="1">
                <a:latin typeface="Calibri"/>
                <a:cs typeface="Calibri"/>
              </a:rPr>
              <a:t>x,y</a:t>
            </a:r>
            <a:r>
              <a:rPr lang="en-GB" sz="1200" dirty="0">
                <a:latin typeface="Calibri"/>
                <a:cs typeface="Calibri"/>
              </a:rPr>
              <a:t>) = d(</a:t>
            </a:r>
            <a:r>
              <a:rPr lang="en-GB" sz="1200" dirty="0" err="1">
                <a:latin typeface="Calibri"/>
                <a:cs typeface="Calibri"/>
              </a:rPr>
              <a:t>y,x</a:t>
            </a:r>
            <a:r>
              <a:rPr lang="en-GB" sz="1200" dirty="0">
                <a:latin typeface="Calibri"/>
                <a:cs typeface="Calibri"/>
              </a:rPr>
              <a:t>)</a:t>
            </a:r>
          </a:p>
          <a:p>
            <a:pPr algn="l"/>
            <a:r>
              <a:rPr lang="en-GB" sz="1200" dirty="0">
                <a:latin typeface="Calibri"/>
                <a:cs typeface="Calibri"/>
              </a:rPr>
              <a:t>d(</a:t>
            </a:r>
            <a:r>
              <a:rPr lang="en-GB" sz="1200" dirty="0" err="1">
                <a:latin typeface="Calibri"/>
                <a:cs typeface="Calibri"/>
              </a:rPr>
              <a:t>x,z</a:t>
            </a:r>
            <a:r>
              <a:rPr lang="en-GB" sz="1200" dirty="0">
                <a:latin typeface="Calibri"/>
                <a:cs typeface="Calibri"/>
              </a:rPr>
              <a:t>) ≤ d(</a:t>
            </a:r>
            <a:r>
              <a:rPr lang="en-GB" sz="1200" dirty="0" err="1">
                <a:latin typeface="Calibri"/>
                <a:cs typeface="Calibri"/>
              </a:rPr>
              <a:t>x,y</a:t>
            </a:r>
            <a:r>
              <a:rPr lang="en-GB" sz="1200" dirty="0">
                <a:latin typeface="Calibri"/>
                <a:cs typeface="Calibri"/>
              </a:rPr>
              <a:t>) + d(</a:t>
            </a:r>
            <a:r>
              <a:rPr lang="en-GB" sz="1200" dirty="0" err="1">
                <a:latin typeface="Calibri"/>
                <a:cs typeface="Calibri"/>
              </a:rPr>
              <a:t>y,z</a:t>
            </a:r>
            <a:r>
              <a:rPr lang="en-GB" sz="1200" dirty="0">
                <a:latin typeface="Calibri"/>
                <a:cs typeface="Calibri"/>
              </a:rPr>
              <a:t>)</a:t>
            </a:r>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t>To find a suitable number of k we rely on the following intuition. The higher the value of k, the lower the within-cluster sum of squares</a:t>
            </a:r>
            <a:r>
              <a:rPr lang="en-GB" baseline="0" noProof="0" dirty="0"/>
              <a:t>. However, creating too many clusters is useless. Thus we want to find the smallest k after which the </a:t>
            </a:r>
            <a:r>
              <a:rPr lang="en-GB" noProof="0" dirty="0"/>
              <a:t>within-cluster sum of squares decreases</a:t>
            </a:r>
            <a:r>
              <a:rPr lang="en-GB" baseline="0" noProof="0" dirty="0"/>
              <a:t> “slowly” (elbow method)</a:t>
            </a:r>
            <a:endParaRPr lang="en-GB" noProof="0" dirty="0"/>
          </a:p>
          <a:p>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There is a lot of existing work on clustering, including more complex distance functions for</a:t>
            </a:r>
            <a:r>
              <a:rPr lang="en-GB" baseline="0" noProof="0" dirty="0"/>
              <a:t> mixed (numerical + nominal) attributes and similarity functions that computes “how similar” are two objects (e.g., cosine similarity) </a:t>
            </a:r>
          </a:p>
          <a:p>
            <a:endParaRPr lang="en-GB" baseline="0" noProof="0" dirty="0"/>
          </a:p>
          <a:p>
            <a:r>
              <a:rPr lang="en-GB" baseline="0" noProof="0" dirty="0"/>
              <a:t>There exists also other methods beyond partitioning. Density-based methods are able to discover clusters of arbitrary shape by checking if the number of objects in the neighbourhood of a given objects is above a certain density threshold.  Bottom-up hierarchical methods starts from a number of cluster equal to the number of objects (i.e., each object is a cluster) and then iteratively merge similar clusters. Online incremental methods create clusters in an incremental way, by placing each new incoming object into an existing cluster or into a new one.</a:t>
            </a:r>
            <a:endParaRPr lang="en-GB" noProof="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identified </a:t>
            </a:r>
            <a:r>
              <a:rPr lang="en-US" dirty="0"/>
              <a:t>a number of shortcomings of K-means.</a:t>
            </a:r>
            <a:r>
              <a:rPr lang="en-US" baseline="0" dirty="0"/>
              <a:t> Density based clustering addresses a number of those, in particular the need to specify the number of clusters in advance, the possibility to discover non-convex clusters, handling local minima and handling of outliers. Of course, this will not come for free: on the one hand also density-based clustering requires specification of (other) model parameters, and as we will see, the are more costly.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1982845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introduce the basic notions</a:t>
            </a:r>
            <a:r>
              <a:rPr lang="en-US" baseline="0" dirty="0"/>
              <a:t> used in density-based clustering. For each point we can consider its epsilon-neighborhood. If we find within such a neighborhood a certain number of points, we consider such a point as being inside a cluster and call it a core point. The definition of core points also introduces the two model parameters the density-based clustering relies on, epsilon and mu.</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52029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inferring global models of data collections there exist two types</a:t>
            </a:r>
            <a:r>
              <a:rPr lang="en-US" baseline="0" dirty="0"/>
              <a:t> </a:t>
            </a:r>
            <a:r>
              <a:rPr lang="en-US" dirty="0"/>
              <a:t>of approaches: descriptive and predictive modeling. We illustrate the difference among them by an example. </a:t>
            </a:r>
          </a:p>
          <a:p>
            <a:r>
              <a:rPr lang="en-US" dirty="0"/>
              <a:t>We assume that a set of data items (or objects)</a:t>
            </a:r>
            <a:r>
              <a:rPr lang="en-US" baseline="0" dirty="0"/>
              <a:t> </a:t>
            </a:r>
            <a:r>
              <a:rPr lang="en-US" dirty="0"/>
              <a:t>with two attributes a1 and a2 is given. Assume the global model we are interested in is a classification (or as often said labeling) of the data items. </a:t>
            </a:r>
          </a:p>
          <a:p>
            <a:r>
              <a:rPr lang="en-US" dirty="0"/>
              <a:t>In descriptive modeling we just know the data items, as indicated by the points in the 2-dimensional grid. A descriptive modeling technique, such as clustering, produces classes, which are not known in advance. For doing this it relies on some criteria that specify when two data items probably belong to the same class. Such a criteria is usually based on</a:t>
            </a:r>
            <a:r>
              <a:rPr lang="en-US" baseline="0" dirty="0"/>
              <a:t> </a:t>
            </a:r>
            <a:r>
              <a:rPr lang="en-US" dirty="0"/>
              <a:t>a similarity measure.</a:t>
            </a:r>
          </a:p>
          <a:p>
            <a:endParaRPr lang="en-US" dirty="0"/>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39289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notion of core points, we can next introduce the notion of directly-density</a:t>
            </a:r>
            <a:r>
              <a:rPr lang="en-US" baseline="0" dirty="0"/>
              <a:t> reachable. A point is directly-density reachable if it is in the neighborhood of a core point. Since not every point in the neighborhood of a core point is a core point itself, we identify a second type of points, border points. They are directly-density –reachable, informally this means they are part of a cluster, but not core points. Thus they define the border of a cluster. In addition, certain points might not be directly-density reachable at all, these are considered as outliers.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94501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Direct-density</a:t>
            </a:r>
            <a:r>
              <a:rPr lang="en-US" baseline="0" dirty="0"/>
              <a:t> reachable induces a directed graph structure on the points. Note that border points are connected with a simple directed link coming from a core point, whereas two core points are connected by bi-directional links.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925077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we consider the transitive closure of the direct-density reachability, resulting in the notion of density-reachability. A point is density-reachable when it can be reached through a chain of direct density reachability links. Note that this relationship is asymmetric. A border point can be density reachable from a core point, but the inverse is not true, since the border point has no reverse link.</a:t>
            </a:r>
            <a:endParaRPr lang="en-US" dirty="0"/>
          </a:p>
          <a:p>
            <a:endParaRPr lang="en-US" dirty="0"/>
          </a:p>
        </p:txBody>
      </p:sp>
      <p:sp>
        <p:nvSpPr>
          <p:cNvPr id="4" name="Slide Number Placeholder 3"/>
          <p:cNvSpPr>
            <a:spLocks noGrp="1"/>
          </p:cNvSpPr>
          <p:nvPr>
            <p:ph type="sldNum" sz="quarter" idx="10"/>
          </p:nvPr>
        </p:nvSpPr>
        <p:spPr/>
        <p:txBody>
          <a:bodyPr/>
          <a:lstStyle/>
          <a:p>
            <a:fld id="{20C1B1A8-86E1-B848-BCAC-D972C29E6C80}" type="slidenum">
              <a:rPr lang="en-US" smtClean="0"/>
              <a:t>24</a:t>
            </a:fld>
            <a:endParaRPr lang="en-US"/>
          </a:p>
        </p:txBody>
      </p:sp>
    </p:spTree>
    <p:extLst>
      <p:ext uri="{BB962C8B-B14F-4D97-AF65-F5344CB8AC3E}">
        <p14:creationId xmlns:p14="http://schemas.microsoft.com/office/powerpoint/2010/main" val="82655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introduce</a:t>
            </a:r>
            <a:r>
              <a:rPr lang="en-US" baseline="0" dirty="0"/>
              <a:t> a symmetric relationships that connects all points within the same cluster, we define the notion of density-connected. Two points are density connected if the can reached both from the some (core) point. This allows then also to connect different border points.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80100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all the notions in order to define what</a:t>
            </a:r>
            <a:r>
              <a:rPr lang="en-US" baseline="0" dirty="0"/>
              <a:t> a cluster is in the context of density-based clustering. The b</a:t>
            </a:r>
            <a:r>
              <a:rPr lang="en-US" dirty="0"/>
              <a:t>asic idea</a:t>
            </a:r>
            <a:r>
              <a:rPr lang="en-US" baseline="0" dirty="0"/>
              <a:t> is that d</a:t>
            </a:r>
            <a:r>
              <a:rPr lang="en-US" dirty="0"/>
              <a:t>ensity-connected points are considered to belong to the same cluster</a:t>
            </a:r>
            <a:r>
              <a:rPr lang="en-US" baseline="0" dirty="0"/>
              <a:t> and that p</a:t>
            </a:r>
            <a:r>
              <a:rPr lang="en-US" dirty="0"/>
              <a:t>oints not density-connected to any other point are considered as noise. To make the definition precise we can</a:t>
            </a:r>
            <a:r>
              <a:rPr lang="en-US" baseline="0" dirty="0"/>
              <a:t> state the two properties of </a:t>
            </a:r>
            <a:r>
              <a:rPr lang="en-US" baseline="0" dirty="0" err="1"/>
              <a:t>maximality</a:t>
            </a:r>
            <a:r>
              <a:rPr lang="en-US" baseline="0" dirty="0"/>
              <a:t> and connectivity. With this two properties one can prove that the clusters are uniquely defined,</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1837573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introduced the prerequisites to describe the DBSCAN algorithm for density-based</a:t>
            </a:r>
            <a:r>
              <a:rPr lang="en-US" baseline="0" dirty="0"/>
              <a:t> clustering. The algorithm starts by first computing the direct density-reachability graph. This requires to scan the whole database and to compute the neighborhoods of each point. Without any further optimizations this requires each point with every other point, thus a cost that is square in the size of the database. Spatial indexing could be used to reduce this cost. Then three variables are initialized, the set of all core points, the set of all points and the set of clusters found, which initially is empty.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281173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constructing clusters the algorithm packs any</a:t>
            </a:r>
            <a:r>
              <a:rPr lang="en-US" baseline="0" dirty="0"/>
              <a:t> core point that has not yet been included in a cluster, and computes all points that are density-reachable from that bound. This set of points can be found be performing a breadth-first search in the directed graph G starting from p and this will return a uniquely defined set of points forming a cluster. After such a cluster has been found the three variables are </a:t>
            </a:r>
            <a:r>
              <a:rPr lang="en-US" baseline="0" dirty="0" err="1"/>
              <a:t>V_core</a:t>
            </a:r>
            <a:r>
              <a:rPr lang="en-US" baseline="0" dirty="0"/>
              <a:t>, C, and P are updated. The new cluster is added to the set of clusters C, the points that have been included in the cluster are removed from P and thus are known to be assigned to a cluster, and the core points contained in the new cluster are removed from </a:t>
            </a:r>
            <a:r>
              <a:rPr lang="en-US" baseline="0" dirty="0" err="1"/>
              <a:t>V_core</a:t>
            </a:r>
            <a:r>
              <a:rPr lang="en-US" baseline="0" dirty="0"/>
              <a:t> and can thus no longer be used as starting point to find a new cluster. Once </a:t>
            </a:r>
            <a:r>
              <a:rPr lang="en-US" baseline="0" dirty="0" err="1"/>
              <a:t>V_core</a:t>
            </a:r>
            <a:r>
              <a:rPr lang="en-US" baseline="0" dirty="0"/>
              <a:t> is empty, we know that no more new clusters can be found. Still, the set P might be non-empty. This means, that those points are outliers that do not belong to any clusters and they are marked as such. Note that the set P is not maintained to indicate the points that need still to be clustered (some points might belong to multiple clusters), but to check which points become never part of a cluster and are </a:t>
            </a:r>
            <a:r>
              <a:rPr lang="en-US" baseline="0"/>
              <a:t>finally identified as noise.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133506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a:t>
            </a:r>
            <a:r>
              <a:rPr lang="en-US" baseline="0" dirty="0"/>
              <a:t> illustrates how DBSCAN works. Initially </a:t>
            </a:r>
            <a:r>
              <a:rPr lang="en-US" baseline="0" dirty="0" err="1"/>
              <a:t>V_core</a:t>
            </a:r>
            <a:r>
              <a:rPr lang="en-US" baseline="0" dirty="0"/>
              <a:t> would be {p2, p3, …, p19}. If we select p2 as first core point to construct a cluster we obtain the “big” cluster S(p2). Then the only remaining core point is p19, which gives the second cluster. The remaining points are outliers. The figure also illustrates the difference between core and border points. For example for the big cluster the border points are p1, p4 and p15.</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1460050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complexity</a:t>
            </a:r>
            <a:r>
              <a:rPr lang="en-US" baseline="0" dirty="0"/>
              <a:t> of the DBSCAN algorithm is O(n^2) which in practice makes it expensive for larger datasets. It is an open problem in data mining finding better algorithms for density clustering, ideally algorithms with running time O(n log(n)^c) for some constant c. It turns out that even in dimension 3 this cannot be achieved, unless some theoretical problems are solved through breakthroughs. The problem can be reduced to the unit-spherical emptiness checking problem, for which today the best algorithm has complexity </a:t>
            </a:r>
            <a:r>
              <a:rPr lang="en-US" sz="1200" kern="1200" dirty="0">
                <a:solidFill>
                  <a:schemeClr val="tx1"/>
                </a:solidFill>
                <a:effectLst/>
                <a:latin typeface="+mn-lt"/>
                <a:ea typeface="+mn-ea"/>
                <a:cs typeface="+mn-cs"/>
              </a:rPr>
              <a:t> O( n^4/3 log^4/3  n)</a:t>
            </a:r>
          </a:p>
          <a:p>
            <a:endParaRPr lang="en-US" dirty="0"/>
          </a:p>
        </p:txBody>
      </p:sp>
      <p:sp>
        <p:nvSpPr>
          <p:cNvPr id="4" name="Slide Number Placeholder 3"/>
          <p:cNvSpPr>
            <a:spLocks noGrp="1"/>
          </p:cNvSpPr>
          <p:nvPr>
            <p:ph type="sldNum" sz="quarter" idx="10"/>
          </p:nvPr>
        </p:nvSpPr>
        <p:spPr/>
        <p:txBody>
          <a:bodyPr/>
          <a:lstStyle/>
          <a:p>
            <a:fld id="{20C1B1A8-86E1-B848-BCAC-D972C29E6C80}" type="slidenum">
              <a:rPr lang="en-US" smtClean="0"/>
              <a:t>33</a:t>
            </a:fld>
            <a:endParaRPr lang="en-US"/>
          </a:p>
        </p:txBody>
      </p:sp>
    </p:spTree>
    <p:extLst>
      <p:ext uri="{BB962C8B-B14F-4D97-AF65-F5344CB8AC3E}">
        <p14:creationId xmlns:p14="http://schemas.microsoft.com/office/powerpoint/2010/main" val="810322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ASW is a popular measure to evaluate cluster quality. It is based on explicitly computing the averages of the intra- and inter-cluster distances.</a:t>
            </a:r>
          </a:p>
        </p:txBody>
      </p:sp>
      <p:sp>
        <p:nvSpPr>
          <p:cNvPr id="4" name="Slide Number Placeholder 3"/>
          <p:cNvSpPr>
            <a:spLocks noGrp="1"/>
          </p:cNvSpPr>
          <p:nvPr>
            <p:ph type="sldNum" sz="quarter" idx="5"/>
          </p:nvPr>
        </p:nvSpPr>
        <p:spPr/>
        <p:txBody>
          <a:bodyPr/>
          <a:lstStyle/>
          <a:p>
            <a:fld id="{E6C47E0B-2958-48CC-BA4E-C350203CF107}" type="slidenum">
              <a:rPr lang="en-US"/>
              <a:pPr/>
              <a:t>35</a:t>
            </a:fld>
            <a:endParaRPr lang="en-US"/>
          </a:p>
        </p:txBody>
      </p:sp>
    </p:spTree>
    <p:extLst>
      <p:ext uri="{BB962C8B-B14F-4D97-AF65-F5344CB8AC3E}">
        <p14:creationId xmlns:p14="http://schemas.microsoft.com/office/powerpoint/2010/main" val="361530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A predictive modeling technique, such as classification, starts from a given classification (or labeling) of data items. Using that classification</a:t>
            </a:r>
            <a:r>
              <a:rPr lang="en-US" baseline="0" dirty="0"/>
              <a:t> of the dataset </a:t>
            </a:r>
            <a:r>
              <a:rPr lang="en-US" dirty="0"/>
              <a:t>the classification</a:t>
            </a:r>
            <a:r>
              <a:rPr lang="en-US" baseline="0" dirty="0"/>
              <a:t> method </a:t>
            </a:r>
            <a:r>
              <a:rPr lang="en-US" dirty="0"/>
              <a:t>infers conditions on the properties of the data objects, that allow to predict the membership to a specific class. For example, the prediction could be based on a partitioning of the attribute values along each dimension, as shown in the figure on the right. There, first attribute a1 is partitioned into two intervals, and for each of the intervals a different partitioning of the attribute a2 is used to determine the regions corresponding to classes. Misclassifications may occur as seen in the example.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39289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Value for a data point characterizes how the point “fits” into its own cluster. We can average this value over all data points to characterize the global quality of a clustering.</a:t>
            </a:r>
          </a:p>
        </p:txBody>
      </p:sp>
      <p:sp>
        <p:nvSpPr>
          <p:cNvPr id="4" name="Slide Number Placeholder 3"/>
          <p:cNvSpPr>
            <a:spLocks noGrp="1"/>
          </p:cNvSpPr>
          <p:nvPr>
            <p:ph type="sldNum" sz="quarter" idx="5"/>
          </p:nvPr>
        </p:nvSpPr>
        <p:spPr/>
        <p:txBody>
          <a:bodyPr/>
          <a:lstStyle/>
          <a:p>
            <a:fld id="{E6C47E0B-2958-48CC-BA4E-C350203CF107}" type="slidenum">
              <a:rPr lang="en-US"/>
              <a:pPr/>
              <a:t>36</a:t>
            </a:fld>
            <a:endParaRPr lang="en-US"/>
          </a:p>
        </p:txBody>
      </p:sp>
    </p:spTree>
    <p:extLst>
      <p:ext uri="{BB962C8B-B14F-4D97-AF65-F5344CB8AC3E}">
        <p14:creationId xmlns:p14="http://schemas.microsoft.com/office/powerpoint/2010/main" val="1398259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Coefficient can be used for tuning the parameter k for methods that produce a predefined number of cluster, such as k-Means. The maximum value that can so be achieved the Silhouette Coefficient then characterizes the overall quality of the chosen clustering method for the given clustering problem.</a:t>
            </a:r>
          </a:p>
        </p:txBody>
      </p:sp>
      <p:sp>
        <p:nvSpPr>
          <p:cNvPr id="4" name="Slide Number Placeholder 3"/>
          <p:cNvSpPr>
            <a:spLocks noGrp="1"/>
          </p:cNvSpPr>
          <p:nvPr>
            <p:ph type="sldNum" sz="quarter" idx="5"/>
          </p:nvPr>
        </p:nvSpPr>
        <p:spPr/>
        <p:txBody>
          <a:bodyPr/>
          <a:lstStyle/>
          <a:p>
            <a:fld id="{E6C47E0B-2958-48CC-BA4E-C350203CF107}" type="slidenum">
              <a:rPr lang="en-US"/>
              <a:pPr/>
              <a:t>37</a:t>
            </a:fld>
            <a:endParaRPr lang="en-US"/>
          </a:p>
        </p:txBody>
      </p:sp>
    </p:spTree>
    <p:extLst>
      <p:ext uri="{BB962C8B-B14F-4D97-AF65-F5344CB8AC3E}">
        <p14:creationId xmlns:p14="http://schemas.microsoft.com/office/powerpoint/2010/main" val="1831338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Silhouette coefficients can also be used to analyse the quality of clusters, but also the quality of membership of individual data points to their clusters. In the above visualizations it can be seen that the last two data points in the orange cluster do not well fit to their cluster.</a:t>
            </a:r>
          </a:p>
          <a:p>
            <a:endParaRPr lang="en-US"/>
          </a:p>
          <a:p>
            <a:r>
              <a:rPr lang="en-US"/>
              <a:t>Image from: </a:t>
            </a:r>
            <a:r>
              <a:rPr lang="en-GB">
                <a:hlinkClick r:id="rId3"/>
              </a:rPr>
              <a:t>https://en.wikipedia.org/wiki/Silhouette_(clustering)</a:t>
            </a:r>
            <a:endParaRPr lang="en-US"/>
          </a:p>
        </p:txBody>
      </p:sp>
      <p:sp>
        <p:nvSpPr>
          <p:cNvPr id="4" name="Slide Number Placeholder 3"/>
          <p:cNvSpPr>
            <a:spLocks noGrp="1"/>
          </p:cNvSpPr>
          <p:nvPr>
            <p:ph type="sldNum" sz="quarter" idx="5"/>
          </p:nvPr>
        </p:nvSpPr>
        <p:spPr/>
        <p:txBody>
          <a:bodyPr/>
          <a:lstStyle/>
          <a:p>
            <a:fld id="{E6C47E0B-2958-48CC-BA4E-C350203CF107}" type="slidenum">
              <a:rPr lang="en-US"/>
              <a:pPr/>
              <a:t>38</a:t>
            </a:fld>
            <a:endParaRPr lang="en-US"/>
          </a:p>
        </p:txBody>
      </p:sp>
    </p:spTree>
    <p:extLst>
      <p:ext uri="{BB962C8B-B14F-4D97-AF65-F5344CB8AC3E}">
        <p14:creationId xmlns:p14="http://schemas.microsoft.com/office/powerpoint/2010/main" val="727055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AWS is a popular measure, but one needs to be aware that it combines different aspects that are important to the evaluation of a clustering algorithm in a single measure. This is similar to the situation where precision and recall are aggregated into a single F-measure for information retrieval. Depending on the application different aspects of the properties of the resulting clusterings might be relevant. This can be captured through different measures.</a:t>
            </a:r>
          </a:p>
        </p:txBody>
      </p:sp>
      <p:sp>
        <p:nvSpPr>
          <p:cNvPr id="4" name="Slide Number Placeholder 3"/>
          <p:cNvSpPr>
            <a:spLocks noGrp="1"/>
          </p:cNvSpPr>
          <p:nvPr>
            <p:ph type="sldNum" sz="quarter" idx="5"/>
          </p:nvPr>
        </p:nvSpPr>
        <p:spPr/>
        <p:txBody>
          <a:bodyPr/>
          <a:lstStyle/>
          <a:p>
            <a:fld id="{E6C47E0B-2958-48CC-BA4E-C350203CF107}" type="slidenum">
              <a:rPr lang="en-US"/>
              <a:pPr/>
              <a:t>39</a:t>
            </a:fld>
            <a:endParaRPr lang="en-US"/>
          </a:p>
        </p:txBody>
      </p:sp>
    </p:spTree>
    <p:extLst>
      <p:ext uri="{BB962C8B-B14F-4D97-AF65-F5344CB8AC3E}">
        <p14:creationId xmlns:p14="http://schemas.microsoft.com/office/powerpoint/2010/main" val="3279548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Therefore many other measure have been proposed and might be considered. Also different measures might be combined into a single measure by aggregation, e.g. averaging their metrics.</a:t>
            </a:r>
          </a:p>
        </p:txBody>
      </p:sp>
      <p:sp>
        <p:nvSpPr>
          <p:cNvPr id="4" name="Slide Number Placeholder 3"/>
          <p:cNvSpPr>
            <a:spLocks noGrp="1"/>
          </p:cNvSpPr>
          <p:nvPr>
            <p:ph type="sldNum" sz="quarter" idx="5"/>
          </p:nvPr>
        </p:nvSpPr>
        <p:spPr/>
        <p:txBody>
          <a:bodyPr/>
          <a:lstStyle/>
          <a:p>
            <a:fld id="{E6C47E0B-2958-48CC-BA4E-C350203CF107}" type="slidenum">
              <a:rPr lang="en-US"/>
              <a:pPr/>
              <a:t>40</a:t>
            </a:fld>
            <a:endParaRPr lang="en-US"/>
          </a:p>
        </p:txBody>
      </p:sp>
    </p:spTree>
    <p:extLst>
      <p:ext uri="{BB962C8B-B14F-4D97-AF65-F5344CB8AC3E}">
        <p14:creationId xmlns:p14="http://schemas.microsoft.com/office/powerpoint/2010/main" val="1652197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124177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t>Both clustering and classification aim at partitioning a dataset into subsets that have similar characteristics. Different to classification, clustering does not assume any prior knowledge, which are the classes/clusters to be searched  for. There exist no class label attributes, that would tell which classes exist. Thus clustering serves in particular for exploratory data analysis with little or no prior knowledge.</a:t>
            </a:r>
          </a:p>
          <a:p>
            <a:r>
              <a:rPr lang="en-GB" noProof="0" dirty="0"/>
              <a:t>One important application of clustering is information retrieval. The basic problem of information retrieval, i.e., finding a set of documents matching a query, can be interpreted as a clustering problem, where the goal is to find two clusters of documents, namely the cluster of relevant ones and the cluster of non-relevant ones. With the </a:t>
            </a:r>
            <a:r>
              <a:rPr lang="en-GB" noProof="0" dirty="0" err="1"/>
              <a:t>tf-idf</a:t>
            </a:r>
            <a:r>
              <a:rPr lang="en-GB" noProof="0" dirty="0"/>
              <a:t> similarity metrics in fact the </a:t>
            </a:r>
            <a:r>
              <a:rPr lang="en-GB" noProof="0" dirty="0" err="1"/>
              <a:t>tf</a:t>
            </a:r>
            <a:r>
              <a:rPr lang="en-GB" noProof="0" dirty="0"/>
              <a:t>-measure served to measure intra-cluster similarity for the two document clusters, whereas the </a:t>
            </a:r>
            <a:r>
              <a:rPr lang="en-GB" noProof="0" dirty="0" err="1"/>
              <a:t>idf</a:t>
            </a:r>
            <a:r>
              <a:rPr lang="en-GB" noProof="0" dirty="0"/>
              <a:t>-measure served to measure inter-cluster dissimilarity of the document clusters.</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t>Clustering</a:t>
            </a:r>
            <a:r>
              <a:rPr lang="en-GB" baseline="0" dirty="0"/>
              <a:t> finds wide usage in many applications, where the different types of classes of objects (the labels) are not known in advance. The standard process is to first perform a clustering, and then inspecting the result. Inspection of the result may be performed manually (e.g. a user inspects some images in image clusters, and recognizes that in one cluster all, or most, images contain faces), or features of the objects in the cluster are extracted (e.g. frequent keywords if the objects are documents) and a user inspects the result. For example, if the keywords of documents in a cluster would turn around sports, the user would decide the cluster is on sports and would label it as sports.</a:t>
            </a:r>
          </a:p>
          <a:p>
            <a:endParaRPr lang="en-GB"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noProof="0" dirty="0"/>
              <a:t>In its simplest formulation the clustering problem can be described in a way analogous to the vector space retrieval model. Given a database of data items that are represented by d-dimensional vectors (feature vectors), partition the database into k clusters. </a:t>
            </a:r>
            <a:r>
              <a:rPr lang="en-US" baseline="0" noProof="0" dirty="0"/>
              <a:t> Not all elements need to be assigned to a cluster, then we consider those elements as noise in the data collection. </a:t>
            </a:r>
            <a:r>
              <a:rPr lang="en-US" noProof="0" dirty="0"/>
              <a:t>Frequently used similarity measures include Euclidean distance and Manhattan distance.</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sz="1200" noProof="0" dirty="0"/>
              <a:t>Clearly, clustering methods have to work efficiently for large datasets. Another scalability problem clustering methods have to deal with is dimensionality: in general high-dimensional data (large m)  is too sparsely</a:t>
            </a:r>
            <a:r>
              <a:rPr lang="en-US" sz="1200" baseline="0" noProof="0" dirty="0"/>
              <a:t> distributed in its </a:t>
            </a:r>
            <a:r>
              <a:rPr lang="en-US" sz="1200" noProof="0" dirty="0"/>
              <a:t>high-dimensional space in order to identify</a:t>
            </a:r>
            <a:r>
              <a:rPr lang="en-US" sz="1200" baseline="0" noProof="0" dirty="0"/>
              <a:t> meaningful </a:t>
            </a:r>
            <a:r>
              <a:rPr lang="en-US" sz="1200" noProof="0" dirty="0"/>
              <a:t>clusters. Therefore the data is often projected into a lower</a:t>
            </a:r>
            <a:r>
              <a:rPr lang="en-US" sz="1200" baseline="0" noProof="0" dirty="0"/>
              <a:t> dimensional space. Doing so makes the clustering method sensitive to the choice of dimensions used for projection. </a:t>
            </a:r>
            <a:r>
              <a:rPr lang="en-US" sz="1200" noProof="0" dirty="0"/>
              <a:t>The figure illustrates this problem for the case of 2 dimensions: </a:t>
            </a:r>
          </a:p>
          <a:p>
            <a:endParaRPr lang="en-US" sz="1200" noProof="0" dirty="0"/>
          </a:p>
          <a:p>
            <a:r>
              <a:rPr lang="en-US" sz="1200" noProof="0" dirty="0"/>
              <a:t>In the 2-dimensional representation we see clearly two clusters. However, if we project either on the a1 or a2 axes,</a:t>
            </a:r>
            <a:r>
              <a:rPr lang="en-US" sz="1200" baseline="0" noProof="0" dirty="0"/>
              <a:t> there is no cluster structure visible. Only when we project on the diagonal we will also see the clusters in one dimension. </a:t>
            </a:r>
            <a:r>
              <a:rPr lang="en-US" sz="1200" noProof="0" dirty="0"/>
              <a:t>Thus, when projecting into lower dimensions the choice of the subspaces used for projection is crucial. The number of choices for projection dimensions grows on the other hand combinatorial, which makes the problem computationally hard.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US" sz="1200" noProof="0" dirty="0"/>
              <a:t>Qualitative criteria for assessing the performance of a clustering method concern the ability of dealing with continuous as well as categorical attributes, and the type of clusters that can be found. Many clustering methods can detect only very simple geometrical shapes, like spheres, hyperplanes etc.</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3395542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noProof="0" dirty="0"/>
              <a:t>Clustering methods can be sensitive both to noisy data and the order of how the records are processed. In both cases it would be undesirable to have a dependency of the clustering result on these aspects which are unrelated to the nature of data in question.</a:t>
            </a:r>
          </a:p>
          <a:p>
            <a:endParaRPr lang="en-US" sz="1200" noProof="0" dirty="0"/>
          </a:p>
          <a:p>
            <a:r>
              <a:rPr lang="en-US" sz="1200" noProof="0" dirty="0"/>
              <a:t>Finally, an important criterion is the ability of how well a clustering method can incorporate user requirements both in terms of information that is provided from the user to the clustering method (in terms of constraints), which can guide the clustering process, and in terms of what information is provided from the method to the user.</a:t>
            </a:r>
          </a:p>
          <a:p>
            <a:endParaRPr lang="en-GB"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339554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©2020,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©2020, Karl Aberer, EPFL-IC, Laboratoire de systèmes d'informations répartis </a:t>
            </a:r>
            <a:endParaRPr lang="en-GB" dirty="0"/>
          </a:p>
        </p:txBody>
      </p:sp>
      <p:sp>
        <p:nvSpPr>
          <p:cNvPr id="5127" name="Rectangle 7"/>
          <p:cNvSpPr>
            <a:spLocks noChangeArrowheads="1"/>
          </p:cNvSpPr>
          <p:nvPr userDrawn="1"/>
        </p:nvSpPr>
        <p:spPr bwMode="auto">
          <a:xfrm>
            <a:off x="6344827" y="6492876"/>
            <a:ext cx="2087588" cy="144164"/>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Clustering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a:t>3. Clustering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Partitioning Methods: Score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solidFill>
                      <a:srgbClr val="000000"/>
                    </a:solidFill>
                  </a:rPr>
                  <a:t>Model: Partitioning </a:t>
                </a:r>
              </a:p>
              <a:p>
                <a:pPr lvl="1" indent="0">
                  <a:buNone/>
                </a:pPr>
                <a:r>
                  <a:rPr lang="en-GB" dirty="0">
                    <a:solidFill>
                      <a:srgbClr val="000000"/>
                    </a:solidFill>
                  </a:rPr>
                  <a:t>Given database </a:t>
                </a:r>
                <a14:m>
                  <m:oMath xmlns:m="http://schemas.openxmlformats.org/officeDocument/2006/math">
                    <m:r>
                      <a:rPr lang="fr-CH" b="0" i="1" dirty="0">
                        <a:solidFill>
                          <a:srgbClr val="000000"/>
                        </a:solidFill>
                        <a:latin typeface="Cambria Math" panose="02040503050406030204" pitchFamily="18" charset="0"/>
                      </a:rPr>
                      <m:t>𝐷</m:t>
                    </m:r>
                  </m:oMath>
                </a14:m>
                <a:r>
                  <a:rPr lang="en-GB" dirty="0">
                    <a:solidFill>
                      <a:srgbClr val="000000"/>
                    </a:solidFill>
                  </a:rPr>
                  <a:t> of </a:t>
                </a:r>
                <a14:m>
                  <m:oMath xmlns:m="http://schemas.openxmlformats.org/officeDocument/2006/math">
                    <m:r>
                      <a:rPr lang="fr-CH" b="0" i="1" dirty="0">
                        <a:solidFill>
                          <a:srgbClr val="000000"/>
                        </a:solidFill>
                        <a:latin typeface="Cambria Math" panose="02040503050406030204" pitchFamily="18" charset="0"/>
                      </a:rPr>
                      <m:t>𝑛</m:t>
                    </m:r>
                  </m:oMath>
                </a14:m>
                <a:r>
                  <a:rPr lang="en-GB" dirty="0">
                    <a:solidFill>
                      <a:srgbClr val="000000"/>
                    </a:solidFill>
                  </a:rPr>
                  <a:t> objects, split </a:t>
                </a:r>
                <a14:m>
                  <m:oMath xmlns:m="http://schemas.openxmlformats.org/officeDocument/2006/math">
                    <m:r>
                      <a:rPr lang="fr-CH" i="1" dirty="0">
                        <a:solidFill>
                          <a:srgbClr val="000000"/>
                        </a:solidFill>
                        <a:latin typeface="Cambria Math" panose="02040503050406030204" pitchFamily="18" charset="0"/>
                      </a:rPr>
                      <m:t>𝐷</m:t>
                    </m:r>
                  </m:oMath>
                </a14:m>
                <a:r>
                  <a:rPr lang="en-GB" dirty="0">
                    <a:solidFill>
                      <a:srgbClr val="000000"/>
                    </a:solidFill>
                  </a:rPr>
                  <a:t> into </a:t>
                </a:r>
                <a14:m>
                  <m:oMath xmlns:m="http://schemas.openxmlformats.org/officeDocument/2006/math">
                    <m:r>
                      <a:rPr lang="fr-CH" b="0" i="1" dirty="0">
                        <a:solidFill>
                          <a:srgbClr val="000000"/>
                        </a:solidFill>
                        <a:latin typeface="Cambria Math" panose="02040503050406030204" pitchFamily="18" charset="0"/>
                      </a:rPr>
                      <m:t>𝑘</m:t>
                    </m:r>
                  </m:oMath>
                </a14:m>
                <a:r>
                  <a:rPr lang="en-GB" dirty="0">
                    <a:solidFill>
                      <a:srgbClr val="000000"/>
                    </a:solidFill>
                  </a:rPr>
                  <a:t> sets </a:t>
                </a:r>
                <a:br>
                  <a:rPr lang="en-GB" dirty="0">
                    <a:solidFill>
                      <a:srgbClr val="000000"/>
                    </a:solidFill>
                  </a:rPr>
                </a:b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charset="0"/>
                          </a:rPr>
                          <m:t>𝐶</m:t>
                        </m:r>
                      </m:e>
                      <m:sub>
                        <m:r>
                          <a:rPr lang="fr-CH" b="0" i="1">
                            <a:solidFill>
                              <a:srgbClr val="000000"/>
                            </a:solidFill>
                            <a:latin typeface="Cambria Math" panose="02040503050406030204" pitchFamily="18" charset="0"/>
                          </a:rPr>
                          <m:t>1</m:t>
                        </m:r>
                      </m:sub>
                    </m:sSub>
                    <m:r>
                      <a:rPr lang="fr-CH" b="0"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fr-CH" i="1">
                            <a:solidFill>
                              <a:srgbClr val="000000"/>
                            </a:solidFill>
                            <a:latin typeface="Cambria Math" charset="0"/>
                          </a:rPr>
                          <m:t>𝐶</m:t>
                        </m:r>
                      </m:e>
                      <m:sub>
                        <m:r>
                          <a:rPr lang="fr-CH" b="0" i="1">
                            <a:solidFill>
                              <a:srgbClr val="000000"/>
                            </a:solidFill>
                            <a:latin typeface="Cambria Math" panose="02040503050406030204" pitchFamily="18" charset="0"/>
                          </a:rPr>
                          <m:t>𝑘</m:t>
                        </m:r>
                      </m:sub>
                    </m:sSub>
                    <m:r>
                      <a:rPr lang="fr-CH" b="0" i="1">
                        <a:solidFill>
                          <a:srgbClr val="000000"/>
                        </a:solidFill>
                        <a:latin typeface="Cambria Math" panose="02040503050406030204" pitchFamily="18" charset="0"/>
                      </a:rPr>
                      <m:t> </m:t>
                    </m:r>
                  </m:oMath>
                </a14:m>
                <a:r>
                  <a:rPr lang="en-GB" dirty="0">
                    <a:solidFill>
                      <a:srgbClr val="000000"/>
                    </a:solidFill>
                  </a:rPr>
                  <a:t>such that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en-GB" i="1" smtClean="0">
                        <a:solidFill>
                          <a:srgbClr val="000000"/>
                        </a:solidFill>
                        <a:latin typeface="Cambria Math" charset="0"/>
                        <a:ea typeface="Cambria Math" charset="0"/>
                        <a:cs typeface="Cambria Math" charset="0"/>
                      </a:rPr>
                      <m:t>∩</m:t>
                    </m:r>
                    <m:sSub>
                      <m:sSubPr>
                        <m:ctrlPr>
                          <a:rPr lang="en-GB" i="1" smtClean="0">
                            <a:solidFill>
                              <a:srgbClr val="000000"/>
                            </a:solidFill>
                            <a:latin typeface="Cambria Math" panose="02040503050406030204" pitchFamily="18" charset="0"/>
                            <a:ea typeface="Cambria Math" charset="0"/>
                            <a:cs typeface="Cambria Math" charset="0"/>
                          </a:rPr>
                        </m:ctrlPr>
                      </m:sSubPr>
                      <m:e>
                        <m:r>
                          <a:rPr lang="fr-CH" b="0" i="1" smtClean="0">
                            <a:solidFill>
                              <a:srgbClr val="000000"/>
                            </a:solidFill>
                            <a:latin typeface="Cambria Math" charset="0"/>
                            <a:ea typeface="Cambria Math" charset="0"/>
                            <a:cs typeface="Cambria Math" charset="0"/>
                          </a:rPr>
                          <m:t>𝐶</m:t>
                        </m:r>
                      </m:e>
                      <m:sub>
                        <m:r>
                          <a:rPr lang="fr-CH" b="0" i="1" smtClean="0">
                            <a:solidFill>
                              <a:srgbClr val="000000"/>
                            </a:solidFill>
                            <a:latin typeface="Cambria Math" charset="0"/>
                            <a:ea typeface="Cambria Math" charset="0"/>
                            <a:cs typeface="Cambria Math" charset="0"/>
                          </a:rPr>
                          <m:t>𝑗</m:t>
                        </m:r>
                      </m:sub>
                    </m:sSub>
                    <m:r>
                      <a:rPr lang="fr-CH" b="0" i="1" smtClean="0">
                        <a:solidFill>
                          <a:srgbClr val="000000"/>
                        </a:solidFill>
                        <a:latin typeface="Cambria Math" charset="0"/>
                        <a:ea typeface="Cambria Math" charset="0"/>
                        <a:cs typeface="Cambria Math" charset="0"/>
                      </a:rPr>
                      <m:t>=∅</m:t>
                    </m:r>
                  </m:oMath>
                </a14:m>
                <a:r>
                  <a:rPr lang="en-GB" dirty="0">
                    <a:solidFill>
                      <a:srgbClr val="000000"/>
                    </a:solidFill>
                  </a:rPr>
                  <a:t> for all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en-GB" i="1" smtClean="0">
                        <a:solidFill>
                          <a:srgbClr val="000000"/>
                        </a:solidFill>
                        <a:latin typeface="Cambria Math" charset="0"/>
                        <a:ea typeface="Cambria Math" charset="0"/>
                        <a:cs typeface="Cambria Math" charset="0"/>
                      </a:rPr>
                      <m:t>≠</m:t>
                    </m:r>
                    <m:sSub>
                      <m:sSubPr>
                        <m:ctrlPr>
                          <a:rPr lang="en-GB" i="1" smtClean="0">
                            <a:solidFill>
                              <a:srgbClr val="000000"/>
                            </a:solidFill>
                            <a:latin typeface="Cambria Math" panose="02040503050406030204" pitchFamily="18" charset="0"/>
                            <a:ea typeface="Cambria Math" charset="0"/>
                            <a:cs typeface="Cambria Math" charset="0"/>
                          </a:rPr>
                        </m:ctrlPr>
                      </m:sSubPr>
                      <m:e>
                        <m:r>
                          <a:rPr lang="fr-CH" b="0" i="1" smtClean="0">
                            <a:solidFill>
                              <a:srgbClr val="000000"/>
                            </a:solidFill>
                            <a:latin typeface="Cambria Math" charset="0"/>
                            <a:ea typeface="Cambria Math" charset="0"/>
                            <a:cs typeface="Cambria Math" charset="0"/>
                          </a:rPr>
                          <m:t>𝐶</m:t>
                        </m:r>
                      </m:e>
                      <m:sub>
                        <m:r>
                          <a:rPr lang="fr-CH" b="0" i="1" smtClean="0">
                            <a:solidFill>
                              <a:srgbClr val="000000"/>
                            </a:solidFill>
                            <a:latin typeface="Cambria Math" charset="0"/>
                            <a:ea typeface="Cambria Math" charset="0"/>
                            <a:cs typeface="Cambria Math" charset="0"/>
                          </a:rPr>
                          <m:t>𝑗</m:t>
                        </m:r>
                      </m:sub>
                    </m:sSub>
                  </m:oMath>
                </a14:m>
                <a:r>
                  <a:rPr lang="en-GB" dirty="0">
                    <a:solidFill>
                      <a:srgbClr val="000000"/>
                    </a:solidFill>
                  </a:rPr>
                  <a:t> and </a:t>
                </a:r>
                <a14:m>
                  <m:oMath xmlns:m="http://schemas.openxmlformats.org/officeDocument/2006/math">
                    <m:nary>
                      <m:naryPr>
                        <m:chr m:val="⋃"/>
                        <m:supHide m:val="on"/>
                        <m:ctrlPr>
                          <a:rPr lang="en-GB" i="1" smtClean="0">
                            <a:solidFill>
                              <a:srgbClr val="000000"/>
                            </a:solidFill>
                            <a:latin typeface="Cambria Math" panose="02040503050406030204" pitchFamily="18" charset="0"/>
                          </a:rPr>
                        </m:ctrlPr>
                      </m:naryPr>
                      <m:sub>
                        <m:r>
                          <m:rPr>
                            <m:brk m:alnAt="7"/>
                          </m:rPr>
                          <a:rPr lang="fr-CH" b="0" i="1" smtClean="0">
                            <a:solidFill>
                              <a:srgbClr val="000000"/>
                            </a:solidFill>
                            <a:latin typeface="Cambria Math" charset="0"/>
                          </a:rPr>
                          <m:t>𝑖</m:t>
                        </m:r>
                      </m:sub>
                      <m:sup/>
                      <m:e>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charset="0"/>
                              </a:rPr>
                              <m:t>𝐶</m:t>
                            </m:r>
                          </m:e>
                          <m:sub>
                            <m:r>
                              <a:rPr lang="fr-CH" b="0" i="1" smtClean="0">
                                <a:solidFill>
                                  <a:srgbClr val="000000"/>
                                </a:solidFill>
                                <a:latin typeface="Cambria Math" charset="0"/>
                              </a:rPr>
                              <m:t>𝑖</m:t>
                            </m:r>
                          </m:sub>
                        </m:sSub>
                        <m:r>
                          <a:rPr lang="fr-CH" b="0" i="1" smtClean="0">
                            <a:solidFill>
                              <a:srgbClr val="000000"/>
                            </a:solidFill>
                            <a:latin typeface="Cambria Math" charset="0"/>
                          </a:rPr>
                          <m:t>=</m:t>
                        </m:r>
                        <m:r>
                          <a:rPr lang="fr-CH" b="0" i="1" smtClean="0">
                            <a:solidFill>
                              <a:srgbClr val="000000"/>
                            </a:solidFill>
                            <a:latin typeface="Cambria Math" charset="0"/>
                          </a:rPr>
                          <m:t>𝐷</m:t>
                        </m:r>
                      </m:e>
                    </m:nary>
                  </m:oMath>
                </a14:m>
                <a:endParaRPr lang="en-GB" dirty="0">
                  <a:solidFill>
                    <a:srgbClr val="000000"/>
                  </a:solidFill>
                </a:endParaRPr>
              </a:p>
              <a:p>
                <a:pPr marL="1200150" lvl="1" indent="-457200">
                  <a:buFont typeface="Lucida Grande"/>
                  <a:buChar char="-"/>
                </a:pPr>
                <a:endParaRPr lang="en-GB" sz="2400" dirty="0">
                  <a:solidFill>
                    <a:srgbClr val="000000"/>
                  </a:solidFill>
                  <a:ea typeface="+mn-ea"/>
                </a:endParaRPr>
              </a:p>
              <a:p>
                <a:r>
                  <a:rPr lang="en-GB" sz="2800" dirty="0">
                    <a:solidFill>
                      <a:srgbClr val="000000"/>
                    </a:solidFill>
                  </a:rPr>
                  <a:t>Score function: find </a:t>
                </a:r>
                <a14:m>
                  <m:oMath xmlns:m="http://schemas.openxmlformats.org/officeDocument/2006/math">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oMath>
                </a14:m>
                <a:r>
                  <a:rPr lang="en-GB" sz="2800" dirty="0">
                    <a:solidFill>
                      <a:srgbClr val="000000"/>
                    </a:solidFill>
                  </a:rPr>
                  <a:t> that minimises loss function </a:t>
                </a:r>
                <a14:m>
                  <m:oMath xmlns:m="http://schemas.openxmlformats.org/officeDocument/2006/math">
                    <m:r>
                      <a:rPr lang="fr-CH" sz="2800" i="1">
                        <a:solidFill>
                          <a:srgbClr val="000000"/>
                        </a:solidFill>
                        <a:latin typeface="Cambria Math" charset="0"/>
                      </a:rPr>
                      <m:t>𝐽</m:t>
                    </m:r>
                  </m:oMath>
                </a14:m>
                <a:endParaRPr lang="en-GB" sz="2800" dirty="0">
                  <a:solidFill>
                    <a:srgbClr val="000000"/>
                  </a:solidFill>
                </a:endParaRPr>
              </a:p>
              <a:p>
                <a:pPr/>
                <a14:m>
                  <m:oMathPara xmlns:m="http://schemas.openxmlformats.org/officeDocument/2006/math">
                    <m:oMathParaPr>
                      <m:jc m:val="centerGroup"/>
                    </m:oMathParaPr>
                    <m:oMath xmlns:m="http://schemas.openxmlformats.org/officeDocument/2006/math">
                      <m:r>
                        <a:rPr lang="fr-CH" sz="2800" b="0" i="1" smtClean="0">
                          <a:solidFill>
                            <a:srgbClr val="000000"/>
                          </a:solidFill>
                          <a:latin typeface="Cambria Math" charset="0"/>
                        </a:rPr>
                        <m:t>𝐽</m:t>
                      </m:r>
                      <m:r>
                        <a:rPr lang="fr-CH" sz="2800" b="0" i="1" smtClean="0">
                          <a:solidFill>
                            <a:srgbClr val="000000"/>
                          </a:solidFill>
                          <a:latin typeface="Cambria Math" charset="0"/>
                        </a:rPr>
                        <m:t>=</m:t>
                      </m:r>
                      <m:f>
                        <m:fPr>
                          <m:ctrlPr>
                            <a:rPr lang="fr-CH" sz="2800" b="0" i="1" smtClean="0">
                              <a:solidFill>
                                <a:srgbClr val="000000"/>
                              </a:solidFill>
                              <a:latin typeface="Cambria Math" panose="02040503050406030204" pitchFamily="18" charset="0"/>
                            </a:rPr>
                          </m:ctrlPr>
                        </m:fPr>
                        <m:num>
                          <m:r>
                            <a:rPr lang="fr-CH" sz="2800" b="0" i="1" smtClean="0">
                              <a:solidFill>
                                <a:srgbClr val="000000"/>
                              </a:solidFill>
                              <a:latin typeface="Cambria Math" charset="0"/>
                            </a:rPr>
                            <m:t>1</m:t>
                          </m:r>
                        </m:num>
                        <m:den>
                          <m:r>
                            <a:rPr lang="fr-CH" sz="2800" b="0" i="1" smtClean="0">
                              <a:solidFill>
                                <a:srgbClr val="000000"/>
                              </a:solidFill>
                              <a:latin typeface="Cambria Math" charset="0"/>
                            </a:rPr>
                            <m:t>𝑛</m:t>
                          </m:r>
                        </m:den>
                      </m:f>
                      <m:nary>
                        <m:naryPr>
                          <m:chr m:val="∑"/>
                          <m:ctrlPr>
                            <a:rPr lang="fr-CH" sz="2800" b="0" i="1" smtClean="0">
                              <a:solidFill>
                                <a:srgbClr val="000000"/>
                              </a:solidFill>
                              <a:latin typeface="Cambria Math" panose="02040503050406030204" pitchFamily="18" charset="0"/>
                            </a:rPr>
                          </m:ctrlPr>
                        </m:naryPr>
                        <m:sub>
                          <m:r>
                            <m:rPr>
                              <m:brk m:alnAt="23"/>
                            </m:rPr>
                            <a:rPr lang="fr-CH" sz="2800" b="0" i="1" smtClean="0">
                              <a:solidFill>
                                <a:srgbClr val="000000"/>
                              </a:solidFill>
                              <a:latin typeface="Cambria Math" charset="0"/>
                            </a:rPr>
                            <m:t>𝑖</m:t>
                          </m:r>
                          <m:r>
                            <a:rPr lang="fr-CH" sz="2800" b="0" i="1" smtClean="0">
                              <a:solidFill>
                                <a:srgbClr val="000000"/>
                              </a:solidFill>
                              <a:latin typeface="Cambria Math" charset="0"/>
                            </a:rPr>
                            <m:t>=1</m:t>
                          </m:r>
                        </m:sub>
                        <m:sup>
                          <m:r>
                            <a:rPr lang="fr-CH" sz="2800" b="0" i="1" smtClean="0">
                              <a:solidFill>
                                <a:srgbClr val="000000"/>
                              </a:solidFill>
                              <a:latin typeface="Cambria Math" charset="0"/>
                            </a:rPr>
                            <m:t>𝑘</m:t>
                          </m:r>
                        </m:sup>
                        <m:e>
                          <m:nary>
                            <m:naryPr>
                              <m:chr m:val="∑"/>
                              <m:supHide m:val="on"/>
                              <m:ctrlPr>
                                <a:rPr lang="fr-CH" sz="2800" b="0" i="1" smtClean="0">
                                  <a:solidFill>
                                    <a:srgbClr val="000000"/>
                                  </a:solidFill>
                                  <a:latin typeface="Cambria Math" panose="02040503050406030204" pitchFamily="18" charset="0"/>
                                </a:rPr>
                              </m:ctrlPr>
                            </m:naryPr>
                            <m:sub>
                              <m:sSub>
                                <m:sSubPr>
                                  <m:ctrlPr>
                                    <a:rPr lang="fr-CH" sz="2800" b="0" i="1" smtClean="0">
                                      <a:solidFill>
                                        <a:srgbClr val="000000"/>
                                      </a:solidFill>
                                      <a:latin typeface="Cambria Math" panose="02040503050406030204" pitchFamily="18" charset="0"/>
                                    </a:rPr>
                                  </m:ctrlPr>
                                </m:sSubPr>
                                <m:e>
                                  <m:r>
                                    <a:rPr lang="fr-CH" sz="2800" b="0" i="1" smtClean="0">
                                      <a:solidFill>
                                        <a:srgbClr val="000000"/>
                                      </a:solidFill>
                                      <a:latin typeface="Cambria Math" charset="0"/>
                                    </a:rPr>
                                    <m:t>𝑥</m:t>
                                  </m:r>
                                </m:e>
                                <m:sub>
                                  <m:r>
                                    <a:rPr lang="fr-CH" sz="2800" b="0" i="1" smtClean="0">
                                      <a:solidFill>
                                        <a:srgbClr val="000000"/>
                                      </a:solidFill>
                                      <a:latin typeface="Cambria Math" charset="0"/>
                                    </a:rPr>
                                    <m:t>𝑗</m:t>
                                  </m:r>
                                </m:sub>
                              </m:sSub>
                              <m:r>
                                <m:rPr>
                                  <m:brk m:alnAt="7"/>
                                </m:rPr>
                                <a:rPr lang="fr-CH" sz="2800" b="0" i="1" smtClean="0">
                                  <a:solidFill>
                                    <a:srgbClr val="000000"/>
                                  </a:solidFill>
                                  <a:latin typeface="Cambria Math" charset="0"/>
                                  <a:ea typeface="Cambria Math" charset="0"/>
                                  <a:cs typeface="Cambria Math" charset="0"/>
                                </a:rPr>
                                <m:t>∈</m:t>
                              </m:r>
                              <m:sSub>
                                <m:sSubPr>
                                  <m:ctrlPr>
                                    <a:rPr lang="fr-CH" sz="2800" b="0" i="1" smtClean="0">
                                      <a:solidFill>
                                        <a:srgbClr val="000000"/>
                                      </a:solidFill>
                                      <a:latin typeface="Cambria Math" panose="02040503050406030204" pitchFamily="18" charset="0"/>
                                      <a:ea typeface="Cambria Math" charset="0"/>
                                      <a:cs typeface="Cambria Math" charset="0"/>
                                    </a:rPr>
                                  </m:ctrlPr>
                                </m:sSubPr>
                                <m:e>
                                  <m:r>
                                    <a:rPr lang="fr-CH" sz="2800" b="0" i="1" smtClean="0">
                                      <a:solidFill>
                                        <a:srgbClr val="000000"/>
                                      </a:solidFill>
                                      <a:latin typeface="Cambria Math" charset="0"/>
                                      <a:ea typeface="Cambria Math" charset="0"/>
                                      <a:cs typeface="Cambria Math" charset="0"/>
                                    </a:rPr>
                                    <m:t>𝐶</m:t>
                                  </m:r>
                                </m:e>
                                <m:sub>
                                  <m:r>
                                    <a:rPr lang="fr-CH" sz="2800" b="0" i="1" smtClean="0">
                                      <a:solidFill>
                                        <a:srgbClr val="000000"/>
                                      </a:solidFill>
                                      <a:latin typeface="Cambria Math" charset="0"/>
                                      <a:ea typeface="Cambria Math" charset="0"/>
                                      <a:cs typeface="Cambria Math" charset="0"/>
                                    </a:rPr>
                                    <m:t>𝑖</m:t>
                                  </m:r>
                                </m:sub>
                              </m:sSub>
                            </m:sub>
                            <m:sup/>
                            <m:e>
                              <m:sSup>
                                <m:sSupPr>
                                  <m:ctrlPr>
                                    <a:rPr lang="fr-CH" sz="2800" i="1">
                                      <a:solidFill>
                                        <a:srgbClr val="000000"/>
                                      </a:solidFill>
                                      <a:latin typeface="Cambria Math" panose="02040503050406030204" pitchFamily="18" charset="0"/>
                                    </a:rPr>
                                  </m:ctrlPr>
                                </m:sSupPr>
                                <m:e>
                                  <m:d>
                                    <m:dPr>
                                      <m:begChr m:val="‖"/>
                                      <m:endChr m:val="‖"/>
                                      <m:ctrlPr>
                                        <a:rPr lang="fr-CH" sz="2800" i="1">
                                          <a:solidFill>
                                            <a:srgbClr val="000000"/>
                                          </a:solidFill>
                                          <a:latin typeface="Cambria Math" panose="02040503050406030204" pitchFamily="18" charset="0"/>
                                        </a:rPr>
                                      </m:ctrlPr>
                                    </m:dPr>
                                    <m:e>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r>
                                        <a:rPr lang="fr-CH" sz="2800" i="1">
                                          <a:solidFill>
                                            <a:srgbClr val="000000"/>
                                          </a:solidFill>
                                          <a:latin typeface="Cambria Math" charset="0"/>
                                        </a:rPr>
                                        <m:t>−</m:t>
                                      </m:r>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e>
                                  </m:d>
                                </m:e>
                                <m:sup>
                                  <m:r>
                                    <a:rPr lang="fr-CH" sz="2800" i="1">
                                      <a:solidFill>
                                        <a:srgbClr val="000000"/>
                                      </a:solidFill>
                                      <a:latin typeface="Cambria Math" charset="0"/>
                                    </a:rPr>
                                    <m:t>2</m:t>
                                  </m:r>
                                </m:sup>
                              </m:sSup>
                              <m:r>
                                <a:rPr lang="fr-CH" sz="2800" b="0" i="1" smtClean="0">
                                  <a:solidFill>
                                    <a:srgbClr val="000000"/>
                                  </a:solidFill>
                                  <a:latin typeface="Cambria Math" charset="0"/>
                                </a:rPr>
                                <m:t>, </m:t>
                              </m:r>
                            </m:e>
                          </m:nary>
                        </m:e>
                      </m:nary>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r>
                        <a:rPr lang="fr-CH" sz="2800" b="0" i="1" smtClean="0">
                          <a:solidFill>
                            <a:srgbClr val="000000"/>
                          </a:solidFill>
                          <a:latin typeface="Cambria Math" charset="0"/>
                        </a:rPr>
                        <m:t>=</m:t>
                      </m:r>
                      <m:f>
                        <m:fPr>
                          <m:ctrlPr>
                            <a:rPr lang="fr-CH" sz="2800" b="0" i="1" smtClean="0">
                              <a:solidFill>
                                <a:srgbClr val="000000"/>
                              </a:solidFill>
                              <a:latin typeface="Cambria Math" panose="02040503050406030204" pitchFamily="18" charset="0"/>
                            </a:rPr>
                          </m:ctrlPr>
                        </m:fPr>
                        <m:num>
                          <m:r>
                            <a:rPr lang="fr-CH" sz="2800" b="0" i="1" smtClean="0">
                              <a:solidFill>
                                <a:srgbClr val="000000"/>
                              </a:solidFill>
                              <a:latin typeface="Cambria Math" charset="0"/>
                            </a:rPr>
                            <m:t>1</m:t>
                          </m:r>
                        </m:num>
                        <m:den>
                          <m:d>
                            <m:dPr>
                              <m:begChr m:val="|"/>
                              <m:endChr m:val="|"/>
                              <m:ctrlPr>
                                <a:rPr lang="fr-CH" sz="2800" b="0" i="1" smtClean="0">
                                  <a:solidFill>
                                    <a:srgbClr val="000000"/>
                                  </a:solidFill>
                                  <a:latin typeface="Cambria Math" panose="02040503050406030204" pitchFamily="18" charset="0"/>
                                </a:rPr>
                              </m:ctrlPr>
                            </m:dPr>
                            <m:e>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e>
                          </m:d>
                        </m:den>
                      </m:f>
                      <m:nary>
                        <m:naryPr>
                          <m:chr m:val="∑"/>
                          <m:supHide m:val="on"/>
                          <m:ctrlPr>
                            <a:rPr lang="fr-CH" sz="2800" b="0" i="1" smtClean="0">
                              <a:solidFill>
                                <a:srgbClr val="000000"/>
                              </a:solidFill>
                              <a:latin typeface="Cambria Math" panose="02040503050406030204" pitchFamily="18" charset="0"/>
                            </a:rPr>
                          </m:ctrlPr>
                        </m:naryPr>
                        <m:sub>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r>
                            <m:rPr>
                              <m:brk m:alnAt="7"/>
                            </m:rPr>
                            <a:rPr lang="fr-CH" sz="2800" i="1">
                              <a:solidFill>
                                <a:srgbClr val="000000"/>
                              </a:solidFill>
                              <a:latin typeface="Cambria Math" charset="0"/>
                              <a:ea typeface="Cambria Math" charset="0"/>
                              <a:cs typeface="Cambria Math" charset="0"/>
                            </a:rPr>
                            <m:t>∈</m:t>
                          </m:r>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sub>
                        <m:sup/>
                        <m:e>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rPr>
                                <m:t>𝑥</m:t>
                              </m:r>
                            </m:e>
                            <m:sub>
                              <m:r>
                                <a:rPr lang="fr-CH" sz="2800" i="1">
                                  <a:solidFill>
                                    <a:srgbClr val="000000"/>
                                  </a:solidFill>
                                  <a:latin typeface="Cambria Math" charset="0"/>
                                </a:rPr>
                                <m:t>𝑗</m:t>
                              </m:r>
                            </m:sub>
                          </m:sSub>
                        </m:e>
                      </m:nary>
                    </m:oMath>
                  </m:oMathPara>
                </a14:m>
                <a:endParaRPr lang="en-GB" sz="2800" dirty="0">
                  <a:solidFill>
                    <a:srgbClr val="000000"/>
                  </a:solidFill>
                </a:endParaRPr>
              </a:p>
              <a:p>
                <a14:m>
                  <m:oMath xmlns:m="http://schemas.openxmlformats.org/officeDocument/2006/math">
                    <m:sSub>
                      <m:sSubPr>
                        <m:ctrlPr>
                          <a:rPr lang="fr-CH" sz="2800" i="1">
                            <a:solidFill>
                              <a:srgbClr val="000000"/>
                            </a:solidFill>
                            <a:latin typeface="Cambria Math" panose="02040503050406030204" pitchFamily="18" charset="0"/>
                          </a:rPr>
                        </m:ctrlPr>
                      </m:sSubPr>
                      <m:e>
                        <m:r>
                          <a:rPr lang="fr-CH" sz="2800" i="1">
                            <a:solidFill>
                              <a:srgbClr val="000000"/>
                            </a:solidFill>
                            <a:latin typeface="Cambria Math" charset="0"/>
                            <a:ea typeface="Cambria Math" charset="0"/>
                            <a:cs typeface="Cambria Math" charset="0"/>
                          </a:rPr>
                          <m:t>𝜇</m:t>
                        </m:r>
                      </m:e>
                      <m:sub>
                        <m:r>
                          <a:rPr lang="fr-CH" sz="2800" i="1">
                            <a:solidFill>
                              <a:srgbClr val="000000"/>
                            </a:solidFill>
                            <a:latin typeface="Cambria Math" charset="0"/>
                          </a:rPr>
                          <m:t>𝑖</m:t>
                        </m:r>
                      </m:sub>
                    </m:sSub>
                  </m:oMath>
                </a14:m>
                <a:r>
                  <a:rPr lang="en-GB" sz="2800" dirty="0">
                    <a:solidFill>
                      <a:srgbClr val="000000"/>
                    </a:solidFill>
                  </a:rPr>
                  <a:t> = centroid of </a:t>
                </a:r>
                <a14:m>
                  <m:oMath xmlns:m="http://schemas.openxmlformats.org/officeDocument/2006/math">
                    <m:sSub>
                      <m:sSubPr>
                        <m:ctrlPr>
                          <a:rPr lang="fr-CH" sz="2800" i="1">
                            <a:solidFill>
                              <a:srgbClr val="000000"/>
                            </a:solidFill>
                            <a:latin typeface="Cambria Math" panose="02040503050406030204" pitchFamily="18" charset="0"/>
                            <a:ea typeface="Cambria Math" charset="0"/>
                            <a:cs typeface="Cambria Math" charset="0"/>
                          </a:rPr>
                        </m:ctrlPr>
                      </m:sSubPr>
                      <m:e>
                        <m:r>
                          <a:rPr lang="fr-CH" sz="2800" i="1">
                            <a:solidFill>
                              <a:srgbClr val="000000"/>
                            </a:solidFill>
                            <a:latin typeface="Cambria Math" charset="0"/>
                            <a:ea typeface="Cambria Math" charset="0"/>
                            <a:cs typeface="Cambria Math" charset="0"/>
                          </a:rPr>
                          <m:t>𝐶</m:t>
                        </m:r>
                      </m:e>
                      <m:sub>
                        <m:r>
                          <a:rPr lang="fr-CH" sz="2800" i="1">
                            <a:solidFill>
                              <a:srgbClr val="000000"/>
                            </a:solidFill>
                            <a:latin typeface="Cambria Math" charset="0"/>
                            <a:ea typeface="Cambria Math" charset="0"/>
                            <a:cs typeface="Cambria Math" charset="0"/>
                          </a:rPr>
                          <m:t>𝑖</m:t>
                        </m:r>
                      </m:sub>
                    </m:sSub>
                  </m:oMath>
                </a14:m>
                <a:endParaRPr lang="en-GB" sz="2800" dirty="0">
                  <a:solidFill>
                    <a:srgbClr val="000000"/>
                  </a:solidFill>
                </a:endParaRPr>
              </a:p>
              <a:p>
                <a:pPr marL="1200150" lvl="1" indent="-457200">
                  <a:buFont typeface="Lucida Grande"/>
                  <a:buChar char="-"/>
                </a:pPr>
                <a:endParaRPr lang="en-GB"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r="-305" b="-2241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3367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Partitioning Methods</a:t>
            </a:r>
          </a:p>
        </p:txBody>
      </p:sp>
      <p:sp>
        <p:nvSpPr>
          <p:cNvPr id="3" name="Content Placeholder 2"/>
          <p:cNvSpPr>
            <a:spLocks noGrp="1"/>
          </p:cNvSpPr>
          <p:nvPr>
            <p:ph idx="1"/>
          </p:nvPr>
        </p:nvSpPr>
        <p:spPr/>
        <p:txBody>
          <a:bodyPr/>
          <a:lstStyle/>
          <a:p>
            <a:r>
              <a:rPr lang="en-GB" sz="2800" dirty="0">
                <a:solidFill>
                  <a:srgbClr val="000000"/>
                </a:solidFill>
              </a:rPr>
              <a:t>Optimal algorithm: enumerate all partitions and pick the best (not practical)</a:t>
            </a:r>
          </a:p>
          <a:p>
            <a:endParaRPr lang="en-GB" sz="2800" dirty="0">
              <a:solidFill>
                <a:srgbClr val="000000"/>
              </a:solidFill>
            </a:endParaRPr>
          </a:p>
          <a:p>
            <a:r>
              <a:rPr lang="en-GB" sz="2800" dirty="0">
                <a:solidFill>
                  <a:srgbClr val="000000"/>
                </a:solidFill>
              </a:rPr>
              <a:t>Heuristic algorithms:</a:t>
            </a:r>
          </a:p>
          <a:p>
            <a:pPr marL="457200" indent="-457200">
              <a:buFont typeface="Lucida Grande"/>
              <a:buChar char="-"/>
            </a:pPr>
            <a:r>
              <a:rPr lang="en-GB" sz="2400" b="1" dirty="0">
                <a:solidFill>
                  <a:srgbClr val="000000"/>
                </a:solidFill>
              </a:rPr>
              <a:t>K-means</a:t>
            </a:r>
            <a:r>
              <a:rPr lang="en-GB" sz="2400" dirty="0">
                <a:solidFill>
                  <a:srgbClr val="000000"/>
                </a:solidFill>
              </a:rPr>
              <a:t>: cluster is represented by the </a:t>
            </a:r>
            <a:r>
              <a:rPr lang="en-GB" sz="2400" b="1" i="1" dirty="0">
                <a:solidFill>
                  <a:srgbClr val="000000"/>
                </a:solidFill>
              </a:rPr>
              <a:t>point</a:t>
            </a:r>
            <a:r>
              <a:rPr lang="en-GB" sz="2400" dirty="0">
                <a:solidFill>
                  <a:srgbClr val="000000"/>
                </a:solidFill>
              </a:rPr>
              <a:t> whose </a:t>
            </a:r>
            <a:r>
              <a:rPr lang="en-GB" sz="2400" i="1" dirty="0">
                <a:solidFill>
                  <a:srgbClr val="000000"/>
                </a:solidFill>
              </a:rPr>
              <a:t>mean</a:t>
            </a:r>
            <a:r>
              <a:rPr lang="en-GB" sz="2400" dirty="0">
                <a:solidFill>
                  <a:srgbClr val="000000"/>
                </a:solidFill>
              </a:rPr>
              <a:t> distance with the objects in the cluster is minimal</a:t>
            </a:r>
          </a:p>
          <a:p>
            <a:pPr marL="457200" indent="-457200">
              <a:buFont typeface="Lucida Grande"/>
              <a:buChar char="-"/>
            </a:pPr>
            <a:r>
              <a:rPr lang="en-GB" sz="2400" b="1" dirty="0">
                <a:solidFill>
                  <a:srgbClr val="000000"/>
                </a:solidFill>
              </a:rPr>
              <a:t>K-</a:t>
            </a:r>
            <a:r>
              <a:rPr lang="en-GB" sz="2400" b="1" dirty="0" err="1">
                <a:solidFill>
                  <a:srgbClr val="000000"/>
                </a:solidFill>
              </a:rPr>
              <a:t>medoids</a:t>
            </a:r>
            <a:r>
              <a:rPr lang="en-GB" sz="2400" dirty="0">
                <a:solidFill>
                  <a:srgbClr val="000000"/>
                </a:solidFill>
              </a:rPr>
              <a:t>: cluster is represented by the </a:t>
            </a:r>
            <a:r>
              <a:rPr lang="en-GB" sz="2400" b="1" i="1" dirty="0">
                <a:solidFill>
                  <a:srgbClr val="000000"/>
                </a:solidFill>
              </a:rPr>
              <a:t>object</a:t>
            </a:r>
            <a:r>
              <a:rPr lang="en-GB" sz="2400" dirty="0">
                <a:solidFill>
                  <a:srgbClr val="000000"/>
                </a:solidFill>
              </a:rPr>
              <a:t> whose </a:t>
            </a:r>
            <a:r>
              <a:rPr lang="en-GB" sz="2400" i="1" dirty="0">
                <a:solidFill>
                  <a:srgbClr val="000000"/>
                </a:solidFill>
              </a:rPr>
              <a:t>mean</a:t>
            </a:r>
            <a:r>
              <a:rPr lang="en-GB" sz="2400" dirty="0">
                <a:solidFill>
                  <a:srgbClr val="000000"/>
                </a:solidFill>
              </a:rPr>
              <a:t> distance with the objects in the cluster is minimal</a:t>
            </a:r>
          </a:p>
          <a:p>
            <a:pPr marL="457200" indent="-457200">
              <a:buFont typeface="Lucida Grande"/>
              <a:buChar char="-"/>
            </a:pPr>
            <a:r>
              <a:rPr lang="en-GB" sz="2400" b="1" dirty="0">
                <a:solidFill>
                  <a:srgbClr val="000000"/>
                </a:solidFill>
              </a:rPr>
              <a:t>K-medians</a:t>
            </a:r>
            <a:r>
              <a:rPr lang="en-GB" sz="2400" dirty="0">
                <a:solidFill>
                  <a:srgbClr val="000000"/>
                </a:solidFill>
              </a:rPr>
              <a:t>: cluster is represented by the </a:t>
            </a:r>
            <a:r>
              <a:rPr lang="en-GB" sz="2400" b="1" i="1" dirty="0">
                <a:solidFill>
                  <a:srgbClr val="000000"/>
                </a:solidFill>
              </a:rPr>
              <a:t>point</a:t>
            </a:r>
            <a:r>
              <a:rPr lang="en-GB" sz="2400" dirty="0">
                <a:solidFill>
                  <a:srgbClr val="000000"/>
                </a:solidFill>
              </a:rPr>
              <a:t> whose </a:t>
            </a:r>
            <a:r>
              <a:rPr lang="en-GB" sz="2400" i="1" dirty="0">
                <a:solidFill>
                  <a:srgbClr val="000000"/>
                </a:solidFill>
              </a:rPr>
              <a:t>median</a:t>
            </a:r>
            <a:r>
              <a:rPr lang="en-GB" sz="2400" dirty="0">
                <a:solidFill>
                  <a:srgbClr val="000000"/>
                </a:solidFill>
              </a:rPr>
              <a:t> distance with all the objects in the cluster is minimal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06489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K-means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solidFill>
                      <a:srgbClr val="000000"/>
                    </a:solidFill>
                  </a:rPr>
                  <a:t>Initialise k random points as </a:t>
                </a:r>
                <a:r>
                  <a:rPr lang="en-GB" sz="2800" b="1" dirty="0">
                    <a:solidFill>
                      <a:srgbClr val="000000"/>
                    </a:solidFill>
                  </a:rPr>
                  <a:t>cluster </a:t>
                </a:r>
                <a:r>
                  <a:rPr lang="en-GB" sz="2800" b="1" dirty="0" err="1">
                    <a:solidFill>
                      <a:srgbClr val="000000"/>
                    </a:solidFill>
                  </a:rPr>
                  <a:t>centers</a:t>
                </a:r>
                <a:endParaRPr lang="en-GB" sz="2800" b="1" dirty="0">
                  <a:solidFill>
                    <a:srgbClr val="000000"/>
                  </a:solidFill>
                </a:endParaRPr>
              </a:p>
              <a:p>
                <a:r>
                  <a:rPr lang="en-GB" sz="2800" dirty="0">
                    <a:solidFill>
                      <a:srgbClr val="000000"/>
                    </a:solidFill>
                  </a:rPr>
                  <a:t>Assign each object to the “nearest” cluster </a:t>
                </a:r>
                <a:r>
                  <a:rPr lang="en-GB" sz="2800" dirty="0" err="1">
                    <a:solidFill>
                      <a:srgbClr val="000000"/>
                    </a:solidFill>
                  </a:rPr>
                  <a:t>center</a:t>
                </a:r>
                <a:endParaRPr lang="en-GB" sz="2800" dirty="0">
                  <a:solidFill>
                    <a:srgbClr val="000000"/>
                  </a:solidFill>
                </a:endParaRPr>
              </a:p>
              <a:p>
                <a:pPr marL="400050" lvl="2" indent="0">
                  <a:buNone/>
                </a:pPr>
                <a:r>
                  <a:rPr lang="en-GB" dirty="0">
                    <a:solidFill>
                      <a:srgbClr val="000000"/>
                    </a:solidFill>
                  </a:rPr>
                  <a:t>generates a partitioning </a:t>
                </a: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charset="0"/>
                          </a:rPr>
                          <m:t>𝐶</m:t>
                        </m:r>
                      </m:e>
                      <m:sub>
                        <m:r>
                          <a:rPr lang="fr-CH" i="1">
                            <a:solidFill>
                              <a:srgbClr val="000000"/>
                            </a:solidFill>
                            <a:latin typeface="Cambria Math" panose="02040503050406030204" pitchFamily="18" charset="0"/>
                          </a:rPr>
                          <m:t>1</m:t>
                        </m:r>
                      </m:sub>
                    </m:sSub>
                    <m:r>
                      <a:rPr lang="fr-CH"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fr-CH" i="1">
                            <a:solidFill>
                              <a:srgbClr val="000000"/>
                            </a:solidFill>
                            <a:latin typeface="Cambria Math" charset="0"/>
                          </a:rPr>
                          <m:t>𝐶</m:t>
                        </m:r>
                      </m:e>
                      <m:sub>
                        <m:r>
                          <a:rPr lang="fr-CH" i="1">
                            <a:solidFill>
                              <a:srgbClr val="000000"/>
                            </a:solidFill>
                            <a:latin typeface="Cambria Math" panose="02040503050406030204" pitchFamily="18" charset="0"/>
                          </a:rPr>
                          <m:t>𝑘</m:t>
                        </m:r>
                      </m:sub>
                    </m:sSub>
                    <m:r>
                      <a:rPr lang="fr-CH" i="1">
                        <a:solidFill>
                          <a:srgbClr val="000000"/>
                        </a:solidFill>
                        <a:latin typeface="Cambria Math" panose="02040503050406030204" pitchFamily="18" charset="0"/>
                      </a:rPr>
                      <m:t> </m:t>
                    </m:r>
                  </m:oMath>
                </a14:m>
                <a:r>
                  <a:rPr lang="en-GB" dirty="0">
                    <a:solidFill>
                      <a:srgbClr val="000000"/>
                    </a:solidFill>
                  </a:rPr>
                  <a:t>of </a:t>
                </a:r>
                <a14:m>
                  <m:oMath xmlns:m="http://schemas.openxmlformats.org/officeDocument/2006/math">
                    <m:r>
                      <a:rPr lang="fr-CH" i="1" dirty="0">
                        <a:solidFill>
                          <a:srgbClr val="000000"/>
                        </a:solidFill>
                        <a:latin typeface="Cambria Math" panose="02040503050406030204" pitchFamily="18" charset="0"/>
                      </a:rPr>
                      <m:t>𝐷</m:t>
                    </m:r>
                  </m:oMath>
                </a14:m>
                <a:endParaRPr lang="en-GB" sz="2400" dirty="0">
                  <a:solidFill>
                    <a:srgbClr val="000000"/>
                  </a:solidFill>
                </a:endParaRPr>
              </a:p>
              <a:p>
                <a:endParaRPr lang="en-GB" sz="2800" dirty="0">
                  <a:solidFill>
                    <a:srgbClr val="000000"/>
                  </a:solidFill>
                </a:endParaRPr>
              </a:p>
              <a:p>
                <a:r>
                  <a:rPr lang="en-GB" sz="2800" dirty="0">
                    <a:solidFill>
                      <a:srgbClr val="000000"/>
                    </a:solidFill>
                  </a:rPr>
                  <a:t>While partitioning changes</a:t>
                </a:r>
              </a:p>
              <a:p>
                <a:pPr lvl="1"/>
                <a:r>
                  <a:rPr lang="en-GB" sz="2400" dirty="0">
                    <a:solidFill>
                      <a:srgbClr val="000000"/>
                    </a:solidFill>
                  </a:rPr>
                  <a:t>for each cluster, calculate the centroid of the points and set it as new cluster </a:t>
                </a:r>
                <a:r>
                  <a:rPr lang="en-GB" sz="2400" dirty="0" err="1">
                    <a:solidFill>
                      <a:srgbClr val="000000"/>
                    </a:solidFill>
                  </a:rPr>
                  <a:t>center</a:t>
                </a:r>
                <a:endParaRPr lang="en-GB" sz="2400" dirty="0">
                  <a:solidFill>
                    <a:srgbClr val="000000"/>
                  </a:solidFill>
                </a:endParaRPr>
              </a:p>
              <a:p>
                <a:pPr lvl="1"/>
                <a:r>
                  <a:rPr lang="en-GB" sz="2400" dirty="0">
                    <a:solidFill>
                      <a:srgbClr val="000000"/>
                    </a:solidFill>
                  </a:rPr>
                  <a:t>assign each point to the “nearest” cluster </a:t>
                </a:r>
                <a:r>
                  <a:rPr lang="en-GB" sz="2400" dirty="0" err="1">
                    <a:solidFill>
                      <a:srgbClr val="000000"/>
                    </a:solidFill>
                  </a:rPr>
                  <a:t>center</a:t>
                </a:r>
                <a:endParaRPr lang="en-GB" sz="2400"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2679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K-means Algorithm: Example</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pSp>
        <p:nvGrpSpPr>
          <p:cNvPr id="22" name="Group 21"/>
          <p:cNvGrpSpPr/>
          <p:nvPr/>
        </p:nvGrpSpPr>
        <p:grpSpPr>
          <a:xfrm>
            <a:off x="178470" y="1196752"/>
            <a:ext cx="2592288" cy="2354778"/>
            <a:chOff x="178470" y="1196752"/>
            <a:chExt cx="2592288" cy="2354778"/>
          </a:xfrm>
        </p:grpSpPr>
        <p:graphicFrame>
          <p:nvGraphicFramePr>
            <p:cNvPr id="9" name="Chart 8"/>
            <p:cNvGraphicFramePr>
              <a:graphicFrameLocks/>
            </p:cNvGraphicFramePr>
            <p:nvPr>
              <p:extLst>
                <p:ext uri="{D42A27DB-BD31-4B8C-83A1-F6EECF244321}">
                  <p14:modId xmlns:p14="http://schemas.microsoft.com/office/powerpoint/2010/main" val="378320928"/>
                </p:ext>
              </p:extLst>
            </p:nvPr>
          </p:nvGraphicFramePr>
          <p:xfrm>
            <a:off x="178470" y="1196752"/>
            <a:ext cx="2592288" cy="1985956"/>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539"/>
            <p:cNvSpPr>
              <a:spLocks noChangeArrowheads="1"/>
            </p:cNvSpPr>
            <p:nvPr/>
          </p:nvSpPr>
          <p:spPr bwMode="auto">
            <a:xfrm>
              <a:off x="1115616"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1</a:t>
              </a:r>
              <a:endParaRPr lang="en-US" sz="1600" baseline="-25000" dirty="0">
                <a:solidFill>
                  <a:schemeClr val="tx1"/>
                </a:solidFill>
                <a:latin typeface="Calibri"/>
                <a:cs typeface="Calibri"/>
              </a:endParaRPr>
            </a:p>
          </p:txBody>
        </p:sp>
      </p:grpSp>
      <p:grpSp>
        <p:nvGrpSpPr>
          <p:cNvPr id="38" name="Group 37"/>
          <p:cNvGrpSpPr/>
          <p:nvPr/>
        </p:nvGrpSpPr>
        <p:grpSpPr>
          <a:xfrm>
            <a:off x="2843808" y="1196752"/>
            <a:ext cx="3025378" cy="2354778"/>
            <a:chOff x="2843808" y="1196752"/>
            <a:chExt cx="3025378" cy="2354778"/>
          </a:xfrm>
        </p:grpSpPr>
        <p:grpSp>
          <p:nvGrpSpPr>
            <p:cNvPr id="23" name="Group 22"/>
            <p:cNvGrpSpPr/>
            <p:nvPr/>
          </p:nvGrpSpPr>
          <p:grpSpPr>
            <a:xfrm>
              <a:off x="3275856" y="1196752"/>
              <a:ext cx="2593330" cy="2354778"/>
              <a:chOff x="3275856" y="1196752"/>
              <a:chExt cx="2593330" cy="2354778"/>
            </a:xfrm>
          </p:grpSpPr>
          <p:graphicFrame>
            <p:nvGraphicFramePr>
              <p:cNvPr id="8" name="Chart 7"/>
              <p:cNvGraphicFramePr>
                <a:graphicFrameLocks/>
              </p:cNvGraphicFramePr>
              <p:nvPr>
                <p:extLst>
                  <p:ext uri="{D42A27DB-BD31-4B8C-83A1-F6EECF244321}">
                    <p14:modId xmlns:p14="http://schemas.microsoft.com/office/powerpoint/2010/main" val="378797560"/>
                  </p:ext>
                </p:extLst>
              </p:nvPr>
            </p:nvGraphicFramePr>
            <p:xfrm>
              <a:off x="3275856" y="1196752"/>
              <a:ext cx="2593330" cy="1986755"/>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angle 539"/>
              <p:cNvSpPr>
                <a:spLocks noChangeArrowheads="1"/>
              </p:cNvSpPr>
              <p:nvPr/>
            </p:nvSpPr>
            <p:spPr bwMode="auto">
              <a:xfrm>
                <a:off x="4224094"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2</a:t>
                </a:r>
                <a:endParaRPr lang="en-US" sz="1600" baseline="-25000" dirty="0">
                  <a:solidFill>
                    <a:schemeClr val="tx1"/>
                  </a:solidFill>
                  <a:latin typeface="Calibri"/>
                  <a:cs typeface="Calibri"/>
                </a:endParaRPr>
              </a:p>
            </p:txBody>
          </p:sp>
        </p:grpSp>
        <p:cxnSp>
          <p:nvCxnSpPr>
            <p:cNvPr id="29" name="Straight Arrow Connector 28"/>
            <p:cNvCxnSpPr/>
            <p:nvPr/>
          </p:nvCxnSpPr>
          <p:spPr bwMode="auto">
            <a:xfrm>
              <a:off x="2843808" y="2204864"/>
              <a:ext cx="279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0" name="Group 39"/>
          <p:cNvGrpSpPr/>
          <p:nvPr/>
        </p:nvGrpSpPr>
        <p:grpSpPr>
          <a:xfrm>
            <a:off x="6444208" y="3573016"/>
            <a:ext cx="2592288" cy="2706036"/>
            <a:chOff x="6444208" y="3573016"/>
            <a:chExt cx="2592288" cy="2706036"/>
          </a:xfrm>
        </p:grpSpPr>
        <p:grpSp>
          <p:nvGrpSpPr>
            <p:cNvPr id="27" name="Group 26"/>
            <p:cNvGrpSpPr/>
            <p:nvPr/>
          </p:nvGrpSpPr>
          <p:grpSpPr>
            <a:xfrm>
              <a:off x="6444208" y="3861048"/>
              <a:ext cx="2592288" cy="2418004"/>
              <a:chOff x="6444208" y="3861048"/>
              <a:chExt cx="2592288" cy="2418004"/>
            </a:xfrm>
          </p:grpSpPr>
          <p:graphicFrame>
            <p:nvGraphicFramePr>
              <p:cNvPr id="16" name="Chart 15"/>
              <p:cNvGraphicFramePr>
                <a:graphicFrameLocks/>
              </p:cNvGraphicFramePr>
              <p:nvPr>
                <p:extLst>
                  <p:ext uri="{D42A27DB-BD31-4B8C-83A1-F6EECF244321}">
                    <p14:modId xmlns:p14="http://schemas.microsoft.com/office/powerpoint/2010/main" val="2399853147"/>
                  </p:ext>
                </p:extLst>
              </p:nvPr>
            </p:nvGraphicFramePr>
            <p:xfrm>
              <a:off x="6444208" y="4293096"/>
              <a:ext cx="2592288" cy="1985956"/>
            </p:xfrm>
            <a:graphic>
              <a:graphicData uri="http://schemas.openxmlformats.org/drawingml/2006/chart">
                <c:chart xmlns:c="http://schemas.openxmlformats.org/drawingml/2006/chart" xmlns:r="http://schemas.openxmlformats.org/officeDocument/2006/relationships" r:id="rId5"/>
              </a:graphicData>
            </a:graphic>
          </p:graphicFrame>
          <p:sp>
            <p:nvSpPr>
              <p:cNvPr id="17" name="Rectangle 539"/>
              <p:cNvSpPr>
                <a:spLocks noChangeArrowheads="1"/>
              </p:cNvSpPr>
              <p:nvPr/>
            </p:nvSpPr>
            <p:spPr bwMode="auto">
              <a:xfrm>
                <a:off x="7379060" y="3861048"/>
                <a:ext cx="71045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4</a:t>
                </a:r>
                <a:endParaRPr lang="en-US" sz="1600" baseline="-25000" dirty="0">
                  <a:solidFill>
                    <a:schemeClr val="tx1"/>
                  </a:solidFill>
                  <a:latin typeface="Calibri"/>
                  <a:cs typeface="Calibri"/>
                </a:endParaRPr>
              </a:p>
            </p:txBody>
          </p:sp>
        </p:grpSp>
        <p:cxnSp>
          <p:nvCxnSpPr>
            <p:cNvPr id="31" name="Straight Arrow Connector 30"/>
            <p:cNvCxnSpPr/>
            <p:nvPr/>
          </p:nvCxnSpPr>
          <p:spPr bwMode="auto">
            <a:xfrm>
              <a:off x="7740352" y="3573016"/>
              <a:ext cx="0" cy="315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2" name="Group 41"/>
          <p:cNvGrpSpPr/>
          <p:nvPr/>
        </p:nvGrpSpPr>
        <p:grpSpPr>
          <a:xfrm>
            <a:off x="179512" y="3861048"/>
            <a:ext cx="2943696" cy="2418005"/>
            <a:chOff x="179512" y="3861048"/>
            <a:chExt cx="2943696" cy="2418005"/>
          </a:xfrm>
        </p:grpSpPr>
        <p:grpSp>
          <p:nvGrpSpPr>
            <p:cNvPr id="25" name="Group 24"/>
            <p:cNvGrpSpPr/>
            <p:nvPr/>
          </p:nvGrpSpPr>
          <p:grpSpPr>
            <a:xfrm>
              <a:off x="179512" y="3861048"/>
              <a:ext cx="2592288" cy="2418005"/>
              <a:chOff x="179512" y="3861048"/>
              <a:chExt cx="2592288" cy="2418005"/>
            </a:xfrm>
          </p:grpSpPr>
          <p:graphicFrame>
            <p:nvGraphicFramePr>
              <p:cNvPr id="20" name="Chart 19"/>
              <p:cNvGraphicFramePr>
                <a:graphicFrameLocks/>
              </p:cNvGraphicFramePr>
              <p:nvPr>
                <p:extLst>
                  <p:ext uri="{D42A27DB-BD31-4B8C-83A1-F6EECF244321}">
                    <p14:modId xmlns:p14="http://schemas.microsoft.com/office/powerpoint/2010/main" val="3147149307"/>
                  </p:ext>
                </p:extLst>
              </p:nvPr>
            </p:nvGraphicFramePr>
            <p:xfrm>
              <a:off x="179512" y="4293096"/>
              <a:ext cx="2592288" cy="1985957"/>
            </p:xfrm>
            <a:graphic>
              <a:graphicData uri="http://schemas.openxmlformats.org/drawingml/2006/chart">
                <c:chart xmlns:c="http://schemas.openxmlformats.org/drawingml/2006/chart" xmlns:r="http://schemas.openxmlformats.org/officeDocument/2006/relationships" r:id="rId6"/>
              </a:graphicData>
            </a:graphic>
          </p:graphicFrame>
          <p:sp>
            <p:nvSpPr>
              <p:cNvPr id="21" name="Rectangle 539"/>
              <p:cNvSpPr>
                <a:spLocks noChangeArrowheads="1"/>
              </p:cNvSpPr>
              <p:nvPr/>
            </p:nvSpPr>
            <p:spPr bwMode="auto">
              <a:xfrm>
                <a:off x="1114365" y="3861048"/>
                <a:ext cx="71045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4</a:t>
                </a:r>
                <a:endParaRPr lang="en-US" sz="1600" baseline="-25000" dirty="0">
                  <a:solidFill>
                    <a:schemeClr val="tx1"/>
                  </a:solidFill>
                  <a:latin typeface="Calibri"/>
                  <a:cs typeface="Calibri"/>
                </a:endParaRPr>
              </a:p>
            </p:txBody>
          </p:sp>
        </p:grpSp>
        <p:cxnSp>
          <p:nvCxnSpPr>
            <p:cNvPr id="37" name="Straight Arrow Connector 36"/>
            <p:cNvCxnSpPr/>
            <p:nvPr/>
          </p:nvCxnSpPr>
          <p:spPr bwMode="auto">
            <a:xfrm>
              <a:off x="2843808" y="5373216"/>
              <a:ext cx="279400"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grpSp>
      <p:grpSp>
        <p:nvGrpSpPr>
          <p:cNvPr id="45" name="Group 44"/>
          <p:cNvGrpSpPr/>
          <p:nvPr/>
        </p:nvGrpSpPr>
        <p:grpSpPr>
          <a:xfrm>
            <a:off x="6020792" y="1196752"/>
            <a:ext cx="3015704" cy="2354778"/>
            <a:chOff x="6020792" y="1196752"/>
            <a:chExt cx="3015704" cy="2354778"/>
          </a:xfrm>
        </p:grpSpPr>
        <p:grpSp>
          <p:nvGrpSpPr>
            <p:cNvPr id="39" name="Group 38"/>
            <p:cNvGrpSpPr/>
            <p:nvPr/>
          </p:nvGrpSpPr>
          <p:grpSpPr>
            <a:xfrm>
              <a:off x="6020792" y="2204864"/>
              <a:ext cx="2067466" cy="1346666"/>
              <a:chOff x="6020792" y="2204864"/>
              <a:chExt cx="2067466" cy="1346666"/>
            </a:xfrm>
          </p:grpSpPr>
          <p:sp>
            <p:nvSpPr>
              <p:cNvPr id="15" name="Rectangle 539"/>
              <p:cNvSpPr>
                <a:spLocks noChangeArrowheads="1"/>
              </p:cNvSpPr>
              <p:nvPr/>
            </p:nvSpPr>
            <p:spPr bwMode="auto">
              <a:xfrm>
                <a:off x="7380312" y="3212976"/>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3</a:t>
                </a:r>
                <a:endParaRPr lang="en-US" sz="1600" baseline="-25000" dirty="0">
                  <a:solidFill>
                    <a:schemeClr val="tx1"/>
                  </a:solidFill>
                  <a:latin typeface="Calibri"/>
                  <a:cs typeface="Calibri"/>
                </a:endParaRPr>
              </a:p>
            </p:txBody>
          </p:sp>
          <p:cxnSp>
            <p:nvCxnSpPr>
              <p:cNvPr id="30" name="Straight Arrow Connector 29"/>
              <p:cNvCxnSpPr/>
              <p:nvPr/>
            </p:nvCxnSpPr>
            <p:spPr bwMode="auto">
              <a:xfrm>
                <a:off x="6020792" y="2204864"/>
                <a:ext cx="279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aphicFrame>
          <p:nvGraphicFramePr>
            <p:cNvPr id="44" name="Chart 43"/>
            <p:cNvGraphicFramePr>
              <a:graphicFrameLocks/>
            </p:cNvGraphicFramePr>
            <p:nvPr>
              <p:extLst>
                <p:ext uri="{D42A27DB-BD31-4B8C-83A1-F6EECF244321}">
                  <p14:modId xmlns:p14="http://schemas.microsoft.com/office/powerpoint/2010/main" val="1366177867"/>
                </p:ext>
              </p:extLst>
            </p:nvPr>
          </p:nvGraphicFramePr>
          <p:xfrm>
            <a:off x="6444208" y="1196752"/>
            <a:ext cx="2592288" cy="2016224"/>
          </p:xfrm>
          <a:graphic>
            <a:graphicData uri="http://schemas.openxmlformats.org/drawingml/2006/chart">
              <c:chart xmlns:c="http://schemas.openxmlformats.org/drawingml/2006/chart" xmlns:r="http://schemas.openxmlformats.org/officeDocument/2006/relationships" r:id="rId7"/>
            </a:graphicData>
          </a:graphic>
        </p:graphicFrame>
      </p:grpSp>
      <p:grpSp>
        <p:nvGrpSpPr>
          <p:cNvPr id="47" name="Group 46"/>
          <p:cNvGrpSpPr/>
          <p:nvPr/>
        </p:nvGrpSpPr>
        <p:grpSpPr>
          <a:xfrm>
            <a:off x="3275856" y="3861048"/>
            <a:ext cx="3015704" cy="2418005"/>
            <a:chOff x="3275856" y="3861048"/>
            <a:chExt cx="3015704" cy="2418005"/>
          </a:xfrm>
        </p:grpSpPr>
        <p:grpSp>
          <p:nvGrpSpPr>
            <p:cNvPr id="41" name="Group 40"/>
            <p:cNvGrpSpPr/>
            <p:nvPr/>
          </p:nvGrpSpPr>
          <p:grpSpPr>
            <a:xfrm>
              <a:off x="4213212" y="3861048"/>
              <a:ext cx="2078348" cy="1512168"/>
              <a:chOff x="4213212" y="3861048"/>
              <a:chExt cx="2078348" cy="1512168"/>
            </a:xfrm>
          </p:grpSpPr>
          <p:sp>
            <p:nvSpPr>
              <p:cNvPr id="19" name="Rectangle 539"/>
              <p:cNvSpPr>
                <a:spLocks noChangeArrowheads="1"/>
              </p:cNvSpPr>
              <p:nvPr/>
            </p:nvSpPr>
            <p:spPr bwMode="auto">
              <a:xfrm>
                <a:off x="4213212" y="3861048"/>
                <a:ext cx="707946"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Step 3</a:t>
                </a:r>
                <a:endParaRPr lang="en-US" sz="1600" baseline="-25000" dirty="0">
                  <a:solidFill>
                    <a:schemeClr val="tx1"/>
                  </a:solidFill>
                  <a:latin typeface="Calibri"/>
                  <a:cs typeface="Calibri"/>
                </a:endParaRPr>
              </a:p>
            </p:txBody>
          </p:sp>
          <p:cxnSp>
            <p:nvCxnSpPr>
              <p:cNvPr id="36" name="Straight Arrow Connector 35"/>
              <p:cNvCxnSpPr/>
              <p:nvPr/>
            </p:nvCxnSpPr>
            <p:spPr bwMode="auto">
              <a:xfrm>
                <a:off x="6012160" y="5373216"/>
                <a:ext cx="279400"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grpSp>
        <p:graphicFrame>
          <p:nvGraphicFramePr>
            <p:cNvPr id="46" name="Chart 45"/>
            <p:cNvGraphicFramePr>
              <a:graphicFrameLocks/>
            </p:cNvGraphicFramePr>
            <p:nvPr>
              <p:extLst>
                <p:ext uri="{D42A27DB-BD31-4B8C-83A1-F6EECF244321}">
                  <p14:modId xmlns:p14="http://schemas.microsoft.com/office/powerpoint/2010/main" val="881978781"/>
                </p:ext>
              </p:extLst>
            </p:nvPr>
          </p:nvGraphicFramePr>
          <p:xfrm>
            <a:off x="3275856" y="4293096"/>
            <a:ext cx="2592288" cy="1985957"/>
          </p:xfrm>
          <a:graphic>
            <a:graphicData uri="http://schemas.openxmlformats.org/drawingml/2006/chart">
              <c:chart xmlns:c="http://schemas.openxmlformats.org/drawingml/2006/chart" xmlns:r="http://schemas.openxmlformats.org/officeDocument/2006/relationships" r:id="rId8"/>
            </a:graphicData>
          </a:graphic>
        </p:graphicFrame>
      </p:grpSp>
    </p:spTree>
    <p:extLst>
      <p:ext uri="{BB962C8B-B14F-4D97-AF65-F5344CB8AC3E}">
        <p14:creationId xmlns:p14="http://schemas.microsoft.com/office/powerpoint/2010/main" val="306282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K-means</a:t>
            </a:r>
          </a:p>
        </p:txBody>
      </p:sp>
      <p:sp>
        <p:nvSpPr>
          <p:cNvPr id="3" name="Content Placeholder 2"/>
          <p:cNvSpPr>
            <a:spLocks noGrp="1"/>
          </p:cNvSpPr>
          <p:nvPr>
            <p:ph idx="1"/>
          </p:nvPr>
        </p:nvSpPr>
        <p:spPr/>
        <p:txBody>
          <a:bodyPr/>
          <a:lstStyle/>
          <a:p>
            <a:r>
              <a:rPr lang="en-GB" sz="2800" dirty="0"/>
              <a:t>Advantages</a:t>
            </a:r>
          </a:p>
          <a:p>
            <a:pPr marL="1200150" lvl="1" indent="-457200">
              <a:buFont typeface="Lucida Grande"/>
              <a:buChar char="-"/>
            </a:pPr>
            <a:r>
              <a:rPr lang="en-GB" sz="2400" dirty="0">
                <a:solidFill>
                  <a:srgbClr val="000000"/>
                </a:solidFill>
              </a:rPr>
              <a:t>Efficient: O(</a:t>
            </a:r>
            <a:r>
              <a:rPr lang="en-GB" sz="2400" dirty="0" err="1">
                <a:solidFill>
                  <a:srgbClr val="000000"/>
                </a:solidFill>
              </a:rPr>
              <a:t>tkn</a:t>
            </a:r>
            <a:r>
              <a:rPr lang="en-GB" sz="2400" dirty="0">
                <a:solidFill>
                  <a:srgbClr val="000000"/>
                </a:solidFill>
              </a:rPr>
              <a:t>)</a:t>
            </a:r>
          </a:p>
          <a:p>
            <a:pPr marL="1200150" lvl="1" indent="-457200">
              <a:buFont typeface="Lucida Grande"/>
              <a:buChar char="-"/>
            </a:pPr>
            <a:r>
              <a:rPr lang="en-GB" sz="2400" dirty="0">
                <a:solidFill>
                  <a:srgbClr val="000000"/>
                </a:solidFill>
              </a:rPr>
              <a:t>n is #objects, k is #clusters, t is #iterations (</a:t>
            </a:r>
            <a:r>
              <a:rPr lang="en-GB" sz="2400" dirty="0" err="1">
                <a:solidFill>
                  <a:srgbClr val="000000"/>
                </a:solidFill>
              </a:rPr>
              <a:t>k,t</a:t>
            </a:r>
            <a:r>
              <a:rPr lang="en-GB" sz="2400" dirty="0">
                <a:solidFill>
                  <a:srgbClr val="000000"/>
                </a:solidFill>
              </a:rPr>
              <a:t> &lt;&lt; n)</a:t>
            </a:r>
          </a:p>
          <a:p>
            <a:pPr marL="1200150" lvl="1" indent="-457200">
              <a:buFont typeface="Lucida Grande"/>
              <a:buChar char="-"/>
            </a:pPr>
            <a:r>
              <a:rPr lang="en-GB" sz="2400" dirty="0">
                <a:solidFill>
                  <a:srgbClr val="000000"/>
                </a:solidFill>
              </a:rPr>
              <a:t>Converges fast</a:t>
            </a:r>
          </a:p>
          <a:p>
            <a:r>
              <a:rPr lang="en-GB" sz="2800" dirty="0"/>
              <a:t>Shortcomings</a:t>
            </a:r>
          </a:p>
          <a:p>
            <a:pPr marL="1200150" lvl="1" indent="-457200">
              <a:buFont typeface="Lucida Grande"/>
              <a:buChar char="-"/>
            </a:pPr>
            <a:r>
              <a:rPr lang="en-GB" sz="2400" dirty="0">
                <a:solidFill>
                  <a:srgbClr val="000000"/>
                </a:solidFill>
              </a:rPr>
              <a:t>Often terminates at a local minimum</a:t>
            </a:r>
          </a:p>
          <a:p>
            <a:pPr marL="1200150" lvl="1" indent="-457200">
              <a:buFont typeface="Lucida Grande"/>
              <a:buChar char="-"/>
            </a:pPr>
            <a:r>
              <a:rPr lang="en-GB" sz="2400" dirty="0">
                <a:solidFill>
                  <a:srgbClr val="000000"/>
                </a:solidFill>
              </a:rPr>
              <a:t>Needs a distance function to compute the mean</a:t>
            </a:r>
          </a:p>
          <a:p>
            <a:pPr marL="1200150" lvl="1" indent="-457200">
              <a:buFont typeface="Lucida Grande"/>
              <a:buChar char="-"/>
            </a:pPr>
            <a:r>
              <a:rPr lang="en-GB" sz="2400" dirty="0">
                <a:solidFill>
                  <a:srgbClr val="000000"/>
                </a:solidFill>
              </a:rPr>
              <a:t>Needs to specify k in advance</a:t>
            </a:r>
          </a:p>
          <a:p>
            <a:pPr marL="1200150" lvl="1" indent="-457200">
              <a:buFont typeface="Lucida Grande"/>
              <a:buChar char="-"/>
            </a:pPr>
            <a:r>
              <a:rPr lang="en-GB" sz="2400" dirty="0">
                <a:solidFill>
                  <a:srgbClr val="000000"/>
                </a:solidFill>
              </a:rPr>
              <a:t>Does not handle noisy data and outliers</a:t>
            </a:r>
          </a:p>
          <a:p>
            <a:pPr marL="1200150" lvl="1" indent="-457200">
              <a:buFont typeface="Lucida Grande"/>
              <a:buChar char="-"/>
            </a:pPr>
            <a:r>
              <a:rPr lang="en-GB" sz="2400" dirty="0">
                <a:solidFill>
                  <a:srgbClr val="000000"/>
                </a:solidFill>
              </a:rPr>
              <a:t>Clusters only have convex shapes</a:t>
            </a:r>
          </a:p>
          <a:p>
            <a:pPr marL="1200150" lvl="1" indent="-457200">
              <a:buFont typeface="Lucida Grande"/>
              <a:buChar char="-"/>
            </a:pP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66683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2800" dirty="0">
                    <a:solidFill>
                      <a:srgbClr val="000000"/>
                    </a:solidFill>
                  </a:rPr>
                  <a:t>Needs a distance function to compute the mean:</a:t>
                </a:r>
              </a:p>
              <a:p>
                <a:r>
                  <a:rPr lang="en-GB" sz="2800" b="1" dirty="0">
                    <a:solidFill>
                      <a:srgbClr val="000000"/>
                    </a:solidFill>
                  </a:rPr>
                  <a:t>Matching coefficient </a:t>
                </a:r>
                <a:r>
                  <a:rPr lang="en-GB" sz="2800" dirty="0">
                    <a:solidFill>
                      <a:srgbClr val="000000"/>
                    </a:solidFill>
                  </a:rPr>
                  <a:t>for categorical attributes</a:t>
                </a:r>
              </a:p>
              <a:p>
                <a:pPr marL="457200" indent="-457200">
                  <a:buFont typeface="Arial" panose="020B0604020202020204" pitchFamily="34" charset="0"/>
                  <a:buChar char="•"/>
                </a:pPr>
                <a14:m>
                  <m:oMath xmlns:m="http://schemas.openxmlformats.org/officeDocument/2006/math">
                    <m:r>
                      <a:rPr lang="fr-CH" sz="2400" i="1">
                        <a:solidFill>
                          <a:srgbClr val="000000"/>
                        </a:solidFill>
                        <a:latin typeface="Cambria Math" panose="02040503050406030204" pitchFamily="18" charset="0"/>
                      </a:rPr>
                      <m:t>𝑎</m:t>
                    </m:r>
                  </m:oMath>
                </a14:m>
                <a:r>
                  <a:rPr lang="en-GB" sz="2400" dirty="0">
                    <a:solidFill>
                      <a:srgbClr val="000000"/>
                    </a:solidFill>
                  </a:rPr>
                  <a:t> and </a:t>
                </a:r>
                <a14:m>
                  <m:oMath xmlns:m="http://schemas.openxmlformats.org/officeDocument/2006/math">
                    <m:r>
                      <a:rPr lang="fr-CH" sz="2400" i="1">
                        <a:solidFill>
                          <a:srgbClr val="000000"/>
                        </a:solidFill>
                        <a:latin typeface="Cambria Math" panose="02040503050406030204" pitchFamily="18" charset="0"/>
                      </a:rPr>
                      <m:t>𝑏</m:t>
                    </m:r>
                  </m:oMath>
                </a14:m>
                <a:r>
                  <a:rPr lang="en-GB" sz="2400" dirty="0">
                    <a:solidFill>
                      <a:srgbClr val="000000"/>
                    </a:solidFill>
                  </a:rPr>
                  <a:t> are objects with </a:t>
                </a:r>
                <a14:m>
                  <m:oMath xmlns:m="http://schemas.openxmlformats.org/officeDocument/2006/math">
                    <m:r>
                      <a:rPr lang="fr-CH" sz="2400" i="1">
                        <a:solidFill>
                          <a:srgbClr val="000000"/>
                        </a:solidFill>
                        <a:latin typeface="Cambria Math" panose="02040503050406030204" pitchFamily="18" charset="0"/>
                        <a:ea typeface="Cambria Math" panose="02040503050406030204" pitchFamily="18" charset="0"/>
                      </a:rPr>
                      <m:t>𝑚</m:t>
                    </m:r>
                  </m:oMath>
                </a14:m>
                <a:r>
                  <a:rPr lang="en-GB" sz="2400" dirty="0">
                    <a:solidFill>
                      <a:srgbClr val="000000"/>
                    </a:solidFill>
                  </a:rPr>
                  <a:t> attributes</a:t>
                </a:r>
                <a:br>
                  <a:rPr lang="en-GB" sz="2400" dirty="0">
                    <a:solidFill>
                      <a:srgbClr val="000000"/>
                    </a:solidFill>
                  </a:rPr>
                </a:br>
                <a:endParaRPr lang="en-GB" sz="2400" dirty="0">
                  <a:solidFill>
                    <a:srgbClr val="000000"/>
                  </a:solidFill>
                </a:endParaRPr>
              </a:p>
              <a:p>
                <a:pPr/>
                <a14:m>
                  <m:oMathPara xmlns:m="http://schemas.openxmlformats.org/officeDocument/2006/math">
                    <m:oMathParaPr>
                      <m:jc m:val="centerGroup"/>
                    </m:oMathParaPr>
                    <m:oMath xmlns:m="http://schemas.openxmlformats.org/officeDocument/2006/math">
                      <m:r>
                        <a:rPr lang="fr-CH" sz="2400" b="0" i="1" smtClean="0">
                          <a:solidFill>
                            <a:srgbClr val="000000"/>
                          </a:solidFill>
                          <a:latin typeface="Cambria Math" panose="02040503050406030204" pitchFamily="18" charset="0"/>
                        </a:rPr>
                        <m:t>𝑑</m:t>
                      </m:r>
                      <m:d>
                        <m:dPr>
                          <m:ctrlPr>
                            <a:rPr lang="fr-CH" sz="2400" b="0" i="1" smtClean="0">
                              <a:solidFill>
                                <a:srgbClr val="000000"/>
                              </a:solidFill>
                              <a:latin typeface="Cambria Math" panose="02040503050406030204" pitchFamily="18" charset="0"/>
                            </a:rPr>
                          </m:ctrlPr>
                        </m:dPr>
                        <m:e>
                          <m:r>
                            <a:rPr lang="fr-CH" sz="2400" b="0" i="1" smtClean="0">
                              <a:solidFill>
                                <a:srgbClr val="000000"/>
                              </a:solidFill>
                              <a:latin typeface="Cambria Math" panose="02040503050406030204" pitchFamily="18" charset="0"/>
                            </a:rPr>
                            <m:t>𝑎</m:t>
                          </m:r>
                          <m:r>
                            <a:rPr lang="fr-CH" sz="2400" b="0" i="1" smtClean="0">
                              <a:solidFill>
                                <a:srgbClr val="000000"/>
                              </a:solidFill>
                              <a:latin typeface="Cambria Math" panose="02040503050406030204" pitchFamily="18" charset="0"/>
                            </a:rPr>
                            <m:t>,</m:t>
                          </m:r>
                          <m:r>
                            <a:rPr lang="fr-CH" sz="2400" b="0" i="1" smtClean="0">
                              <a:solidFill>
                                <a:srgbClr val="000000"/>
                              </a:solidFill>
                              <a:latin typeface="Cambria Math" panose="02040503050406030204" pitchFamily="18" charset="0"/>
                            </a:rPr>
                            <m:t>𝑏</m:t>
                          </m:r>
                        </m:e>
                      </m:d>
                      <m:r>
                        <a:rPr lang="fr-CH" sz="2400" b="0" i="1" smtClean="0">
                          <a:solidFill>
                            <a:srgbClr val="000000"/>
                          </a:solidFill>
                          <a:latin typeface="Cambria Math" panose="02040503050406030204" pitchFamily="18" charset="0"/>
                        </a:rPr>
                        <m:t>=</m:t>
                      </m:r>
                      <m:f>
                        <m:fPr>
                          <m:ctrlPr>
                            <a:rPr lang="fr-CH" sz="2400" b="0" i="1" smtClean="0">
                              <a:solidFill>
                                <a:srgbClr val="000000"/>
                              </a:solidFill>
                              <a:latin typeface="Cambria Math" panose="02040503050406030204" pitchFamily="18" charset="0"/>
                            </a:rPr>
                          </m:ctrlPr>
                        </m:fPr>
                        <m:num>
                          <m:d>
                            <m:dPr>
                              <m:begChr m:val="|"/>
                              <m:endChr m:val="|"/>
                              <m:ctrlPr>
                                <a:rPr lang="fr-CH" sz="2400" b="0" i="1" smtClean="0">
                                  <a:solidFill>
                                    <a:srgbClr val="000000"/>
                                  </a:solidFill>
                                  <a:latin typeface="Cambria Math" panose="02040503050406030204" pitchFamily="18" charset="0"/>
                                </a:rPr>
                              </m:ctrlPr>
                            </m:dPr>
                            <m:e>
                              <m:d>
                                <m:dPr>
                                  <m:begChr m:val="{"/>
                                  <m:endChr m:val="|"/>
                                  <m:ctrlPr>
                                    <a:rPr lang="fr-CH" sz="2400" b="0" i="1" smtClean="0">
                                      <a:solidFill>
                                        <a:srgbClr val="000000"/>
                                      </a:solidFill>
                                      <a:latin typeface="Cambria Math" panose="02040503050406030204" pitchFamily="18" charset="0"/>
                                    </a:rPr>
                                  </m:ctrlPr>
                                </m:dPr>
                                <m:e>
                                  <m:r>
                                    <a:rPr lang="fr-CH" sz="2400" b="0" i="1" smtClean="0">
                                      <a:solidFill>
                                        <a:srgbClr val="000000"/>
                                      </a:solidFill>
                                      <a:latin typeface="Cambria Math" panose="02040503050406030204" pitchFamily="18" charset="0"/>
                                    </a:rPr>
                                    <m:t>𝑖</m:t>
                                  </m:r>
                                  <m:r>
                                    <a:rPr lang="fr-CH" sz="2400" b="0" i="1" smtClean="0">
                                      <a:solidFill>
                                        <a:srgbClr val="000000"/>
                                      </a:solidFill>
                                      <a:latin typeface="Cambria Math" panose="02040503050406030204" pitchFamily="18" charset="0"/>
                                    </a:rPr>
                                    <m:t> </m:t>
                                  </m:r>
                                </m:e>
                              </m:d>
                              <m:sSub>
                                <m:sSubPr>
                                  <m:ctrlPr>
                                    <a:rPr lang="fr-CH" sz="2400" b="0" i="1" smtClean="0">
                                      <a:solidFill>
                                        <a:srgbClr val="000000"/>
                                      </a:solidFill>
                                      <a:latin typeface="Cambria Math" panose="02040503050406030204" pitchFamily="18" charset="0"/>
                                    </a:rPr>
                                  </m:ctrlPr>
                                </m:sSubPr>
                                <m:e>
                                  <m:r>
                                    <a:rPr lang="fr-CH" sz="2400" b="0" i="1" smtClean="0">
                                      <a:solidFill>
                                        <a:srgbClr val="000000"/>
                                      </a:solidFill>
                                      <a:latin typeface="Cambria Math" panose="02040503050406030204" pitchFamily="18" charset="0"/>
                                    </a:rPr>
                                    <m:t>𝑎</m:t>
                                  </m:r>
                                </m:e>
                                <m:sub>
                                  <m:r>
                                    <a:rPr lang="fr-CH" sz="2400" b="0" i="1" smtClean="0">
                                      <a:solidFill>
                                        <a:srgbClr val="000000"/>
                                      </a:solidFill>
                                      <a:latin typeface="Cambria Math" panose="02040503050406030204" pitchFamily="18" charset="0"/>
                                    </a:rPr>
                                    <m:t>𝑖</m:t>
                                  </m:r>
                                </m:sub>
                              </m:sSub>
                              <m:r>
                                <a:rPr lang="fr-CH" sz="2400" b="0" i="1" smtClean="0">
                                  <a:solidFill>
                                    <a:srgbClr val="000000"/>
                                  </a:solidFill>
                                  <a:latin typeface="Cambria Math" panose="02040503050406030204" pitchFamily="18" charset="0"/>
                                  <a:ea typeface="Cambria Math" panose="02040503050406030204" pitchFamily="18" charset="0"/>
                                </a:rPr>
                                <m:t>≠</m:t>
                              </m:r>
                              <m:sSub>
                                <m:sSubPr>
                                  <m:ctrlPr>
                                    <a:rPr lang="fr-CH" sz="2400" b="0" i="1" smtClean="0">
                                      <a:solidFill>
                                        <a:srgbClr val="000000"/>
                                      </a:solidFill>
                                      <a:latin typeface="Cambria Math" panose="02040503050406030204" pitchFamily="18" charset="0"/>
                                      <a:ea typeface="Cambria Math" panose="02040503050406030204" pitchFamily="18" charset="0"/>
                                    </a:rPr>
                                  </m:ctrlPr>
                                </m:sSubPr>
                                <m:e>
                                  <m:r>
                                    <a:rPr lang="fr-CH" sz="2400" b="0" i="1" smtClean="0">
                                      <a:solidFill>
                                        <a:srgbClr val="000000"/>
                                      </a:solidFill>
                                      <a:latin typeface="Cambria Math" panose="02040503050406030204" pitchFamily="18" charset="0"/>
                                      <a:ea typeface="Cambria Math" panose="02040503050406030204" pitchFamily="18" charset="0"/>
                                    </a:rPr>
                                    <m:t>𝑏</m:t>
                                  </m:r>
                                </m:e>
                                <m:sub>
                                  <m:r>
                                    <a:rPr lang="fr-CH" sz="2400" b="0" i="1" smtClean="0">
                                      <a:solidFill>
                                        <a:srgbClr val="000000"/>
                                      </a:solidFill>
                                      <a:latin typeface="Cambria Math" panose="02040503050406030204" pitchFamily="18" charset="0"/>
                                      <a:ea typeface="Cambria Math" panose="02040503050406030204" pitchFamily="18" charset="0"/>
                                    </a:rPr>
                                    <m:t>𝑖</m:t>
                                  </m:r>
                                </m:sub>
                              </m:sSub>
                              <m:r>
                                <a:rPr lang="fr-CH" sz="2400" b="0" i="1" smtClean="0">
                                  <a:solidFill>
                                    <a:srgbClr val="000000"/>
                                  </a:solidFill>
                                  <a:latin typeface="Cambria Math" panose="02040503050406030204" pitchFamily="18" charset="0"/>
                                  <a:ea typeface="Cambria Math" panose="02040503050406030204" pitchFamily="18" charset="0"/>
                                </a:rPr>
                                <m:t>}</m:t>
                              </m:r>
                            </m:e>
                          </m:d>
                        </m:num>
                        <m:den>
                          <m:r>
                            <a:rPr lang="fr-CH" sz="2400" b="0" i="1" smtClean="0">
                              <a:solidFill>
                                <a:srgbClr val="000000"/>
                              </a:solidFill>
                              <a:latin typeface="Cambria Math" panose="02040503050406030204" pitchFamily="18" charset="0"/>
                              <a:ea typeface="Cambria Math" panose="02040503050406030204" pitchFamily="18" charset="0"/>
                            </a:rPr>
                            <m:t>𝑚</m:t>
                          </m:r>
                        </m:den>
                      </m:f>
                    </m:oMath>
                  </m:oMathPara>
                </a14:m>
                <a:endParaRPr lang="en-GB" sz="2800" dirty="0">
                  <a:solidFill>
                    <a:srgbClr val="000000"/>
                  </a:solidFill>
                </a:endParaRPr>
              </a:p>
              <a:p>
                <a:r>
                  <a:rPr lang="en-GB" sz="2800" dirty="0">
                    <a:solidFill>
                      <a:srgbClr val="000000"/>
                    </a:solidFill>
                  </a:rPr>
                  <a:t>Example:</a:t>
                </a:r>
                <a:endParaRPr lang="en-GB" sz="2400" dirty="0">
                  <a:solidFill>
                    <a:srgbClr val="000000"/>
                  </a:solidFill>
                </a:endParaRPr>
              </a:p>
              <a:p>
                <a:pPr lvl="1" indent="0">
                  <a:buNone/>
                </a:pPr>
                <a:r>
                  <a:rPr lang="en-GB" sz="2400" dirty="0">
                    <a:solidFill>
                      <a:srgbClr val="000000"/>
                    </a:solidFill>
                  </a:rPr>
                  <a:t>	        domain	location     category </a:t>
                </a:r>
              </a:p>
              <a:p>
                <a:pPr lvl="1" indent="0">
                  <a:buNone/>
                </a:pPr>
                <a:r>
                  <a:rPr lang="en-GB" sz="2400" dirty="0">
                    <a:solidFill>
                      <a:srgbClr val="000000"/>
                    </a:solidFill>
                  </a:rPr>
                  <a:t>x</a:t>
                </a:r>
                <a:r>
                  <a:rPr lang="en-GB" sz="2400" baseline="-25000" dirty="0">
                    <a:solidFill>
                      <a:srgbClr val="000000"/>
                    </a:solidFill>
                  </a:rPr>
                  <a:t>1</a:t>
                </a:r>
                <a:r>
                  <a:rPr lang="en-GB" sz="2400" dirty="0">
                    <a:solidFill>
                      <a:srgbClr val="000000"/>
                    </a:solidFill>
                  </a:rPr>
                  <a:t> =      .com	    US             sport</a:t>
                </a:r>
              </a:p>
              <a:p>
                <a:pPr lvl="1" indent="0">
                  <a:buNone/>
                </a:pPr>
                <a:r>
                  <a:rPr lang="en-GB" sz="2400" dirty="0">
                    <a:solidFill>
                      <a:srgbClr val="000000"/>
                    </a:solidFill>
                  </a:rPr>
                  <a:t>x</a:t>
                </a:r>
                <a:r>
                  <a:rPr lang="en-GB" sz="2400" baseline="-25000" dirty="0">
                    <a:solidFill>
                      <a:srgbClr val="000000"/>
                    </a:solidFill>
                  </a:rPr>
                  <a:t>2</a:t>
                </a:r>
                <a:r>
                  <a:rPr lang="en-GB" sz="2400" dirty="0">
                    <a:solidFill>
                      <a:srgbClr val="000000"/>
                    </a:solidFill>
                  </a:rPr>
                  <a:t> =      .com	    CH             econ</a:t>
                </a:r>
              </a:p>
              <a:p>
                <a:pPr lvl="1" indent="0">
                  <a:buNone/>
                </a:pPr>
                <a:r>
                  <a:rPr lang="en-GB" sz="2400" dirty="0">
                    <a:solidFill>
                      <a:srgbClr val="000000"/>
                    </a:solidFill>
                  </a:rPr>
                  <a:t>d(x</a:t>
                </a:r>
                <a:r>
                  <a:rPr lang="en-GB" sz="2400" baseline="-25000" dirty="0">
                    <a:solidFill>
                      <a:srgbClr val="000000"/>
                    </a:solidFill>
                  </a:rPr>
                  <a:t>1</a:t>
                </a:r>
                <a:r>
                  <a:rPr lang="en-GB" sz="2400" dirty="0">
                    <a:solidFill>
                      <a:srgbClr val="000000"/>
                    </a:solidFill>
                  </a:rPr>
                  <a:t>, x</a:t>
                </a:r>
                <a:r>
                  <a:rPr lang="en-GB" sz="2400" baseline="-25000" dirty="0">
                    <a:solidFill>
                      <a:srgbClr val="000000"/>
                    </a:solidFill>
                  </a:rPr>
                  <a:t>2</a:t>
                </a:r>
                <a:r>
                  <a:rPr lang="en-GB" sz="2400" dirty="0">
                    <a:solidFill>
                      <a:srgbClr val="000000"/>
                    </a:solidFill>
                  </a:rPr>
                  <a:t>) = 2 / 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4" t="-125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GB" dirty="0"/>
              <a:t>K-means for Categorical Attributes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397008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Parameter k for K-means</a:t>
            </a:r>
          </a:p>
        </p:txBody>
      </p:sp>
      <p:sp>
        <p:nvSpPr>
          <p:cNvPr id="3" name="Content Placeholder 2"/>
          <p:cNvSpPr>
            <a:spLocks noGrp="1"/>
          </p:cNvSpPr>
          <p:nvPr>
            <p:ph idx="1"/>
          </p:nvPr>
        </p:nvSpPr>
        <p:spPr/>
        <p:txBody>
          <a:bodyPr/>
          <a:lstStyle/>
          <a:p>
            <a:r>
              <a:rPr lang="en-GB" sz="2800" dirty="0">
                <a:solidFill>
                  <a:srgbClr val="000000"/>
                </a:solidFill>
              </a:rPr>
              <a:t>Needs to specify </a:t>
            </a:r>
            <a:r>
              <a:rPr lang="en-GB" sz="2800" b="1" dirty="0">
                <a:solidFill>
                  <a:srgbClr val="000000"/>
                </a:solidFill>
              </a:rPr>
              <a:t>model parameter </a:t>
            </a:r>
            <a:r>
              <a:rPr lang="en-GB" sz="2800" dirty="0">
                <a:solidFill>
                  <a:srgbClr val="000000"/>
                </a:solidFill>
              </a:rPr>
              <a:t>k in advance</a:t>
            </a:r>
          </a:p>
          <a:p>
            <a:pPr marL="1200150" lvl="1" indent="-457200">
              <a:buFont typeface="Lucida Grande"/>
              <a:buChar char="-"/>
            </a:pPr>
            <a:r>
              <a:rPr lang="en-GB" sz="2400" dirty="0">
                <a:solidFill>
                  <a:srgbClr val="000000"/>
                </a:solidFill>
              </a:rPr>
              <a:t>Execute for k = 1, 2, 3 ...</a:t>
            </a:r>
          </a:p>
          <a:p>
            <a:pPr marL="1200150" lvl="1" indent="-457200">
              <a:buFont typeface="Lucida Grande"/>
              <a:buChar char="-"/>
            </a:pPr>
            <a:r>
              <a:rPr lang="en-GB" sz="2400" dirty="0">
                <a:solidFill>
                  <a:srgbClr val="000000"/>
                </a:solidFill>
              </a:rPr>
              <a:t>Plot the score J against k</a:t>
            </a:r>
          </a:p>
          <a:p>
            <a:pPr marL="1200150" lvl="1" indent="-457200">
              <a:buFont typeface="Lucida Grande"/>
              <a:buChar char="-"/>
            </a:pPr>
            <a:r>
              <a:rPr lang="en-GB" sz="2400" dirty="0">
                <a:solidFill>
                  <a:srgbClr val="000000"/>
                </a:solidFill>
              </a:rPr>
              <a:t>Pick k such that J(k) ∼ J(k+1)</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6" name="Content Placeholder 5">
            <a:extLst>
              <a:ext uri="{FF2B5EF4-FFF2-40B4-BE49-F238E27FC236}">
                <a16:creationId xmlns:a16="http://schemas.microsoft.com/office/drawing/2014/main" id="{C01A0A11-755B-7645-81D6-B6429EC10E98}"/>
              </a:ext>
            </a:extLst>
          </p:cNvPr>
          <p:cNvPicPr>
            <a:picLocks noChangeAspect="1"/>
          </p:cNvPicPr>
          <p:nvPr/>
        </p:nvPicPr>
        <p:blipFill rotWithShape="1">
          <a:blip r:embed="rId3"/>
          <a:srcRect l="1" t="123" r="363" b="-118"/>
          <a:stretch/>
        </p:blipFill>
        <p:spPr bwMode="auto">
          <a:xfrm>
            <a:off x="2267744" y="3212976"/>
            <a:ext cx="4392488" cy="3326452"/>
          </a:xfrm>
          <a:prstGeom prst="rect">
            <a:avLst/>
          </a:prstGeom>
          <a:noFill/>
          <a:ln w="9525">
            <a:noFill/>
            <a:miter lim="800000"/>
            <a:headEnd/>
            <a:tailEnd/>
          </a:ln>
          <a:effectLst/>
        </p:spPr>
      </p:pic>
    </p:spTree>
    <p:extLst>
      <p:ext uri="{BB962C8B-B14F-4D97-AF65-F5344CB8AC3E}">
        <p14:creationId xmlns:p14="http://schemas.microsoft.com/office/powerpoint/2010/main" val="323362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800" dirty="0"/>
              <a:t>Suppose we have a dataset of pictures and we want to cluster them. Which partitioning algorithm seems more appropriate?</a:t>
            </a:r>
            <a:endParaRPr lang="en-US" altLang="en-US" sz="2800">
              <a:ea typeface="MS PGothic" charset="-128"/>
            </a:endParaRPr>
          </a:p>
        </p:txBody>
      </p:sp>
      <p:sp>
        <p:nvSpPr>
          <p:cNvPr id="13314" name="TPAnswers" title="Answer Text"/>
          <p:cNvSpPr>
            <a:spLocks noGrp="1"/>
          </p:cNvSpPr>
          <p:nvPr>
            <p:ph idx="1"/>
            <p:custDataLst>
              <p:tags r:id="rId2"/>
            </p:custDataLst>
          </p:nvPr>
        </p:nvSpPr>
        <p:spPr>
          <a:xfrm>
            <a:off x="179388" y="2852936"/>
            <a:ext cx="8305800" cy="3517702"/>
          </a:xfrm>
        </p:spPr>
        <p:txBody>
          <a:bodyPr>
            <a:normAutofit/>
          </a:bodyPr>
          <a:lstStyle/>
          <a:p>
            <a:pPr marL="857250" indent="-514350">
              <a:buFont typeface="+mj-lt"/>
              <a:buAutoNum type="alphaUcPeriod"/>
            </a:pPr>
            <a:r>
              <a:rPr lang="en-GB" dirty="0">
                <a:cs typeface="Calibri"/>
              </a:rPr>
              <a:t>k-</a:t>
            </a:r>
            <a:r>
              <a:rPr lang="en-GB" dirty="0" err="1">
                <a:cs typeface="Calibri"/>
              </a:rPr>
              <a:t>medoids</a:t>
            </a:r>
            <a:endParaRPr lang="en-GB" dirty="0">
              <a:cs typeface="Calibri"/>
            </a:endParaRPr>
          </a:p>
          <a:p>
            <a:pPr marL="857250" indent="-514350">
              <a:buFont typeface="+mj-lt"/>
              <a:buAutoNum type="alphaUcPeriod"/>
            </a:pPr>
            <a:r>
              <a:rPr lang="en-GB" dirty="0">
                <a:cs typeface="Calibri"/>
              </a:rPr>
              <a:t>k-medians</a:t>
            </a:r>
          </a:p>
          <a:p>
            <a:pPr marL="857250" indent="-514350">
              <a:buFont typeface="+mj-lt"/>
              <a:buAutoNum type="alphaUcPeriod"/>
            </a:pPr>
            <a:r>
              <a:rPr lang="en-GB" dirty="0">
                <a:cs typeface="Calibri"/>
              </a:rPr>
              <a:t>k-means</a:t>
            </a:r>
          </a:p>
          <a:p>
            <a:pPr marL="857250" indent="-514350">
              <a:buFont typeface="+mj-lt"/>
              <a:buAutoNum type="alphaUcPeriod"/>
            </a:pPr>
            <a:r>
              <a:rPr lang="en-GB" dirty="0">
                <a:cs typeface="Calibri"/>
              </a:rPr>
              <a:t>none of the above</a:t>
            </a:r>
            <a:endParaRPr lang="en-US" altLang="en-US" dirty="0">
              <a:ea typeface="MS PGothic" charset="-128"/>
            </a:endParaRPr>
          </a:p>
        </p:txBody>
      </p:sp>
      <p:sp>
        <p:nvSpPr>
          <p:cNvPr id="2" name="Footer Placeholder 1">
            <a:extLst>
              <a:ext uri="{FF2B5EF4-FFF2-40B4-BE49-F238E27FC236}">
                <a16:creationId xmlns:a16="http://schemas.microsoft.com/office/drawing/2014/main" id="{22FB2DED-6187-7E41-8C9F-C44D82D749B7}"/>
              </a:ext>
            </a:extLst>
          </p:cNvPr>
          <p:cNvSpPr>
            <a:spLocks noGrp="1"/>
          </p:cNvSpPr>
          <p:nvPr>
            <p:ph type="ftr" sz="quarter" idx="10"/>
          </p:nvPr>
        </p:nvSpPr>
        <p:spPr/>
        <p:txBody>
          <a:bodyPr/>
          <a:lstStyle/>
          <a:p>
            <a:pPr>
              <a:defRPr/>
            </a:pPr>
            <a:r>
              <a:rPr lang="en-US"/>
              <a:t>©2020, Karl Aberer, EPFL-IC, Laboratoire de systèmes d'informations répartis </a:t>
            </a:r>
          </a:p>
        </p:txBody>
      </p:sp>
      <p:pic>
        <p:nvPicPr>
          <p:cNvPr id="6" name="Picture 5">
            <a:extLst>
              <a:ext uri="{FF2B5EF4-FFF2-40B4-BE49-F238E27FC236}">
                <a16:creationId xmlns:a16="http://schemas.microsoft.com/office/drawing/2014/main" id="{F0327DD3-5FD5-E143-B277-7AA69D304091}"/>
              </a:ext>
            </a:extLst>
          </p:cNvPr>
          <p:cNvPicPr>
            <a:picLocks noChangeAspect="1"/>
          </p:cNvPicPr>
          <p:nvPr/>
        </p:nvPicPr>
        <p:blipFill>
          <a:blip r:embed="rId4"/>
          <a:stretch>
            <a:fillRect/>
          </a:stretch>
        </p:blipFill>
        <p:spPr>
          <a:xfrm>
            <a:off x="1907704" y="1587313"/>
            <a:ext cx="5557062" cy="1105272"/>
          </a:xfrm>
          <a:prstGeom prst="rect">
            <a:avLst/>
          </a:prstGeom>
        </p:spPr>
      </p:pic>
    </p:spTree>
    <p:custDataLst>
      <p:tags r:id="rId1"/>
    </p:custDataLst>
    <p:extLst>
      <p:ext uri="{BB962C8B-B14F-4D97-AF65-F5344CB8AC3E}">
        <p14:creationId xmlns:p14="http://schemas.microsoft.com/office/powerpoint/2010/main" val="127270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4000"/>
              <a:t>What will be the color of the middle points after convergence (k=3)?</a:t>
            </a:r>
            <a:endParaRPr lang="en-US" altLang="en-US" sz="4000">
              <a:ea typeface="MS PGothic" charset="-128"/>
            </a:endParaRPr>
          </a:p>
        </p:txBody>
      </p:sp>
      <p:sp>
        <p:nvSpPr>
          <p:cNvPr id="13314" name="TPAnswers" title="Answer Text"/>
          <p:cNvSpPr>
            <a:spLocks noGrp="1"/>
          </p:cNvSpPr>
          <p:nvPr>
            <p:ph idx="1"/>
            <p:custDataLst>
              <p:tags r:id="rId2"/>
            </p:custDataLst>
          </p:nvPr>
        </p:nvSpPr>
        <p:spPr>
          <a:xfrm>
            <a:off x="179388" y="3444758"/>
            <a:ext cx="8305800" cy="2925880"/>
          </a:xfrm>
        </p:spPr>
        <p:txBody>
          <a:bodyPr>
            <a:normAutofit/>
          </a:bodyPr>
          <a:lstStyle/>
          <a:p>
            <a:pPr marL="857250" indent="-514350">
              <a:buFont typeface="+mj-lt"/>
              <a:buAutoNum type="alphaUcPeriod"/>
            </a:pPr>
            <a:r>
              <a:rPr lang="en-GB" dirty="0">
                <a:cs typeface="Calibri"/>
              </a:rPr>
              <a:t>Green</a:t>
            </a:r>
          </a:p>
          <a:p>
            <a:pPr marL="857250" indent="-514350">
              <a:buFont typeface="+mj-lt"/>
              <a:buAutoNum type="alphaUcPeriod"/>
            </a:pPr>
            <a:r>
              <a:rPr lang="en-GB" dirty="0">
                <a:cs typeface="Calibri"/>
              </a:rPr>
              <a:t>Yellow</a:t>
            </a:r>
          </a:p>
          <a:p>
            <a:pPr marL="857250" indent="-514350">
              <a:buFont typeface="+mj-lt"/>
              <a:buAutoNum type="alphaUcPeriod"/>
            </a:pPr>
            <a:r>
              <a:rPr lang="en-GB" dirty="0">
                <a:cs typeface="Calibri"/>
              </a:rPr>
              <a:t>Blue</a:t>
            </a:r>
          </a:p>
          <a:p>
            <a:pPr marL="857250" indent="-514350">
              <a:buFont typeface="+mj-lt"/>
              <a:buAutoNum type="alphaUcPeriod"/>
            </a:pPr>
            <a:r>
              <a:rPr lang="en-GB" dirty="0">
                <a:cs typeface="Calibri"/>
              </a:rPr>
              <a:t>k-means does not converge</a:t>
            </a:r>
          </a:p>
        </p:txBody>
      </p:sp>
      <p:sp>
        <p:nvSpPr>
          <p:cNvPr id="2" name="Footer Placeholder 1">
            <a:extLst>
              <a:ext uri="{FF2B5EF4-FFF2-40B4-BE49-F238E27FC236}">
                <a16:creationId xmlns:a16="http://schemas.microsoft.com/office/drawing/2014/main" id="{9BEE348C-E8F1-2443-98AD-01DC3E70EE32}"/>
              </a:ext>
            </a:extLst>
          </p:cNvPr>
          <p:cNvSpPr>
            <a:spLocks noGrp="1"/>
          </p:cNvSpPr>
          <p:nvPr>
            <p:ph type="ftr" sz="quarter" idx="10"/>
          </p:nvPr>
        </p:nvSpPr>
        <p:spPr/>
        <p:txBody>
          <a:bodyPr/>
          <a:lstStyle/>
          <a:p>
            <a:pPr>
              <a:defRPr/>
            </a:pPr>
            <a:r>
              <a:rPr lang="en-US"/>
              <a:t>©2020, Karl Aberer, EPFL-IC, Laboratoire de systèmes d'informations répartis </a:t>
            </a:r>
          </a:p>
        </p:txBody>
      </p:sp>
      <p:graphicFrame>
        <p:nvGraphicFramePr>
          <p:cNvPr id="7" name="Group 182">
            <a:extLst>
              <a:ext uri="{FF2B5EF4-FFF2-40B4-BE49-F238E27FC236}">
                <a16:creationId xmlns:a16="http://schemas.microsoft.com/office/drawing/2014/main" id="{CBCD51D4-0918-D643-86A6-00667CA5F521}"/>
              </a:ext>
            </a:extLst>
          </p:cNvPr>
          <p:cNvGraphicFramePr>
            <a:graphicFrameLocks noGrp="1"/>
          </p:cNvGraphicFramePr>
          <p:nvPr>
            <p:extLst>
              <p:ext uri="{D42A27DB-BD31-4B8C-83A1-F6EECF244321}">
                <p14:modId xmlns:p14="http://schemas.microsoft.com/office/powerpoint/2010/main" val="678166023"/>
              </p:ext>
            </p:extLst>
          </p:nvPr>
        </p:nvGraphicFramePr>
        <p:xfrm>
          <a:off x="1370265" y="1450341"/>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 name="AutoShape 351">
            <a:extLst>
              <a:ext uri="{FF2B5EF4-FFF2-40B4-BE49-F238E27FC236}">
                <a16:creationId xmlns:a16="http://schemas.microsoft.com/office/drawing/2014/main" id="{3573B4D5-F644-2F43-AFE6-7F9D791589CA}"/>
              </a:ext>
            </a:extLst>
          </p:cNvPr>
          <p:cNvSpPr>
            <a:spLocks noChangeArrowheads="1"/>
          </p:cNvSpPr>
          <p:nvPr/>
        </p:nvSpPr>
        <p:spPr bwMode="auto">
          <a:xfrm>
            <a:off x="1723224" y="2314438"/>
            <a:ext cx="156502" cy="142875"/>
          </a:xfrm>
          <a:prstGeom prst="diamond">
            <a:avLst/>
          </a:prstGeom>
          <a:solidFill>
            <a:srgbClr val="FFFF00"/>
          </a:solidFill>
          <a:ln w="9525" algn="ctr">
            <a:solidFill>
              <a:schemeClr val="tx1"/>
            </a:solidFill>
            <a:miter lim="800000"/>
            <a:headEnd/>
            <a:tailEnd/>
          </a:ln>
        </p:spPr>
        <p:txBody>
          <a:bodyPr wrap="none" anchor="ctr"/>
          <a:lstStyle/>
          <a:p>
            <a:endParaRPr lang="fr-FR" dirty="0"/>
          </a:p>
        </p:txBody>
      </p:sp>
      <p:sp>
        <p:nvSpPr>
          <p:cNvPr id="9" name="AutoShape 355">
            <a:extLst>
              <a:ext uri="{FF2B5EF4-FFF2-40B4-BE49-F238E27FC236}">
                <a16:creationId xmlns:a16="http://schemas.microsoft.com/office/drawing/2014/main" id="{C992605F-FD99-734F-88AD-2FF77D16DC52}"/>
              </a:ext>
            </a:extLst>
          </p:cNvPr>
          <p:cNvSpPr>
            <a:spLocks noChangeArrowheads="1"/>
          </p:cNvSpPr>
          <p:nvPr/>
        </p:nvSpPr>
        <p:spPr bwMode="auto">
          <a:xfrm>
            <a:off x="1723224" y="1954398"/>
            <a:ext cx="156502" cy="142875"/>
          </a:xfrm>
          <a:prstGeom prst="diamond">
            <a:avLst/>
          </a:prstGeom>
          <a:solidFill>
            <a:schemeClr val="accent2"/>
          </a:solidFill>
          <a:ln w="9525" algn="ctr">
            <a:solidFill>
              <a:schemeClr val="tx1"/>
            </a:solidFill>
            <a:miter lim="800000"/>
            <a:headEnd/>
            <a:tailEnd/>
          </a:ln>
        </p:spPr>
        <p:txBody>
          <a:bodyPr wrap="none" anchor="ctr"/>
          <a:lstStyle/>
          <a:p>
            <a:endParaRPr lang="fr-FR" dirty="0"/>
          </a:p>
        </p:txBody>
      </p:sp>
      <p:sp>
        <p:nvSpPr>
          <p:cNvPr id="10" name="AutoShape 355">
            <a:extLst>
              <a:ext uri="{FF2B5EF4-FFF2-40B4-BE49-F238E27FC236}">
                <a16:creationId xmlns:a16="http://schemas.microsoft.com/office/drawing/2014/main" id="{FA99914B-555E-654B-947B-92B6FCD5DFDD}"/>
              </a:ext>
            </a:extLst>
          </p:cNvPr>
          <p:cNvSpPr>
            <a:spLocks noChangeArrowheads="1"/>
          </p:cNvSpPr>
          <p:nvPr/>
        </p:nvSpPr>
        <p:spPr bwMode="auto">
          <a:xfrm>
            <a:off x="2425302" y="2314438"/>
            <a:ext cx="156502" cy="142875"/>
          </a:xfrm>
          <a:prstGeom prst="diamond">
            <a:avLst/>
          </a:prstGeom>
          <a:solidFill>
            <a:schemeClr val="accent2"/>
          </a:solidFill>
          <a:ln w="9525" algn="ctr">
            <a:solidFill>
              <a:schemeClr val="tx1"/>
            </a:solidFill>
            <a:miter lim="800000"/>
            <a:headEnd/>
            <a:tailEnd/>
          </a:ln>
        </p:spPr>
        <p:txBody>
          <a:bodyPr wrap="none" anchor="ctr"/>
          <a:lstStyle/>
          <a:p>
            <a:endParaRPr lang="fr-FR" dirty="0"/>
          </a:p>
        </p:txBody>
      </p:sp>
      <p:sp>
        <p:nvSpPr>
          <p:cNvPr id="11" name="AutoShape 351">
            <a:extLst>
              <a:ext uri="{FF2B5EF4-FFF2-40B4-BE49-F238E27FC236}">
                <a16:creationId xmlns:a16="http://schemas.microsoft.com/office/drawing/2014/main" id="{17CD1C19-E561-BA45-BA4E-54FFB6864C80}"/>
              </a:ext>
            </a:extLst>
          </p:cNvPr>
          <p:cNvSpPr>
            <a:spLocks noChangeArrowheads="1"/>
          </p:cNvSpPr>
          <p:nvPr/>
        </p:nvSpPr>
        <p:spPr bwMode="auto">
          <a:xfrm>
            <a:off x="3049372" y="1954398"/>
            <a:ext cx="156502" cy="142875"/>
          </a:xfrm>
          <a:prstGeom prst="diamond">
            <a:avLst/>
          </a:prstGeom>
          <a:solidFill>
            <a:srgbClr val="FFFF00"/>
          </a:solidFill>
          <a:ln w="9525" algn="ctr">
            <a:solidFill>
              <a:schemeClr val="tx1"/>
            </a:solidFill>
            <a:miter lim="800000"/>
            <a:headEnd/>
            <a:tailEnd/>
          </a:ln>
        </p:spPr>
        <p:txBody>
          <a:bodyPr wrap="none" anchor="ctr"/>
          <a:lstStyle/>
          <a:p>
            <a:endParaRPr lang="fr-FR" dirty="0"/>
          </a:p>
        </p:txBody>
      </p:sp>
      <p:sp>
        <p:nvSpPr>
          <p:cNvPr id="12" name="AutoShape 350">
            <a:extLst>
              <a:ext uri="{FF2B5EF4-FFF2-40B4-BE49-F238E27FC236}">
                <a16:creationId xmlns:a16="http://schemas.microsoft.com/office/drawing/2014/main" id="{40F0C031-99E8-5E4F-BA98-A40A8BB45EBD}"/>
              </a:ext>
            </a:extLst>
          </p:cNvPr>
          <p:cNvSpPr>
            <a:spLocks noChangeArrowheads="1"/>
          </p:cNvSpPr>
          <p:nvPr/>
        </p:nvSpPr>
        <p:spPr bwMode="auto">
          <a:xfrm>
            <a:off x="2425302" y="1954398"/>
            <a:ext cx="156502" cy="142875"/>
          </a:xfrm>
          <a:prstGeom prst="diamond">
            <a:avLst/>
          </a:prstGeom>
          <a:solidFill>
            <a:schemeClr val="accent1"/>
          </a:solidFill>
          <a:ln w="9525" algn="ctr">
            <a:solidFill>
              <a:schemeClr val="tx1"/>
            </a:solidFill>
            <a:miter lim="800000"/>
            <a:headEnd/>
            <a:tailEnd/>
          </a:ln>
        </p:spPr>
        <p:txBody>
          <a:bodyPr wrap="none" anchor="ctr"/>
          <a:lstStyle/>
          <a:p>
            <a:endParaRPr lang="fr-FR" dirty="0"/>
          </a:p>
        </p:txBody>
      </p:sp>
      <p:sp>
        <p:nvSpPr>
          <p:cNvPr id="13" name="AutoShape 350">
            <a:extLst>
              <a:ext uri="{FF2B5EF4-FFF2-40B4-BE49-F238E27FC236}">
                <a16:creationId xmlns:a16="http://schemas.microsoft.com/office/drawing/2014/main" id="{A9A6791B-2892-E346-A1FF-56BCB20621EF}"/>
              </a:ext>
            </a:extLst>
          </p:cNvPr>
          <p:cNvSpPr>
            <a:spLocks noChangeArrowheads="1"/>
          </p:cNvSpPr>
          <p:nvPr/>
        </p:nvSpPr>
        <p:spPr bwMode="auto">
          <a:xfrm>
            <a:off x="3049372" y="2314438"/>
            <a:ext cx="156502" cy="142875"/>
          </a:xfrm>
          <a:prstGeom prst="diamond">
            <a:avLst/>
          </a:prstGeom>
          <a:solidFill>
            <a:schemeClr val="accent1"/>
          </a:solidFill>
          <a:ln w="9525" algn="ctr">
            <a:solidFill>
              <a:schemeClr val="tx1"/>
            </a:solidFill>
            <a:miter lim="800000"/>
            <a:headEnd/>
            <a:tailEnd/>
          </a:ln>
        </p:spPr>
        <p:txBody>
          <a:bodyPr wrap="none" anchor="ctr"/>
          <a:lstStyle/>
          <a:p>
            <a:endParaRPr lang="fr-FR" dirty="0"/>
          </a:p>
        </p:txBody>
      </p:sp>
      <p:sp>
        <p:nvSpPr>
          <p:cNvPr id="14" name="Oval 13">
            <a:extLst>
              <a:ext uri="{FF2B5EF4-FFF2-40B4-BE49-F238E27FC236}">
                <a16:creationId xmlns:a16="http://schemas.microsoft.com/office/drawing/2014/main" id="{D5AFB5E9-E7F2-4C41-BA2E-C3B28B294ADB}"/>
              </a:ext>
            </a:extLst>
          </p:cNvPr>
          <p:cNvSpPr/>
          <p:nvPr/>
        </p:nvSpPr>
        <p:spPr bwMode="auto">
          <a:xfrm>
            <a:off x="2269285" y="1810381"/>
            <a:ext cx="468052" cy="792088"/>
          </a:xfrm>
          <a:prstGeom prst="ellipse">
            <a:avLst/>
          </a:pr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200" b="0" i="0" u="none" strike="noStrike" cap="none" normalizeH="0" baseline="0">
              <a:ln>
                <a:noFill/>
              </a:ln>
              <a:solidFill>
                <a:schemeClr val="tx2"/>
              </a:solidFill>
              <a:effectLst/>
              <a:latin typeface="Tempus Sans ITC" pitchFamily="82" charset="0"/>
            </a:endParaRPr>
          </a:p>
        </p:txBody>
      </p:sp>
    </p:spTree>
    <p:custDataLst>
      <p:tags r:id="rId1"/>
    </p:custDataLst>
    <p:extLst>
      <p:ext uri="{BB962C8B-B14F-4D97-AF65-F5344CB8AC3E}">
        <p14:creationId xmlns:p14="http://schemas.microsoft.com/office/powerpoint/2010/main" val="1945881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Advanced Clustering</a:t>
            </a:r>
          </a:p>
        </p:txBody>
      </p:sp>
      <p:sp>
        <p:nvSpPr>
          <p:cNvPr id="3" name="Content Placeholder 2"/>
          <p:cNvSpPr>
            <a:spLocks noGrp="1"/>
          </p:cNvSpPr>
          <p:nvPr>
            <p:ph idx="1"/>
          </p:nvPr>
        </p:nvSpPr>
        <p:spPr/>
        <p:txBody>
          <a:bodyPr/>
          <a:lstStyle/>
          <a:p>
            <a:r>
              <a:rPr lang="en-GB" dirty="0">
                <a:solidFill>
                  <a:srgbClr val="000000"/>
                </a:solidFill>
              </a:rPr>
              <a:t>Distance measures for mixed </a:t>
            </a:r>
            <a:br>
              <a:rPr lang="en-GB" dirty="0">
                <a:solidFill>
                  <a:srgbClr val="000000"/>
                </a:solidFill>
              </a:rPr>
            </a:br>
            <a:r>
              <a:rPr lang="en-GB" dirty="0">
                <a:solidFill>
                  <a:srgbClr val="000000"/>
                </a:solidFill>
              </a:rPr>
              <a:t>attributes</a:t>
            </a:r>
          </a:p>
          <a:p>
            <a:endParaRPr lang="en-GB" dirty="0">
              <a:solidFill>
                <a:srgbClr val="000000"/>
              </a:solidFill>
            </a:endParaRPr>
          </a:p>
          <a:p>
            <a:r>
              <a:rPr lang="en-GB" dirty="0">
                <a:solidFill>
                  <a:srgbClr val="000000"/>
                </a:solidFill>
              </a:rPr>
              <a:t>Other methods</a:t>
            </a:r>
          </a:p>
          <a:p>
            <a:pPr marL="1200150" lvl="1" indent="-457200">
              <a:buFont typeface="Lucida Grande"/>
              <a:buChar char="-"/>
            </a:pPr>
            <a:r>
              <a:rPr lang="en-GB" dirty="0">
                <a:solidFill>
                  <a:srgbClr val="000000"/>
                </a:solidFill>
              </a:rPr>
              <a:t>Density-based clustering</a:t>
            </a:r>
          </a:p>
          <a:p>
            <a:pPr marL="1200150" lvl="1" indent="-457200">
              <a:buFont typeface="Lucida Grande"/>
              <a:buChar char="-"/>
            </a:pPr>
            <a:r>
              <a:rPr lang="en-GB" dirty="0">
                <a:solidFill>
                  <a:srgbClr val="000000"/>
                </a:solidFill>
              </a:rPr>
              <a:t>Hierarchical clustering</a:t>
            </a:r>
          </a:p>
          <a:p>
            <a:pPr marL="1200150" lvl="1" indent="-457200">
              <a:buFont typeface="Lucida Grande"/>
              <a:buChar char="-"/>
            </a:pPr>
            <a:r>
              <a:rPr lang="en-GB" dirty="0">
                <a:solidFill>
                  <a:srgbClr val="000000"/>
                </a:solidFill>
              </a:rPr>
              <a:t>Online incremental clustering</a:t>
            </a:r>
          </a:p>
          <a:p>
            <a:endParaRPr lang="en-GB" sz="24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Picture 6">
            <a:extLst>
              <a:ext uri="{FF2B5EF4-FFF2-40B4-BE49-F238E27FC236}">
                <a16:creationId xmlns:a16="http://schemas.microsoft.com/office/drawing/2014/main" id="{7F867D1C-7F70-5145-B346-69AFD3BB57D9}"/>
              </a:ext>
            </a:extLst>
          </p:cNvPr>
          <p:cNvPicPr>
            <a:picLocks noChangeAspect="1"/>
          </p:cNvPicPr>
          <p:nvPr/>
        </p:nvPicPr>
        <p:blipFill>
          <a:blip r:embed="rId3"/>
          <a:stretch>
            <a:fillRect/>
          </a:stretch>
        </p:blipFill>
        <p:spPr>
          <a:xfrm>
            <a:off x="6300192" y="1124744"/>
            <a:ext cx="2592288" cy="2129997"/>
          </a:xfrm>
          <a:prstGeom prst="rect">
            <a:avLst/>
          </a:prstGeom>
        </p:spPr>
      </p:pic>
      <p:pic>
        <p:nvPicPr>
          <p:cNvPr id="8" name="Picture 7">
            <a:extLst>
              <a:ext uri="{FF2B5EF4-FFF2-40B4-BE49-F238E27FC236}">
                <a16:creationId xmlns:a16="http://schemas.microsoft.com/office/drawing/2014/main" id="{42984175-C9AE-F346-AE7E-06146540F832}"/>
              </a:ext>
            </a:extLst>
          </p:cNvPr>
          <p:cNvPicPr>
            <a:picLocks noChangeAspect="1"/>
          </p:cNvPicPr>
          <p:nvPr/>
        </p:nvPicPr>
        <p:blipFill>
          <a:blip r:embed="rId4"/>
          <a:stretch>
            <a:fillRect/>
          </a:stretch>
        </p:blipFill>
        <p:spPr>
          <a:xfrm>
            <a:off x="6360258" y="3284984"/>
            <a:ext cx="2532222" cy="2338322"/>
          </a:xfrm>
          <a:prstGeom prst="rect">
            <a:avLst/>
          </a:prstGeom>
        </p:spPr>
      </p:pic>
    </p:spTree>
    <p:extLst>
      <p:ext uri="{BB962C8B-B14F-4D97-AF65-F5344CB8AC3E}">
        <p14:creationId xmlns:p14="http://schemas.microsoft.com/office/powerpoint/2010/main" val="375724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 (or label)</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ext uri="{D42A27DB-BD31-4B8C-83A1-F6EECF244321}">
                <p14:modId xmlns:p14="http://schemas.microsoft.com/office/powerpoint/2010/main" val="3852283288"/>
              </p:ext>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691680" y="4926633"/>
            <a:ext cx="83969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no 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1274500669"/>
              </p:ext>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008040"/>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11493" y="3706853"/>
            <a:ext cx="167255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descriptive model</a:t>
            </a:r>
          </a:p>
          <a:p>
            <a:r>
              <a:rPr lang="en-US" sz="1600" dirty="0">
                <a:solidFill>
                  <a:schemeClr val="tx1"/>
                </a:solidFill>
                <a:latin typeface="Calibri"/>
                <a:cs typeface="Calibri"/>
              </a:rPr>
              <a:t>(clustering)</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435524" y="4926633"/>
            <a:ext cx="252024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describe classes based on </a:t>
            </a:r>
          </a:p>
          <a:p>
            <a:r>
              <a:rPr lang="en-US" sz="1600" dirty="0">
                <a:solidFill>
                  <a:schemeClr val="tx1"/>
                </a:solidFill>
                <a:latin typeface="Calibri"/>
                <a:cs typeface="Calibri"/>
              </a:rPr>
              <a:t>similarity of attribute values</a:t>
            </a:r>
          </a:p>
        </p:txBody>
      </p:sp>
    </p:spTree>
    <p:extLst>
      <p:ext uri="{BB962C8B-B14F-4D97-AF65-F5344CB8AC3E}">
        <p14:creationId xmlns:p14="http://schemas.microsoft.com/office/powerpoint/2010/main" val="238434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Density-based Clustering - DBSCAN</a:t>
            </a:r>
          </a:p>
        </p:txBody>
      </p:sp>
      <p:sp>
        <p:nvSpPr>
          <p:cNvPr id="3" name="Content Placeholder 2"/>
          <p:cNvSpPr>
            <a:spLocks noGrp="1"/>
          </p:cNvSpPr>
          <p:nvPr>
            <p:ph idx="1"/>
          </p:nvPr>
        </p:nvSpPr>
        <p:spPr/>
        <p:txBody>
          <a:bodyPr/>
          <a:lstStyle/>
          <a:p>
            <a:pPr>
              <a:spcBef>
                <a:spcPct val="50000"/>
              </a:spcBef>
            </a:pPr>
            <a:r>
              <a:rPr lang="en-US" altLang="zh-CN" dirty="0">
                <a:ea typeface="宋体" charset="-122"/>
              </a:rPr>
              <a:t>Clustering based on a local, density-based criterion</a:t>
            </a:r>
          </a:p>
          <a:p>
            <a:pPr>
              <a:lnSpc>
                <a:spcPct val="50000"/>
              </a:lnSpc>
              <a:spcBef>
                <a:spcPct val="50000"/>
              </a:spcBef>
            </a:pPr>
            <a:endParaRPr lang="en-US" altLang="zh-CN" sz="3600" dirty="0">
              <a:ea typeface="宋体" charset="-122"/>
            </a:endParaRPr>
          </a:p>
          <a:p>
            <a:pPr>
              <a:lnSpc>
                <a:spcPct val="50000"/>
              </a:lnSpc>
              <a:spcBef>
                <a:spcPct val="50000"/>
              </a:spcBef>
            </a:pPr>
            <a:r>
              <a:rPr lang="en-US" altLang="zh-CN" dirty="0">
                <a:ea typeface="宋体" charset="-122"/>
              </a:rPr>
              <a:t>Properties</a:t>
            </a:r>
          </a:p>
          <a:p>
            <a:pPr lvl="1">
              <a:spcBef>
                <a:spcPts val="480"/>
              </a:spcBef>
            </a:pPr>
            <a:r>
              <a:rPr lang="en-US" altLang="zh-CN" dirty="0">
                <a:ea typeface="宋体" charset="-122"/>
              </a:rPr>
              <a:t>Discovers clusters of arbitrary shape</a:t>
            </a:r>
          </a:p>
          <a:p>
            <a:pPr lvl="1">
              <a:spcBef>
                <a:spcPts val="480"/>
              </a:spcBef>
            </a:pPr>
            <a:r>
              <a:rPr lang="en-US" altLang="zh-CN" dirty="0">
                <a:ea typeface="宋体" charset="-122"/>
              </a:rPr>
              <a:t>Handles noise</a:t>
            </a:r>
          </a:p>
          <a:p>
            <a:pPr lvl="1">
              <a:spcBef>
                <a:spcPts val="480"/>
              </a:spcBef>
            </a:pPr>
            <a:r>
              <a:rPr lang="en-US" altLang="zh-CN" dirty="0">
                <a:ea typeface="宋体" charset="-122"/>
              </a:rPr>
              <a:t>Clusters in one scan</a:t>
            </a:r>
          </a:p>
          <a:p>
            <a:pPr lvl="1">
              <a:spcBef>
                <a:spcPts val="480"/>
              </a:spcBef>
            </a:pPr>
            <a:r>
              <a:rPr lang="en-US" altLang="zh-CN" dirty="0">
                <a:ea typeface="宋体" charset="-122"/>
              </a:rPr>
              <a:t>No predetermined number of clusters</a:t>
            </a:r>
          </a:p>
          <a:p>
            <a:pPr lvl="1">
              <a:spcBef>
                <a:spcPts val="480"/>
              </a:spcBef>
            </a:pPr>
            <a:r>
              <a:rPr lang="en-US" altLang="zh-CN" dirty="0">
                <a:ea typeface="宋体" charset="-122"/>
              </a:rPr>
              <a:t>Model parameters: density parameters</a:t>
            </a:r>
            <a:endParaRPr lang="en-US" sz="4800" dirty="0"/>
          </a:p>
        </p:txBody>
      </p:sp>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62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assume a distance metric </a:t>
                </a:r>
                <a14:m>
                  <m:oMath xmlns:m="http://schemas.openxmlformats.org/officeDocument/2006/math">
                    <m:r>
                      <a:rPr lang="fr-CH" i="1">
                        <a:latin typeface="Cambria Math" charset="0"/>
                      </a:rPr>
                      <m:t>𝑑</m:t>
                    </m:r>
                  </m:oMath>
                </a14:m>
                <a:r>
                  <a:rPr lang="en-US" dirty="0"/>
                  <a:t> is given</a:t>
                </a:r>
                <a:endParaRPr lang="fr-CH" dirty="0">
                  <a:latin typeface="Cambria Math" charset="0"/>
                  <a:ea typeface="Cambria Math" charset="0"/>
                  <a:cs typeface="Cambria Math" charset="0"/>
                </a:endParaRPr>
              </a:p>
              <a:p>
                <a:pPr algn="ctr"/>
                <a14:m>
                  <m:oMath xmlns:m="http://schemas.openxmlformats.org/officeDocument/2006/math">
                    <m:r>
                      <a:rPr lang="en-US" b="1" i="1" dirty="0">
                        <a:latin typeface="Cambria Math" charset="0"/>
                        <a:ea typeface="Cambria Math" charset="0"/>
                        <a:cs typeface="Cambria Math" charset="0"/>
                      </a:rPr>
                      <m:t>𝜺</m:t>
                    </m:r>
                  </m:oMath>
                </a14:m>
                <a:r>
                  <a:rPr lang="en-US" b="1" dirty="0"/>
                  <a:t>- neighborhood</a:t>
                </a:r>
                <a:r>
                  <a:rPr lang="en-US" dirty="0"/>
                  <a:t>: </a:t>
                </a:r>
                <a14:m>
                  <m:oMath xmlns:m="http://schemas.openxmlformats.org/officeDocument/2006/math">
                    <m:sSub>
                      <m:sSubPr>
                        <m:ctrlPr>
                          <a:rPr lang="fr-CH" i="1">
                            <a:latin typeface="Cambria Math" panose="02040503050406030204" pitchFamily="18" charset="0"/>
                          </a:rPr>
                        </m:ctrlPr>
                      </m:sSubPr>
                      <m:e>
                        <m:r>
                          <a:rPr lang="fr-CH" i="1">
                            <a:latin typeface="Cambria Math" charset="0"/>
                          </a:rPr>
                          <m:t>𝑁</m:t>
                        </m:r>
                      </m:e>
                      <m:sub>
                        <m:r>
                          <a:rPr lang="en-US" i="1" dirty="0">
                            <a:latin typeface="Cambria Math" charset="0"/>
                            <a:ea typeface="Cambria Math" charset="0"/>
                            <a:cs typeface="Cambria Math" charset="0"/>
                          </a:rPr>
                          <m:t>𝜀</m:t>
                        </m:r>
                        <m:r>
                          <m:rPr>
                            <m:nor/>
                          </m:rPr>
                          <a:rPr lang="en-US" dirty="0"/>
                          <m:t> </m:t>
                        </m:r>
                      </m:sub>
                    </m:sSub>
                    <m:d>
                      <m:dPr>
                        <m:ctrlPr>
                          <a:rPr lang="fr-CH" i="1">
                            <a:latin typeface="Cambria Math" panose="02040503050406030204" pitchFamily="18" charset="0"/>
                          </a:rPr>
                        </m:ctrlPr>
                      </m:dPr>
                      <m:e>
                        <m:r>
                          <a:rPr lang="fr-CH" i="1">
                            <a:latin typeface="Cambria Math" charset="0"/>
                          </a:rPr>
                          <m:t>𝑞</m:t>
                        </m:r>
                      </m:e>
                    </m:d>
                    <m:r>
                      <a:rPr lang="fr-CH" i="1">
                        <a:latin typeface="Cambria Math" charset="0"/>
                      </a:rPr>
                      <m:t>=</m:t>
                    </m:r>
                    <m:d>
                      <m:dPr>
                        <m:begChr m:val="{"/>
                        <m:endChr m:val="}"/>
                        <m:ctrlPr>
                          <a:rPr lang="fr-CH" i="1">
                            <a:latin typeface="Cambria Math" panose="02040503050406030204" pitchFamily="18" charset="0"/>
                          </a:rPr>
                        </m:ctrlPr>
                      </m:dPr>
                      <m:e>
                        <m:r>
                          <a:rPr lang="fr-CH" i="1">
                            <a:latin typeface="Cambria Math" charset="0"/>
                          </a:rPr>
                          <m:t>𝑝</m:t>
                        </m:r>
                        <m:r>
                          <a:rPr lang="fr-CH" i="1">
                            <a:latin typeface="Cambria Math" charset="0"/>
                          </a:rPr>
                          <m:t>|</m:t>
                        </m:r>
                        <m:r>
                          <a:rPr lang="fr-CH" i="1">
                            <a:latin typeface="Cambria Math" charset="0"/>
                          </a:rPr>
                          <m:t>𝑑</m:t>
                        </m:r>
                        <m:r>
                          <a:rPr lang="fr-CH" i="1">
                            <a:latin typeface="Cambria Math" charset="0"/>
                          </a:rPr>
                          <m:t>(</m:t>
                        </m:r>
                        <m:r>
                          <a:rPr lang="fr-CH" i="1">
                            <a:latin typeface="Cambria Math" charset="0"/>
                          </a:rPr>
                          <m:t>𝑝</m:t>
                        </m:r>
                        <m:r>
                          <a:rPr lang="fr-CH" i="1">
                            <a:latin typeface="Cambria Math" charset="0"/>
                          </a:rPr>
                          <m:t>,</m:t>
                        </m:r>
                        <m:r>
                          <a:rPr lang="fr-CH" i="1">
                            <a:latin typeface="Cambria Math" charset="0"/>
                          </a:rPr>
                          <m:t>𝑞</m:t>
                        </m:r>
                        <m:r>
                          <a:rPr lang="fr-CH" i="1">
                            <a:latin typeface="Cambria Math" charset="0"/>
                          </a:rPr>
                          <m:t>)</m:t>
                        </m:r>
                        <m:r>
                          <m:rPr>
                            <m:nor/>
                          </m:rPr>
                          <a:rPr lang="en-US" dirty="0"/>
                          <m:t> &lt; </m:t>
                        </m:r>
                        <m:r>
                          <a:rPr lang="en-US" i="1" dirty="0">
                            <a:latin typeface="Cambria Math" charset="0"/>
                            <a:ea typeface="Cambria Math" charset="0"/>
                            <a:cs typeface="Cambria Math" charset="0"/>
                          </a:rPr>
                          <m:t>𝜀</m:t>
                        </m:r>
                        <m:r>
                          <m:rPr>
                            <m:nor/>
                          </m:rPr>
                          <a:rPr lang="en-US" dirty="0"/>
                          <m:t> </m:t>
                        </m:r>
                      </m:e>
                    </m:d>
                  </m:oMath>
                </a14:m>
                <a:endParaRPr lang="fr-CH" dirty="0"/>
              </a:p>
              <a:p>
                <a:pPr algn="ctr"/>
                <a:r>
                  <a:rPr lang="en-US" dirty="0"/>
                  <a:t>A point </a:t>
                </a:r>
                <a14:m>
                  <m:oMath xmlns:m="http://schemas.openxmlformats.org/officeDocument/2006/math">
                    <m:r>
                      <a:rPr lang="fr-CH" i="1">
                        <a:latin typeface="Cambria Math" charset="0"/>
                      </a:rPr>
                      <m:t>𝑞</m:t>
                    </m:r>
                  </m:oMath>
                </a14:m>
                <a:r>
                  <a:rPr lang="en-US" dirty="0"/>
                  <a:t> is </a:t>
                </a:r>
                <a:r>
                  <a:rPr lang="en-US" b="1" dirty="0"/>
                  <a:t>a core point </a:t>
                </a:r>
                <a:r>
                  <a:rPr lang="en-US" dirty="0"/>
                  <a:t>if </a:t>
                </a:r>
                <a14:m>
                  <m:oMath xmlns:m="http://schemas.openxmlformats.org/officeDocument/2006/math">
                    <m:sSub>
                      <m:sSubPr>
                        <m:ctrlPr>
                          <a:rPr lang="fr-CH" i="1">
                            <a:latin typeface="Cambria Math" panose="02040503050406030204" pitchFamily="18" charset="0"/>
                          </a:rPr>
                        </m:ctrlPr>
                      </m:sSubPr>
                      <m:e>
                        <m:r>
                          <a:rPr lang="fr-CH" i="1">
                            <a:latin typeface="Cambria Math" charset="0"/>
                          </a:rPr>
                          <m:t>|</m:t>
                        </m:r>
                        <m:r>
                          <a:rPr lang="fr-CH" i="1">
                            <a:latin typeface="Cambria Math" charset="0"/>
                          </a:rPr>
                          <m:t>𝑁</m:t>
                        </m:r>
                      </m:e>
                      <m:sub>
                        <m:r>
                          <a:rPr lang="en-US" i="1" dirty="0">
                            <a:latin typeface="Cambria Math" charset="0"/>
                            <a:ea typeface="Cambria Math" charset="0"/>
                            <a:cs typeface="Cambria Math" charset="0"/>
                          </a:rPr>
                          <m:t>𝜀</m:t>
                        </m:r>
                        <m:r>
                          <m:rPr>
                            <m:nor/>
                          </m:rPr>
                          <a:rPr lang="en-US" dirty="0"/>
                          <m:t> </m:t>
                        </m:r>
                      </m:sub>
                    </m:sSub>
                    <m:d>
                      <m:dPr>
                        <m:ctrlPr>
                          <a:rPr lang="fr-CH" i="1">
                            <a:latin typeface="Cambria Math" panose="02040503050406030204" pitchFamily="18" charset="0"/>
                          </a:rPr>
                        </m:ctrlPr>
                      </m:dPr>
                      <m:e>
                        <m:r>
                          <a:rPr lang="fr-CH" i="1">
                            <a:latin typeface="Cambria Math" charset="0"/>
                          </a:rPr>
                          <m:t>𝑞</m:t>
                        </m:r>
                      </m:e>
                    </m:d>
                    <m:r>
                      <a:rPr lang="fr-CH" i="1">
                        <a:latin typeface="Cambria Math" charset="0"/>
                      </a:rPr>
                      <m:t>|</m:t>
                    </m:r>
                    <m:r>
                      <a:rPr lang="fr-CH" i="1">
                        <a:latin typeface="Cambria Math" charset="0"/>
                        <a:ea typeface="Cambria Math" charset="0"/>
                        <a:cs typeface="Cambria Math" charset="0"/>
                      </a:rPr>
                      <m:t>≥</m:t>
                    </m:r>
                    <m:r>
                      <a:rPr lang="fr-CH" i="1">
                        <a:latin typeface="Cambria Math" charset="0"/>
                        <a:ea typeface="Cambria Math" charset="0"/>
                        <a:cs typeface="Cambria Math" charset="0"/>
                      </a:rPr>
                      <m:t>𝜇</m:t>
                    </m:r>
                  </m:oMath>
                </a14:m>
                <a:endParaRPr lang="en-US" dirty="0"/>
              </a:p>
              <a:p>
                <a14:m>
                  <m:oMath xmlns:m="http://schemas.openxmlformats.org/officeDocument/2006/math">
                    <m:r>
                      <a:rPr lang="en-US" i="1" dirty="0">
                        <a:latin typeface="Cambria Math" charset="0"/>
                        <a:ea typeface="Cambria Math" charset="0"/>
                        <a:cs typeface="Cambria Math" charset="0"/>
                      </a:rPr>
                      <m:t>𝜀</m:t>
                    </m:r>
                  </m:oMath>
                </a14:m>
                <a:r>
                  <a:rPr lang="en-US" dirty="0"/>
                  <a:t> and </a:t>
                </a:r>
                <a14:m>
                  <m:oMath xmlns:m="http://schemas.openxmlformats.org/officeDocument/2006/math">
                    <m:r>
                      <a:rPr lang="fr-CH" i="1">
                        <a:latin typeface="Cambria Math" charset="0"/>
                        <a:ea typeface="Cambria Math" charset="0"/>
                        <a:cs typeface="Cambria Math" charset="0"/>
                      </a:rPr>
                      <m:t>𝜇</m:t>
                    </m:r>
                  </m:oMath>
                </a14:m>
                <a:r>
                  <a:rPr lang="en-US" dirty="0"/>
                  <a:t> are model parameters</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32"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Oval 4"/>
          <p:cNvSpPr/>
          <p:nvPr/>
        </p:nvSpPr>
        <p:spPr>
          <a:xfrm>
            <a:off x="2113829" y="516097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592755" y="560472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833070" y="467957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2372685" y="474142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2372685" y="574052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1397774" y="4434829"/>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TextBox 10"/>
          <p:cNvSpPr txBox="1"/>
          <p:nvPr/>
        </p:nvSpPr>
        <p:spPr>
          <a:xfrm>
            <a:off x="2440770" y="4610320"/>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2" name="TextBox 11"/>
          <p:cNvSpPr txBox="1"/>
          <p:nvPr/>
        </p:nvSpPr>
        <p:spPr>
          <a:xfrm>
            <a:off x="2170125" y="4888250"/>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mc:AlternateContent xmlns:mc="http://schemas.openxmlformats.org/markup-compatibility/2006" xmlns:a14="http://schemas.microsoft.com/office/drawing/2010/main">
        <mc:Choice Requires="a14">
          <p:sp>
            <p:nvSpPr>
              <p:cNvPr id="13" name="TextBox 12"/>
              <p:cNvSpPr txBox="1"/>
              <p:nvPr/>
            </p:nvSpPr>
            <p:spPr>
              <a:xfrm>
                <a:off x="3563888" y="4509120"/>
                <a:ext cx="4253216" cy="830997"/>
              </a:xfrm>
              <a:prstGeom prst="rect">
                <a:avLst/>
              </a:prstGeom>
              <a:noFill/>
            </p:spPr>
            <p:txBody>
              <a:bodyPr wrap="none" rtlCol="0">
                <a:spAutoFit/>
              </a:bodyPr>
              <a:lstStyle/>
              <a:p>
                <a:r>
                  <a:rPr lang="en-US" sz="2400" dirty="0">
                    <a:latin typeface="Calibri" charset="0"/>
                    <a:ea typeface="Calibri" charset="0"/>
                    <a:cs typeface="Calibri" charset="0"/>
                  </a:rPr>
                  <a:t>q is a core point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en-US" sz="2400" dirty="0">
                    <a:latin typeface="Calibri" charset="0"/>
                    <a:ea typeface="Calibri" charset="0"/>
                    <a:cs typeface="Calibri" charset="0"/>
                  </a:rPr>
                  <a:t>p1 is not a core point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563888" y="4509120"/>
                <a:ext cx="4253216" cy="830997"/>
              </a:xfrm>
              <a:prstGeom prst="rect">
                <a:avLst/>
              </a:prstGeom>
              <a:blipFill rotWithShape="0">
                <a:blip r:embed="rId4"/>
                <a:stretch>
                  <a:fillRect l="-1865" t="-5882" b="-16176"/>
                </a:stretch>
              </a:blipFill>
            </p:spPr>
            <p:txBody>
              <a:bodyPr/>
              <a:lstStyle/>
              <a:p>
                <a:r>
                  <a:rPr lang="en-US">
                    <a:noFill/>
                  </a:rPr>
                  <a:t> </a:t>
                </a:r>
              </a:p>
            </p:txBody>
          </p:sp>
        </mc:Fallback>
      </mc:AlternateContent>
      <p:cxnSp>
        <p:nvCxnSpPr>
          <p:cNvPr id="14" name="Straight Arrow Connector 13"/>
          <p:cNvCxnSpPr>
            <a:stCxn id="7" idx="5"/>
          </p:cNvCxnSpPr>
          <p:nvPr/>
        </p:nvCxnSpPr>
        <p:spPr>
          <a:xfrm>
            <a:off x="2217128" y="5264270"/>
            <a:ext cx="594215" cy="4009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2467053" y="5104274"/>
                <a:ext cx="350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i="1" dirty="0">
                          <a:latin typeface="Cambria Math" charset="0"/>
                          <a:ea typeface="Calibri" charset="0"/>
                          <a:cs typeface="Calibri" charset="0"/>
                        </a:rPr>
                        <m:t>𝜀</m:t>
                      </m:r>
                    </m:oMath>
                  </m:oMathPara>
                </a14:m>
                <a:endParaRPr lang="en-US" sz="1800" dirty="0">
                  <a:latin typeface="Calibri" charset="0"/>
                  <a:ea typeface="Calibri" charset="0"/>
                  <a:cs typeface="Calibri"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2467053" y="5104274"/>
                <a:ext cx="350673" cy="369332"/>
              </a:xfrm>
              <a:prstGeom prst="rect">
                <a:avLst/>
              </a:prstGeom>
              <a:blipFill rotWithShape="0">
                <a:blip r:embed="rId5"/>
                <a:stretch>
                  <a:fillRect/>
                </a:stretch>
              </a:blipFill>
            </p:spPr>
            <p:txBody>
              <a:bodyPr/>
              <a:lstStyle/>
              <a:p>
                <a:r>
                  <a:rPr lang="en-US">
                    <a:noFill/>
                  </a:rPr>
                  <a:t> </a:t>
                </a:r>
              </a:p>
            </p:txBody>
          </p:sp>
        </mc:Fallback>
      </mc:AlternateContent>
      <p:sp>
        <p:nvSpPr>
          <p:cNvPr id="16" name="Oval 15"/>
          <p:cNvSpPr/>
          <p:nvPr/>
        </p:nvSpPr>
        <p:spPr>
          <a:xfrm>
            <a:off x="1653267" y="401394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Tree>
    <p:extLst>
      <p:ext uri="{BB962C8B-B14F-4D97-AF65-F5344CB8AC3E}">
        <p14:creationId xmlns:p14="http://schemas.microsoft.com/office/powerpoint/2010/main" val="99412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Directly Density-Reachable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8317" y="1322500"/>
                <a:ext cx="7886700" cy="1757222"/>
              </a:xfrm>
            </p:spPr>
            <p:txBody>
              <a:bodyPr>
                <a:noAutofit/>
              </a:bodyPr>
              <a:lstStyle/>
              <a:p>
                <a:r>
                  <a:rPr lang="en-US" sz="2800" dirty="0"/>
                  <a:t>A point </a:t>
                </a:r>
                <a14:m>
                  <m:oMath xmlns:m="http://schemas.openxmlformats.org/officeDocument/2006/math">
                    <m:r>
                      <a:rPr lang="fr-CH" sz="2800" i="1">
                        <a:latin typeface="Cambria Math" charset="0"/>
                      </a:rPr>
                      <m:t>𝑝</m:t>
                    </m:r>
                  </m:oMath>
                </a14:m>
                <a:r>
                  <a:rPr lang="en-US" sz="2800" dirty="0"/>
                  <a:t> is </a:t>
                </a:r>
                <a:r>
                  <a:rPr lang="en-US" sz="2800" b="1" dirty="0"/>
                  <a:t>directly density-reachable </a:t>
                </a:r>
                <a:r>
                  <a:rPr lang="en-US" sz="2800" dirty="0"/>
                  <a:t>from </a:t>
                </a:r>
                <a14:m>
                  <m:oMath xmlns:m="http://schemas.openxmlformats.org/officeDocument/2006/math">
                    <m:r>
                      <a:rPr lang="fr-CH" sz="2800" i="1">
                        <a:latin typeface="Cambria Math" charset="0"/>
                      </a:rPr>
                      <m:t>𝑞</m:t>
                    </m:r>
                  </m:oMath>
                </a14:m>
                <a:r>
                  <a:rPr lang="en-US" sz="2800" dirty="0"/>
                  <a:t> if</a:t>
                </a:r>
              </a:p>
              <a:p>
                <a:pPr algn="ctr"/>
                <a14:m>
                  <m:oMath xmlns:m="http://schemas.openxmlformats.org/officeDocument/2006/math">
                    <m:sSub>
                      <m:sSubPr>
                        <m:ctrlPr>
                          <a:rPr lang="fr-CH" sz="2800" b="0" i="1" smtClean="0">
                            <a:latin typeface="Cambria Math" panose="02040503050406030204" pitchFamily="18" charset="0"/>
                          </a:rPr>
                        </m:ctrlPr>
                      </m:sSubPr>
                      <m:e>
                        <m:r>
                          <a:rPr lang="fr-CH" sz="2800" b="0" i="1" smtClean="0">
                            <a:latin typeface="Cambria Math" charset="0"/>
                          </a:rPr>
                          <m:t>𝑝</m:t>
                        </m:r>
                        <m:r>
                          <a:rPr lang="fr-CH" sz="2800" b="0" i="1" smtClean="0">
                            <a:latin typeface="Cambria Math" charset="0"/>
                            <a:ea typeface="Cambria Math" charset="0"/>
                            <a:cs typeface="Cambria Math" charset="0"/>
                          </a:rPr>
                          <m:t>∈</m:t>
                        </m:r>
                        <m:r>
                          <a:rPr lang="fr-CH" sz="2800" b="0" i="1" smtClean="0">
                            <a:latin typeface="Cambria Math" charset="0"/>
                          </a:rPr>
                          <m:t>𝑁</m:t>
                        </m:r>
                      </m:e>
                      <m:sub>
                        <m:r>
                          <a:rPr lang="en-US" sz="2800" i="1" dirty="0" smtClean="0">
                            <a:latin typeface="Cambria Math" charset="0"/>
                            <a:ea typeface="Cambria Math" charset="0"/>
                            <a:cs typeface="Cambria Math" charset="0"/>
                          </a:rPr>
                          <m:t>𝜀</m:t>
                        </m:r>
                        <m:r>
                          <m:rPr>
                            <m:nor/>
                          </m:rPr>
                          <a:rPr lang="en-US" sz="2800" dirty="0"/>
                          <m:t> </m:t>
                        </m:r>
                      </m:sub>
                    </m:sSub>
                    <m:d>
                      <m:dPr>
                        <m:ctrlPr>
                          <a:rPr lang="fr-CH" sz="2800" b="0" i="1" smtClean="0">
                            <a:latin typeface="Cambria Math" panose="02040503050406030204" pitchFamily="18" charset="0"/>
                          </a:rPr>
                        </m:ctrlPr>
                      </m:dPr>
                      <m:e>
                        <m:r>
                          <a:rPr lang="fr-CH" sz="2800" b="0" i="1" smtClean="0">
                            <a:latin typeface="Cambria Math" charset="0"/>
                          </a:rPr>
                          <m:t>𝑞</m:t>
                        </m:r>
                      </m:e>
                    </m:d>
                  </m:oMath>
                </a14:m>
                <a:r>
                  <a:rPr lang="en-US" sz="2800" dirty="0"/>
                  <a:t> and </a:t>
                </a:r>
                <a14:m>
                  <m:oMath xmlns:m="http://schemas.openxmlformats.org/officeDocument/2006/math">
                    <m:sSub>
                      <m:sSubPr>
                        <m:ctrlPr>
                          <a:rPr lang="fr-CH" sz="2800" b="0" i="1" smtClean="0">
                            <a:latin typeface="Cambria Math" panose="02040503050406030204" pitchFamily="18" charset="0"/>
                          </a:rPr>
                        </m:ctrlPr>
                      </m:sSubPr>
                      <m:e>
                        <m:r>
                          <a:rPr lang="fr-CH" sz="2800" b="0" i="1" smtClean="0">
                            <a:latin typeface="Cambria Math" charset="0"/>
                          </a:rPr>
                          <m:t>|</m:t>
                        </m:r>
                        <m:r>
                          <a:rPr lang="fr-CH" sz="2800" b="0" i="1" smtClean="0">
                            <a:latin typeface="Cambria Math" charset="0"/>
                          </a:rPr>
                          <m:t>𝑁</m:t>
                        </m:r>
                      </m:e>
                      <m:sub>
                        <m:r>
                          <a:rPr lang="en-US" sz="2800" i="1" dirty="0" smtClean="0">
                            <a:latin typeface="Cambria Math" charset="0"/>
                            <a:ea typeface="Cambria Math" charset="0"/>
                            <a:cs typeface="Cambria Math" charset="0"/>
                          </a:rPr>
                          <m:t>𝜀</m:t>
                        </m:r>
                        <m:r>
                          <m:rPr>
                            <m:nor/>
                          </m:rPr>
                          <a:rPr lang="en-US" sz="2800" dirty="0"/>
                          <m:t> </m:t>
                        </m:r>
                      </m:sub>
                    </m:sSub>
                    <m:d>
                      <m:dPr>
                        <m:ctrlPr>
                          <a:rPr lang="fr-CH" sz="2800" b="0" i="1" smtClean="0">
                            <a:latin typeface="Cambria Math" panose="02040503050406030204" pitchFamily="18" charset="0"/>
                          </a:rPr>
                        </m:ctrlPr>
                      </m:dPr>
                      <m:e>
                        <m:r>
                          <a:rPr lang="fr-CH" sz="2800" b="0" i="1" smtClean="0">
                            <a:latin typeface="Cambria Math" charset="0"/>
                          </a:rPr>
                          <m:t>𝑞</m:t>
                        </m:r>
                      </m:e>
                    </m:d>
                    <m:r>
                      <a:rPr lang="fr-CH" sz="2800" b="0" i="1" smtClean="0">
                        <a:latin typeface="Cambria Math" charset="0"/>
                      </a:rPr>
                      <m:t>|</m:t>
                    </m:r>
                    <m:r>
                      <a:rPr lang="fr-CH" sz="2800" b="0" i="1" smtClean="0">
                        <a:latin typeface="Cambria Math" charset="0"/>
                        <a:ea typeface="Cambria Math" charset="0"/>
                        <a:cs typeface="Cambria Math" charset="0"/>
                      </a:rPr>
                      <m:t>≥</m:t>
                    </m:r>
                    <m:r>
                      <a:rPr lang="fr-CH" sz="2800" b="0" i="1" smtClean="0">
                        <a:latin typeface="Cambria Math" charset="0"/>
                        <a:ea typeface="Cambria Math" charset="0"/>
                        <a:cs typeface="Cambria Math" charset="0"/>
                      </a:rPr>
                      <m:t>𝜇</m:t>
                    </m:r>
                  </m:oMath>
                </a14:m>
                <a:endParaRPr lang="en-US" sz="2800" dirty="0"/>
              </a:p>
              <a:p>
                <a:r>
                  <a:rPr lang="en-US" sz="2800" dirty="0"/>
                  <a:t>A point that is directly density-reachable but not a core point is a </a:t>
                </a:r>
                <a:r>
                  <a:rPr lang="en-US" sz="2800" b="1" dirty="0"/>
                  <a:t>border point</a:t>
                </a:r>
              </a:p>
              <a:p>
                <a:r>
                  <a:rPr lang="en-US" sz="2800" dirty="0"/>
                  <a:t>A point that is not directly density-reachable is an </a:t>
                </a:r>
                <a:r>
                  <a:rPr lang="en-US" sz="2800" b="1" dirty="0"/>
                  <a:t>outlier </a:t>
                </a:r>
              </a:p>
              <a:p>
                <a:endParaRPr lang="en-US" sz="2800" dirty="0"/>
              </a:p>
              <a:p>
                <a:pPr marL="385763" indent="-385763">
                  <a:buFont typeface="+mj-lt"/>
                  <a:buAutoNum type="arabicPeriod"/>
                </a:pPr>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8317" y="1322500"/>
                <a:ext cx="7886700" cy="1757222"/>
              </a:xfrm>
              <a:blipFill>
                <a:blip r:embed="rId3"/>
                <a:stretch>
                  <a:fillRect l="-1447" t="-3597" b="-74820"/>
                </a:stretch>
              </a:blipFill>
            </p:spPr>
            <p:txBody>
              <a:bodyPr/>
              <a:lstStyle/>
              <a:p>
                <a:r>
                  <a:rPr lang="en-US">
                    <a:noFill/>
                  </a:rPr>
                  <a:t> </a:t>
                </a:r>
              </a:p>
            </p:txBody>
          </p:sp>
        </mc:Fallback>
      </mc:AlternateContent>
      <p:sp>
        <p:nvSpPr>
          <p:cNvPr id="4" name="Oval 3"/>
          <p:cNvSpPr/>
          <p:nvPr/>
        </p:nvSpPr>
        <p:spPr>
          <a:xfrm>
            <a:off x="967575" y="546215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6" name="Oval 5"/>
          <p:cNvSpPr/>
          <p:nvPr/>
        </p:nvSpPr>
        <p:spPr>
          <a:xfrm>
            <a:off x="446501" y="590590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7" name="Oval 6"/>
          <p:cNvSpPr/>
          <p:nvPr/>
        </p:nvSpPr>
        <p:spPr>
          <a:xfrm>
            <a:off x="686816" y="498075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8" name="Oval 7"/>
          <p:cNvSpPr/>
          <p:nvPr/>
        </p:nvSpPr>
        <p:spPr>
          <a:xfrm>
            <a:off x="1226431" y="504261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0" name="Oval 9"/>
          <p:cNvSpPr/>
          <p:nvPr/>
        </p:nvSpPr>
        <p:spPr>
          <a:xfrm>
            <a:off x="1882204" y="526045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1" name="Oval 10"/>
          <p:cNvSpPr/>
          <p:nvPr/>
        </p:nvSpPr>
        <p:spPr>
          <a:xfrm>
            <a:off x="1226431" y="604171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2" name="Oval 11"/>
          <p:cNvSpPr/>
          <p:nvPr/>
        </p:nvSpPr>
        <p:spPr>
          <a:xfrm>
            <a:off x="251520" y="4736014"/>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latin typeface="Calibri" charset="0"/>
              <a:ea typeface="Calibri" charset="0"/>
              <a:cs typeface="Calibri" charset="0"/>
            </a:endParaRPr>
          </a:p>
        </p:txBody>
      </p:sp>
      <p:sp>
        <p:nvSpPr>
          <p:cNvPr id="13" name="TextBox 12"/>
          <p:cNvSpPr txBox="1"/>
          <p:nvPr/>
        </p:nvSpPr>
        <p:spPr>
          <a:xfrm>
            <a:off x="1308141" y="4911505"/>
            <a:ext cx="396263" cy="338554"/>
          </a:xfrm>
          <a:prstGeom prst="rect">
            <a:avLst/>
          </a:prstGeom>
          <a:noFill/>
        </p:spPr>
        <p:txBody>
          <a:bodyPr wrap="none" rtlCol="0">
            <a:spAutoFit/>
          </a:bodyPr>
          <a:lstStyle/>
          <a:p>
            <a:r>
              <a:rPr lang="en-US" sz="1600">
                <a:latin typeface="Calibri" charset="0"/>
                <a:ea typeface="Calibri" charset="0"/>
                <a:cs typeface="Calibri" charset="0"/>
              </a:rPr>
              <a:t>p1</a:t>
            </a:r>
          </a:p>
        </p:txBody>
      </p:sp>
      <p:sp>
        <p:nvSpPr>
          <p:cNvPr id="14" name="TextBox 13"/>
          <p:cNvSpPr txBox="1"/>
          <p:nvPr/>
        </p:nvSpPr>
        <p:spPr>
          <a:xfrm>
            <a:off x="2007495" y="5106929"/>
            <a:ext cx="396263" cy="338554"/>
          </a:xfrm>
          <a:prstGeom prst="rect">
            <a:avLst/>
          </a:prstGeom>
          <a:noFill/>
        </p:spPr>
        <p:txBody>
          <a:bodyPr wrap="none" rtlCol="0">
            <a:spAutoFit/>
          </a:bodyPr>
          <a:lstStyle/>
          <a:p>
            <a:r>
              <a:rPr lang="en-US" sz="1600" dirty="0">
                <a:latin typeface="Calibri" charset="0"/>
                <a:ea typeface="Calibri" charset="0"/>
                <a:cs typeface="Calibri" charset="0"/>
              </a:rPr>
              <a:t>p2</a:t>
            </a:r>
          </a:p>
        </p:txBody>
      </p:sp>
      <p:sp>
        <p:nvSpPr>
          <p:cNvPr id="15" name="TextBox 14"/>
          <p:cNvSpPr txBox="1"/>
          <p:nvPr/>
        </p:nvSpPr>
        <p:spPr>
          <a:xfrm>
            <a:off x="1031084" y="5346522"/>
            <a:ext cx="292068" cy="338554"/>
          </a:xfrm>
          <a:prstGeom prst="rect">
            <a:avLst/>
          </a:prstGeom>
          <a:noFill/>
        </p:spPr>
        <p:txBody>
          <a:bodyPr wrap="none" rtlCol="0">
            <a:spAutoFit/>
          </a:bodyPr>
          <a:lstStyle/>
          <a:p>
            <a:r>
              <a:rPr lang="en-US" sz="1600" dirty="0">
                <a:latin typeface="Calibri" charset="0"/>
                <a:ea typeface="Calibri" charset="0"/>
                <a:cs typeface="Calibri" charset="0"/>
              </a:rPr>
              <a:t>q</a:t>
            </a:r>
          </a:p>
        </p:txBody>
      </p:sp>
      <mc:AlternateContent xmlns:mc="http://schemas.openxmlformats.org/markup-compatibility/2006" xmlns:a14="http://schemas.microsoft.com/office/drawing/2010/main">
        <mc:Choice Requires="a14">
          <p:sp>
            <p:nvSpPr>
              <p:cNvPr id="16" name="TextBox 15"/>
              <p:cNvSpPr txBox="1"/>
              <p:nvPr/>
            </p:nvSpPr>
            <p:spPr>
              <a:xfrm>
                <a:off x="2533442" y="4598747"/>
                <a:ext cx="6639511" cy="1200329"/>
              </a:xfrm>
              <a:prstGeom prst="rect">
                <a:avLst/>
              </a:prstGeom>
              <a:noFill/>
            </p:spPr>
            <p:txBody>
              <a:bodyPr wrap="none" rtlCol="0">
                <a:spAutoFit/>
              </a:bodyPr>
              <a:lstStyle/>
              <a:p>
                <a:r>
                  <a:rPr lang="en-US" sz="2400" dirty="0">
                    <a:latin typeface="Calibri" charset="0"/>
                    <a:ea typeface="Calibri" charset="0"/>
                    <a:cs typeface="Calibri" charset="0"/>
                  </a:rPr>
                  <a:t>p1 directly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en-US" sz="2400" dirty="0">
                    <a:latin typeface="Calibri" charset="0"/>
                    <a:ea typeface="Calibri" charset="0"/>
                    <a:cs typeface="Calibri" charset="0"/>
                  </a:rPr>
                  <a:t>p2 not directly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fr-CH" sz="2400" dirty="0">
                    <a:latin typeface="Calibri" charset="0"/>
                    <a:ea typeface="Calibri" charset="0"/>
                    <a:cs typeface="Calibri" charset="0"/>
                  </a:rPr>
                  <a:t>q </a:t>
                </a:r>
                <a:r>
                  <a:rPr lang="fr-CH" sz="2400" dirty="0" err="1">
                    <a:latin typeface="Calibri" charset="0"/>
                    <a:ea typeface="Calibri" charset="0"/>
                    <a:cs typeface="Calibri" charset="0"/>
                  </a:rPr>
                  <a:t>is</a:t>
                </a:r>
                <a:r>
                  <a:rPr lang="fr-CH" sz="2400" dirty="0">
                    <a:latin typeface="Calibri" charset="0"/>
                    <a:ea typeface="Calibri" charset="0"/>
                    <a:cs typeface="Calibri" charset="0"/>
                  </a:rPr>
                  <a:t> not </a:t>
                </a:r>
                <a:r>
                  <a:rPr lang="fr-CH" sz="2400" dirty="0" err="1">
                    <a:latin typeface="Calibri" charset="0"/>
                    <a:ea typeface="Calibri" charset="0"/>
                    <a:cs typeface="Calibri" charset="0"/>
                  </a:rPr>
                  <a:t>directly</a:t>
                </a:r>
                <a:r>
                  <a:rPr lang="fr-CH" sz="2400" dirty="0">
                    <a:latin typeface="Calibri" charset="0"/>
                    <a:ea typeface="Calibri" charset="0"/>
                    <a:cs typeface="Calibri" charset="0"/>
                  </a:rPr>
                  <a:t>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p1</a:t>
                </a:r>
              </a:p>
            </p:txBody>
          </p:sp>
        </mc:Choice>
        <mc:Fallback xmlns="">
          <p:sp>
            <p:nvSpPr>
              <p:cNvPr id="16" name="TextBox 15"/>
              <p:cNvSpPr txBox="1">
                <a:spLocks noRot="1" noChangeAspect="1" noMove="1" noResize="1" noEditPoints="1" noAdjustHandles="1" noChangeArrowheads="1" noChangeShapeType="1" noTextEdit="1"/>
              </p:cNvSpPr>
              <p:nvPr/>
            </p:nvSpPr>
            <p:spPr>
              <a:xfrm>
                <a:off x="2533442" y="4598747"/>
                <a:ext cx="6639511" cy="1200329"/>
              </a:xfrm>
              <a:prstGeom prst="rect">
                <a:avLst/>
              </a:prstGeom>
              <a:blipFill rotWithShape="0">
                <a:blip r:embed="rId4"/>
                <a:stretch>
                  <a:fillRect l="-1010" t="-4061" b="-10660"/>
                </a:stretch>
              </a:blipFill>
            </p:spPr>
            <p:txBody>
              <a:bodyPr/>
              <a:lstStyle/>
              <a:p>
                <a:r>
                  <a:rPr lang="en-US">
                    <a:noFill/>
                  </a:rPr>
                  <a:t> </a:t>
                </a:r>
              </a:p>
            </p:txBody>
          </p:sp>
        </mc:Fallback>
      </mc:AlternateContent>
      <p:cxnSp>
        <p:nvCxnSpPr>
          <p:cNvPr id="18" name="Straight Arrow Connector 17"/>
          <p:cNvCxnSpPr>
            <a:stCxn id="4" idx="5"/>
          </p:cNvCxnSpPr>
          <p:nvPr/>
        </p:nvCxnSpPr>
        <p:spPr>
          <a:xfrm>
            <a:off x="1070874" y="5565455"/>
            <a:ext cx="594215" cy="4009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1290265" y="5540589"/>
                <a:ext cx="33066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dirty="0">
                          <a:latin typeface="Cambria Math" charset="0"/>
                          <a:ea typeface="Calibri" charset="0"/>
                          <a:cs typeface="Calibri" charset="0"/>
                        </a:rPr>
                        <m:t>𝜀</m:t>
                      </m:r>
                    </m:oMath>
                  </m:oMathPara>
                </a14:m>
                <a:endParaRPr lang="en-US" sz="1600" dirty="0">
                  <a:latin typeface="Calibri" charset="0"/>
                  <a:ea typeface="Calibri" charset="0"/>
                  <a:cs typeface="Calibri"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1290265" y="5540589"/>
                <a:ext cx="330668" cy="338554"/>
              </a:xfrm>
              <a:prstGeom prst="rect">
                <a:avLst/>
              </a:prstGeom>
              <a:blipFill rotWithShape="0">
                <a:blip r:embed="rId5"/>
                <a:stretch>
                  <a:fillRect/>
                </a:stretch>
              </a:blipFill>
            </p:spPr>
            <p:txBody>
              <a:bodyPr/>
              <a:lstStyle/>
              <a:p>
                <a:r>
                  <a:rPr lang="en-US">
                    <a:noFill/>
                  </a:rPr>
                  <a:t> </a:t>
                </a:r>
              </a:p>
            </p:txBody>
          </p:sp>
        </mc:Fallback>
      </mc:AlternateContent>
      <p:sp>
        <p:nvSpPr>
          <p:cNvPr id="17" name="Footer Placeholder 3"/>
          <p:cNvSpPr>
            <a:spLocks noGrp="1"/>
          </p:cNvSpPr>
          <p:nvPr>
            <p:ph type="ftr" sz="quarter" idx="10"/>
          </p:nvPr>
        </p:nvSpPr>
        <p:spPr>
          <a:xfrm>
            <a:off x="152400" y="6512768"/>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0744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Directly Density-Reachable: Properties</a:t>
            </a:r>
          </a:p>
        </p:txBody>
      </p:sp>
      <p:sp>
        <p:nvSpPr>
          <p:cNvPr id="3" name="Content Placeholder 2"/>
          <p:cNvSpPr>
            <a:spLocks noGrp="1"/>
          </p:cNvSpPr>
          <p:nvPr>
            <p:ph idx="1"/>
          </p:nvPr>
        </p:nvSpPr>
        <p:spPr>
          <a:xfrm>
            <a:off x="225238" y="1349801"/>
            <a:ext cx="7886700" cy="1757222"/>
          </a:xfrm>
        </p:spPr>
        <p:txBody>
          <a:bodyPr>
            <a:normAutofit/>
          </a:bodyPr>
          <a:lstStyle/>
          <a:p>
            <a:r>
              <a:rPr lang="en-US" dirty="0"/>
              <a:t>Direct density-reachability induces a </a:t>
            </a:r>
            <a:r>
              <a:rPr lang="en-US" b="1" dirty="0"/>
              <a:t>directed graph </a:t>
            </a:r>
            <a:r>
              <a:rPr lang="en-US" dirty="0"/>
              <a:t>on the points</a:t>
            </a:r>
          </a:p>
          <a:p>
            <a:endParaRPr lang="en-US" dirty="0"/>
          </a:p>
          <a:p>
            <a:pPr marL="385763" indent="-385763">
              <a:buFont typeface="+mj-lt"/>
              <a:buAutoNum type="arabicPeriod"/>
            </a:pPr>
            <a:endParaRPr lang="en-US" dirty="0"/>
          </a:p>
          <a:p>
            <a:endParaRPr lang="en-US" dirty="0"/>
          </a:p>
        </p:txBody>
      </p:sp>
      <p:sp>
        <p:nvSpPr>
          <p:cNvPr id="17" name="Oval 16"/>
          <p:cNvSpPr/>
          <p:nvPr/>
        </p:nvSpPr>
        <p:spPr>
          <a:xfrm>
            <a:off x="4096458" y="399492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9" name="Oval 18"/>
          <p:cNvSpPr/>
          <p:nvPr/>
        </p:nvSpPr>
        <p:spPr>
          <a:xfrm>
            <a:off x="3454361" y="389676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0" name="Oval 19"/>
          <p:cNvSpPr/>
          <p:nvPr/>
        </p:nvSpPr>
        <p:spPr>
          <a:xfrm>
            <a:off x="3575384" y="443867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1" name="Oval 20"/>
          <p:cNvSpPr/>
          <p:nvPr/>
        </p:nvSpPr>
        <p:spPr>
          <a:xfrm>
            <a:off x="3815699" y="351352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3" name="Oval 22"/>
          <p:cNvSpPr/>
          <p:nvPr/>
        </p:nvSpPr>
        <p:spPr>
          <a:xfrm>
            <a:off x="4355314" y="357538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4" name="Oval 23"/>
          <p:cNvSpPr/>
          <p:nvPr/>
        </p:nvSpPr>
        <p:spPr>
          <a:xfrm>
            <a:off x="5011087" y="379321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5" name="Oval 24"/>
          <p:cNvSpPr/>
          <p:nvPr/>
        </p:nvSpPr>
        <p:spPr>
          <a:xfrm>
            <a:off x="4355314" y="457447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6" name="Oval 25"/>
          <p:cNvSpPr/>
          <p:nvPr/>
        </p:nvSpPr>
        <p:spPr>
          <a:xfrm>
            <a:off x="3380403" y="326878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7" name="TextBox 26"/>
          <p:cNvSpPr txBox="1"/>
          <p:nvPr/>
        </p:nvSpPr>
        <p:spPr>
          <a:xfrm>
            <a:off x="4444989" y="3406655"/>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28" name="TextBox 27"/>
          <p:cNvSpPr txBox="1"/>
          <p:nvPr/>
        </p:nvSpPr>
        <p:spPr>
          <a:xfrm>
            <a:off x="5128519" y="3729574"/>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29" name="TextBox 28"/>
          <p:cNvSpPr txBox="1"/>
          <p:nvPr/>
        </p:nvSpPr>
        <p:spPr>
          <a:xfrm>
            <a:off x="4152754" y="3879288"/>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30" name="Oval 29"/>
          <p:cNvSpPr/>
          <p:nvPr/>
        </p:nvSpPr>
        <p:spPr>
          <a:xfrm>
            <a:off x="3635896" y="285293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31" name="Oval 30"/>
          <p:cNvSpPr/>
          <p:nvPr/>
        </p:nvSpPr>
        <p:spPr>
          <a:xfrm>
            <a:off x="4476337" y="308234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32" name="Straight Arrow Connector 31"/>
          <p:cNvCxnSpPr>
            <a:endCxn id="23" idx="3"/>
          </p:cNvCxnSpPr>
          <p:nvPr/>
        </p:nvCxnSpPr>
        <p:spPr>
          <a:xfrm flipV="1">
            <a:off x="4191063" y="3678681"/>
            <a:ext cx="181974" cy="31624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6" idx="1"/>
          </p:cNvCxnSpPr>
          <p:nvPr/>
        </p:nvCxnSpPr>
        <p:spPr>
          <a:xfrm>
            <a:off x="4481445" y="3666247"/>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3" idx="0"/>
            <a:endCxn id="31" idx="4"/>
          </p:cNvCxnSpPr>
          <p:nvPr/>
        </p:nvCxnSpPr>
        <p:spPr>
          <a:xfrm flipV="1">
            <a:off x="4415826" y="3203368"/>
            <a:ext cx="121023" cy="372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936722" y="3593104"/>
            <a:ext cx="418592" cy="4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2"/>
          </p:cNvCxnSpPr>
          <p:nvPr/>
        </p:nvCxnSpPr>
        <p:spPr>
          <a:xfrm flipH="1" flipV="1">
            <a:off x="3575384" y="3994921"/>
            <a:ext cx="521074" cy="605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7" idx="3"/>
            <a:endCxn id="20" idx="7"/>
          </p:cNvCxnSpPr>
          <p:nvPr/>
        </p:nvCxnSpPr>
        <p:spPr>
          <a:xfrm flipH="1">
            <a:off x="3678684" y="4098221"/>
            <a:ext cx="435497" cy="358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7" idx="4"/>
            <a:endCxn id="25" idx="1"/>
          </p:cNvCxnSpPr>
          <p:nvPr/>
        </p:nvCxnSpPr>
        <p:spPr>
          <a:xfrm>
            <a:off x="4156969" y="4115944"/>
            <a:ext cx="216068" cy="476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5218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Density-Reachable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ea typeface="宋体" charset="-122"/>
                  </a:rPr>
                  <a:t>A point </a:t>
                </a:r>
                <a:r>
                  <a:rPr lang="en-US" altLang="zh-CN" i="1" dirty="0">
                    <a:ea typeface="宋体" charset="-122"/>
                  </a:rPr>
                  <a:t>p</a:t>
                </a:r>
                <a:r>
                  <a:rPr lang="en-US" altLang="zh-CN" dirty="0">
                    <a:ea typeface="宋体" charset="-122"/>
                  </a:rPr>
                  <a:t> is </a:t>
                </a:r>
                <a:r>
                  <a:rPr lang="en-US" altLang="zh-CN" b="1" dirty="0">
                    <a:ea typeface="宋体" charset="-122"/>
                  </a:rPr>
                  <a:t>density-reachable</a:t>
                </a:r>
                <a:r>
                  <a:rPr lang="en-US" altLang="zh-CN" dirty="0">
                    <a:ea typeface="宋体" charset="-122"/>
                  </a:rPr>
                  <a:t> from a point </a:t>
                </a:r>
                <a:r>
                  <a:rPr lang="en-US" altLang="zh-CN" i="1" dirty="0">
                    <a:ea typeface="宋体" charset="-122"/>
                  </a:rPr>
                  <a:t>q</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r>
                  <a:rPr lang="en-US" altLang="zh-CN" dirty="0">
                    <a:ea typeface="宋体" charset="-122"/>
                  </a:rPr>
                  <a:t>if there is a chain of points </a:t>
                </a:r>
                <a:r>
                  <a:rPr lang="en-US" altLang="zh-CN" i="1" dirty="0">
                    <a:ea typeface="宋体" charset="-122"/>
                  </a:rPr>
                  <a:t>p</a:t>
                </a:r>
                <a:r>
                  <a:rPr lang="en-US" altLang="zh-CN" i="1" baseline="-25000" dirty="0">
                    <a:ea typeface="宋体" charset="-122"/>
                  </a:rPr>
                  <a:t>1</a:t>
                </a:r>
                <a:r>
                  <a:rPr lang="en-US" altLang="zh-CN" dirty="0">
                    <a:ea typeface="宋体" charset="-122"/>
                  </a:rPr>
                  <a:t>, …, </a:t>
                </a:r>
                <a:r>
                  <a:rPr lang="en-US" altLang="zh-CN" i="1" dirty="0" err="1">
                    <a:ea typeface="宋体" charset="-122"/>
                  </a:rPr>
                  <a:t>p</a:t>
                </a:r>
                <a:r>
                  <a:rPr lang="en-US" altLang="zh-CN" i="1" baseline="-25000" dirty="0" err="1">
                    <a:ea typeface="宋体" charset="-122"/>
                  </a:rPr>
                  <a:t>n</a:t>
                </a:r>
                <a:r>
                  <a:rPr lang="en-US" altLang="zh-CN" dirty="0">
                    <a:ea typeface="宋体" charset="-122"/>
                  </a:rPr>
                  <a:t>, </a:t>
                </a:r>
                <a:br>
                  <a:rPr lang="en-US" altLang="zh-CN" dirty="0">
                    <a:ea typeface="宋体" charset="-122"/>
                  </a:rPr>
                </a:br>
                <a:r>
                  <a:rPr lang="en-US" altLang="zh-CN" i="1" dirty="0">
                    <a:ea typeface="宋体" charset="-122"/>
                  </a:rPr>
                  <a:t>p</a:t>
                </a:r>
                <a:r>
                  <a:rPr lang="en-US" altLang="zh-CN" i="1" baseline="-25000" dirty="0">
                    <a:ea typeface="宋体" charset="-122"/>
                  </a:rPr>
                  <a:t>1</a:t>
                </a:r>
                <a:r>
                  <a:rPr lang="en-US" altLang="zh-CN" dirty="0">
                    <a:ea typeface="宋体" charset="-122"/>
                  </a:rPr>
                  <a:t> = </a:t>
                </a:r>
                <a:r>
                  <a:rPr lang="en-US" altLang="zh-CN" i="1" dirty="0">
                    <a:ea typeface="宋体" charset="-122"/>
                  </a:rPr>
                  <a:t>q</a:t>
                </a:r>
                <a:r>
                  <a:rPr lang="en-US" altLang="zh-CN" dirty="0">
                    <a:ea typeface="宋体" charset="-122"/>
                  </a:rPr>
                  <a:t>, </a:t>
                </a:r>
                <a:r>
                  <a:rPr lang="en-US" altLang="zh-CN" i="1" dirty="0" err="1">
                    <a:ea typeface="宋体" charset="-122"/>
                  </a:rPr>
                  <a:t>p</a:t>
                </a:r>
                <a:r>
                  <a:rPr lang="en-US" altLang="zh-CN" i="1" baseline="-25000" dirty="0" err="1">
                    <a:ea typeface="宋体" charset="-122"/>
                  </a:rPr>
                  <a:t>n</a:t>
                </a:r>
                <a:r>
                  <a:rPr lang="en-US" altLang="zh-CN" dirty="0">
                    <a:ea typeface="宋体" charset="-122"/>
                  </a:rPr>
                  <a:t> = </a:t>
                </a:r>
                <a:r>
                  <a:rPr lang="en-US" altLang="zh-CN" i="1" dirty="0">
                    <a:ea typeface="宋体" charset="-122"/>
                  </a:rPr>
                  <a:t>p</a:t>
                </a:r>
                <a:r>
                  <a:rPr lang="en-US" altLang="zh-CN" dirty="0">
                    <a:ea typeface="宋体" charset="-122"/>
                  </a:rPr>
                  <a:t> such that </a:t>
                </a:r>
                <a:r>
                  <a:rPr lang="en-US" altLang="zh-CN" i="1" dirty="0">
                    <a:ea typeface="宋体" charset="-122"/>
                  </a:rPr>
                  <a:t>p</a:t>
                </a:r>
                <a:r>
                  <a:rPr lang="en-US" altLang="zh-CN" i="1" baseline="-25000" dirty="0">
                    <a:ea typeface="宋体" charset="-122"/>
                  </a:rPr>
                  <a:t>i+1</a:t>
                </a:r>
                <a:r>
                  <a:rPr lang="en-US" altLang="zh-CN" dirty="0">
                    <a:ea typeface="宋体" charset="-122"/>
                  </a:rPr>
                  <a:t> is directly density-reachable from </a:t>
                </a:r>
                <a:r>
                  <a:rPr lang="en-US" altLang="zh-CN" i="1" dirty="0">
                    <a:ea typeface="宋体" charset="-122"/>
                  </a:rPr>
                  <a:t>p</a:t>
                </a:r>
                <a:r>
                  <a:rPr lang="en-US" altLang="zh-CN" i="1" baseline="-25000" dirty="0">
                    <a:ea typeface="宋体" charset="-122"/>
                  </a:rPr>
                  <a:t>i</a:t>
                </a:r>
              </a:p>
              <a:p>
                <a:pPr lvl="1"/>
                <a:r>
                  <a:rPr lang="en-US" altLang="zh-CN" dirty="0">
                    <a:ea typeface="宋体" charset="-122"/>
                  </a:rPr>
                  <a:t>Asymmetric relationship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34" t="-1576"/>
                </a:stretch>
              </a:blipFill>
            </p:spPr>
            <p:txBody>
              <a:bodyPr/>
              <a:lstStyle/>
              <a:p>
                <a:r>
                  <a:rPr lang="en-US">
                    <a:noFill/>
                  </a:rPr>
                  <a:t> </a:t>
                </a:r>
              </a:p>
            </p:txBody>
          </p:sp>
        </mc:Fallback>
      </mc:AlternateContent>
      <p:sp>
        <p:nvSpPr>
          <p:cNvPr id="4" name="Oval 3"/>
          <p:cNvSpPr/>
          <p:nvPr/>
        </p:nvSpPr>
        <p:spPr>
          <a:xfrm>
            <a:off x="1543639" y="5446657"/>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5" name="Oval 4"/>
          <p:cNvSpPr/>
          <p:nvPr/>
        </p:nvSpPr>
        <p:spPr>
          <a:xfrm>
            <a:off x="901542" y="534850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022565" y="5890411"/>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262880" y="496525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1802495" y="502711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2458268" y="524495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1802495" y="602621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Oval 10"/>
          <p:cNvSpPr/>
          <p:nvPr/>
        </p:nvSpPr>
        <p:spPr>
          <a:xfrm>
            <a:off x="827584" y="472051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2" name="TextBox 11"/>
          <p:cNvSpPr txBox="1"/>
          <p:nvPr/>
        </p:nvSpPr>
        <p:spPr>
          <a:xfrm>
            <a:off x="1870580" y="4896007"/>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3" name="TextBox 12"/>
          <p:cNvSpPr txBox="1"/>
          <p:nvPr/>
        </p:nvSpPr>
        <p:spPr>
          <a:xfrm>
            <a:off x="2523806" y="5132012"/>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14" name="TextBox 13"/>
          <p:cNvSpPr txBox="1"/>
          <p:nvPr/>
        </p:nvSpPr>
        <p:spPr>
          <a:xfrm>
            <a:off x="1599935" y="5331024"/>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17" name="Oval 16"/>
          <p:cNvSpPr/>
          <p:nvPr/>
        </p:nvSpPr>
        <p:spPr>
          <a:xfrm>
            <a:off x="1083077" y="4304671"/>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8" name="Oval 17"/>
          <p:cNvSpPr/>
          <p:nvPr/>
        </p:nvSpPr>
        <p:spPr>
          <a:xfrm>
            <a:off x="1923518" y="453408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20" name="Straight Arrow Connector 19"/>
          <p:cNvCxnSpPr>
            <a:stCxn id="4" idx="0"/>
            <a:endCxn id="8" idx="3"/>
          </p:cNvCxnSpPr>
          <p:nvPr/>
        </p:nvCxnSpPr>
        <p:spPr>
          <a:xfrm flipV="1">
            <a:off x="1604150" y="5130417"/>
            <a:ext cx="216068" cy="31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9" idx="1"/>
          </p:cNvCxnSpPr>
          <p:nvPr/>
        </p:nvCxnSpPr>
        <p:spPr>
          <a:xfrm>
            <a:off x="1928626" y="5117983"/>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3469859" y="4594592"/>
                <a:ext cx="5143075" cy="1200329"/>
              </a:xfrm>
              <a:prstGeom prst="rect">
                <a:avLst/>
              </a:prstGeom>
              <a:noFill/>
            </p:spPr>
            <p:txBody>
              <a:bodyPr wrap="none" rtlCol="0">
                <a:spAutoFit/>
              </a:bodyPr>
              <a:lstStyle/>
              <a:p>
                <a:r>
                  <a:rPr lang="en-US" sz="2400" dirty="0">
                    <a:latin typeface="Calibri" charset="0"/>
                    <a:ea typeface="Calibri" charset="0"/>
                    <a:cs typeface="Calibri" charset="0"/>
                  </a:rPr>
                  <a:t>p2 density-reachable from q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a:p>
                <a:r>
                  <a:rPr lang="fr-CH" sz="2400" dirty="0">
                    <a:latin typeface="Calibri" charset="0"/>
                    <a:ea typeface="Calibri" charset="0"/>
                    <a:cs typeface="Calibri" charset="0"/>
                  </a:rPr>
                  <a:t>p1 and q not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p2</a:t>
                </a:r>
              </a:p>
              <a:p>
                <a:r>
                  <a:rPr lang="fr-CH" sz="2400" dirty="0">
                    <a:latin typeface="Calibri" charset="0"/>
                    <a:ea typeface="Calibri" charset="0"/>
                    <a:cs typeface="Calibri" charset="0"/>
                  </a:rPr>
                  <a:t>q </a:t>
                </a:r>
                <a:r>
                  <a:rPr lang="fr-CH" sz="2400" dirty="0" err="1">
                    <a:latin typeface="Calibri" charset="0"/>
                    <a:ea typeface="Calibri" charset="0"/>
                    <a:cs typeface="Calibri" charset="0"/>
                  </a:rPr>
                  <a:t>density-reachable</a:t>
                </a:r>
                <a:r>
                  <a:rPr lang="fr-CH" sz="2400" dirty="0">
                    <a:latin typeface="Calibri" charset="0"/>
                    <a:ea typeface="Calibri" charset="0"/>
                    <a:cs typeface="Calibri" charset="0"/>
                  </a:rPr>
                  <a:t> </a:t>
                </a:r>
                <a:r>
                  <a:rPr lang="fr-CH" sz="2400" dirty="0" err="1">
                    <a:latin typeface="Calibri" charset="0"/>
                    <a:ea typeface="Calibri" charset="0"/>
                    <a:cs typeface="Calibri" charset="0"/>
                  </a:rPr>
                  <a:t>from</a:t>
                </a:r>
                <a:r>
                  <a:rPr lang="fr-CH" sz="2400" dirty="0">
                    <a:latin typeface="Calibri" charset="0"/>
                    <a:ea typeface="Calibri" charset="0"/>
                    <a:cs typeface="Calibri" charset="0"/>
                  </a:rPr>
                  <a:t> p1</a:t>
                </a:r>
              </a:p>
            </p:txBody>
          </p:sp>
        </mc:Choice>
        <mc:Fallback xmlns="">
          <p:sp>
            <p:nvSpPr>
              <p:cNvPr id="26" name="TextBox 25"/>
              <p:cNvSpPr txBox="1">
                <a:spLocks noRot="1" noChangeAspect="1" noMove="1" noResize="1" noEditPoints="1" noAdjustHandles="1" noChangeArrowheads="1" noChangeShapeType="1" noTextEdit="1"/>
              </p:cNvSpPr>
              <p:nvPr/>
            </p:nvSpPr>
            <p:spPr>
              <a:xfrm>
                <a:off x="3469859" y="4594592"/>
                <a:ext cx="5143075" cy="1200329"/>
              </a:xfrm>
              <a:prstGeom prst="rect">
                <a:avLst/>
              </a:prstGeom>
              <a:blipFill rotWithShape="0">
                <a:blip r:embed="rId4"/>
                <a:stretch>
                  <a:fillRect l="-1303" t="-4061" r="-1185" b="-10660"/>
                </a:stretch>
              </a:blipFill>
            </p:spPr>
            <p:txBody>
              <a:bodyPr/>
              <a:lstStyle/>
              <a:p>
                <a:r>
                  <a:rPr lang="en-US">
                    <a:noFill/>
                  </a:rPr>
                  <a:t> </a:t>
                </a:r>
              </a:p>
            </p:txBody>
          </p:sp>
        </mc:Fallback>
      </mc:AlternateContent>
      <p:sp>
        <p:nvSpPr>
          <p:cNvPr id="22"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073810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Notions: Density-Connected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ea typeface="宋体" charset="-122"/>
                  </a:rPr>
                  <a:t>A point </a:t>
                </a:r>
                <a:r>
                  <a:rPr lang="en-US" altLang="zh-CN" i="1" dirty="0">
                    <a:ea typeface="宋体" charset="-122"/>
                  </a:rPr>
                  <a:t>p</a:t>
                </a:r>
                <a:r>
                  <a:rPr lang="en-US" altLang="zh-CN" dirty="0">
                    <a:ea typeface="宋体" charset="-122"/>
                  </a:rPr>
                  <a:t> is </a:t>
                </a:r>
                <a:r>
                  <a:rPr lang="en-US" altLang="zh-CN" b="1" dirty="0">
                    <a:ea typeface="宋体" charset="-122"/>
                  </a:rPr>
                  <a:t>density-connected </a:t>
                </a:r>
                <a:r>
                  <a:rPr lang="en-US" altLang="zh-CN" dirty="0">
                    <a:ea typeface="宋体" charset="-122"/>
                  </a:rPr>
                  <a:t>to a point </a:t>
                </a:r>
                <a:r>
                  <a:rPr lang="en-US" altLang="zh-CN" i="1" dirty="0">
                    <a:ea typeface="宋体" charset="-122"/>
                  </a:rPr>
                  <a:t>q</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r>
                  <a:rPr lang="en-US" altLang="zh-CN" dirty="0">
                    <a:ea typeface="宋体" charset="-122"/>
                  </a:rPr>
                  <a:t>if there is a point </a:t>
                </a:r>
                <a:r>
                  <a:rPr lang="en-US" altLang="zh-CN" i="1" dirty="0">
                    <a:ea typeface="宋体" charset="-122"/>
                  </a:rPr>
                  <a:t>r </a:t>
                </a:r>
                <a:r>
                  <a:rPr lang="en-US" altLang="zh-CN" dirty="0">
                    <a:ea typeface="宋体" charset="-122"/>
                  </a:rPr>
                  <a:t>such that both, </a:t>
                </a:r>
                <a:r>
                  <a:rPr lang="en-US" altLang="zh-CN" i="1" dirty="0">
                    <a:ea typeface="宋体" charset="-122"/>
                  </a:rPr>
                  <a:t>p</a:t>
                </a:r>
                <a:r>
                  <a:rPr lang="en-US" altLang="zh-CN" dirty="0">
                    <a:ea typeface="宋体" charset="-122"/>
                  </a:rPr>
                  <a:t> and </a:t>
                </a:r>
                <a:r>
                  <a:rPr lang="en-US" altLang="zh-CN" i="1" dirty="0">
                    <a:ea typeface="宋体" charset="-122"/>
                  </a:rPr>
                  <a:t>q</a:t>
                </a:r>
                <a:r>
                  <a:rPr lang="en-US" altLang="zh-CN" dirty="0">
                    <a:ea typeface="宋体" charset="-122"/>
                  </a:rPr>
                  <a:t> are density-reachable from </a:t>
                </a:r>
                <a:r>
                  <a:rPr lang="en-US" altLang="zh-CN" i="1" dirty="0">
                    <a:ea typeface="宋体" charset="-122"/>
                  </a:rPr>
                  <a:t>r</a:t>
                </a:r>
                <a:r>
                  <a:rPr lang="en-US" altLang="zh-CN" dirty="0">
                    <a:ea typeface="宋体" charset="-122"/>
                  </a:rPr>
                  <a:t> with </a:t>
                </a:r>
                <a14:m>
                  <m:oMath xmlns:m="http://schemas.openxmlformats.org/officeDocument/2006/math">
                    <m:r>
                      <a:rPr lang="en-US" i="1" dirty="0" smtClean="0">
                        <a:latin typeface="Cambria Math" charset="0"/>
                        <a:ea typeface="Cambria Math" charset="0"/>
                        <a:cs typeface="Cambria Math" charset="0"/>
                      </a:rPr>
                      <m:t>𝜀</m:t>
                    </m:r>
                  </m:oMath>
                </a14:m>
                <a:r>
                  <a:rPr lang="en-US" altLang="zh-CN" dirty="0">
                    <a:ea typeface="宋体" charset="-122"/>
                  </a:rPr>
                  <a:t>, </a:t>
                </a:r>
                <a14:m>
                  <m:oMath xmlns:m="http://schemas.openxmlformats.org/officeDocument/2006/math">
                    <m:r>
                      <a:rPr lang="fr-CH" b="0" i="1" smtClean="0">
                        <a:latin typeface="Cambria Math" charset="0"/>
                        <a:ea typeface="Cambria Math" charset="0"/>
                        <a:cs typeface="Cambria Math" charset="0"/>
                      </a:rPr>
                      <m:t>𝜇</m:t>
                    </m:r>
                    <m:r>
                      <a:rPr lang="fr-CH" b="0" i="1" smtClean="0">
                        <a:latin typeface="Cambria Math" charset="0"/>
                        <a:ea typeface="Cambria Math" charset="0"/>
                        <a:cs typeface="Cambria Math" charset="0"/>
                      </a:rPr>
                      <m:t> </m:t>
                    </m:r>
                  </m:oMath>
                </a14:m>
                <a:endParaRPr lang="en-US" dirty="0"/>
              </a:p>
              <a:p>
                <a:pPr lvl="1"/>
                <a:r>
                  <a:rPr lang="en-US" dirty="0"/>
                  <a:t>Symmetric relationship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834" t="-1576" r="-73"/>
                </a:stretch>
              </a:blipFill>
            </p:spPr>
            <p:txBody>
              <a:bodyPr/>
              <a:lstStyle/>
              <a:p>
                <a:r>
                  <a:rPr lang="en-US">
                    <a:noFill/>
                  </a:rPr>
                  <a:t> </a:t>
                </a:r>
              </a:p>
            </p:txBody>
          </p:sp>
        </mc:Fallback>
      </mc:AlternateContent>
      <p:sp>
        <p:nvSpPr>
          <p:cNvPr id="4" name="Oval 3"/>
          <p:cNvSpPr/>
          <p:nvPr/>
        </p:nvSpPr>
        <p:spPr>
          <a:xfrm>
            <a:off x="2119703" y="509124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5" name="Oval 4"/>
          <p:cNvSpPr/>
          <p:nvPr/>
        </p:nvSpPr>
        <p:spPr>
          <a:xfrm>
            <a:off x="1477606" y="499308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6" name="Oval 5"/>
          <p:cNvSpPr/>
          <p:nvPr/>
        </p:nvSpPr>
        <p:spPr>
          <a:xfrm>
            <a:off x="1598629" y="5534999"/>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7" name="Oval 6"/>
          <p:cNvSpPr/>
          <p:nvPr/>
        </p:nvSpPr>
        <p:spPr>
          <a:xfrm>
            <a:off x="1838944" y="4609846"/>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8" name="Oval 7"/>
          <p:cNvSpPr/>
          <p:nvPr/>
        </p:nvSpPr>
        <p:spPr>
          <a:xfrm>
            <a:off x="2378559" y="4671704"/>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9" name="Oval 8"/>
          <p:cNvSpPr/>
          <p:nvPr/>
        </p:nvSpPr>
        <p:spPr>
          <a:xfrm>
            <a:off x="3034332" y="4889540"/>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0" name="Oval 9"/>
          <p:cNvSpPr/>
          <p:nvPr/>
        </p:nvSpPr>
        <p:spPr>
          <a:xfrm>
            <a:off x="2378559" y="567080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1" name="Oval 10"/>
          <p:cNvSpPr/>
          <p:nvPr/>
        </p:nvSpPr>
        <p:spPr>
          <a:xfrm>
            <a:off x="1403648" y="4365104"/>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2" name="TextBox 11"/>
          <p:cNvSpPr txBox="1"/>
          <p:nvPr/>
        </p:nvSpPr>
        <p:spPr>
          <a:xfrm>
            <a:off x="2446644" y="4540595"/>
            <a:ext cx="423514" cy="369332"/>
          </a:xfrm>
          <a:prstGeom prst="rect">
            <a:avLst/>
          </a:prstGeom>
          <a:noFill/>
        </p:spPr>
        <p:txBody>
          <a:bodyPr wrap="none" rtlCol="0">
            <a:spAutoFit/>
          </a:bodyPr>
          <a:lstStyle/>
          <a:p>
            <a:r>
              <a:rPr lang="en-US" sz="1800">
                <a:latin typeface="Calibri" charset="0"/>
                <a:ea typeface="Calibri" charset="0"/>
                <a:cs typeface="Calibri" charset="0"/>
              </a:rPr>
              <a:t>p1</a:t>
            </a:r>
          </a:p>
        </p:txBody>
      </p:sp>
      <p:sp>
        <p:nvSpPr>
          <p:cNvPr id="13" name="TextBox 12"/>
          <p:cNvSpPr txBox="1"/>
          <p:nvPr/>
        </p:nvSpPr>
        <p:spPr>
          <a:xfrm>
            <a:off x="3099870" y="4776600"/>
            <a:ext cx="423514" cy="369332"/>
          </a:xfrm>
          <a:prstGeom prst="rect">
            <a:avLst/>
          </a:prstGeom>
          <a:noFill/>
        </p:spPr>
        <p:txBody>
          <a:bodyPr wrap="none" rtlCol="0">
            <a:spAutoFit/>
          </a:bodyPr>
          <a:lstStyle/>
          <a:p>
            <a:r>
              <a:rPr lang="en-US" sz="1800" dirty="0">
                <a:latin typeface="Calibri" charset="0"/>
                <a:ea typeface="Calibri" charset="0"/>
                <a:cs typeface="Calibri" charset="0"/>
              </a:rPr>
              <a:t>p2</a:t>
            </a:r>
          </a:p>
        </p:txBody>
      </p:sp>
      <p:sp>
        <p:nvSpPr>
          <p:cNvPr id="14" name="TextBox 13"/>
          <p:cNvSpPr txBox="1"/>
          <p:nvPr/>
        </p:nvSpPr>
        <p:spPr>
          <a:xfrm>
            <a:off x="2175999" y="4975612"/>
            <a:ext cx="306494" cy="369332"/>
          </a:xfrm>
          <a:prstGeom prst="rect">
            <a:avLst/>
          </a:prstGeom>
          <a:noFill/>
        </p:spPr>
        <p:txBody>
          <a:bodyPr wrap="none" rtlCol="0">
            <a:spAutoFit/>
          </a:bodyPr>
          <a:lstStyle/>
          <a:p>
            <a:r>
              <a:rPr lang="en-US" sz="1800" dirty="0">
                <a:latin typeface="Calibri" charset="0"/>
                <a:ea typeface="Calibri" charset="0"/>
                <a:cs typeface="Calibri" charset="0"/>
              </a:rPr>
              <a:t>q</a:t>
            </a:r>
          </a:p>
        </p:txBody>
      </p:sp>
      <p:sp>
        <p:nvSpPr>
          <p:cNvPr id="15" name="Oval 14"/>
          <p:cNvSpPr/>
          <p:nvPr/>
        </p:nvSpPr>
        <p:spPr>
          <a:xfrm>
            <a:off x="1659141" y="3949259"/>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16" name="Oval 15"/>
          <p:cNvSpPr/>
          <p:nvPr/>
        </p:nvSpPr>
        <p:spPr>
          <a:xfrm>
            <a:off x="2499582" y="4178668"/>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17" name="Straight Arrow Connector 16"/>
          <p:cNvCxnSpPr>
            <a:stCxn id="6" idx="0"/>
            <a:endCxn id="10" idx="3"/>
          </p:cNvCxnSpPr>
          <p:nvPr/>
        </p:nvCxnSpPr>
        <p:spPr>
          <a:xfrm flipV="1">
            <a:off x="2180214" y="4775005"/>
            <a:ext cx="216068" cy="316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1"/>
          </p:cNvCxnSpPr>
          <p:nvPr/>
        </p:nvCxnSpPr>
        <p:spPr>
          <a:xfrm>
            <a:off x="2504690" y="4762571"/>
            <a:ext cx="547365" cy="144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3720020" y="4629387"/>
                <a:ext cx="5247463" cy="461665"/>
              </a:xfrm>
              <a:prstGeom prst="rect">
                <a:avLst/>
              </a:prstGeom>
              <a:noFill/>
            </p:spPr>
            <p:txBody>
              <a:bodyPr wrap="none" rtlCol="0">
                <a:spAutoFit/>
              </a:bodyPr>
              <a:lstStyle/>
              <a:p>
                <a:r>
                  <a:rPr lang="en-US" sz="2400" dirty="0">
                    <a:latin typeface="Calibri" charset="0"/>
                    <a:ea typeface="Calibri" charset="0"/>
                    <a:cs typeface="Calibri" charset="0"/>
                  </a:rPr>
                  <a:t>p2 and p4 density-connected with </a:t>
                </a:r>
                <a14:m>
                  <m:oMath xmlns:m="http://schemas.openxmlformats.org/officeDocument/2006/math">
                    <m:r>
                      <a:rPr lang="fr-CH" sz="2400" i="1">
                        <a:latin typeface="Cambria Math" charset="0"/>
                        <a:ea typeface="Calibri" charset="0"/>
                        <a:cs typeface="Calibri" charset="0"/>
                      </a:rPr>
                      <m:t>𝜇</m:t>
                    </m:r>
                    <m:r>
                      <a:rPr lang="fr-CH" sz="2400">
                        <a:latin typeface="Cambria Math" charset="0"/>
                        <a:ea typeface="Calibri" charset="0"/>
                        <a:cs typeface="Calibri" charset="0"/>
                      </a:rPr>
                      <m:t>=5</m:t>
                    </m:r>
                  </m:oMath>
                </a14:m>
                <a:endParaRPr lang="fr-CH" sz="2400" dirty="0">
                  <a:latin typeface="Calibri" charset="0"/>
                  <a:ea typeface="Calibri" charset="0"/>
                  <a:cs typeface="Calibri"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720020" y="4629387"/>
                <a:ext cx="5247463" cy="461665"/>
              </a:xfrm>
              <a:prstGeom prst="rect">
                <a:avLst/>
              </a:prstGeom>
              <a:blipFill rotWithShape="0">
                <a:blip r:embed="rId4"/>
                <a:stretch>
                  <a:fillRect l="-1278" t="-10526" b="-28947"/>
                </a:stretch>
              </a:blipFill>
            </p:spPr>
            <p:txBody>
              <a:bodyPr/>
              <a:lstStyle/>
              <a:p>
                <a:r>
                  <a:rPr lang="en-US">
                    <a:noFill/>
                  </a:rPr>
                  <a:t> </a:t>
                </a:r>
              </a:p>
            </p:txBody>
          </p:sp>
        </mc:Fallback>
      </mc:AlternateContent>
      <p:sp>
        <p:nvSpPr>
          <p:cNvPr id="20" name="Oval 19"/>
          <p:cNvSpPr/>
          <p:nvPr/>
        </p:nvSpPr>
        <p:spPr>
          <a:xfrm>
            <a:off x="765224" y="4266946"/>
            <a:ext cx="1553135" cy="1573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cxnSp>
        <p:nvCxnSpPr>
          <p:cNvPr id="21" name="Straight Arrow Connector 20"/>
          <p:cNvCxnSpPr>
            <a:stCxn id="4" idx="2"/>
            <a:endCxn id="5" idx="6"/>
          </p:cNvCxnSpPr>
          <p:nvPr/>
        </p:nvCxnSpPr>
        <p:spPr>
          <a:xfrm flipH="1" flipV="1">
            <a:off x="1598629" y="5053600"/>
            <a:ext cx="521074" cy="98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20717" y="5257512"/>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5" name="Oval 24"/>
          <p:cNvSpPr/>
          <p:nvPr/>
        </p:nvSpPr>
        <p:spPr>
          <a:xfrm>
            <a:off x="1280047" y="4480083"/>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6" name="Oval 25"/>
          <p:cNvSpPr/>
          <p:nvPr/>
        </p:nvSpPr>
        <p:spPr>
          <a:xfrm>
            <a:off x="796083" y="4938155"/>
            <a:ext cx="121023" cy="1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800">
              <a:latin typeface="Calibri" charset="0"/>
              <a:ea typeface="Calibri" charset="0"/>
              <a:cs typeface="Calibri" charset="0"/>
            </a:endParaRPr>
          </a:p>
        </p:txBody>
      </p:sp>
      <p:sp>
        <p:nvSpPr>
          <p:cNvPr id="27" name="TextBox 26"/>
          <p:cNvSpPr txBox="1"/>
          <p:nvPr/>
        </p:nvSpPr>
        <p:spPr>
          <a:xfrm>
            <a:off x="1331131" y="5071777"/>
            <a:ext cx="423514" cy="369332"/>
          </a:xfrm>
          <a:prstGeom prst="rect">
            <a:avLst/>
          </a:prstGeom>
          <a:noFill/>
        </p:spPr>
        <p:txBody>
          <a:bodyPr wrap="none" rtlCol="0">
            <a:spAutoFit/>
          </a:bodyPr>
          <a:lstStyle/>
          <a:p>
            <a:r>
              <a:rPr lang="en-US" sz="1800" dirty="0">
                <a:latin typeface="Calibri" charset="0"/>
                <a:ea typeface="Calibri" charset="0"/>
                <a:cs typeface="Calibri" charset="0"/>
              </a:rPr>
              <a:t>p3</a:t>
            </a:r>
          </a:p>
        </p:txBody>
      </p:sp>
      <p:sp>
        <p:nvSpPr>
          <p:cNvPr id="28" name="TextBox 27"/>
          <p:cNvSpPr txBox="1"/>
          <p:nvPr/>
        </p:nvSpPr>
        <p:spPr>
          <a:xfrm>
            <a:off x="371306" y="4854588"/>
            <a:ext cx="423514" cy="369332"/>
          </a:xfrm>
          <a:prstGeom prst="rect">
            <a:avLst/>
          </a:prstGeom>
          <a:noFill/>
        </p:spPr>
        <p:txBody>
          <a:bodyPr wrap="none" rtlCol="0">
            <a:spAutoFit/>
          </a:bodyPr>
          <a:lstStyle/>
          <a:p>
            <a:r>
              <a:rPr lang="en-US" sz="1800" dirty="0">
                <a:latin typeface="Calibri" charset="0"/>
                <a:ea typeface="Calibri" charset="0"/>
                <a:cs typeface="Calibri" charset="0"/>
              </a:rPr>
              <a:t>p4</a:t>
            </a:r>
          </a:p>
        </p:txBody>
      </p:sp>
      <p:cxnSp>
        <p:nvCxnSpPr>
          <p:cNvPr id="29" name="Straight Arrow Connector 28"/>
          <p:cNvCxnSpPr>
            <a:stCxn id="5" idx="2"/>
            <a:endCxn id="26" idx="6"/>
          </p:cNvCxnSpPr>
          <p:nvPr/>
        </p:nvCxnSpPr>
        <p:spPr>
          <a:xfrm flipH="1" flipV="1">
            <a:off x="917105" y="4998667"/>
            <a:ext cx="560501" cy="54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1500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Clusters and Noise</a:t>
            </a:r>
          </a:p>
        </p:txBody>
      </p:sp>
      <p:sp>
        <p:nvSpPr>
          <p:cNvPr id="3" name="Content Placeholder 2"/>
          <p:cNvSpPr>
            <a:spLocks noGrp="1"/>
          </p:cNvSpPr>
          <p:nvPr>
            <p:ph idx="1"/>
          </p:nvPr>
        </p:nvSpPr>
        <p:spPr/>
        <p:txBody>
          <a:bodyPr>
            <a:normAutofit/>
          </a:bodyPr>
          <a:lstStyle/>
          <a:p>
            <a:r>
              <a:rPr lang="en-US" dirty="0"/>
              <a:t>Definition: a </a:t>
            </a:r>
            <a:r>
              <a:rPr lang="en-US" b="1" dirty="0"/>
              <a:t>cluster</a:t>
            </a:r>
            <a:r>
              <a:rPr lang="en-US" dirty="0"/>
              <a:t> C satisfies</a:t>
            </a:r>
          </a:p>
          <a:p>
            <a:pPr lvl="1"/>
            <a:r>
              <a:rPr lang="en-US" b="1" dirty="0" err="1"/>
              <a:t>Maximality</a:t>
            </a:r>
            <a:r>
              <a:rPr lang="en-US" dirty="0"/>
              <a:t>: if q in C is a core point, and p is density reachable from q, then also p is in C</a:t>
            </a:r>
          </a:p>
          <a:p>
            <a:pPr lvl="1"/>
            <a:r>
              <a:rPr lang="en-US" b="1" dirty="0"/>
              <a:t>Connectivity</a:t>
            </a:r>
            <a:r>
              <a:rPr lang="en-US" dirty="0"/>
              <a:t>: any two points in C must be density connected</a:t>
            </a:r>
          </a:p>
          <a:p>
            <a:r>
              <a:rPr lang="en-US" dirty="0"/>
              <a:t>Properties</a:t>
            </a:r>
          </a:p>
          <a:p>
            <a:pPr lvl="1">
              <a:buFont typeface="Arial" charset="0"/>
              <a:buChar char="–"/>
            </a:pPr>
            <a:r>
              <a:rPr lang="en-US" dirty="0"/>
              <a:t>Connectivity implies that a cluster contains at least one core point</a:t>
            </a:r>
          </a:p>
          <a:p>
            <a:pPr lvl="1">
              <a:buFont typeface="Arial" charset="0"/>
              <a:buChar char="–"/>
            </a:pPr>
            <a:r>
              <a:rPr lang="en-US" dirty="0"/>
              <a:t>The set of clusters is unique</a:t>
            </a:r>
          </a:p>
          <a:p>
            <a:pPr lvl="1">
              <a:buFont typeface="Arial" charset="0"/>
              <a:buChar char="–"/>
            </a:pPr>
            <a:r>
              <a:rPr lang="en-US" dirty="0"/>
              <a:t>Clusters are not necessarily disjoint</a:t>
            </a:r>
          </a:p>
          <a:p>
            <a:endParaRPr lang="en-US" dirty="0"/>
          </a:p>
          <a:p>
            <a:endParaRPr lang="en-US" dirty="0"/>
          </a:p>
        </p:txBody>
      </p:sp>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173365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Algorithm: Initialization</a:t>
            </a:r>
          </a:p>
        </p:txBody>
      </p:sp>
      <p:sp>
        <p:nvSpPr>
          <p:cNvPr id="3" name="Content Placeholder 2"/>
          <p:cNvSpPr>
            <a:spLocks noGrp="1"/>
          </p:cNvSpPr>
          <p:nvPr>
            <p:ph idx="1"/>
          </p:nvPr>
        </p:nvSpPr>
        <p:spPr/>
        <p:txBody>
          <a:bodyPr/>
          <a:lstStyle/>
          <a:p>
            <a:r>
              <a:rPr lang="en-US" dirty="0"/>
              <a:t>Construct a directed graph G using </a:t>
            </a:r>
            <a:r>
              <a:rPr lang="en-US" i="1" dirty="0"/>
              <a:t>direct</a:t>
            </a:r>
            <a:r>
              <a:rPr lang="en-US" dirty="0"/>
              <a:t> density-reachability</a:t>
            </a:r>
          </a:p>
          <a:p>
            <a:r>
              <a:rPr lang="en-US" dirty="0"/>
              <a:t>Initialize</a:t>
            </a:r>
          </a:p>
          <a:p>
            <a:pPr marL="457200" indent="-457200">
              <a:buFont typeface="Arial" charset="0"/>
              <a:buChar char="•"/>
            </a:pPr>
            <a:r>
              <a:rPr lang="en-US" i="1" dirty="0" err="1"/>
              <a:t>V</a:t>
            </a:r>
            <a:r>
              <a:rPr lang="en-US" i="1" baseline="-25000" dirty="0" err="1"/>
              <a:t>core</a:t>
            </a:r>
            <a:r>
              <a:rPr lang="en-US" dirty="0"/>
              <a:t> = set of core points</a:t>
            </a:r>
          </a:p>
          <a:p>
            <a:pPr marL="457200" indent="-457200">
              <a:buFont typeface="Arial" charset="0"/>
              <a:buChar char="•"/>
            </a:pPr>
            <a:r>
              <a:rPr lang="en-US" dirty="0"/>
              <a:t>P = set of all points</a:t>
            </a:r>
          </a:p>
          <a:p>
            <a:pPr marL="457200" indent="-457200">
              <a:buFont typeface="Arial" charset="0"/>
              <a:buChar char="•"/>
            </a:pPr>
            <a:r>
              <a:rPr lang="en-US" dirty="0"/>
              <a:t>set of clusters C = {}</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06751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Algorithm: Cluster Construction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while </a:t>
                </a:r>
                <a:r>
                  <a:rPr lang="en-US" i="1" dirty="0" err="1"/>
                  <a:t>V</a:t>
                </a:r>
                <a:r>
                  <a:rPr lang="en-US" i="1" baseline="-25000" dirty="0" err="1"/>
                  <a:t>core</a:t>
                </a:r>
                <a:r>
                  <a:rPr lang="en-US" dirty="0"/>
                  <a:t> not empty</a:t>
                </a:r>
              </a:p>
              <a:p>
                <a:pPr lvl="1"/>
                <a:r>
                  <a:rPr lang="en-US" dirty="0"/>
                  <a:t>select a point p from </a:t>
                </a:r>
                <a:r>
                  <a:rPr lang="en-US" i="1" dirty="0" err="1"/>
                  <a:t>V</a:t>
                </a:r>
                <a:r>
                  <a:rPr lang="en-US" i="1" baseline="-25000" dirty="0" err="1"/>
                  <a:t>core</a:t>
                </a:r>
                <a:r>
                  <a:rPr lang="en-US" dirty="0"/>
                  <a:t> and construct </a:t>
                </a:r>
                <a:r>
                  <a:rPr lang="en-US" i="1" dirty="0"/>
                  <a:t>S(p)</a:t>
                </a:r>
                <a:r>
                  <a:rPr lang="en-US" dirty="0"/>
                  <a:t>, the set of all points density-reachable from p: breadth-first search on G starting from p</a:t>
                </a:r>
              </a:p>
              <a:p>
                <a:pPr lvl="1"/>
                <a14:m>
                  <m:oMath xmlns:m="http://schemas.openxmlformats.org/officeDocument/2006/math">
                    <m:r>
                      <a:rPr lang="fr-CH" b="0" i="1" smtClean="0">
                        <a:latin typeface="Cambria Math" charset="0"/>
                      </a:rPr>
                      <m:t>𝐶</m:t>
                    </m:r>
                    <m:r>
                      <a:rPr lang="fr-CH" b="0" i="1" smtClean="0">
                        <a:latin typeface="Cambria Math" charset="0"/>
                      </a:rPr>
                      <m:t>=</m:t>
                    </m:r>
                    <m:r>
                      <a:rPr lang="fr-CH" b="0" i="1" smtClean="0">
                        <a:latin typeface="Cambria Math" charset="0"/>
                      </a:rPr>
                      <m:t>𝐶</m:t>
                    </m:r>
                    <m:r>
                      <a:rPr lang="fr-CH" b="0" i="1" smtClean="0">
                        <a:latin typeface="Cambria Math" charset="0"/>
                        <a:ea typeface="Cambria Math" charset="0"/>
                        <a:cs typeface="Cambria Math" charset="0"/>
                      </a:rPr>
                      <m:t>∪</m:t>
                    </m:r>
                    <m:d>
                      <m:dPr>
                        <m:begChr m:val="{"/>
                        <m:endChr m:val="}"/>
                        <m:ctrlPr>
                          <a:rPr lang="fr-CH" b="0" i="1" smtClean="0">
                            <a:latin typeface="Cambria Math" panose="02040503050406030204" pitchFamily="18" charset="0"/>
                            <a:ea typeface="Cambria Math" charset="0"/>
                            <a:cs typeface="Cambria Math" charset="0"/>
                          </a:rPr>
                        </m:ctrlPr>
                      </m:dPr>
                      <m:e>
                        <m:r>
                          <a:rPr lang="fr-CH" b="0" i="1" smtClean="0">
                            <a:latin typeface="Cambria Math" charset="0"/>
                            <a:ea typeface="Cambria Math" charset="0"/>
                            <a:cs typeface="Cambria Math" charset="0"/>
                          </a:rPr>
                          <m:t>𝑆</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𝑝</m:t>
                        </m:r>
                        <m:r>
                          <a:rPr lang="fr-CH" b="0" i="1" smtClean="0">
                            <a:latin typeface="Cambria Math" charset="0"/>
                            <a:ea typeface="Cambria Math" charset="0"/>
                            <a:cs typeface="Cambria Math" charset="0"/>
                          </a:rPr>
                          <m:t>)</m:t>
                        </m:r>
                      </m:e>
                    </m:d>
                  </m:oMath>
                </a14:m>
                <a:endParaRPr lang="en-US" dirty="0"/>
              </a:p>
              <a:p>
                <a:pPr lvl="1"/>
                <a14:m>
                  <m:oMath xmlns:m="http://schemas.openxmlformats.org/officeDocument/2006/math">
                    <m:r>
                      <a:rPr lang="fr-CH" b="0" i="1" smtClean="0">
                        <a:latin typeface="Cambria Math" charset="0"/>
                      </a:rPr>
                      <m:t>𝑃</m:t>
                    </m:r>
                    <m:r>
                      <a:rPr lang="fr-CH" b="0" i="1" smtClean="0">
                        <a:latin typeface="Cambria Math" charset="0"/>
                      </a:rPr>
                      <m:t>=</m:t>
                    </m:r>
                    <m:r>
                      <a:rPr lang="fr-CH" b="0" i="1" smtClean="0">
                        <a:latin typeface="Cambria Math" charset="0"/>
                      </a:rPr>
                      <m:t>𝑃</m:t>
                    </m:r>
                    <m:r>
                      <a:rPr lang="fr-CH" i="1">
                        <a:latin typeface="Cambria Math" charset="0"/>
                        <a:ea typeface="Cambria Math" charset="0"/>
                        <a:cs typeface="Cambria Math" charset="0"/>
                      </a:rPr>
                      <m:t>∖</m:t>
                    </m:r>
                    <m:r>
                      <a:rPr lang="fr-CH" b="0" i="1" smtClean="0">
                        <a:latin typeface="Cambria Math" charset="0"/>
                        <a:ea typeface="Cambria Math" charset="0"/>
                        <a:cs typeface="Cambria Math" charset="0"/>
                      </a:rPr>
                      <m:t>𝑆</m:t>
                    </m:r>
                    <m:r>
                      <a:rPr lang="fr-CH" b="0" i="1" smtClean="0">
                        <a:latin typeface="Cambria Math" charset="0"/>
                        <a:ea typeface="Cambria Math" charset="0"/>
                        <a:cs typeface="Cambria Math" charset="0"/>
                      </a:rPr>
                      <m:t>(</m:t>
                    </m:r>
                    <m:r>
                      <a:rPr lang="fr-CH" b="0" i="1" smtClean="0">
                        <a:latin typeface="Cambria Math" charset="0"/>
                        <a:ea typeface="Cambria Math" charset="0"/>
                        <a:cs typeface="Cambria Math" charset="0"/>
                      </a:rPr>
                      <m:t>𝑝</m:t>
                    </m:r>
                    <m:r>
                      <a:rPr lang="fr-CH" b="0" i="1" smtClean="0">
                        <a:latin typeface="Cambria Math" charset="0"/>
                        <a:ea typeface="Cambria Math" charset="0"/>
                        <a:cs typeface="Cambria Math" charset="0"/>
                      </a:rPr>
                      <m:t>)</m:t>
                    </m:r>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fr-CH" b="0" i="1" smtClean="0">
                            <a:latin typeface="Cambria Math" charset="0"/>
                          </a:rPr>
                          <m:t>𝑉</m:t>
                        </m:r>
                      </m:e>
                      <m:sub>
                        <m:r>
                          <a:rPr lang="fr-CH" b="0" i="1" smtClean="0">
                            <a:latin typeface="Cambria Math" charset="0"/>
                          </a:rPr>
                          <m:t>𝑐𝑜𝑟𝑒</m:t>
                        </m:r>
                      </m:sub>
                    </m:sSub>
                    <m:sSub>
                      <m:sSubPr>
                        <m:ctrlPr>
                          <a:rPr lang="en-US" i="1">
                            <a:latin typeface="Cambria Math" panose="02040503050406030204" pitchFamily="18" charset="0"/>
                          </a:rPr>
                        </m:ctrlPr>
                      </m:sSubPr>
                      <m:e>
                        <m:r>
                          <a:rPr lang="fr-CH" b="0" i="1" smtClean="0">
                            <a:latin typeface="Cambria Math" charset="0"/>
                          </a:rPr>
                          <m:t>=</m:t>
                        </m:r>
                        <m:r>
                          <a:rPr lang="fr-CH" i="1">
                            <a:latin typeface="Cambria Math" charset="0"/>
                          </a:rPr>
                          <m:t>𝑉</m:t>
                        </m:r>
                      </m:e>
                      <m:sub>
                        <m:r>
                          <a:rPr lang="fr-CH" i="1">
                            <a:latin typeface="Cambria Math" charset="0"/>
                          </a:rPr>
                          <m:t>𝑐𝑜𝑟𝑒</m:t>
                        </m:r>
                      </m:sub>
                    </m:sSub>
                    <m:r>
                      <a:rPr lang="fr-CH" i="1">
                        <a:latin typeface="Cambria Math" charset="0"/>
                        <a:ea typeface="Cambria Math" charset="0"/>
                        <a:cs typeface="Cambria Math" charset="0"/>
                      </a:rPr>
                      <m:t>∖</m:t>
                    </m:r>
                    <m:sSub>
                      <m:sSubPr>
                        <m:ctrlPr>
                          <a:rPr lang="fr-CH" i="1" smtClean="0">
                            <a:latin typeface="Cambria Math" panose="02040503050406030204" pitchFamily="18" charset="0"/>
                            <a:ea typeface="Cambria Math" charset="0"/>
                            <a:cs typeface="Cambria Math" charset="0"/>
                          </a:rPr>
                        </m:ctrlPr>
                      </m:sSubPr>
                      <m:e>
                        <m:r>
                          <a:rPr lang="fr-CH" b="0" i="1" smtClean="0">
                            <a:latin typeface="Cambria Math" charset="0"/>
                            <a:ea typeface="Cambria Math" charset="0"/>
                            <a:cs typeface="Cambria Math" charset="0"/>
                          </a:rPr>
                          <m:t>𝑆</m:t>
                        </m:r>
                      </m:e>
                      <m:sub>
                        <m:r>
                          <a:rPr lang="fr-CH" b="0" i="1" smtClean="0">
                            <a:latin typeface="Cambria Math" charset="0"/>
                            <a:ea typeface="Cambria Math" charset="0"/>
                            <a:cs typeface="Cambria Math" charset="0"/>
                          </a:rPr>
                          <m:t>𝑐𝑜𝑟𝑒</m:t>
                        </m:r>
                      </m:sub>
                    </m:sSub>
                    <m:d>
                      <m:dPr>
                        <m:ctrlPr>
                          <a:rPr lang="fr-CH" i="1" smtClean="0">
                            <a:latin typeface="Cambria Math" panose="02040503050406030204" pitchFamily="18" charset="0"/>
                            <a:ea typeface="Cambria Math" charset="0"/>
                            <a:cs typeface="Cambria Math" charset="0"/>
                          </a:rPr>
                        </m:ctrlPr>
                      </m:dPr>
                      <m:e>
                        <m:r>
                          <a:rPr lang="fr-CH" i="1">
                            <a:latin typeface="Cambria Math" charset="0"/>
                            <a:ea typeface="Cambria Math" charset="0"/>
                            <a:cs typeface="Cambria Math" charset="0"/>
                          </a:rPr>
                          <m:t>𝑝</m:t>
                        </m:r>
                      </m:e>
                    </m:d>
                  </m:oMath>
                </a14:m>
                <a:r>
                  <a:rPr lang="fr-CH" dirty="0">
                    <a:ea typeface="Cambria Math" charset="0"/>
                    <a:cs typeface="Cambria Math" charset="0"/>
                  </a:rPr>
                  <a:t>, </a:t>
                </a:r>
                <a:br>
                  <a:rPr lang="fr-CH" dirty="0">
                    <a:ea typeface="Cambria Math" charset="0"/>
                    <a:cs typeface="Cambria Math" charset="0"/>
                  </a:rPr>
                </a:br>
                <a:r>
                  <a:rPr lang="fr-CH" dirty="0" err="1">
                    <a:ea typeface="Cambria Math" charset="0"/>
                    <a:cs typeface="Cambria Math" charset="0"/>
                  </a:rPr>
                  <a:t>where</a:t>
                </a:r>
                <a:r>
                  <a:rPr lang="fr-CH" dirty="0">
                    <a:ea typeface="Cambria Math" charset="0"/>
                    <a:cs typeface="Cambria Math" charset="0"/>
                  </a:rPr>
                  <a:t> </a:t>
                </a:r>
                <a:r>
                  <a:rPr lang="en-US" i="1" dirty="0"/>
                  <a:t>S</a:t>
                </a:r>
                <a:r>
                  <a:rPr lang="en-US" i="1" baseline="-25000" dirty="0"/>
                  <a:t>core</a:t>
                </a:r>
                <a:r>
                  <a:rPr lang="en-US" i="1" dirty="0"/>
                  <a:t>(p)</a:t>
                </a:r>
                <a:r>
                  <a:rPr lang="en-US" dirty="0"/>
                  <a:t> = core points in </a:t>
                </a:r>
                <a:r>
                  <a:rPr lang="en-US" i="1" dirty="0"/>
                  <a:t>S(p)</a:t>
                </a:r>
                <a:br>
                  <a:rPr lang="fr-CH" dirty="0">
                    <a:ea typeface="Cambria Math" charset="0"/>
                    <a:cs typeface="Cambria Math" charset="0"/>
                  </a:rPr>
                </a:br>
                <a:endParaRPr lang="en-US" dirty="0"/>
              </a:p>
              <a:p>
                <a:r>
                  <a:rPr lang="en-US" dirty="0"/>
                  <a:t>Mark remaining points in P as </a:t>
                </a:r>
                <a:r>
                  <a:rPr lang="en-US" dirty="0" err="1"/>
                  <a:t>unclustered</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32" t="-1511" r="-1221" b="-1511"/>
                </a:stretch>
              </a:blipFill>
            </p:spPr>
            <p:txBody>
              <a:bodyPr/>
              <a:lstStyle/>
              <a:p>
                <a:r>
                  <a:rPr lang="en-US">
                    <a:noFill/>
                  </a:rPr>
                  <a:t> </a:t>
                </a:r>
              </a:p>
            </p:txBody>
          </p:sp>
        </mc:Fallback>
      </mc:AlternateContent>
      <p:sp>
        <p:nvSpPr>
          <p:cNvPr id="4" name="Footer Placeholder 3"/>
          <p:cNvSpPr>
            <a:spLocks noGrp="1"/>
          </p:cNvSpPr>
          <p:nvPr>
            <p:ph type="ftr" sz="quarter" idx="10"/>
          </p:nvPr>
        </p:nvSpPr>
        <p:spPr>
          <a:xfrm>
            <a:off x="152400" y="6512768"/>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446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79388" y="4509120"/>
            <a:ext cx="8305800" cy="1861518"/>
          </a:xfrm>
        </p:spPr>
        <p:txBody>
          <a:bodyPr/>
          <a:lstStyle/>
          <a:p>
            <a:r>
              <a:rPr lang="en-US" sz="2400" dirty="0"/>
              <a:t>First cluster: choose p</a:t>
            </a:r>
            <a:r>
              <a:rPr lang="en-US" sz="2400" baseline="-25000" dirty="0"/>
              <a:t>2</a:t>
            </a:r>
            <a:r>
              <a:rPr lang="en-US" sz="2400" dirty="0"/>
              <a:t> and compute S(p</a:t>
            </a:r>
            <a:r>
              <a:rPr lang="en-US" sz="2400" baseline="-25000" dirty="0"/>
              <a:t>2</a:t>
            </a:r>
            <a:r>
              <a:rPr lang="en-US" sz="2400" dirty="0"/>
              <a:t>) = {p</a:t>
            </a:r>
            <a:r>
              <a:rPr lang="en-US" sz="2400" baseline="-25000" dirty="0"/>
              <a:t>1</a:t>
            </a:r>
            <a:r>
              <a:rPr lang="en-US" sz="2400" dirty="0"/>
              <a:t>,…,p</a:t>
            </a:r>
            <a:r>
              <a:rPr lang="en-US" sz="2400" baseline="-25000" dirty="0"/>
              <a:t>15</a:t>
            </a:r>
            <a:r>
              <a:rPr lang="en-US" sz="2400" dirty="0"/>
              <a:t>}</a:t>
            </a:r>
          </a:p>
          <a:p>
            <a:r>
              <a:rPr lang="en-US" sz="2400" dirty="0"/>
              <a:t>Then, </a:t>
            </a:r>
            <a:r>
              <a:rPr lang="en-US" sz="2400" dirty="0" err="1"/>
              <a:t>V</a:t>
            </a:r>
            <a:r>
              <a:rPr lang="en-US" sz="2400" baseline="-25000" dirty="0" err="1"/>
              <a:t>core</a:t>
            </a:r>
            <a:r>
              <a:rPr lang="en-US" sz="2400" dirty="0"/>
              <a:t> = {p</a:t>
            </a:r>
            <a:r>
              <a:rPr lang="en-US" sz="2400" baseline="-25000" dirty="0"/>
              <a:t>19</a:t>
            </a:r>
            <a:r>
              <a:rPr lang="en-US" sz="2400" dirty="0"/>
              <a:t>}</a:t>
            </a:r>
          </a:p>
          <a:p>
            <a:r>
              <a:rPr lang="en-US" sz="2400" dirty="0"/>
              <a:t>Second cluster: {p</a:t>
            </a:r>
            <a:r>
              <a:rPr lang="en-US" sz="2400" baseline="-25000" dirty="0"/>
              <a:t>16</a:t>
            </a:r>
            <a:r>
              <a:rPr lang="en-US" sz="2400" dirty="0"/>
              <a:t>,…,p</a:t>
            </a:r>
            <a:r>
              <a:rPr lang="en-US" sz="2400" baseline="-25000" dirty="0"/>
              <a:t>20</a:t>
            </a:r>
            <a:r>
              <a:rPr lang="en-US" sz="2400" dirty="0"/>
              <a:t>}</a:t>
            </a:r>
          </a:p>
          <a:p>
            <a:r>
              <a:rPr lang="en-US" sz="2400" dirty="0"/>
              <a:t>p</a:t>
            </a:r>
            <a:r>
              <a:rPr lang="en-US" sz="2400" baseline="-25000" dirty="0"/>
              <a:t>21</a:t>
            </a:r>
            <a:r>
              <a:rPr lang="en-US" sz="2400" dirty="0"/>
              <a:t>,…,p</a:t>
            </a:r>
            <a:r>
              <a:rPr lang="en-US" sz="2400" baseline="-25000" dirty="0"/>
              <a:t>23</a:t>
            </a:r>
            <a:r>
              <a:rPr lang="en-US" sz="2400" dirty="0"/>
              <a:t> are outliers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6" name="TextBox 5"/>
          <p:cNvSpPr txBox="1"/>
          <p:nvPr/>
        </p:nvSpPr>
        <p:spPr>
          <a:xfrm>
            <a:off x="5334266" y="4275845"/>
            <a:ext cx="3478068" cy="461665"/>
          </a:xfrm>
          <a:prstGeom prst="rect">
            <a:avLst/>
          </a:prstGeom>
          <a:noFill/>
        </p:spPr>
        <p:txBody>
          <a:bodyPr wrap="none" rtlCol="0">
            <a:spAutoFit/>
          </a:bodyPr>
          <a:lstStyle/>
          <a:p>
            <a:r>
              <a:rPr lang="en-US" dirty="0">
                <a:latin typeface="Calibri" charset="0"/>
                <a:ea typeface="Calibri" charset="0"/>
                <a:cs typeface="Calibri" charset="0"/>
              </a:rPr>
              <a:t>Source: </a:t>
            </a:r>
            <a:r>
              <a:rPr lang="en-US" dirty="0" err="1">
                <a:latin typeface="Calibri" charset="0"/>
                <a:ea typeface="Calibri" charset="0"/>
                <a:cs typeface="Calibri" charset="0"/>
              </a:rPr>
              <a:t>Yufei</a:t>
            </a:r>
            <a:r>
              <a:rPr lang="en-US" dirty="0">
                <a:latin typeface="Calibri" charset="0"/>
                <a:ea typeface="Calibri" charset="0"/>
                <a:cs typeface="Calibri" charset="0"/>
              </a:rPr>
              <a:t> Tao, Chinese University of Hong Kong</a:t>
            </a:r>
          </a:p>
          <a:p>
            <a:endParaRPr lang="en-US" dirty="0">
              <a:latin typeface="Calibri" charset="0"/>
              <a:ea typeface="Calibri" charset="0"/>
              <a:cs typeface="Calibri" charset="0"/>
            </a:endParaRPr>
          </a:p>
        </p:txBody>
      </p:sp>
      <p:pic>
        <p:nvPicPr>
          <p:cNvPr id="7" name="Picture 6">
            <a:extLst>
              <a:ext uri="{FF2B5EF4-FFF2-40B4-BE49-F238E27FC236}">
                <a16:creationId xmlns:a16="http://schemas.microsoft.com/office/drawing/2014/main" id="{92D35C36-4CE8-904A-A69B-406A35E65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873" y="307965"/>
            <a:ext cx="5553853" cy="3886820"/>
          </a:xfrm>
          <a:prstGeom prst="rect">
            <a:avLst/>
          </a:prstGeom>
        </p:spPr>
      </p:pic>
    </p:spTree>
    <p:extLst>
      <p:ext uri="{BB962C8B-B14F-4D97-AF65-F5344CB8AC3E}">
        <p14:creationId xmlns:p14="http://schemas.microsoft.com/office/powerpoint/2010/main" val="147352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80"/>
          <p:cNvSpPr>
            <a:spLocks noChangeArrowheads="1"/>
          </p:cNvSpPr>
          <p:nvPr/>
        </p:nvSpPr>
        <p:spPr bwMode="auto">
          <a:xfrm>
            <a:off x="659165"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2" name="Title 1"/>
          <p:cNvSpPr>
            <a:spLocks noGrp="1"/>
          </p:cNvSpPr>
          <p:nvPr>
            <p:ph type="title"/>
          </p:nvPr>
        </p:nvSpPr>
        <p:spPr/>
        <p:txBody>
          <a:bodyPr/>
          <a:lstStyle/>
          <a:p>
            <a:r>
              <a:rPr lang="en-GB" dirty="0"/>
              <a:t>Clustering and Classification </a:t>
            </a:r>
          </a:p>
        </p:txBody>
      </p:sp>
      <p:sp>
        <p:nvSpPr>
          <p:cNvPr id="3" name="Content Placeholder 2"/>
          <p:cNvSpPr>
            <a:spLocks noGrp="1"/>
          </p:cNvSpPr>
          <p:nvPr>
            <p:ph idx="1"/>
          </p:nvPr>
        </p:nvSpPr>
        <p:spPr/>
        <p:txBody>
          <a:bodyPr/>
          <a:lstStyle/>
          <a:p>
            <a:pPr algn="ctr"/>
            <a:r>
              <a:rPr lang="en-GB" sz="2400" dirty="0"/>
              <a:t>Given a dataset of </a:t>
            </a:r>
            <a:r>
              <a:rPr lang="en-GB" sz="2400" i="1" dirty="0"/>
              <a:t>objects</a:t>
            </a:r>
            <a:r>
              <a:rPr lang="en-GB" sz="2400" dirty="0"/>
              <a:t> described by </a:t>
            </a:r>
            <a:r>
              <a:rPr lang="en-GB" sz="2400" i="1" dirty="0"/>
              <a:t>attributes</a:t>
            </a:r>
            <a:r>
              <a:rPr lang="en-GB" sz="2400" dirty="0"/>
              <a:t>, build a model that assigns objects to a </a:t>
            </a:r>
            <a:r>
              <a:rPr lang="en-GB" sz="2400" i="1" dirty="0"/>
              <a:t>class</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graphicFrame>
        <p:nvGraphicFramePr>
          <p:cNvPr id="6" name="Group 4"/>
          <p:cNvGraphicFramePr>
            <a:graphicFrameLocks noGrp="1"/>
          </p:cNvGraphicFramePr>
          <p:nvPr>
            <p:extLst>
              <p:ext uri="{D42A27DB-BD31-4B8C-83A1-F6EECF244321}">
                <p14:modId xmlns:p14="http://schemas.microsoft.com/office/powerpoint/2010/main" val="58015462"/>
              </p:ext>
            </p:extLst>
          </p:nvPr>
        </p:nvGraphicFramePr>
        <p:xfrm>
          <a:off x="1019205"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1019206"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1019206"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1143031"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1345966"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1538583"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1535143"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1738079"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1941014"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1937575"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2140510"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2333127"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2333127"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2525743"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1347686"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1524825"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1134432"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1726040"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3115436"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Rectangle 539"/>
          <p:cNvSpPr>
            <a:spLocks noChangeArrowheads="1"/>
          </p:cNvSpPr>
          <p:nvPr/>
        </p:nvSpPr>
        <p:spPr bwMode="auto">
          <a:xfrm>
            <a:off x="1822876" y="4926633"/>
            <a:ext cx="577301"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class</a:t>
            </a:r>
          </a:p>
          <a:p>
            <a:r>
              <a:rPr lang="en-US" sz="1600" dirty="0">
                <a:solidFill>
                  <a:schemeClr val="tx1"/>
                </a:solidFill>
                <a:latin typeface="Calibri"/>
                <a:cs typeface="Calibri"/>
              </a:rPr>
              <a:t>info</a:t>
            </a:r>
          </a:p>
        </p:txBody>
      </p:sp>
      <p:sp>
        <p:nvSpPr>
          <p:cNvPr id="27" name="Rectangle 180"/>
          <p:cNvSpPr>
            <a:spLocks noChangeArrowheads="1"/>
          </p:cNvSpPr>
          <p:nvPr/>
        </p:nvSpPr>
        <p:spPr bwMode="auto">
          <a:xfrm>
            <a:off x="5220072" y="269874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1724036079"/>
              </p:ext>
            </p:extLst>
          </p:nvPr>
        </p:nvGraphicFramePr>
        <p:xfrm>
          <a:off x="5580112" y="2924944"/>
          <a:ext cx="2225170" cy="1850400"/>
        </p:xfrm>
        <a:graphic>
          <a:graphicData uri="http://schemas.openxmlformats.org/drawingml/2006/table">
            <a:tbl>
              <a:tblPr/>
              <a:tblGrid>
                <a:gridCol w="222517">
                  <a:extLst>
                    <a:ext uri="{9D8B030D-6E8A-4147-A177-3AD203B41FA5}">
                      <a16:colId xmlns:a16="http://schemas.microsoft.com/office/drawing/2014/main" val="20000"/>
                    </a:ext>
                  </a:extLst>
                </a:gridCol>
                <a:gridCol w="222517">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580113" y="289319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580113" y="476644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5703938" y="43330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5906873" y="41489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6099490" y="41457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6096050" y="43330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6298986" y="395840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6501921" y="3774258"/>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6498482" y="358058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6701417" y="3586933"/>
            <a:ext cx="156502" cy="142875"/>
          </a:xfrm>
          <a:prstGeom prst="diamond">
            <a:avLst/>
          </a:prstGeom>
          <a:solidFill>
            <a:srgbClr val="FFFF66"/>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6894034" y="41457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6894034" y="432670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7086650" y="4323533"/>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5908593" y="3213870"/>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6085732" y="3405958"/>
            <a:ext cx="156502"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5695339" y="3405958"/>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6286947" y="3218633"/>
            <a:ext cx="156501" cy="142875"/>
          </a:xfrm>
          <a:prstGeom prst="diamond">
            <a:avLst/>
          </a:prstGeom>
          <a:solidFill>
            <a:srgbClr val="0000FF"/>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7676343" y="456165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Rectangle 539"/>
          <p:cNvSpPr>
            <a:spLocks noChangeArrowheads="1"/>
          </p:cNvSpPr>
          <p:nvPr/>
        </p:nvSpPr>
        <p:spPr bwMode="auto">
          <a:xfrm>
            <a:off x="3651621" y="3706853"/>
            <a:ext cx="1592303"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predictive model</a:t>
            </a:r>
          </a:p>
          <a:p>
            <a:r>
              <a:rPr lang="en-US" sz="1600" dirty="0">
                <a:solidFill>
                  <a:schemeClr val="tx1"/>
                </a:solidFill>
                <a:latin typeface="Calibri"/>
                <a:cs typeface="Calibri"/>
              </a:rPr>
              <a:t>(classification)</a:t>
            </a:r>
          </a:p>
        </p:txBody>
      </p:sp>
      <p:cxnSp>
        <p:nvCxnSpPr>
          <p:cNvPr id="50" name="Straight Arrow Connector 49"/>
          <p:cNvCxnSpPr/>
          <p:nvPr/>
        </p:nvCxnSpPr>
        <p:spPr bwMode="auto">
          <a:xfrm>
            <a:off x="3539485" y="3706853"/>
            <a:ext cx="1800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Rectangle 539"/>
          <p:cNvSpPr>
            <a:spLocks noChangeArrowheads="1"/>
          </p:cNvSpPr>
          <p:nvPr/>
        </p:nvSpPr>
        <p:spPr bwMode="auto">
          <a:xfrm>
            <a:off x="5594221" y="4926633"/>
            <a:ext cx="2202847" cy="584776"/>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predict classes based on </a:t>
            </a:r>
          </a:p>
          <a:p>
            <a:r>
              <a:rPr lang="en-US" sz="1600" dirty="0">
                <a:solidFill>
                  <a:schemeClr val="tx1"/>
                </a:solidFill>
                <a:latin typeface="Calibri"/>
                <a:cs typeface="Calibri"/>
              </a:rPr>
              <a:t>known attribute values</a:t>
            </a:r>
          </a:p>
        </p:txBody>
      </p:sp>
      <p:sp>
        <p:nvSpPr>
          <p:cNvPr id="5" name="Rectangle 4"/>
          <p:cNvSpPr/>
          <p:nvPr/>
        </p:nvSpPr>
        <p:spPr bwMode="auto">
          <a:xfrm>
            <a:off x="5580112" y="3212976"/>
            <a:ext cx="1080120" cy="936104"/>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2" name="Rectangle 51"/>
          <p:cNvSpPr/>
          <p:nvPr/>
        </p:nvSpPr>
        <p:spPr bwMode="auto">
          <a:xfrm>
            <a:off x="6876256" y="4149080"/>
            <a:ext cx="864096" cy="648072"/>
          </a:xfrm>
          <a:prstGeom prst="rect">
            <a:avLst/>
          </a:prstGeom>
          <a:solidFill>
            <a:srgbClr val="0000FF">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3" name="Rectangle 52"/>
          <p:cNvSpPr/>
          <p:nvPr/>
        </p:nvSpPr>
        <p:spPr bwMode="auto">
          <a:xfrm>
            <a:off x="6660232" y="3212976"/>
            <a:ext cx="1080120" cy="936104"/>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54" name="Rectangle 53"/>
          <p:cNvSpPr/>
          <p:nvPr/>
        </p:nvSpPr>
        <p:spPr bwMode="auto">
          <a:xfrm>
            <a:off x="5580112" y="4149080"/>
            <a:ext cx="1296144" cy="648072"/>
          </a:xfrm>
          <a:prstGeom prst="rect">
            <a:avLst/>
          </a:prstGeom>
          <a:solidFill>
            <a:srgbClr val="FFFF66">
              <a:alpha val="3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781714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If p and q are density connected, then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p is density reachable from q</a:t>
            </a:r>
          </a:p>
          <a:p>
            <a:pPr marL="514350" indent="-514350">
              <a:buFont typeface="Arial" charset="0"/>
              <a:buAutoNum type="alphaUcPeriod"/>
            </a:pPr>
            <a:r>
              <a:rPr lang="en-US" altLang="en-US" dirty="0">
                <a:ea typeface="MS PGothic" charset="-128"/>
              </a:rPr>
              <a:t>one of p or q is a core point</a:t>
            </a:r>
          </a:p>
          <a:p>
            <a:pPr marL="514350" indent="-514350">
              <a:buFont typeface="Arial" charset="0"/>
              <a:buAutoNum type="alphaUcPeriod"/>
            </a:pPr>
            <a:r>
              <a:rPr lang="en-US" altLang="en-US" dirty="0">
                <a:ea typeface="MS PGothic" charset="-128"/>
              </a:rPr>
              <a:t>one of p or q is a border point</a:t>
            </a:r>
          </a:p>
          <a:p>
            <a:pPr marL="514350" indent="-514350">
              <a:buFont typeface="Arial" charset="0"/>
              <a:buAutoNum type="alphaUcPeriod"/>
            </a:pPr>
            <a:r>
              <a:rPr lang="en-US" altLang="en-US" dirty="0">
                <a:ea typeface="MS PGothic" charset="-128"/>
              </a:rPr>
              <a:t>none of the above is necessarily true</a:t>
            </a:r>
          </a:p>
        </p:txBody>
      </p:sp>
      <p:sp>
        <p:nvSpPr>
          <p:cNvPr id="5"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532957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dirty="0"/>
              <a:t>In density-based clustering, which points can belong to multiple clusters?</a:t>
            </a:r>
            <a:endParaRPr lang="en-US" altLang="en-US">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a:ea typeface="MS PGothic" charset="-128"/>
              </a:rPr>
              <a:t>Core points</a:t>
            </a:r>
          </a:p>
          <a:p>
            <a:pPr marL="514350" indent="-514350">
              <a:buFont typeface="Arial" charset="0"/>
              <a:buAutoNum type="alphaUcPeriod"/>
            </a:pPr>
            <a:r>
              <a:rPr lang="en-US" altLang="en-US" dirty="0">
                <a:ea typeface="MS PGothic" charset="-128"/>
              </a:rPr>
              <a:t>Border points</a:t>
            </a:r>
          </a:p>
          <a:p>
            <a:pPr marL="514350" indent="-514350">
              <a:buFont typeface="Arial" charset="0"/>
              <a:buAutoNum type="alphaUcPeriod"/>
            </a:pPr>
            <a:r>
              <a:rPr lang="en-US" altLang="en-US" dirty="0">
                <a:ea typeface="MS PGothic" charset="-128"/>
              </a:rPr>
              <a:t>Outliers</a:t>
            </a:r>
          </a:p>
          <a:p>
            <a:pPr marL="514350" indent="-514350">
              <a:buFont typeface="Arial" charset="0"/>
              <a:buAutoNum type="alphaUcPeriod"/>
            </a:pPr>
            <a:r>
              <a:rPr lang="en-US" altLang="en-US" dirty="0">
                <a:ea typeface="MS PGothic" charset="-128"/>
              </a:rPr>
              <a:t>None</a:t>
            </a:r>
          </a:p>
        </p:txBody>
      </p:sp>
      <p:sp>
        <p:nvSpPr>
          <p:cNvPr id="2" name="Footer Placeholder 1">
            <a:extLst>
              <a:ext uri="{FF2B5EF4-FFF2-40B4-BE49-F238E27FC236}">
                <a16:creationId xmlns:a16="http://schemas.microsoft.com/office/drawing/2014/main" id="{A60D50D9-CFA4-4A43-8013-604CFAAF3924}"/>
              </a:ext>
            </a:extLst>
          </p:cNvPr>
          <p:cNvSpPr>
            <a:spLocks noGrp="1"/>
          </p:cNvSpPr>
          <p:nvPr>
            <p:ph type="ftr" sz="quarter" idx="10"/>
          </p:nvPr>
        </p:nvSpPr>
        <p:spPr/>
        <p:txBody>
          <a:bodyPr/>
          <a:lstStyle/>
          <a:p>
            <a:pPr>
              <a:defRPr/>
            </a:pPr>
            <a:r>
              <a:rPr lang="en-US"/>
              <a:t>©2020, Karl Aberer, EPFL-IC, Laboratoire de systèmes d'informations répartis </a:t>
            </a:r>
          </a:p>
        </p:txBody>
      </p:sp>
    </p:spTree>
    <p:custDataLst>
      <p:tags r:id="rId1"/>
    </p:custDataLst>
    <p:extLst>
      <p:ext uri="{BB962C8B-B14F-4D97-AF65-F5344CB8AC3E}">
        <p14:creationId xmlns:p14="http://schemas.microsoft.com/office/powerpoint/2010/main" val="311985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dirty="0"/>
              <a:t>When executing DBSCAN …</a:t>
            </a:r>
          </a:p>
        </p:txBody>
      </p:sp>
      <p:sp>
        <p:nvSpPr>
          <p:cNvPr id="13314" name="TPAnswers"/>
          <p:cNvSpPr>
            <a:spLocks noGrp="1"/>
          </p:cNvSpPr>
          <p:nvPr>
            <p:ph idx="1"/>
            <p:custDataLst>
              <p:tags r:id="rId2"/>
            </p:custDataLst>
          </p:nvPr>
        </p:nvSpPr>
        <p:spPr>
          <a:xfrm>
            <a:off x="179388" y="1341438"/>
            <a:ext cx="5112692" cy="5029200"/>
          </a:xfrm>
        </p:spPr>
        <p:txBody>
          <a:bodyPr>
            <a:normAutofit lnSpcReduction="10000"/>
          </a:bodyPr>
          <a:lstStyle/>
          <a:p>
            <a:pPr marL="514350" indent="-514350">
              <a:buFont typeface="Arial" charset="0"/>
              <a:buAutoNum type="alphaUcPeriod"/>
            </a:pPr>
            <a:r>
              <a:rPr lang="en-US" altLang="en-US" sz="2800" dirty="0">
                <a:ea typeface="MS PGothic" charset="-128"/>
              </a:rPr>
              <a:t>the result is independent of the order of choosing initial core points</a:t>
            </a:r>
          </a:p>
          <a:p>
            <a:pPr marL="514350" indent="-514350">
              <a:buFont typeface="Arial" charset="0"/>
              <a:buAutoNum type="alphaUcPeriod"/>
            </a:pPr>
            <a:r>
              <a:rPr lang="en-US" altLang="en-US" sz="2800" dirty="0">
                <a:ea typeface="MS PGothic" charset="-128"/>
              </a:rPr>
              <a:t>each point belongs to the cluster with the closest centroid</a:t>
            </a:r>
          </a:p>
          <a:p>
            <a:pPr marL="514350" indent="-514350">
              <a:buFont typeface="Arial" charset="0"/>
              <a:buAutoNum type="alphaUcPeriod"/>
            </a:pPr>
            <a:r>
              <a:rPr lang="en-US" altLang="en-US" sz="2800" dirty="0">
                <a:ea typeface="MS PGothic" charset="-128"/>
              </a:rPr>
              <a:t>the number of clusters is independent of the model parameters</a:t>
            </a:r>
          </a:p>
          <a:p>
            <a:pPr marL="514350" indent="-514350">
              <a:buFont typeface="Arial" charset="0"/>
              <a:buAutoNum type="alphaUcPeriod"/>
            </a:pPr>
            <a:r>
              <a:rPr lang="en-US" altLang="en-US" sz="2800" dirty="0">
                <a:ea typeface="MS PGothic" charset="-128"/>
              </a:rPr>
              <a:t>the iteration stops once found clusters are no more updated with new points</a:t>
            </a:r>
          </a:p>
        </p:txBody>
      </p:sp>
      <p:sp>
        <p:nvSpPr>
          <p:cNvPr id="5"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Construction of directed graph O(n</a:t>
                </a:r>
                <a:r>
                  <a:rPr lang="en-US" baseline="30000" dirty="0"/>
                  <a:t>2</a:t>
                </a:r>
                <a:r>
                  <a:rPr lang="en-US" dirty="0"/>
                  <a:t>)</a:t>
                </a:r>
              </a:p>
              <a:p>
                <a:r>
                  <a:rPr lang="en-US" dirty="0"/>
                  <a:t>Construction of clusters O(n</a:t>
                </a:r>
                <a:r>
                  <a:rPr lang="en-US" baseline="30000" dirty="0"/>
                  <a:t>2</a:t>
                </a:r>
                <a:r>
                  <a:rPr lang="en-US" dirty="0"/>
                  <a:t>)</a:t>
                </a:r>
              </a:p>
              <a:p>
                <a:endParaRPr lang="en-US" dirty="0"/>
              </a:p>
              <a:p>
                <a:r>
                  <a:rPr lang="en-US" dirty="0"/>
                  <a:t>Even in the case of dimension d = 3 the worst case complexity is </a:t>
                </a:r>
                <a14:m>
                  <m:oMath xmlns:m="http://schemas.openxmlformats.org/officeDocument/2006/math">
                    <m:r>
                      <m:rPr>
                        <m:sty m:val="p"/>
                      </m:rPr>
                      <a:rPr lang="el-GR" i="1" smtClean="0">
                        <a:latin typeface="Cambria Math" charset="0"/>
                        <a:ea typeface="Cambria Math" charset="0"/>
                        <a:cs typeface="Cambria Math" charset="0"/>
                      </a:rPr>
                      <m:t>Ω</m:t>
                    </m:r>
                    <m:r>
                      <a:rPr lang="fr-CH" b="0" i="1" smtClean="0">
                        <a:latin typeface="Cambria Math" charset="0"/>
                        <a:ea typeface="Cambria Math" charset="0"/>
                        <a:cs typeface="Cambria Math" charset="0"/>
                      </a:rPr>
                      <m:t>(</m:t>
                    </m:r>
                    <m:sSup>
                      <m:sSupPr>
                        <m:ctrlPr>
                          <a:rPr lang="fr-CH" b="0" i="1" smtClean="0">
                            <a:latin typeface="Cambria Math" panose="02040503050406030204" pitchFamily="18" charset="0"/>
                            <a:ea typeface="Cambria Math" charset="0"/>
                            <a:cs typeface="Cambria Math" charset="0"/>
                          </a:rPr>
                        </m:ctrlPr>
                      </m:sSupPr>
                      <m:e>
                        <m:r>
                          <a:rPr lang="fr-CH" b="0" i="1" smtClean="0">
                            <a:latin typeface="Cambria Math" charset="0"/>
                            <a:ea typeface="Cambria Math" charset="0"/>
                            <a:cs typeface="Cambria Math" charset="0"/>
                          </a:rPr>
                          <m:t>𝑛</m:t>
                        </m:r>
                      </m:e>
                      <m:sup>
                        <m:f>
                          <m:fPr>
                            <m:ctrlPr>
                              <a:rPr lang="fr-CH" b="0" i="1" smtClean="0">
                                <a:latin typeface="Cambria Math" panose="02040503050406030204" pitchFamily="18" charset="0"/>
                                <a:ea typeface="Cambria Math" charset="0"/>
                                <a:cs typeface="Cambria Math" charset="0"/>
                              </a:rPr>
                            </m:ctrlPr>
                          </m:fPr>
                          <m:num>
                            <m:r>
                              <a:rPr lang="fr-CH" b="0" i="1" smtClean="0">
                                <a:latin typeface="Cambria Math" charset="0"/>
                                <a:ea typeface="Cambria Math" charset="0"/>
                                <a:cs typeface="Cambria Math" charset="0"/>
                              </a:rPr>
                              <m:t>4</m:t>
                            </m:r>
                          </m:num>
                          <m:den>
                            <m:r>
                              <a:rPr lang="fr-CH" b="0" i="1" smtClean="0">
                                <a:latin typeface="Cambria Math" charset="0"/>
                                <a:ea typeface="Cambria Math" charset="0"/>
                                <a:cs typeface="Cambria Math" charset="0"/>
                              </a:rPr>
                              <m:t>3</m:t>
                            </m:r>
                          </m:den>
                        </m:f>
                      </m:sup>
                    </m:sSup>
                    <m:r>
                      <a:rPr lang="fr-CH" b="0" i="1" smtClean="0">
                        <a:latin typeface="Cambria Math" charset="0"/>
                        <a:ea typeface="Cambria Math" charset="0"/>
                        <a:cs typeface="Cambria Math"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32" t="-1511"/>
                </a:stretch>
              </a:blipFill>
            </p:spPr>
            <p:txBody>
              <a:bodyPr/>
              <a:lstStyle/>
              <a:p>
                <a:r>
                  <a:rPr lang="en-US">
                    <a:noFill/>
                  </a:rPr>
                  <a:t> </a:t>
                </a:r>
              </a:p>
            </p:txBody>
          </p:sp>
        </mc:Fallback>
      </mc:AlternateContent>
      <p:sp>
        <p:nvSpPr>
          <p:cNvPr id="4" name="Footer Placeholder 3"/>
          <p:cNvSpPr>
            <a:spLocks noGrp="1"/>
          </p:cNvSpPr>
          <p:nvPr>
            <p:ph type="ftr" sz="quarter" idx="10"/>
          </p:nvPr>
        </p:nvSpPr>
        <p:spPr>
          <a:xfrm>
            <a:off x="152400" y="6477000"/>
            <a:ext cx="5867400" cy="228600"/>
          </a:xfrm>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682309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BC8F-416F-3C45-B155-D14EA67A0C72}"/>
              </a:ext>
            </a:extLst>
          </p:cNvPr>
          <p:cNvSpPr>
            <a:spLocks noGrp="1"/>
          </p:cNvSpPr>
          <p:nvPr>
            <p:ph type="title"/>
          </p:nvPr>
        </p:nvSpPr>
        <p:spPr/>
        <p:txBody>
          <a:bodyPr/>
          <a:lstStyle/>
          <a:p>
            <a:r>
              <a:rPr lang="en-US"/>
              <a:t>Evaluating Clustering Quality</a:t>
            </a:r>
          </a:p>
        </p:txBody>
      </p:sp>
      <p:sp>
        <p:nvSpPr>
          <p:cNvPr id="3" name="Content Placeholder 2">
            <a:extLst>
              <a:ext uri="{FF2B5EF4-FFF2-40B4-BE49-F238E27FC236}">
                <a16:creationId xmlns:a16="http://schemas.microsoft.com/office/drawing/2014/main" id="{1539B4A6-D761-D448-A6AA-D34182D04521}"/>
              </a:ext>
            </a:extLst>
          </p:cNvPr>
          <p:cNvSpPr>
            <a:spLocks noGrp="1"/>
          </p:cNvSpPr>
          <p:nvPr>
            <p:ph idx="1"/>
          </p:nvPr>
        </p:nvSpPr>
        <p:spPr/>
        <p:txBody>
          <a:bodyPr/>
          <a:lstStyle/>
          <a:p>
            <a:r>
              <a:rPr lang="en-US"/>
              <a:t>Problem: Often no ground truth available</a:t>
            </a:r>
          </a:p>
          <a:p>
            <a:pPr marL="800100" lvl="1" indent="-342900"/>
            <a:r>
              <a:rPr lang="en-US"/>
              <a:t>Do not know what is the “correct” clustering</a:t>
            </a:r>
          </a:p>
          <a:p>
            <a:pPr marL="57150" indent="-342900"/>
            <a:endParaRPr lang="en-US"/>
          </a:p>
          <a:p>
            <a:pPr marL="57150" indent="-342900"/>
            <a:r>
              <a:rPr lang="en-US"/>
              <a:t>“Solution”</a:t>
            </a:r>
          </a:p>
          <a:p>
            <a:pPr marL="800100" lvl="1" indent="-342900"/>
            <a:r>
              <a:rPr lang="en-US"/>
              <a:t>define measures that characterize of how the properties of </a:t>
            </a:r>
            <a:r>
              <a:rPr lang="en-US" i="1"/>
              <a:t>high intra-cluster similarity </a:t>
            </a:r>
            <a:r>
              <a:rPr lang="en-US"/>
              <a:t>and </a:t>
            </a:r>
            <a:r>
              <a:rPr lang="en-US" i="1"/>
              <a:t>low inter-cluster similarity</a:t>
            </a:r>
            <a:r>
              <a:rPr lang="en-US"/>
              <a:t> are achieved</a:t>
            </a:r>
          </a:p>
          <a:p>
            <a:pPr marL="800100" lvl="1" indent="-342900"/>
            <a:r>
              <a:rPr lang="en-US"/>
              <a:t>But may consider also other properties of clusters</a:t>
            </a:r>
          </a:p>
        </p:txBody>
      </p:sp>
      <p:sp>
        <p:nvSpPr>
          <p:cNvPr id="4" name="Footer Placeholder 3">
            <a:extLst>
              <a:ext uri="{FF2B5EF4-FFF2-40B4-BE49-F238E27FC236}">
                <a16:creationId xmlns:a16="http://schemas.microsoft.com/office/drawing/2014/main" id="{3E7920E2-9C72-CE49-AB3A-F9B03BFAE599}"/>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44686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63D2-CAE9-504E-929D-F9FECD5DA4B5}"/>
              </a:ext>
            </a:extLst>
          </p:cNvPr>
          <p:cNvSpPr>
            <a:spLocks noGrp="1"/>
          </p:cNvSpPr>
          <p:nvPr>
            <p:ph type="title"/>
          </p:nvPr>
        </p:nvSpPr>
        <p:spPr/>
        <p:txBody>
          <a:bodyPr/>
          <a:lstStyle/>
          <a:p>
            <a:r>
              <a:rPr lang="en-US"/>
              <a:t>Example: Average Silhouette Width ASW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7BC2A0-493A-DC44-861E-0ECFEB88772C}"/>
                  </a:ext>
                </a:extLst>
              </p:cNvPr>
              <p:cNvSpPr>
                <a:spLocks noGrp="1"/>
              </p:cNvSpPr>
              <p:nvPr>
                <p:ph idx="1"/>
              </p:nvPr>
            </p:nvSpPr>
            <p:spPr/>
            <p:txBody>
              <a:bodyPr/>
              <a:lstStyle/>
              <a:p>
                <a:r>
                  <a:rPr lang="en-US"/>
                  <a:t>For data point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oMath>
                </a14:m>
                <a:r>
                  <a:rPr lang="en-US"/>
                  <a:t> </a:t>
                </a:r>
              </a:p>
              <a:p>
                <a:pPr lvl="1"/>
                <a:r>
                  <a:rPr lang="en-US"/>
                  <a:t>Measure for intra-cluster distances</a:t>
                </a:r>
                <a:br>
                  <a:rPr lang="en-US"/>
                </a:br>
                <a:endParaRPr lang="en-US"/>
              </a:p>
              <a:p>
                <a:pPr marL="457200" lvl="1" indent="0">
                  <a:buNone/>
                </a:pPr>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𝑎</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m:t>
                      </m:r>
                      <m:f>
                        <m:fPr>
                          <m:ctrlPr>
                            <a:rPr lang="fr-CH" b="0" i="1">
                              <a:latin typeface="Cambria Math" panose="02040503050406030204" pitchFamily="18" charset="0"/>
                            </a:rPr>
                          </m:ctrlPr>
                        </m:fPr>
                        <m:num>
                          <m:r>
                            <a:rPr lang="fr-CH" b="0" i="1">
                              <a:latin typeface="Cambria Math" panose="02040503050406030204" pitchFamily="18" charset="0"/>
                            </a:rPr>
                            <m:t>1</m:t>
                          </m:r>
                        </m:num>
                        <m:den>
                          <m:d>
                            <m:dPr>
                              <m:begChr m:val="|"/>
                              <m:endChr m:val="|"/>
                              <m:ctrlPr>
                                <a:rPr lang="fr-CH" b="0"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b="0" i="1">
                              <a:latin typeface="Cambria Math" panose="02040503050406030204" pitchFamily="18" charset="0"/>
                            </a:rPr>
                            <m:t>−1</m:t>
                          </m:r>
                        </m:den>
                      </m:f>
                      <m:nary>
                        <m:naryPr>
                          <m:chr m:val="∑"/>
                          <m:supHide m:val="on"/>
                          <m:ctrlPr>
                            <a:rPr lang="fr-CH" b="0" i="1">
                              <a:latin typeface="Cambria Math" panose="02040503050406030204" pitchFamily="18" charset="0"/>
                            </a:rPr>
                          </m:ctrlPr>
                        </m:naryPr>
                        <m:sub>
                          <m:sSub>
                            <m:sSubPr>
                              <m:ctrlPr>
                                <a:rPr lang="fr-CH" b="0" i="1">
                                  <a:latin typeface="Cambria Math" panose="02040503050406030204" pitchFamily="18" charset="0"/>
                                </a:rPr>
                              </m:ctrlPr>
                            </m:sSubPr>
                            <m:e>
                              <m:r>
                                <a:rPr lang="fr-CH" b="0" i="1">
                                  <a:latin typeface="Cambria Math" panose="02040503050406030204" pitchFamily="18" charset="0"/>
                                </a:rPr>
                                <m:t>𝑥</m:t>
                              </m:r>
                            </m:e>
                            <m:sub>
                              <m:r>
                                <a:rPr lang="fr-CH" b="0" i="1">
                                  <a:latin typeface="Cambria Math" panose="02040503050406030204" pitchFamily="18" charset="0"/>
                                </a:rPr>
                                <m:t>𝑗</m:t>
                              </m:r>
                            </m:sub>
                          </m:sSub>
                          <m:r>
                            <m:rPr>
                              <m:brk m:alnAt="7"/>
                            </m:rPr>
                            <a:rPr lang="fr-CH" b="0"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r>
                            <a:rPr lang="fr-CH" b="0"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𝑖</m:t>
                          </m:r>
                          <m:r>
                            <a:rPr lang="fr-CH" b="0"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𝑗</m:t>
                          </m:r>
                        </m:sub>
                        <m:sup/>
                        <m:e>
                          <m:r>
                            <a:rPr lang="fr-CH" b="0" i="1">
                              <a:latin typeface="Cambria Math" panose="02040503050406030204" pitchFamily="18" charset="0"/>
                            </a:rPr>
                            <m:t>𝑑</m:t>
                          </m:r>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b="0" i="1">
                                  <a:latin typeface="Cambria Math" panose="02040503050406030204" pitchFamily="18" charset="0"/>
                                </a:rPr>
                                <m:t>𝑗</m:t>
                              </m:r>
                            </m:sub>
                          </m:sSub>
                          <m:r>
                            <a:rPr lang="fr-CH" b="0" i="1">
                              <a:latin typeface="Cambria Math" panose="02040503050406030204" pitchFamily="18" charset="0"/>
                            </a:rPr>
                            <m:t>)</m:t>
                          </m:r>
                        </m:e>
                      </m:nary>
                    </m:oMath>
                  </m:oMathPara>
                </a14:m>
                <a:endParaRPr lang="en-US"/>
              </a:p>
              <a:p>
                <a:pPr lvl="1"/>
                <a:endParaRPr lang="en-US"/>
              </a:p>
              <a:p>
                <a:pPr lvl="1"/>
                <a:r>
                  <a:rPr lang="en-US"/>
                  <a:t>Measure inter-cluster distances</a:t>
                </a:r>
                <a:br>
                  <a:rPr lang="en-US"/>
                </a:br>
                <a:endParaRPr lang="en-US"/>
              </a:p>
              <a:p>
                <a:pPr marL="457200" lvl="1" indent="0">
                  <a:buNone/>
                </a:pPr>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𝑏</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a:latin typeface="Cambria Math" panose="02040503050406030204" pitchFamily="18" charset="0"/>
                        </a:rPr>
                        <m:t>=</m:t>
                      </m:r>
                      <m:func>
                        <m:funcPr>
                          <m:ctrlPr>
                            <a:rPr lang="fr-CH" i="1">
                              <a:latin typeface="Cambria Math" panose="02040503050406030204" pitchFamily="18" charset="0"/>
                            </a:rPr>
                          </m:ctrlPr>
                        </m:funcPr>
                        <m:fName>
                          <m:limLow>
                            <m:limLowPr>
                              <m:ctrlPr>
                                <a:rPr lang="fr-CH" i="1">
                                  <a:latin typeface="Cambria Math" panose="02040503050406030204" pitchFamily="18" charset="0"/>
                                </a:rPr>
                              </m:ctrlPr>
                            </m:limLowPr>
                            <m:e>
                              <m:r>
                                <m:rPr>
                                  <m:sty m:val="p"/>
                                </m:rPr>
                                <a:rPr lang="fr-CH" i="0">
                                  <a:latin typeface="Cambria Math" panose="02040503050406030204" pitchFamily="18" charset="0"/>
                                </a:rPr>
                                <m:t>min</m:t>
                              </m:r>
                            </m:e>
                            <m:lim>
                              <m:r>
                                <a:rPr lang="fr-CH" i="1">
                                  <a:latin typeface="Cambria Math" panose="02040503050406030204" pitchFamily="18" charset="0"/>
                                  <a:ea typeface="Cambria Math" panose="02040503050406030204" pitchFamily="18" charset="0"/>
                                </a:rPr>
                                <m:t>𝑖</m:t>
                              </m:r>
                              <m:r>
                                <a:rPr lang="fr-CH" i="1">
                                  <a:latin typeface="Cambria Math" panose="02040503050406030204" pitchFamily="18" charset="0"/>
                                  <a:ea typeface="Cambria Math" panose="02040503050406030204" pitchFamily="18" charset="0"/>
                                </a:rPr>
                                <m:t>≠</m:t>
                              </m:r>
                              <m:r>
                                <a:rPr lang="fr-CH" b="0" i="1">
                                  <a:latin typeface="Cambria Math" panose="02040503050406030204" pitchFamily="18" charset="0"/>
                                  <a:ea typeface="Cambria Math" panose="02040503050406030204" pitchFamily="18" charset="0"/>
                                </a:rPr>
                                <m:t>𝑘</m:t>
                              </m:r>
                            </m:lim>
                          </m:limLow>
                        </m:fName>
                        <m:e>
                          <m:f>
                            <m:fPr>
                              <m:ctrlPr>
                                <a:rPr lang="fr-CH" i="1">
                                  <a:latin typeface="Cambria Math" panose="02040503050406030204" pitchFamily="18" charset="0"/>
                                </a:rPr>
                              </m:ctrlPr>
                            </m:fPr>
                            <m:num>
                              <m:r>
                                <a:rPr lang="fr-CH" i="1">
                                  <a:latin typeface="Cambria Math" panose="02040503050406030204" pitchFamily="18" charset="0"/>
                                </a:rPr>
                                <m:t>1</m:t>
                              </m:r>
                            </m:num>
                            <m:den>
                              <m:d>
                                <m:dPr>
                                  <m:begChr m:val="|"/>
                                  <m:endChr m:val="|"/>
                                  <m:ctrlPr>
                                    <a:rPr lang="fr-CH"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𝑘</m:t>
                                      </m:r>
                                    </m:sub>
                                  </m:sSub>
                                </m:e>
                              </m:d>
                            </m:den>
                          </m:f>
                        </m:e>
                      </m:func>
                      <m:nary>
                        <m:naryPr>
                          <m:chr m:val="∑"/>
                          <m:supHide m:val="on"/>
                          <m:ctrlPr>
                            <a:rPr lang="fr-CH" i="1">
                              <a:latin typeface="Cambria Math" panose="02040503050406030204" pitchFamily="18" charset="0"/>
                            </a:rPr>
                          </m:ctrlPr>
                        </m:naryPr>
                        <m:sub>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𝑗</m:t>
                              </m:r>
                            </m:sub>
                          </m:sSub>
                          <m:r>
                            <m:rPr>
                              <m:brk m:alnAt="7"/>
                            </m:rP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b="0" i="1">
                                  <a:latin typeface="Cambria Math" panose="02040503050406030204" pitchFamily="18" charset="0"/>
                                  <a:ea typeface="Cambria Math" panose="02040503050406030204" pitchFamily="18" charset="0"/>
                                </a:rPr>
                                <m:t>𝑘</m:t>
                              </m:r>
                            </m:sub>
                          </m:sSub>
                        </m:sub>
                        <m:sup/>
                        <m:e>
                          <m:r>
                            <a:rPr lang="fr-CH" i="1">
                              <a:latin typeface="Cambria Math" panose="02040503050406030204" pitchFamily="18" charset="0"/>
                            </a:rPr>
                            <m:t>𝑑</m:t>
                          </m:r>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𝑗</m:t>
                              </m:r>
                            </m:sub>
                          </m:sSub>
                          <m:r>
                            <a:rPr lang="fr-CH" i="1">
                              <a:latin typeface="Cambria Math" panose="02040503050406030204" pitchFamily="18" charset="0"/>
                            </a:rPr>
                            <m:t>)</m:t>
                          </m:r>
                        </m:e>
                      </m:nary>
                    </m:oMath>
                  </m:oMathPara>
                </a14:m>
                <a:endParaRPr lang="en-US"/>
              </a:p>
            </p:txBody>
          </p:sp>
        </mc:Choice>
        <mc:Fallback xmlns="">
          <p:sp>
            <p:nvSpPr>
              <p:cNvPr id="3" name="Content Placeholder 2">
                <a:extLst>
                  <a:ext uri="{FF2B5EF4-FFF2-40B4-BE49-F238E27FC236}">
                    <a16:creationId xmlns:a16="http://schemas.microsoft.com/office/drawing/2014/main" id="{847BC2A0-493A-DC44-861E-0ECFEB88772C}"/>
                  </a:ext>
                </a:extLst>
              </p:cNvPr>
              <p:cNvSpPr>
                <a:spLocks noGrp="1" noRot="1" noChangeAspect="1" noMove="1" noResize="1" noEditPoints="1" noAdjustHandles="1" noChangeArrowheads="1" noChangeShapeType="1" noTextEdit="1"/>
              </p:cNvSpPr>
              <p:nvPr>
                <p:ph idx="1"/>
              </p:nvPr>
            </p:nvSpPr>
            <p:spPr>
              <a:blipFill>
                <a:blip r:embed="rId3"/>
                <a:stretch>
                  <a:fillRect l="-1832" t="-1511" b="-435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7FF5082-5C8E-314B-B4AF-AECE80B434B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89284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FD62-2F8B-744D-B365-23F34BA5B4A4}"/>
              </a:ext>
            </a:extLst>
          </p:cNvPr>
          <p:cNvSpPr>
            <a:spLocks noGrp="1"/>
          </p:cNvSpPr>
          <p:nvPr>
            <p:ph type="title"/>
          </p:nvPr>
        </p:nvSpPr>
        <p:spPr/>
        <p:txBody>
          <a:bodyPr/>
          <a:lstStyle/>
          <a:p>
            <a:r>
              <a:rPr lang="en-US"/>
              <a:t>Silhouette 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B805DB-B31A-BF49-B1ED-7EAAE480F178}"/>
                  </a:ext>
                </a:extLst>
              </p:cNvPr>
              <p:cNvSpPr>
                <a:spLocks noGrp="1"/>
              </p:cNvSpPr>
              <p:nvPr>
                <p:ph idx="1"/>
              </p:nvPr>
            </p:nvSpPr>
            <p:spPr/>
            <p:txBody>
              <a:bodyPr/>
              <a:lstStyle/>
              <a:p>
                <a:r>
                  <a:rPr lang="en-US"/>
                  <a:t>For data point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i="1">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oMath>
                </a14:m>
                <a:endParaRPr lang="en-US"/>
              </a:p>
              <a:p>
                <a:endParaRPr lang="en-US"/>
              </a:p>
              <a:p>
                <a:pPr/>
                <a14:m>
                  <m:oMathPara xmlns:m="http://schemas.openxmlformats.org/officeDocument/2006/math">
                    <m:oMathParaPr>
                      <m:jc m:val="centerGroup"/>
                    </m:oMathParaPr>
                    <m:oMath xmlns:m="http://schemas.openxmlformats.org/officeDocument/2006/math">
                      <m:r>
                        <a:rPr lang="fr-CH" b="0" i="1">
                          <a:latin typeface="Cambria Math" panose="02040503050406030204" pitchFamily="18" charset="0"/>
                        </a:rPr>
                        <m:t>𝑠</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m:t>
                      </m:r>
                      <m:f>
                        <m:fPr>
                          <m:ctrlPr>
                            <a:rPr lang="fr-CH" b="0" i="1">
                              <a:latin typeface="Cambria Math" panose="02040503050406030204" pitchFamily="18" charset="0"/>
                            </a:rPr>
                          </m:ctrlPr>
                        </m:fPr>
                        <m:num>
                          <m:r>
                            <a:rPr lang="fr-CH" b="0" i="1">
                              <a:latin typeface="Cambria Math" panose="02040503050406030204" pitchFamily="18" charset="0"/>
                            </a:rPr>
                            <m:t>𝑏</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r>
                            <a:rPr lang="fr-CH" b="0" i="1">
                              <a:latin typeface="Cambria Math" panose="02040503050406030204" pitchFamily="18" charset="0"/>
                            </a:rPr>
                            <m:t>𝑎</m:t>
                          </m:r>
                          <m:r>
                            <a:rPr lang="fr-CH" b="0"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r>
                            <a:rPr lang="fr-CH" b="0" i="1">
                              <a:latin typeface="Cambria Math" panose="02040503050406030204" pitchFamily="18" charset="0"/>
                            </a:rPr>
                            <m:t>)</m:t>
                          </m:r>
                        </m:num>
                        <m:den>
                          <m:func>
                            <m:funcPr>
                              <m:ctrlPr>
                                <a:rPr lang="fr-CH" b="0" i="1">
                                  <a:latin typeface="Cambria Math" panose="02040503050406030204" pitchFamily="18" charset="0"/>
                                </a:rPr>
                              </m:ctrlPr>
                            </m:funcPr>
                            <m:fName>
                              <m:limLow>
                                <m:limLowPr>
                                  <m:ctrlPr>
                                    <a:rPr lang="fr-CH" b="0" i="1">
                                      <a:latin typeface="Cambria Math" panose="02040503050406030204" pitchFamily="18" charset="0"/>
                                    </a:rPr>
                                  </m:ctrlPr>
                                </m:limLowPr>
                                <m:e>
                                  <m:r>
                                    <m:rPr>
                                      <m:sty m:val="p"/>
                                    </m:rPr>
                                    <a:rPr lang="fr-CH" b="0" i="0">
                                      <a:latin typeface="Cambria Math" panose="02040503050406030204" pitchFamily="18" charset="0"/>
                                    </a:rPr>
                                    <m:t>max</m:t>
                                  </m:r>
                                </m:e>
                                <m:lim/>
                              </m:limLow>
                            </m:fName>
                            <m:e>
                              <m:r>
                                <a:rPr lang="fr-CH" b="0" i="1">
                                  <a:latin typeface="Cambria Math" panose="02040503050406030204" pitchFamily="18" charset="0"/>
                                </a:rPr>
                                <m:t>(</m:t>
                              </m:r>
                            </m:e>
                          </m:func>
                          <m:r>
                            <a:rPr lang="fr-CH" i="1">
                              <a:latin typeface="Cambria Math" panose="02040503050406030204" pitchFamily="18" charset="0"/>
                            </a:rPr>
                            <m:t>𝑎</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r>
                            <a:rPr lang="fr-CH" i="1">
                              <a:latin typeface="Cambria Math" panose="02040503050406030204" pitchFamily="18" charset="0"/>
                            </a:rPr>
                            <m:t>𝑏</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1">
                              <a:latin typeface="Cambria Math" panose="02040503050406030204" pitchFamily="18" charset="0"/>
                            </a:rPr>
                            <m:t>)</m:t>
                          </m:r>
                        </m:den>
                      </m:f>
                      <m:r>
                        <a:rPr lang="fr-CH" b="0" i="1">
                          <a:latin typeface="Cambria Math" panose="02040503050406030204" pitchFamily="18" charset="0"/>
                        </a:rPr>
                        <m:t>, </m:t>
                      </m:r>
                      <m:r>
                        <a:rPr lang="fr-CH" b="0" i="1">
                          <a:latin typeface="Cambria Math" panose="02040503050406030204" pitchFamily="18" charset="0"/>
                        </a:rPr>
                        <m:t>𝑖𝑓</m:t>
                      </m:r>
                      <m:r>
                        <a:rPr lang="fr-CH" b="0" i="1">
                          <a:latin typeface="Cambria Math" panose="02040503050406030204" pitchFamily="18" charset="0"/>
                        </a:rPr>
                        <m:t> </m:t>
                      </m:r>
                      <m:d>
                        <m:dPr>
                          <m:begChr m:val="|"/>
                          <m:endChr m:val="|"/>
                          <m:ctrlPr>
                            <a:rPr lang="fr-CH" b="0"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b="0" i="1">
                          <a:latin typeface="Cambria Math" panose="02040503050406030204" pitchFamily="18" charset="0"/>
                        </a:rPr>
                        <m:t>&gt;1</m:t>
                      </m:r>
                    </m:oMath>
                  </m:oMathPara>
                </a14:m>
                <a:endParaRPr lang="fr-CH" b="0"/>
              </a:p>
              <a:p>
                <a:pPr algn="ctr"/>
                <a14:m>
                  <m:oMath xmlns:m="http://schemas.openxmlformats.org/officeDocument/2006/math">
                    <m:r>
                      <a:rPr lang="fr-CH" b="0" i="1">
                        <a:latin typeface="Cambria Math" panose="02040503050406030204" pitchFamily="18" charset="0"/>
                      </a:rPr>
                      <m:t>𝑠</m:t>
                    </m:r>
                    <m:d>
                      <m:dPr>
                        <m:ctrlPr>
                          <a:rPr lang="fr-CH" b="0"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𝑥</m:t>
                            </m:r>
                          </m:e>
                          <m:sub>
                            <m:r>
                              <a:rPr lang="fr-CH" i="1">
                                <a:latin typeface="Cambria Math" panose="02040503050406030204" pitchFamily="18" charset="0"/>
                              </a:rPr>
                              <m:t>𝑖</m:t>
                            </m:r>
                          </m:sub>
                        </m:sSub>
                      </m:e>
                    </m:d>
                    <m:r>
                      <a:rPr lang="fr-CH" b="0" i="0">
                        <a:latin typeface="Cambria Math" panose="02040503050406030204" pitchFamily="18" charset="0"/>
                      </a:rPr>
                      <m:t>=0, </m:t>
                    </m:r>
                    <m:r>
                      <m:rPr>
                        <m:sty m:val="p"/>
                      </m:rPr>
                      <a:rPr lang="fr-CH" b="0" i="0">
                        <a:latin typeface="Cambria Math" panose="02040503050406030204" pitchFamily="18" charset="0"/>
                      </a:rPr>
                      <m:t>if</m:t>
                    </m:r>
                  </m:oMath>
                </a14:m>
                <a:r>
                  <a:rPr lang="en-US"/>
                  <a:t> </a:t>
                </a:r>
                <a14:m>
                  <m:oMath xmlns:m="http://schemas.openxmlformats.org/officeDocument/2006/math">
                    <m:d>
                      <m:dPr>
                        <m:begChr m:val="|"/>
                        <m:endChr m:val="|"/>
                        <m:ctrlPr>
                          <a:rPr lang="fr-CH" i="1">
                            <a:latin typeface="Cambria Math" panose="02040503050406030204" pitchFamily="18" charset="0"/>
                          </a:rPr>
                        </m:ctrlPr>
                      </m:dPr>
                      <m:e>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𝐶</m:t>
                            </m:r>
                          </m:e>
                          <m:sub>
                            <m:r>
                              <a:rPr lang="fr-CH" i="1">
                                <a:latin typeface="Cambria Math" panose="02040503050406030204" pitchFamily="18" charset="0"/>
                                <a:ea typeface="Cambria Math" panose="02040503050406030204" pitchFamily="18" charset="0"/>
                              </a:rPr>
                              <m:t>𝑖</m:t>
                            </m:r>
                          </m:sub>
                        </m:sSub>
                      </m:e>
                    </m:d>
                    <m:r>
                      <a:rPr lang="fr-CH" b="0" i="1">
                        <a:latin typeface="Cambria Math" panose="02040503050406030204" pitchFamily="18" charset="0"/>
                        <a:ea typeface="Cambria Math" panose="02040503050406030204" pitchFamily="18" charset="0"/>
                      </a:rPr>
                      <m:t>=</m:t>
                    </m:r>
                    <m:r>
                      <a:rPr lang="fr-CH" i="1">
                        <a:latin typeface="Cambria Math" panose="02040503050406030204" pitchFamily="18" charset="0"/>
                      </a:rPr>
                      <m:t>1</m:t>
                    </m:r>
                  </m:oMath>
                </a14:m>
                <a:endParaRPr lang="fr-CH"/>
              </a:p>
              <a:p>
                <a:br>
                  <a:rPr lang="fr-CH"/>
                </a:br>
                <a:r>
                  <a:rPr lang="fr-CH"/>
                  <a:t>The Average Silhouette value over all data points characterizes the quality of clustering (ASW)</a:t>
                </a:r>
              </a:p>
              <a:p>
                <a:endParaRPr lang="en-US"/>
              </a:p>
              <a:p>
                <a:endParaRPr lang="en-US"/>
              </a:p>
            </p:txBody>
          </p:sp>
        </mc:Choice>
        <mc:Fallback xmlns="">
          <p:sp>
            <p:nvSpPr>
              <p:cNvPr id="3" name="Content Placeholder 2">
                <a:extLst>
                  <a:ext uri="{FF2B5EF4-FFF2-40B4-BE49-F238E27FC236}">
                    <a16:creationId xmlns:a16="http://schemas.microsoft.com/office/drawing/2014/main" id="{EEB805DB-B31A-BF49-B1ED-7EAAE480F178}"/>
                  </a:ext>
                </a:extLst>
              </p:cNvPr>
              <p:cNvSpPr>
                <a:spLocks noGrp="1" noRot="1" noChangeAspect="1" noMove="1" noResize="1" noEditPoints="1" noAdjustHandles="1" noChangeArrowheads="1" noChangeShapeType="1" noTextEdit="1"/>
              </p:cNvSpPr>
              <p:nvPr>
                <p:ph idx="1"/>
              </p:nvPr>
            </p:nvSpPr>
            <p:spPr>
              <a:blipFill>
                <a:blip r:embed="rId3"/>
                <a:stretch>
                  <a:fillRect l="-1832" t="-1511" r="-24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3729526-6F49-8743-B66A-A07F762360D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106394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9FDE-7DE1-A540-96CA-9E1D40012354}"/>
              </a:ext>
            </a:extLst>
          </p:cNvPr>
          <p:cNvSpPr>
            <a:spLocks noGrp="1"/>
          </p:cNvSpPr>
          <p:nvPr>
            <p:ph type="title"/>
          </p:nvPr>
        </p:nvSpPr>
        <p:spPr/>
        <p:txBody>
          <a:bodyPr/>
          <a:lstStyle/>
          <a:p>
            <a:r>
              <a:rPr lang="fr-CH"/>
              <a:t>Silhouette Coefficient</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D4CE6-D419-6D45-8702-B127DE93156D}"/>
                  </a:ext>
                </a:extLst>
              </p:cNvPr>
              <p:cNvSpPr>
                <a:spLocks noGrp="1"/>
              </p:cNvSpPr>
              <p:nvPr>
                <p:ph idx="1"/>
              </p:nvPr>
            </p:nvSpPr>
            <p:spPr>
              <a:xfrm>
                <a:off x="179388" y="1341438"/>
                <a:ext cx="8569076" cy="5029200"/>
              </a:xfrm>
            </p:spPr>
            <p:txBody>
              <a:bodyPr/>
              <a:lstStyle/>
              <a:p>
                <a:r>
                  <a:rPr lang="fr-CH"/>
                  <a:t>Assume the clustering method produces a specified number of clusters k, e.g. k-Means</a:t>
                </a:r>
              </a:p>
              <a:p>
                <a:endParaRPr lang="fr-CH"/>
              </a:p>
              <a:p>
                <a:r>
                  <a:rPr lang="fr-CH"/>
                  <a:t>Compute </a:t>
                </a:r>
                <a14:m>
                  <m:oMath xmlns:m="http://schemas.openxmlformats.org/officeDocument/2006/math">
                    <m:acc>
                      <m:accPr>
                        <m:chr m:val="̅"/>
                        <m:ctrlPr>
                          <a:rPr lang="fr-CH" i="1">
                            <a:latin typeface="Cambria Math" panose="02040503050406030204" pitchFamily="18" charset="0"/>
                          </a:rPr>
                        </m:ctrlPr>
                      </m:accPr>
                      <m:e>
                        <m:r>
                          <a:rPr lang="fr-CH" i="1">
                            <a:latin typeface="Cambria Math" panose="02040503050406030204" pitchFamily="18" charset="0"/>
                          </a:rPr>
                          <m:t>𝑠</m:t>
                        </m:r>
                      </m:e>
                    </m:acc>
                    <m:r>
                      <a:rPr lang="fr-CH" i="1">
                        <a:latin typeface="Cambria Math" panose="02040503050406030204" pitchFamily="18" charset="0"/>
                      </a:rPr>
                      <m:t> (</m:t>
                    </m:r>
                    <m:r>
                      <a:rPr lang="fr-CH" b="0" i="1">
                        <a:latin typeface="Cambria Math" panose="02040503050406030204" pitchFamily="18" charset="0"/>
                      </a:rPr>
                      <m:t>𝑘</m:t>
                    </m:r>
                    <m:r>
                      <a:rPr lang="fr-CH" i="1">
                        <a:latin typeface="Cambria Math" panose="02040503050406030204" pitchFamily="18" charset="0"/>
                      </a:rPr>
                      <m:t>)</m:t>
                    </m:r>
                  </m:oMath>
                </a14:m>
                <a:r>
                  <a:rPr lang="fr-CH"/>
                  <a:t> as the average of the Silhouette Values of all data points for the clustering of size k</a:t>
                </a:r>
              </a:p>
              <a:p>
                <a:endParaRPr lang="fr-CH"/>
              </a:p>
              <a:p>
                <a:r>
                  <a:rPr lang="fr-CH"/>
                  <a:t>The Silhouette Coefficient then characterizes the overall quality of the clustering method</a:t>
                </a:r>
              </a:p>
              <a:p>
                <a:pPr/>
                <a14:m>
                  <m:oMathPara xmlns:m="http://schemas.openxmlformats.org/officeDocument/2006/math">
                    <m:oMathParaPr>
                      <m:jc m:val="centerGroup"/>
                    </m:oMathParaPr>
                    <m:oMath xmlns:m="http://schemas.openxmlformats.org/officeDocument/2006/math">
                      <m:r>
                        <a:rPr lang="fr-CH" i="1">
                          <a:latin typeface="Cambria Math" panose="02040503050406030204" pitchFamily="18" charset="0"/>
                        </a:rPr>
                        <m:t>𝑆𝐶</m:t>
                      </m:r>
                      <m:r>
                        <a:rPr lang="fr-CH" i="1">
                          <a:latin typeface="Cambria Math" panose="02040503050406030204" pitchFamily="18" charset="0"/>
                        </a:rPr>
                        <m:t>=</m:t>
                      </m:r>
                      <m:func>
                        <m:funcPr>
                          <m:ctrlPr>
                            <a:rPr lang="fr-CH" i="1">
                              <a:latin typeface="Cambria Math" panose="02040503050406030204" pitchFamily="18" charset="0"/>
                            </a:rPr>
                          </m:ctrlPr>
                        </m:funcPr>
                        <m:fName>
                          <m:limLow>
                            <m:limLowPr>
                              <m:ctrlPr>
                                <a:rPr lang="fr-CH" i="1">
                                  <a:latin typeface="Cambria Math" panose="02040503050406030204" pitchFamily="18" charset="0"/>
                                </a:rPr>
                              </m:ctrlPr>
                            </m:limLowPr>
                            <m:e>
                              <m:r>
                                <m:rPr>
                                  <m:sty m:val="p"/>
                                </m:rPr>
                                <a:rPr lang="fr-CH">
                                  <a:latin typeface="Cambria Math" panose="02040503050406030204" pitchFamily="18" charset="0"/>
                                </a:rPr>
                                <m:t>max</m:t>
                              </m:r>
                            </m:e>
                            <m:lim>
                              <m:r>
                                <a:rPr lang="fr-CH" i="1">
                                  <a:latin typeface="Cambria Math" panose="02040503050406030204" pitchFamily="18" charset="0"/>
                                </a:rPr>
                                <m:t>𝑘</m:t>
                              </m:r>
                            </m:lim>
                          </m:limLow>
                        </m:fName>
                        <m:e>
                          <m:acc>
                            <m:accPr>
                              <m:chr m:val="̅"/>
                              <m:ctrlPr>
                                <a:rPr lang="fr-CH" i="1">
                                  <a:latin typeface="Cambria Math" panose="02040503050406030204" pitchFamily="18" charset="0"/>
                                </a:rPr>
                              </m:ctrlPr>
                            </m:accPr>
                            <m:e>
                              <m:r>
                                <a:rPr lang="fr-CH" i="1">
                                  <a:latin typeface="Cambria Math" panose="02040503050406030204" pitchFamily="18" charset="0"/>
                                </a:rPr>
                                <m:t>𝑠</m:t>
                              </m:r>
                            </m:e>
                          </m:acc>
                          <m:r>
                            <a:rPr lang="fr-CH" i="1">
                              <a:latin typeface="Cambria Math" panose="02040503050406030204" pitchFamily="18" charset="0"/>
                            </a:rPr>
                            <m:t> (</m:t>
                          </m:r>
                          <m:r>
                            <a:rPr lang="fr-CH" b="0" i="1">
                              <a:latin typeface="Cambria Math" panose="02040503050406030204" pitchFamily="18" charset="0"/>
                            </a:rPr>
                            <m:t>𝑘</m:t>
                          </m:r>
                          <m:r>
                            <a:rPr lang="fr-CH" i="1">
                              <a:latin typeface="Cambria Math" panose="02040503050406030204" pitchFamily="18" charset="0"/>
                            </a:rPr>
                            <m:t>)</m:t>
                          </m:r>
                        </m:e>
                      </m:func>
                    </m:oMath>
                  </m:oMathPara>
                </a14:m>
                <a:endParaRPr lang="fr-CH"/>
              </a:p>
              <a:p>
                <a:endParaRPr lang="fr-CH"/>
              </a:p>
              <a:p>
                <a:endParaRPr lang="en-US"/>
              </a:p>
            </p:txBody>
          </p:sp>
        </mc:Choice>
        <mc:Fallback xmlns="">
          <p:sp>
            <p:nvSpPr>
              <p:cNvPr id="3" name="Content Placeholder 2">
                <a:extLst>
                  <a:ext uri="{FF2B5EF4-FFF2-40B4-BE49-F238E27FC236}">
                    <a16:creationId xmlns:a16="http://schemas.microsoft.com/office/drawing/2014/main" id="{40BD4CE6-D419-6D45-8702-B127DE93156D}"/>
                  </a:ext>
                </a:extLst>
              </p:cNvPr>
              <p:cNvSpPr>
                <a:spLocks noGrp="1" noRot="1" noChangeAspect="1" noMove="1" noResize="1" noEditPoints="1" noAdjustHandles="1" noChangeArrowheads="1" noChangeShapeType="1" noTextEdit="1"/>
              </p:cNvSpPr>
              <p:nvPr>
                <p:ph idx="1"/>
              </p:nvPr>
            </p:nvSpPr>
            <p:spPr>
              <a:xfrm>
                <a:off x="179388" y="1341438"/>
                <a:ext cx="8569076" cy="5029200"/>
              </a:xfrm>
              <a:blipFill>
                <a:blip r:embed="rId3"/>
                <a:stretch>
                  <a:fillRect l="-1775" t="-1511" r="-592" b="-75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682EC41-EE6E-4049-B4E7-9A5468A920DC}"/>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6" name="AutoShape 2" descr="{\displaystyle {\tilde {s}}\left(k\right)}">
            <a:extLst>
              <a:ext uri="{FF2B5EF4-FFF2-40B4-BE49-F238E27FC236}">
                <a16:creationId xmlns:a16="http://schemas.microsoft.com/office/drawing/2014/main" id="{1344AD71-EB8D-D146-8613-C5B5C8B73BEC}"/>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s(i)">
            <a:extLst>
              <a:ext uri="{FF2B5EF4-FFF2-40B4-BE49-F238E27FC236}">
                <a16:creationId xmlns:a16="http://schemas.microsoft.com/office/drawing/2014/main" id="{81E37903-CFE1-7448-B084-AE6D5FE320FB}"/>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
            <a:extLst>
              <a:ext uri="{FF2B5EF4-FFF2-40B4-BE49-F238E27FC236}">
                <a16:creationId xmlns:a16="http://schemas.microsoft.com/office/drawing/2014/main" id="{B333C97B-5E48-724C-B55E-B44810BA4D48}"/>
              </a:ext>
            </a:extLst>
          </p:cNvPr>
          <p:cNvSpPr>
            <a:spLocks noChangeAspect="1" noChangeArrowheads="1"/>
          </p:cNvSpPr>
          <p:nvPr/>
        </p:nvSpPr>
        <p:spPr bwMode="auto">
          <a:xfrm>
            <a:off x="244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31929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1C66-71E0-5641-AEB8-7E4D4C3CCCB0}"/>
              </a:ext>
            </a:extLst>
          </p:cNvPr>
          <p:cNvSpPr>
            <a:spLocks noGrp="1"/>
          </p:cNvSpPr>
          <p:nvPr>
            <p:ph type="title"/>
          </p:nvPr>
        </p:nvSpPr>
        <p:spPr/>
        <p:txBody>
          <a:bodyPr/>
          <a:lstStyle/>
          <a:p>
            <a:r>
              <a:rPr lang="en-US"/>
              <a:t>Example</a:t>
            </a:r>
          </a:p>
        </p:txBody>
      </p:sp>
      <p:pic>
        <p:nvPicPr>
          <p:cNvPr id="6" name="Content Placeholder 5">
            <a:extLst>
              <a:ext uri="{FF2B5EF4-FFF2-40B4-BE49-F238E27FC236}">
                <a16:creationId xmlns:a16="http://schemas.microsoft.com/office/drawing/2014/main" id="{CD23FB23-A13C-1243-8A87-A02E5F9365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6723" y="1341438"/>
            <a:ext cx="4391129" cy="5029200"/>
          </a:xfrm>
        </p:spPr>
      </p:pic>
      <p:sp>
        <p:nvSpPr>
          <p:cNvPr id="4" name="Footer Placeholder 3">
            <a:extLst>
              <a:ext uri="{FF2B5EF4-FFF2-40B4-BE49-F238E27FC236}">
                <a16:creationId xmlns:a16="http://schemas.microsoft.com/office/drawing/2014/main" id="{98107EF3-022F-E54A-90D3-997413492448}"/>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469300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84E1-5760-2D42-8456-2346B7B4A888}"/>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3BFF554B-069D-7547-9AA4-43F0A941BE65}"/>
              </a:ext>
            </a:extLst>
          </p:cNvPr>
          <p:cNvSpPr>
            <a:spLocks noGrp="1"/>
          </p:cNvSpPr>
          <p:nvPr>
            <p:ph idx="1"/>
          </p:nvPr>
        </p:nvSpPr>
        <p:spPr>
          <a:xfrm>
            <a:off x="179388" y="1352128"/>
            <a:ext cx="8305800" cy="5029200"/>
          </a:xfrm>
        </p:spPr>
        <p:txBody>
          <a:bodyPr/>
          <a:lstStyle/>
          <a:p>
            <a:r>
              <a:rPr lang="en-US" sz="2800"/>
              <a:t>AWS is one-size-fits all approach</a:t>
            </a:r>
          </a:p>
          <a:p>
            <a:endParaRPr lang="en-US" sz="2800"/>
          </a:p>
          <a:p>
            <a:r>
              <a:rPr lang="en-US" sz="2800"/>
              <a:t>Aims of clustering might be different</a:t>
            </a:r>
          </a:p>
          <a:p>
            <a:pPr marL="457200" indent="-457200">
              <a:buFont typeface="Arial" panose="020B0604020202020204" pitchFamily="34" charset="0"/>
              <a:buChar char="•"/>
            </a:pPr>
            <a:r>
              <a:rPr lang="en-US" sz="2400"/>
              <a:t>Between-cluster separation (e.g. image segmentation)</a:t>
            </a:r>
          </a:p>
          <a:p>
            <a:pPr marL="457200" indent="-457200">
              <a:buFont typeface="Arial" panose="020B0604020202020204" pitchFamily="34" charset="0"/>
              <a:buChar char="•"/>
            </a:pPr>
            <a:r>
              <a:rPr lang="en-US" sz="2400"/>
              <a:t>Within cluster homogeneity</a:t>
            </a:r>
          </a:p>
          <a:p>
            <a:pPr marL="457200" indent="-457200">
              <a:buFont typeface="Arial" panose="020B0604020202020204" pitchFamily="34" charset="0"/>
              <a:buChar char="•"/>
            </a:pPr>
            <a:r>
              <a:rPr lang="en-US" sz="2400"/>
              <a:t>Good representation of data by centroids (information representation)</a:t>
            </a:r>
          </a:p>
          <a:p>
            <a:pPr marL="457200" indent="-457200">
              <a:buFont typeface="Arial" panose="020B0604020202020204" pitchFamily="34" charset="0"/>
              <a:buChar char="•"/>
            </a:pPr>
            <a:r>
              <a:rPr lang="en-US" sz="2400"/>
              <a:t>Good representation of dissimilarity by clustering induced metric</a:t>
            </a:r>
          </a:p>
          <a:p>
            <a:pPr marL="457200" indent="-457200">
              <a:buFont typeface="Arial" panose="020B0604020202020204" pitchFamily="34" charset="0"/>
              <a:buChar char="•"/>
            </a:pPr>
            <a:r>
              <a:rPr lang="en-US" sz="2400"/>
              <a:t>Absence of gaps within clusters (social communities)</a:t>
            </a:r>
          </a:p>
          <a:p>
            <a:pPr marL="457200" indent="-457200">
              <a:buFont typeface="Arial" panose="020B0604020202020204" pitchFamily="34" charset="0"/>
              <a:buChar char="•"/>
            </a:pPr>
            <a:r>
              <a:rPr lang="en-US" sz="2400"/>
              <a:t>Uniform cluster sizes</a:t>
            </a:r>
          </a:p>
        </p:txBody>
      </p:sp>
      <p:sp>
        <p:nvSpPr>
          <p:cNvPr id="4" name="Footer Placeholder 3">
            <a:extLst>
              <a:ext uri="{FF2B5EF4-FFF2-40B4-BE49-F238E27FC236}">
                <a16:creationId xmlns:a16="http://schemas.microsoft.com/office/drawing/2014/main" id="{FE6C5990-FAE6-1B45-834B-4F91EF771617}"/>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31138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Clustering</a:t>
            </a:r>
          </a:p>
        </p:txBody>
      </p:sp>
      <p:sp>
        <p:nvSpPr>
          <p:cNvPr id="3" name="Content Placeholder 2"/>
          <p:cNvSpPr>
            <a:spLocks noGrp="1"/>
          </p:cNvSpPr>
          <p:nvPr>
            <p:ph idx="1"/>
          </p:nvPr>
        </p:nvSpPr>
        <p:spPr/>
        <p:txBody>
          <a:bodyPr/>
          <a:lstStyle/>
          <a:p>
            <a:r>
              <a:rPr lang="en-GB" dirty="0"/>
              <a:t>Model: partition a set of objects into clusters</a:t>
            </a:r>
          </a:p>
          <a:p>
            <a:pPr marL="457200" indent="-457200">
              <a:buFont typeface="Lucida Grande"/>
              <a:buChar char="-"/>
            </a:pPr>
            <a:r>
              <a:rPr lang="en-GB" sz="2800" dirty="0"/>
              <a:t>Objects that belong to the same cluster are similar</a:t>
            </a:r>
          </a:p>
          <a:p>
            <a:pPr marL="457200" indent="-457200">
              <a:buFont typeface="Lucida Grande"/>
              <a:buChar char="-"/>
            </a:pPr>
            <a:r>
              <a:rPr lang="en-GB" sz="2800" dirty="0"/>
              <a:t>Objects that belong to different clusters are dissimilar</a:t>
            </a:r>
          </a:p>
          <a:p>
            <a:endParaRPr lang="en-GB" dirty="0"/>
          </a:p>
          <a:p>
            <a:r>
              <a:rPr lang="en-GB" dirty="0"/>
              <a:t>Clustering belongs to </a:t>
            </a:r>
            <a:r>
              <a:rPr lang="en-GB" i="1" dirty="0"/>
              <a:t>unsupervised</a:t>
            </a:r>
            <a:r>
              <a:rPr lang="en-GB" dirty="0"/>
              <a:t> machine learning</a:t>
            </a:r>
          </a:p>
          <a:p>
            <a:pPr marL="457200" indent="-457200">
              <a:buFont typeface="Lucida Grande"/>
              <a:buChar char="-"/>
            </a:pPr>
            <a:r>
              <a:rPr lang="en-GB" sz="2800" dirty="0">
                <a:solidFill>
                  <a:srgbClr val="000000"/>
                </a:solidFill>
              </a:rPr>
              <a:t>Objects do not have class information</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935475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D07C-639F-8046-9E48-238862493AF5}"/>
              </a:ext>
            </a:extLst>
          </p:cNvPr>
          <p:cNvSpPr>
            <a:spLocks noGrp="1"/>
          </p:cNvSpPr>
          <p:nvPr>
            <p:ph type="title"/>
          </p:nvPr>
        </p:nvSpPr>
        <p:spPr/>
        <p:txBody>
          <a:bodyPr/>
          <a:lstStyle/>
          <a:p>
            <a:r>
              <a:rPr lang="en-US"/>
              <a:t>Alternative Evaluation Measures</a:t>
            </a:r>
          </a:p>
        </p:txBody>
      </p:sp>
      <p:sp>
        <p:nvSpPr>
          <p:cNvPr id="3" name="Content Placeholder 2">
            <a:extLst>
              <a:ext uri="{FF2B5EF4-FFF2-40B4-BE49-F238E27FC236}">
                <a16:creationId xmlns:a16="http://schemas.microsoft.com/office/drawing/2014/main" id="{4D73FEF1-940B-E04F-AE72-7A6719DF432A}"/>
              </a:ext>
            </a:extLst>
          </p:cNvPr>
          <p:cNvSpPr>
            <a:spLocks noGrp="1"/>
          </p:cNvSpPr>
          <p:nvPr>
            <p:ph idx="1"/>
          </p:nvPr>
        </p:nvSpPr>
        <p:spPr/>
        <p:txBody>
          <a:bodyPr/>
          <a:lstStyle/>
          <a:p>
            <a:r>
              <a:rPr lang="en-US" sz="2800"/>
              <a:t>Thus choose one or more suitable metrics and aggregate them</a:t>
            </a:r>
          </a:p>
          <a:p>
            <a:pPr marL="457200" indent="-457200">
              <a:buFontTx/>
              <a:buChar char="-"/>
            </a:pPr>
            <a:r>
              <a:rPr lang="en-US" sz="2800"/>
              <a:t>p-separation index</a:t>
            </a:r>
          </a:p>
          <a:p>
            <a:pPr marL="457200" indent="-457200">
              <a:buFontTx/>
              <a:buChar char="-"/>
            </a:pPr>
            <a:r>
              <a:rPr lang="en-US" sz="2800"/>
              <a:t>Distance based density KNN index</a:t>
            </a:r>
          </a:p>
          <a:p>
            <a:pPr marL="457200" indent="-457200">
              <a:buFontTx/>
              <a:buChar char="-"/>
            </a:pPr>
            <a:r>
              <a:rPr lang="en-US" sz="2800"/>
              <a:t>Within cluster average distance</a:t>
            </a:r>
          </a:p>
          <a:p>
            <a:pPr marL="457200" indent="-457200">
              <a:buFontTx/>
              <a:buChar char="-"/>
            </a:pPr>
            <a:r>
              <a:rPr lang="en-US" sz="2800"/>
              <a:t>Within cluster distance to centroid</a:t>
            </a:r>
          </a:p>
          <a:p>
            <a:pPr marL="457200" indent="-457200">
              <a:buFontTx/>
              <a:buChar char="-"/>
            </a:pPr>
            <a:r>
              <a:rPr lang="en-US" sz="2800"/>
              <a:t>Entropy of cluster sizes</a:t>
            </a:r>
          </a:p>
          <a:p>
            <a:pPr marL="457200" indent="-457200">
              <a:buFontTx/>
              <a:buChar char="-"/>
            </a:pPr>
            <a:r>
              <a:rPr lang="en-US" sz="2800"/>
              <a:t>Average largest-within cluster gap</a:t>
            </a:r>
          </a:p>
          <a:p>
            <a:pPr marL="457200" indent="-457200">
              <a:buFontTx/>
              <a:buChar char="-"/>
            </a:pPr>
            <a:r>
              <a:rPr lang="en-US" sz="2800"/>
              <a:t>etc.</a:t>
            </a:r>
          </a:p>
          <a:p>
            <a:endParaRPr lang="en-US" sz="2800"/>
          </a:p>
        </p:txBody>
      </p:sp>
      <p:sp>
        <p:nvSpPr>
          <p:cNvPr id="4" name="Footer Placeholder 3">
            <a:extLst>
              <a:ext uri="{FF2B5EF4-FFF2-40B4-BE49-F238E27FC236}">
                <a16:creationId xmlns:a16="http://schemas.microsoft.com/office/drawing/2014/main" id="{B7674D1A-79D0-FE42-848D-E6868E09F0D0}"/>
              </a:ext>
            </a:extLst>
          </p:cNvPr>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89463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eaLnBrk="1" hangingPunct="1"/>
            <a:r>
              <a:rPr lang="en-US" dirty="0"/>
              <a:t>Textbook</a:t>
            </a:r>
            <a:endParaRPr lang="en-US" sz="2800" dirty="0"/>
          </a:p>
          <a:p>
            <a:pPr lvl="1" eaLnBrk="1" hangingPunct="1"/>
            <a:r>
              <a:rPr lang="en-US" dirty="0"/>
              <a:t>Jiawei Han, Data Mining: concepts and techniques, Morgan Kaufman, 2000, ISBN 1-55860-489-8</a:t>
            </a:r>
          </a:p>
          <a:p>
            <a:endParaRPr lang="en-US" dirty="0"/>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182655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of Clustering</a:t>
            </a:r>
          </a:p>
        </p:txBody>
      </p:sp>
      <p:sp>
        <p:nvSpPr>
          <p:cNvPr id="3" name="Content Placeholder 2"/>
          <p:cNvSpPr>
            <a:spLocks noGrp="1"/>
          </p:cNvSpPr>
          <p:nvPr>
            <p:ph idx="1"/>
          </p:nvPr>
        </p:nvSpPr>
        <p:spPr/>
        <p:txBody>
          <a:bodyPr/>
          <a:lstStyle/>
          <a:p>
            <a:r>
              <a:rPr lang="en-GB" dirty="0">
                <a:solidFill>
                  <a:srgbClr val="000000"/>
                </a:solidFill>
              </a:rPr>
              <a:t>Information retrieval</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relevant to query, C</a:t>
            </a:r>
            <a:r>
              <a:rPr lang="en-GB" baseline="-25000" dirty="0">
                <a:solidFill>
                  <a:srgbClr val="000000"/>
                </a:solidFill>
              </a:rPr>
              <a:t>2</a:t>
            </a:r>
            <a:r>
              <a:rPr lang="en-GB" dirty="0">
                <a:solidFill>
                  <a:srgbClr val="000000"/>
                </a:solidFill>
              </a:rPr>
              <a:t>, C</a:t>
            </a:r>
            <a:r>
              <a:rPr lang="en-GB" baseline="-25000" dirty="0">
                <a:solidFill>
                  <a:srgbClr val="000000"/>
                </a:solidFill>
              </a:rPr>
              <a:t>3</a:t>
            </a:r>
            <a:r>
              <a:rPr lang="en-GB" dirty="0">
                <a:solidFill>
                  <a:srgbClr val="000000"/>
                </a:solidFill>
              </a:rPr>
              <a:t>: not relevant</a:t>
            </a:r>
          </a:p>
          <a:p>
            <a:r>
              <a:rPr lang="en-GB" dirty="0">
                <a:solidFill>
                  <a:srgbClr val="000000"/>
                </a:solidFill>
              </a:rPr>
              <a:t>Web content classification</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sport, C</a:t>
            </a:r>
            <a:r>
              <a:rPr lang="en-GB" baseline="-25000" dirty="0">
                <a:solidFill>
                  <a:srgbClr val="000000"/>
                </a:solidFill>
              </a:rPr>
              <a:t>2</a:t>
            </a:r>
            <a:r>
              <a:rPr lang="en-GB" dirty="0">
                <a:solidFill>
                  <a:srgbClr val="000000"/>
                </a:solidFill>
              </a:rPr>
              <a:t>: politics, C</a:t>
            </a:r>
            <a:r>
              <a:rPr lang="en-GB" baseline="-25000" dirty="0">
                <a:solidFill>
                  <a:srgbClr val="000000"/>
                </a:solidFill>
              </a:rPr>
              <a:t>3</a:t>
            </a:r>
            <a:r>
              <a:rPr lang="en-GB" dirty="0">
                <a:solidFill>
                  <a:srgbClr val="000000"/>
                </a:solidFill>
              </a:rPr>
              <a:t>: economics ...</a:t>
            </a:r>
          </a:p>
          <a:p>
            <a:r>
              <a:rPr lang="en-GB" dirty="0">
                <a:solidFill>
                  <a:srgbClr val="000000"/>
                </a:solidFill>
              </a:rPr>
              <a:t>Customer behaviour analysis</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diapers-beer buyers, C</a:t>
            </a:r>
            <a:r>
              <a:rPr lang="en-GB" baseline="-25000" dirty="0">
                <a:solidFill>
                  <a:srgbClr val="000000"/>
                </a:solidFill>
              </a:rPr>
              <a:t>2</a:t>
            </a:r>
            <a:r>
              <a:rPr lang="en-GB" dirty="0">
                <a:solidFill>
                  <a:srgbClr val="000000"/>
                </a:solidFill>
              </a:rPr>
              <a:t>: Fri afternoon buyers ...</a:t>
            </a:r>
          </a:p>
          <a:p>
            <a:r>
              <a:rPr lang="en-GB" dirty="0">
                <a:solidFill>
                  <a:srgbClr val="000000"/>
                </a:solidFill>
              </a:rPr>
              <a:t>Image/video processing</a:t>
            </a:r>
          </a:p>
          <a:p>
            <a:pPr marL="1200150" lvl="1" indent="-457200">
              <a:buFont typeface="Lucida Grande"/>
              <a:buChar char="-"/>
            </a:pPr>
            <a:r>
              <a:rPr lang="en-GB" dirty="0">
                <a:solidFill>
                  <a:srgbClr val="000000"/>
                </a:solidFill>
              </a:rPr>
              <a:t>C</a:t>
            </a:r>
            <a:r>
              <a:rPr lang="en-GB" baseline="-25000" dirty="0">
                <a:solidFill>
                  <a:srgbClr val="000000"/>
                </a:solidFill>
              </a:rPr>
              <a:t>1</a:t>
            </a:r>
            <a:r>
              <a:rPr lang="en-GB" dirty="0">
                <a:solidFill>
                  <a:srgbClr val="000000"/>
                </a:solidFill>
              </a:rPr>
              <a:t>: image with faces, C</a:t>
            </a:r>
            <a:r>
              <a:rPr lang="en-GB" baseline="-25000" dirty="0">
                <a:solidFill>
                  <a:srgbClr val="000000"/>
                </a:solidFill>
              </a:rPr>
              <a:t>2</a:t>
            </a:r>
            <a:r>
              <a:rPr lang="en-GB" dirty="0">
                <a:solidFill>
                  <a:srgbClr val="000000"/>
                </a:solidFill>
              </a:rPr>
              <a:t>: image with animals, …</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35257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Clustering</a:t>
            </a:r>
          </a:p>
        </p:txBody>
      </p:sp>
      <p:sp>
        <p:nvSpPr>
          <p:cNvPr id="3" name="Content Placeholder 2"/>
          <p:cNvSpPr>
            <a:spLocks noGrp="1"/>
          </p:cNvSpPr>
          <p:nvPr>
            <p:ph idx="1"/>
          </p:nvPr>
        </p:nvSpPr>
        <p:spPr/>
        <p:txBody>
          <a:bodyPr/>
          <a:lstStyle/>
          <a:p>
            <a:r>
              <a:rPr lang="en-GB" sz="2800" dirty="0">
                <a:solidFill>
                  <a:srgbClr val="000000"/>
                </a:solidFill>
              </a:rPr>
              <a:t>Problem</a:t>
            </a:r>
          </a:p>
          <a:p>
            <a:pPr algn="ctr"/>
            <a:r>
              <a:rPr lang="en-GB" sz="2800" dirty="0"/>
              <a:t>Given a database D with n data items </a:t>
            </a:r>
            <a:br>
              <a:rPr lang="en-GB" sz="2800" dirty="0"/>
            </a:br>
            <a:r>
              <a:rPr lang="en-GB" sz="2800" dirty="0"/>
              <a:t>described by m attributes</a:t>
            </a:r>
            <a:endParaRPr lang="en-GB" sz="2800" dirty="0">
              <a:solidFill>
                <a:srgbClr val="000000"/>
              </a:solidFill>
            </a:endParaRPr>
          </a:p>
          <a:p>
            <a:r>
              <a:rPr lang="en-GB" sz="2800" dirty="0">
                <a:solidFill>
                  <a:srgbClr val="000000"/>
                </a:solidFill>
              </a:rPr>
              <a:t>Find</a:t>
            </a:r>
          </a:p>
          <a:p>
            <a:pPr algn="ctr"/>
            <a:r>
              <a:rPr lang="en-GB" sz="2800" dirty="0"/>
              <a:t>Partition of D into k clusters</a:t>
            </a:r>
          </a:p>
          <a:p>
            <a:r>
              <a:rPr lang="en-GB" sz="2800" dirty="0">
                <a:solidFill>
                  <a:srgbClr val="000000"/>
                </a:solidFill>
              </a:rPr>
              <a:t>such that</a:t>
            </a:r>
          </a:p>
          <a:p>
            <a:pPr algn="ctr"/>
            <a:r>
              <a:rPr lang="en-GB" sz="2800" i="1" dirty="0">
                <a:solidFill>
                  <a:srgbClr val="000000"/>
                </a:solidFill>
              </a:rPr>
              <a:t>Intra-cluster </a:t>
            </a:r>
            <a:r>
              <a:rPr lang="en-GB" sz="2800" dirty="0">
                <a:solidFill>
                  <a:srgbClr val="000000"/>
                </a:solidFill>
              </a:rPr>
              <a:t>similarity is high</a:t>
            </a:r>
          </a:p>
          <a:p>
            <a:pPr algn="ctr"/>
            <a:r>
              <a:rPr lang="en-GB" sz="2800" i="1" dirty="0">
                <a:solidFill>
                  <a:srgbClr val="000000"/>
                </a:solidFill>
              </a:rPr>
              <a:t>Inter-cluster </a:t>
            </a:r>
            <a:r>
              <a:rPr lang="en-GB" sz="2800" dirty="0">
                <a:solidFill>
                  <a:srgbClr val="000000"/>
                </a:solidFill>
              </a:rPr>
              <a:t>similarity is low</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271448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Group 4"/>
          <p:cNvGraphicFramePr>
            <a:graphicFrameLocks noGrp="1"/>
          </p:cNvGraphicFramePr>
          <p:nvPr>
            <p:extLst>
              <p:ext uri="{D42A27DB-BD31-4B8C-83A1-F6EECF244321}">
                <p14:modId xmlns:p14="http://schemas.microsoft.com/office/powerpoint/2010/main" val="3915188949"/>
              </p:ext>
            </p:extLst>
          </p:nvPr>
        </p:nvGraphicFramePr>
        <p:xfrm>
          <a:off x="6156176" y="400506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93" name="Line 164"/>
          <p:cNvSpPr>
            <a:spLocks noChangeShapeType="1"/>
          </p:cNvSpPr>
          <p:nvPr/>
        </p:nvSpPr>
        <p:spPr bwMode="auto">
          <a:xfrm flipV="1">
            <a:off x="6164561" y="4221088"/>
            <a:ext cx="1935831" cy="1633860"/>
          </a:xfrm>
          <a:prstGeom prst="line">
            <a:avLst/>
          </a:prstGeom>
          <a:noFill/>
          <a:ln w="9525">
            <a:solidFill>
              <a:schemeClr val="tx1"/>
            </a:solidFill>
            <a:round/>
            <a:headEnd/>
            <a:tailEnd type="none" w="med" len="med"/>
          </a:ln>
        </p:spPr>
        <p:txBody>
          <a:bodyPr anchor="ctr"/>
          <a:lstStyle/>
          <a:p>
            <a:endParaRPr lang="en-US" dirty="0"/>
          </a:p>
        </p:txBody>
      </p:sp>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b="1" dirty="0">
                <a:solidFill>
                  <a:srgbClr val="000000"/>
                </a:solidFill>
              </a:rPr>
              <a:t>Quantitative</a:t>
            </a:r>
          </a:p>
          <a:p>
            <a:pPr marL="1200150" lvl="1" indent="-457200">
              <a:buFont typeface="Lucida Grande"/>
              <a:buChar char="-"/>
            </a:pPr>
            <a:r>
              <a:rPr lang="en-GB" sz="2400" dirty="0">
                <a:solidFill>
                  <a:srgbClr val="000000"/>
                </a:solidFill>
              </a:rPr>
              <a:t>Scalability: high n</a:t>
            </a:r>
          </a:p>
          <a:p>
            <a:pPr marL="1200150" lvl="1" indent="-457200">
              <a:buFont typeface="Lucida Grande"/>
              <a:buChar char="-"/>
            </a:pPr>
            <a:r>
              <a:rPr lang="en-GB" sz="2400" dirty="0">
                <a:solidFill>
                  <a:srgbClr val="000000"/>
                </a:solidFill>
              </a:rPr>
              <a:t>Dimensionality: high m</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
        <p:nvSpPr>
          <p:cNvPr id="5" name="Rectangle 180"/>
          <p:cNvSpPr>
            <a:spLocks noChangeArrowheads="1"/>
          </p:cNvSpPr>
          <p:nvPr/>
        </p:nvSpPr>
        <p:spPr bwMode="auto">
          <a:xfrm>
            <a:off x="5724128" y="125858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6" name="Group 4"/>
          <p:cNvGraphicFramePr>
            <a:graphicFrameLocks noGrp="1"/>
          </p:cNvGraphicFramePr>
          <p:nvPr>
            <p:extLst>
              <p:ext uri="{D42A27DB-BD31-4B8C-83A1-F6EECF244321}">
                <p14:modId xmlns:p14="http://schemas.microsoft.com/office/powerpoint/2010/main" val="1779605610"/>
              </p:ext>
            </p:extLst>
          </p:nvPr>
        </p:nvGraphicFramePr>
        <p:xfrm>
          <a:off x="6084168" y="148478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7" name="Line 163"/>
          <p:cNvSpPr>
            <a:spLocks noChangeShapeType="1"/>
          </p:cNvSpPr>
          <p:nvPr/>
        </p:nvSpPr>
        <p:spPr bwMode="auto">
          <a:xfrm flipV="1">
            <a:off x="6084169" y="145303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8" name="Line 164"/>
          <p:cNvSpPr>
            <a:spLocks noChangeShapeType="1"/>
          </p:cNvSpPr>
          <p:nvPr/>
        </p:nvSpPr>
        <p:spPr bwMode="auto">
          <a:xfrm>
            <a:off x="6084169" y="332628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9" name="AutoShape 165"/>
          <p:cNvSpPr>
            <a:spLocks noChangeArrowheads="1"/>
          </p:cNvSpPr>
          <p:nvPr/>
        </p:nvSpPr>
        <p:spPr bwMode="auto">
          <a:xfrm>
            <a:off x="6647746" y="287711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 name="AutoShape 166"/>
          <p:cNvSpPr>
            <a:spLocks noChangeArrowheads="1"/>
          </p:cNvSpPr>
          <p:nvPr/>
        </p:nvSpPr>
        <p:spPr bwMode="auto">
          <a:xfrm>
            <a:off x="6444208" y="273196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1" name="AutoShape 167"/>
          <p:cNvSpPr>
            <a:spLocks noChangeArrowheads="1"/>
          </p:cNvSpPr>
          <p:nvPr/>
        </p:nvSpPr>
        <p:spPr bwMode="auto">
          <a:xfrm>
            <a:off x="6719754" y="273310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2" name="AutoShape 168"/>
          <p:cNvSpPr>
            <a:spLocks noChangeArrowheads="1"/>
          </p:cNvSpPr>
          <p:nvPr/>
        </p:nvSpPr>
        <p:spPr bwMode="auto">
          <a:xfrm>
            <a:off x="7595257" y="219582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3" name="AutoShape 169"/>
          <p:cNvSpPr>
            <a:spLocks noChangeArrowheads="1"/>
          </p:cNvSpPr>
          <p:nvPr/>
        </p:nvSpPr>
        <p:spPr bwMode="auto">
          <a:xfrm>
            <a:off x="6995300" y="278736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4" name="AutoShape 170"/>
          <p:cNvSpPr>
            <a:spLocks noChangeArrowheads="1"/>
          </p:cNvSpPr>
          <p:nvPr/>
        </p:nvSpPr>
        <p:spPr bwMode="auto">
          <a:xfrm>
            <a:off x="7739273" y="190893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5" name="AutoShape 171"/>
          <p:cNvSpPr>
            <a:spLocks noChangeArrowheads="1"/>
          </p:cNvSpPr>
          <p:nvPr/>
        </p:nvSpPr>
        <p:spPr bwMode="auto">
          <a:xfrm>
            <a:off x="6876255" y="264410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6" name="AutoShape 172"/>
          <p:cNvSpPr>
            <a:spLocks noChangeArrowheads="1"/>
          </p:cNvSpPr>
          <p:nvPr/>
        </p:nvSpPr>
        <p:spPr bwMode="auto">
          <a:xfrm>
            <a:off x="7412913" y="2134775"/>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7" name="AutoShape 173"/>
          <p:cNvSpPr>
            <a:spLocks noChangeArrowheads="1"/>
          </p:cNvSpPr>
          <p:nvPr/>
        </p:nvSpPr>
        <p:spPr bwMode="auto">
          <a:xfrm>
            <a:off x="7883289" y="204132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8" name="AutoShape 174"/>
          <p:cNvSpPr>
            <a:spLocks noChangeArrowheads="1"/>
          </p:cNvSpPr>
          <p:nvPr/>
        </p:nvSpPr>
        <p:spPr bwMode="auto">
          <a:xfrm>
            <a:off x="7739273" y="212495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9" name="AutoShape 175"/>
          <p:cNvSpPr>
            <a:spLocks noChangeArrowheads="1"/>
          </p:cNvSpPr>
          <p:nvPr/>
        </p:nvSpPr>
        <p:spPr bwMode="auto">
          <a:xfrm>
            <a:off x="7704914" y="242202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0" name="AutoShape 176"/>
          <p:cNvSpPr>
            <a:spLocks noChangeArrowheads="1"/>
          </p:cNvSpPr>
          <p:nvPr/>
        </p:nvSpPr>
        <p:spPr bwMode="auto">
          <a:xfrm>
            <a:off x="6372200" y="258908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1" name="AutoShape 177"/>
          <p:cNvSpPr>
            <a:spLocks noChangeArrowheads="1"/>
          </p:cNvSpPr>
          <p:nvPr/>
        </p:nvSpPr>
        <p:spPr bwMode="auto">
          <a:xfrm>
            <a:off x="6444208" y="287711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2" name="AutoShape 178"/>
          <p:cNvSpPr>
            <a:spLocks noChangeArrowheads="1"/>
          </p:cNvSpPr>
          <p:nvPr/>
        </p:nvSpPr>
        <p:spPr bwMode="auto">
          <a:xfrm>
            <a:off x="6199395" y="249289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3" name="AutoShape 179"/>
          <p:cNvSpPr>
            <a:spLocks noChangeArrowheads="1"/>
          </p:cNvSpPr>
          <p:nvPr/>
        </p:nvSpPr>
        <p:spPr bwMode="auto">
          <a:xfrm>
            <a:off x="7067009" y="298164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4" name="Rectangle 180"/>
          <p:cNvSpPr>
            <a:spLocks noChangeArrowheads="1"/>
          </p:cNvSpPr>
          <p:nvPr/>
        </p:nvSpPr>
        <p:spPr bwMode="auto">
          <a:xfrm>
            <a:off x="8180399" y="312149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25" name="AutoShape 173"/>
          <p:cNvSpPr>
            <a:spLocks noChangeArrowheads="1"/>
          </p:cNvSpPr>
          <p:nvPr/>
        </p:nvSpPr>
        <p:spPr bwMode="auto">
          <a:xfrm>
            <a:off x="7967783" y="219696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6" name="AutoShape 173"/>
          <p:cNvSpPr>
            <a:spLocks noChangeArrowheads="1"/>
          </p:cNvSpPr>
          <p:nvPr/>
        </p:nvSpPr>
        <p:spPr bwMode="auto">
          <a:xfrm>
            <a:off x="6660232" y="251593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27" name="Rectangle 180"/>
          <p:cNvSpPr>
            <a:spLocks noChangeArrowheads="1"/>
          </p:cNvSpPr>
          <p:nvPr/>
        </p:nvSpPr>
        <p:spPr bwMode="auto">
          <a:xfrm>
            <a:off x="179512" y="377886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28" name="Group 4"/>
          <p:cNvGraphicFramePr>
            <a:graphicFrameLocks noGrp="1"/>
          </p:cNvGraphicFramePr>
          <p:nvPr>
            <p:extLst>
              <p:ext uri="{D42A27DB-BD31-4B8C-83A1-F6EECF244321}">
                <p14:modId xmlns:p14="http://schemas.microsoft.com/office/powerpoint/2010/main" val="4294070240"/>
              </p:ext>
            </p:extLst>
          </p:nvPr>
        </p:nvGraphicFramePr>
        <p:xfrm>
          <a:off x="539552" y="4005064"/>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29" name="Line 163"/>
          <p:cNvSpPr>
            <a:spLocks noChangeShapeType="1"/>
          </p:cNvSpPr>
          <p:nvPr/>
        </p:nvSpPr>
        <p:spPr bwMode="auto">
          <a:xfrm flipV="1">
            <a:off x="539553" y="397331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30" name="Line 164"/>
          <p:cNvSpPr>
            <a:spLocks noChangeShapeType="1"/>
          </p:cNvSpPr>
          <p:nvPr/>
        </p:nvSpPr>
        <p:spPr bwMode="auto">
          <a:xfrm>
            <a:off x="539553" y="584656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31" name="AutoShape 165"/>
          <p:cNvSpPr>
            <a:spLocks noChangeArrowheads="1"/>
          </p:cNvSpPr>
          <p:nvPr/>
        </p:nvSpPr>
        <p:spPr bwMode="auto">
          <a:xfrm>
            <a:off x="1103130"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2" name="AutoShape 166"/>
          <p:cNvSpPr>
            <a:spLocks noChangeArrowheads="1"/>
          </p:cNvSpPr>
          <p:nvPr/>
        </p:nvSpPr>
        <p:spPr bwMode="auto">
          <a:xfrm>
            <a:off x="89959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3" name="AutoShape 167"/>
          <p:cNvSpPr>
            <a:spLocks noChangeArrowheads="1"/>
          </p:cNvSpPr>
          <p:nvPr/>
        </p:nvSpPr>
        <p:spPr bwMode="auto">
          <a:xfrm>
            <a:off x="117513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4" name="AutoShape 168"/>
          <p:cNvSpPr>
            <a:spLocks noChangeArrowheads="1"/>
          </p:cNvSpPr>
          <p:nvPr/>
        </p:nvSpPr>
        <p:spPr bwMode="auto">
          <a:xfrm>
            <a:off x="153517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5" name="AutoShape 169"/>
          <p:cNvSpPr>
            <a:spLocks noChangeArrowheads="1"/>
          </p:cNvSpPr>
          <p:nvPr/>
        </p:nvSpPr>
        <p:spPr bwMode="auto">
          <a:xfrm>
            <a:off x="131915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6" name="AutoShape 170"/>
          <p:cNvSpPr>
            <a:spLocks noChangeArrowheads="1"/>
          </p:cNvSpPr>
          <p:nvPr/>
        </p:nvSpPr>
        <p:spPr bwMode="auto">
          <a:xfrm>
            <a:off x="167919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7" name="AutoShape 171"/>
          <p:cNvSpPr>
            <a:spLocks noChangeArrowheads="1"/>
          </p:cNvSpPr>
          <p:nvPr/>
        </p:nvSpPr>
        <p:spPr bwMode="auto">
          <a:xfrm>
            <a:off x="145792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8" name="AutoShape 172"/>
          <p:cNvSpPr>
            <a:spLocks noChangeArrowheads="1"/>
          </p:cNvSpPr>
          <p:nvPr/>
        </p:nvSpPr>
        <p:spPr bwMode="auto">
          <a:xfrm>
            <a:off x="1660857"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39" name="AutoShape 173"/>
          <p:cNvSpPr>
            <a:spLocks noChangeArrowheads="1"/>
          </p:cNvSpPr>
          <p:nvPr/>
        </p:nvSpPr>
        <p:spPr bwMode="auto">
          <a:xfrm>
            <a:off x="1895218"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0" name="AutoShape 174"/>
          <p:cNvSpPr>
            <a:spLocks noChangeArrowheads="1"/>
          </p:cNvSpPr>
          <p:nvPr/>
        </p:nvSpPr>
        <p:spPr bwMode="auto">
          <a:xfrm>
            <a:off x="167919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1" name="AutoShape 175"/>
          <p:cNvSpPr>
            <a:spLocks noChangeArrowheads="1"/>
          </p:cNvSpPr>
          <p:nvPr/>
        </p:nvSpPr>
        <p:spPr bwMode="auto">
          <a:xfrm>
            <a:off x="161967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2" name="AutoShape 176"/>
          <p:cNvSpPr>
            <a:spLocks noChangeArrowheads="1"/>
          </p:cNvSpPr>
          <p:nvPr/>
        </p:nvSpPr>
        <p:spPr bwMode="auto">
          <a:xfrm>
            <a:off x="827584" y="573439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3" name="AutoShape 177"/>
          <p:cNvSpPr>
            <a:spLocks noChangeArrowheads="1"/>
          </p:cNvSpPr>
          <p:nvPr/>
        </p:nvSpPr>
        <p:spPr bwMode="auto">
          <a:xfrm>
            <a:off x="899592"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4" name="AutoShape 178"/>
          <p:cNvSpPr>
            <a:spLocks noChangeArrowheads="1"/>
          </p:cNvSpPr>
          <p:nvPr/>
        </p:nvSpPr>
        <p:spPr bwMode="auto">
          <a:xfrm>
            <a:off x="654779" y="573325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5" name="AutoShape 179"/>
          <p:cNvSpPr>
            <a:spLocks noChangeArrowheads="1"/>
          </p:cNvSpPr>
          <p:nvPr/>
        </p:nvSpPr>
        <p:spPr bwMode="auto">
          <a:xfrm>
            <a:off x="1187624" y="573439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6" name="Rectangle 180"/>
          <p:cNvSpPr>
            <a:spLocks noChangeArrowheads="1"/>
          </p:cNvSpPr>
          <p:nvPr/>
        </p:nvSpPr>
        <p:spPr bwMode="auto">
          <a:xfrm>
            <a:off x="2635783" y="564177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47" name="AutoShape 173"/>
          <p:cNvSpPr>
            <a:spLocks noChangeArrowheads="1"/>
          </p:cNvSpPr>
          <p:nvPr/>
        </p:nvSpPr>
        <p:spPr bwMode="auto">
          <a:xfrm>
            <a:off x="1907704"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8" name="AutoShape 173"/>
          <p:cNvSpPr>
            <a:spLocks noChangeArrowheads="1"/>
          </p:cNvSpPr>
          <p:nvPr/>
        </p:nvSpPr>
        <p:spPr bwMode="auto">
          <a:xfrm>
            <a:off x="1115616" y="573439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49" name="Rectangle 180"/>
          <p:cNvSpPr>
            <a:spLocks noChangeArrowheads="1"/>
          </p:cNvSpPr>
          <p:nvPr/>
        </p:nvSpPr>
        <p:spPr bwMode="auto">
          <a:xfrm>
            <a:off x="2915815" y="3809569"/>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graphicFrame>
        <p:nvGraphicFramePr>
          <p:cNvPr id="50" name="Group 4"/>
          <p:cNvGraphicFramePr>
            <a:graphicFrameLocks noGrp="1"/>
          </p:cNvGraphicFramePr>
          <p:nvPr>
            <p:extLst>
              <p:ext uri="{D42A27DB-BD31-4B8C-83A1-F6EECF244321}">
                <p14:modId xmlns:p14="http://schemas.microsoft.com/office/powerpoint/2010/main" val="3292311544"/>
              </p:ext>
            </p:extLst>
          </p:nvPr>
        </p:nvGraphicFramePr>
        <p:xfrm>
          <a:off x="3275855" y="4035772"/>
          <a:ext cx="2223053" cy="1850400"/>
        </p:xfrm>
        <a:graphic>
          <a:graphicData uri="http://schemas.openxmlformats.org/drawingml/2006/table">
            <a:tbl>
              <a:tblPr>
                <a:tableStyleId>{D03447BB-5D67-496B-8E87-E561075AD55C}</a:tableStyleId>
              </a:tblPr>
              <a:tblGrid>
                <a:gridCol w="222517">
                  <a:extLst>
                    <a:ext uri="{9D8B030D-6E8A-4147-A177-3AD203B41FA5}">
                      <a16:colId xmlns:a16="http://schemas.microsoft.com/office/drawing/2014/main" val="20000"/>
                    </a:ext>
                  </a:extLst>
                </a:gridCol>
                <a:gridCol w="220400">
                  <a:extLst>
                    <a:ext uri="{9D8B030D-6E8A-4147-A177-3AD203B41FA5}">
                      <a16:colId xmlns:a16="http://schemas.microsoft.com/office/drawing/2014/main" val="20001"/>
                    </a:ext>
                  </a:extLst>
                </a:gridCol>
                <a:gridCol w="222517">
                  <a:extLst>
                    <a:ext uri="{9D8B030D-6E8A-4147-A177-3AD203B41FA5}">
                      <a16:colId xmlns:a16="http://schemas.microsoft.com/office/drawing/2014/main" val="20002"/>
                    </a:ext>
                  </a:extLst>
                </a:gridCol>
                <a:gridCol w="222517">
                  <a:extLst>
                    <a:ext uri="{9D8B030D-6E8A-4147-A177-3AD203B41FA5}">
                      <a16:colId xmlns:a16="http://schemas.microsoft.com/office/drawing/2014/main" val="20003"/>
                    </a:ext>
                  </a:extLst>
                </a:gridCol>
                <a:gridCol w="222517">
                  <a:extLst>
                    <a:ext uri="{9D8B030D-6E8A-4147-A177-3AD203B41FA5}">
                      <a16:colId xmlns:a16="http://schemas.microsoft.com/office/drawing/2014/main" val="20004"/>
                    </a:ext>
                  </a:extLst>
                </a:gridCol>
                <a:gridCol w="222517">
                  <a:extLst>
                    <a:ext uri="{9D8B030D-6E8A-4147-A177-3AD203B41FA5}">
                      <a16:colId xmlns:a16="http://schemas.microsoft.com/office/drawing/2014/main" val="20005"/>
                    </a:ext>
                  </a:extLst>
                </a:gridCol>
                <a:gridCol w="222517">
                  <a:extLst>
                    <a:ext uri="{9D8B030D-6E8A-4147-A177-3AD203B41FA5}">
                      <a16:colId xmlns:a16="http://schemas.microsoft.com/office/drawing/2014/main" val="20006"/>
                    </a:ext>
                  </a:extLst>
                </a:gridCol>
                <a:gridCol w="222517">
                  <a:extLst>
                    <a:ext uri="{9D8B030D-6E8A-4147-A177-3AD203B41FA5}">
                      <a16:colId xmlns:a16="http://schemas.microsoft.com/office/drawing/2014/main" val="20007"/>
                    </a:ext>
                  </a:extLst>
                </a:gridCol>
                <a:gridCol w="222517">
                  <a:extLst>
                    <a:ext uri="{9D8B030D-6E8A-4147-A177-3AD203B41FA5}">
                      <a16:colId xmlns:a16="http://schemas.microsoft.com/office/drawing/2014/main" val="20008"/>
                    </a:ext>
                  </a:extLst>
                </a:gridCol>
                <a:gridCol w="222517">
                  <a:extLst>
                    <a:ext uri="{9D8B030D-6E8A-4147-A177-3AD203B41FA5}">
                      <a16:colId xmlns:a16="http://schemas.microsoft.com/office/drawing/2014/main" val="20009"/>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2"/>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5"/>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7"/>
                  </a:ext>
                </a:extLst>
              </a:tr>
              <a:tr h="1825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600" b="0" i="0" u="none" strike="noStrike" cap="none" normalizeH="0" baseline="0" dirty="0">
                        <a:ln>
                          <a:noFill/>
                        </a:ln>
                        <a:solidFill>
                          <a:schemeClr val="tx1"/>
                        </a:solidFill>
                        <a:effectLst/>
                        <a:latin typeface="Comic Sans MS" charset="0"/>
                      </a:endParaRPr>
                    </a:p>
                  </a:txBody>
                  <a:tcPr marL="97500" marR="97500" marT="46800" marB="46800" horzOverflow="overflow"/>
                </a:tc>
                <a:extLst>
                  <a:ext uri="{0D108BD9-81ED-4DB2-BD59-A6C34878D82A}">
                    <a16:rowId xmlns:a16="http://schemas.microsoft.com/office/drawing/2014/main" val="10009"/>
                  </a:ext>
                </a:extLst>
              </a:tr>
            </a:tbl>
          </a:graphicData>
        </a:graphic>
      </p:graphicFrame>
      <p:sp>
        <p:nvSpPr>
          <p:cNvPr id="51" name="Line 163"/>
          <p:cNvSpPr>
            <a:spLocks noChangeShapeType="1"/>
          </p:cNvSpPr>
          <p:nvPr/>
        </p:nvSpPr>
        <p:spPr bwMode="auto">
          <a:xfrm flipV="1">
            <a:off x="3275856" y="4004022"/>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52" name="Line 164"/>
          <p:cNvSpPr>
            <a:spLocks noChangeShapeType="1"/>
          </p:cNvSpPr>
          <p:nvPr/>
        </p:nvSpPr>
        <p:spPr bwMode="auto">
          <a:xfrm>
            <a:off x="3275856" y="5877272"/>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53" name="AutoShape 165"/>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4" name="AutoShape 166"/>
          <p:cNvSpPr>
            <a:spLocks noChangeArrowheads="1"/>
          </p:cNvSpPr>
          <p:nvPr/>
        </p:nvSpPr>
        <p:spPr bwMode="auto">
          <a:xfrm>
            <a:off x="3203848" y="475585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5" name="AutoShape 167"/>
          <p:cNvSpPr>
            <a:spLocks noChangeArrowheads="1"/>
          </p:cNvSpPr>
          <p:nvPr/>
        </p:nvSpPr>
        <p:spPr bwMode="auto">
          <a:xfrm>
            <a:off x="3203848" y="475699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6" name="AutoShape 168"/>
          <p:cNvSpPr>
            <a:spLocks noChangeArrowheads="1"/>
          </p:cNvSpPr>
          <p:nvPr/>
        </p:nvSpPr>
        <p:spPr bwMode="auto">
          <a:xfrm>
            <a:off x="3203848" y="518790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7" name="AutoShape 169"/>
          <p:cNvSpPr>
            <a:spLocks noChangeArrowheads="1"/>
          </p:cNvSpPr>
          <p:nvPr/>
        </p:nvSpPr>
        <p:spPr bwMode="auto">
          <a:xfrm>
            <a:off x="3203848" y="497187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8" name="AutoShape 170"/>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59" name="AutoShape 171"/>
          <p:cNvSpPr>
            <a:spLocks noChangeArrowheads="1"/>
          </p:cNvSpPr>
          <p:nvPr/>
        </p:nvSpPr>
        <p:spPr bwMode="auto">
          <a:xfrm>
            <a:off x="3203848" y="469141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0" name="AutoShape 172"/>
          <p:cNvSpPr>
            <a:spLocks noChangeArrowheads="1"/>
          </p:cNvSpPr>
          <p:nvPr/>
        </p:nvSpPr>
        <p:spPr bwMode="auto">
          <a:xfrm>
            <a:off x="3203848" y="469776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1" name="AutoShape 173"/>
          <p:cNvSpPr>
            <a:spLocks noChangeArrowheads="1"/>
          </p:cNvSpPr>
          <p:nvPr/>
        </p:nvSpPr>
        <p:spPr bwMode="auto">
          <a:xfrm>
            <a:off x="3203848" y="497187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2" name="AutoShape 174"/>
          <p:cNvSpPr>
            <a:spLocks noChangeArrowheads="1"/>
          </p:cNvSpPr>
          <p:nvPr/>
        </p:nvSpPr>
        <p:spPr bwMode="auto">
          <a:xfrm>
            <a:off x="3203848" y="511703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3" name="AutoShape 175"/>
          <p:cNvSpPr>
            <a:spLocks noChangeArrowheads="1"/>
          </p:cNvSpPr>
          <p:nvPr/>
        </p:nvSpPr>
        <p:spPr bwMode="auto">
          <a:xfrm>
            <a:off x="3203848" y="5403924"/>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4" name="AutoShape 176"/>
          <p:cNvSpPr>
            <a:spLocks noChangeArrowheads="1"/>
          </p:cNvSpPr>
          <p:nvPr/>
        </p:nvSpPr>
        <p:spPr bwMode="auto">
          <a:xfrm>
            <a:off x="3203848" y="461297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5" name="AutoShape 177"/>
          <p:cNvSpPr>
            <a:spLocks noChangeArrowheads="1"/>
          </p:cNvSpPr>
          <p:nvPr/>
        </p:nvSpPr>
        <p:spPr bwMode="auto">
          <a:xfrm>
            <a:off x="3203848" y="490100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6" name="AutoShape 178"/>
          <p:cNvSpPr>
            <a:spLocks noChangeArrowheads="1"/>
          </p:cNvSpPr>
          <p:nvPr/>
        </p:nvSpPr>
        <p:spPr bwMode="auto">
          <a:xfrm>
            <a:off x="3203848" y="451678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7" name="AutoShape 179"/>
          <p:cNvSpPr>
            <a:spLocks noChangeArrowheads="1"/>
          </p:cNvSpPr>
          <p:nvPr/>
        </p:nvSpPr>
        <p:spPr bwMode="auto">
          <a:xfrm>
            <a:off x="3203848" y="5189041"/>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68" name="Rectangle 180"/>
          <p:cNvSpPr>
            <a:spLocks noChangeArrowheads="1"/>
          </p:cNvSpPr>
          <p:nvPr/>
        </p:nvSpPr>
        <p:spPr bwMode="auto">
          <a:xfrm>
            <a:off x="5372086" y="5672485"/>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69" name="AutoShape 173"/>
          <p:cNvSpPr>
            <a:spLocks noChangeArrowheads="1"/>
          </p:cNvSpPr>
          <p:nvPr/>
        </p:nvSpPr>
        <p:spPr bwMode="auto">
          <a:xfrm>
            <a:off x="3203848" y="518904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0" name="AutoShape 173"/>
          <p:cNvSpPr>
            <a:spLocks noChangeArrowheads="1"/>
          </p:cNvSpPr>
          <p:nvPr/>
        </p:nvSpPr>
        <p:spPr bwMode="auto">
          <a:xfrm>
            <a:off x="3203848" y="453982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1" name="Rectangle 180"/>
          <p:cNvSpPr>
            <a:spLocks noChangeArrowheads="1"/>
          </p:cNvSpPr>
          <p:nvPr/>
        </p:nvSpPr>
        <p:spPr bwMode="auto">
          <a:xfrm>
            <a:off x="5796136" y="3778861"/>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2</a:t>
            </a:r>
          </a:p>
        </p:txBody>
      </p:sp>
      <p:sp>
        <p:nvSpPr>
          <p:cNvPr id="73" name="Line 163"/>
          <p:cNvSpPr>
            <a:spLocks noChangeShapeType="1"/>
          </p:cNvSpPr>
          <p:nvPr/>
        </p:nvSpPr>
        <p:spPr bwMode="auto">
          <a:xfrm flipV="1">
            <a:off x="6156177" y="3973314"/>
            <a:ext cx="0" cy="1873250"/>
          </a:xfrm>
          <a:prstGeom prst="line">
            <a:avLst/>
          </a:prstGeom>
          <a:noFill/>
          <a:ln w="9525">
            <a:solidFill>
              <a:schemeClr val="tx1"/>
            </a:solidFill>
            <a:round/>
            <a:headEnd/>
            <a:tailEnd type="triangle" w="med" len="med"/>
          </a:ln>
        </p:spPr>
        <p:txBody>
          <a:bodyPr anchor="ctr"/>
          <a:lstStyle/>
          <a:p>
            <a:endParaRPr lang="en-US" dirty="0"/>
          </a:p>
        </p:txBody>
      </p:sp>
      <p:sp>
        <p:nvSpPr>
          <p:cNvPr id="74" name="Line 164"/>
          <p:cNvSpPr>
            <a:spLocks noChangeShapeType="1"/>
          </p:cNvSpPr>
          <p:nvPr/>
        </p:nvSpPr>
        <p:spPr bwMode="auto">
          <a:xfrm>
            <a:off x="6156177" y="5846564"/>
            <a:ext cx="2106745" cy="0"/>
          </a:xfrm>
          <a:prstGeom prst="line">
            <a:avLst/>
          </a:prstGeom>
          <a:noFill/>
          <a:ln w="9525">
            <a:solidFill>
              <a:schemeClr val="tx1"/>
            </a:solidFill>
            <a:round/>
            <a:headEnd/>
            <a:tailEnd type="triangle" w="med" len="med"/>
          </a:ln>
        </p:spPr>
        <p:txBody>
          <a:bodyPr anchor="ctr"/>
          <a:lstStyle/>
          <a:p>
            <a:endParaRPr lang="en-US" dirty="0"/>
          </a:p>
        </p:txBody>
      </p:sp>
      <p:sp>
        <p:nvSpPr>
          <p:cNvPr id="75" name="AutoShape 165"/>
          <p:cNvSpPr>
            <a:spLocks noChangeArrowheads="1"/>
          </p:cNvSpPr>
          <p:nvPr/>
        </p:nvSpPr>
        <p:spPr bwMode="auto">
          <a:xfrm>
            <a:off x="6588224" y="537321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6" name="AutoShape 166"/>
          <p:cNvSpPr>
            <a:spLocks noChangeArrowheads="1"/>
          </p:cNvSpPr>
          <p:nvPr/>
        </p:nvSpPr>
        <p:spPr bwMode="auto">
          <a:xfrm>
            <a:off x="6588224" y="537435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7" name="AutoShape 167"/>
          <p:cNvSpPr>
            <a:spLocks noChangeArrowheads="1"/>
          </p:cNvSpPr>
          <p:nvPr/>
        </p:nvSpPr>
        <p:spPr bwMode="auto">
          <a:xfrm>
            <a:off x="6660232" y="5302349"/>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8" name="AutoShape 168"/>
          <p:cNvSpPr>
            <a:spLocks noChangeArrowheads="1"/>
          </p:cNvSpPr>
          <p:nvPr/>
        </p:nvSpPr>
        <p:spPr bwMode="auto">
          <a:xfrm>
            <a:off x="6672718" y="5301208"/>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79" name="AutoShape 169"/>
          <p:cNvSpPr>
            <a:spLocks noChangeArrowheads="1"/>
          </p:cNvSpPr>
          <p:nvPr/>
        </p:nvSpPr>
        <p:spPr bwMode="auto">
          <a:xfrm>
            <a:off x="6600710" y="5374357"/>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0" name="AutoShape 170"/>
          <p:cNvSpPr>
            <a:spLocks noChangeArrowheads="1"/>
          </p:cNvSpPr>
          <p:nvPr/>
        </p:nvSpPr>
        <p:spPr bwMode="auto">
          <a:xfrm>
            <a:off x="7871882" y="436396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1" name="AutoShape 171"/>
          <p:cNvSpPr>
            <a:spLocks noChangeArrowheads="1"/>
          </p:cNvSpPr>
          <p:nvPr/>
        </p:nvSpPr>
        <p:spPr bwMode="auto">
          <a:xfrm>
            <a:off x="7799874" y="4365104"/>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2" name="AutoShape 172"/>
          <p:cNvSpPr>
            <a:spLocks noChangeArrowheads="1"/>
          </p:cNvSpPr>
          <p:nvPr/>
        </p:nvSpPr>
        <p:spPr bwMode="auto">
          <a:xfrm>
            <a:off x="7871882" y="429309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3" name="AutoShape 173"/>
          <p:cNvSpPr>
            <a:spLocks noChangeArrowheads="1"/>
          </p:cNvSpPr>
          <p:nvPr/>
        </p:nvSpPr>
        <p:spPr bwMode="auto">
          <a:xfrm>
            <a:off x="7871583" y="443984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4" name="AutoShape 174"/>
          <p:cNvSpPr>
            <a:spLocks noChangeArrowheads="1"/>
          </p:cNvSpPr>
          <p:nvPr/>
        </p:nvSpPr>
        <p:spPr bwMode="auto">
          <a:xfrm>
            <a:off x="7740352" y="4435971"/>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5" name="AutoShape 175"/>
          <p:cNvSpPr>
            <a:spLocks noChangeArrowheads="1"/>
          </p:cNvSpPr>
          <p:nvPr/>
        </p:nvSpPr>
        <p:spPr bwMode="auto">
          <a:xfrm>
            <a:off x="6600710" y="537321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6" name="AutoShape 176"/>
          <p:cNvSpPr>
            <a:spLocks noChangeArrowheads="1"/>
          </p:cNvSpPr>
          <p:nvPr/>
        </p:nvSpPr>
        <p:spPr bwMode="auto">
          <a:xfrm>
            <a:off x="6600710" y="537435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7" name="AutoShape 177"/>
          <p:cNvSpPr>
            <a:spLocks noChangeArrowheads="1"/>
          </p:cNvSpPr>
          <p:nvPr/>
        </p:nvSpPr>
        <p:spPr bwMode="auto">
          <a:xfrm>
            <a:off x="6713212" y="5236310"/>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8" name="AutoShape 178"/>
          <p:cNvSpPr>
            <a:spLocks noChangeArrowheads="1"/>
          </p:cNvSpPr>
          <p:nvPr/>
        </p:nvSpPr>
        <p:spPr bwMode="auto">
          <a:xfrm>
            <a:off x="6588225" y="5374357"/>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89" name="AutoShape 179"/>
          <p:cNvSpPr>
            <a:spLocks noChangeArrowheads="1"/>
          </p:cNvSpPr>
          <p:nvPr/>
        </p:nvSpPr>
        <p:spPr bwMode="auto">
          <a:xfrm>
            <a:off x="6763367" y="528771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0" name="Rectangle 180"/>
          <p:cNvSpPr>
            <a:spLocks noChangeArrowheads="1"/>
          </p:cNvSpPr>
          <p:nvPr/>
        </p:nvSpPr>
        <p:spPr bwMode="auto">
          <a:xfrm>
            <a:off x="8252407" y="5641777"/>
            <a:ext cx="377026" cy="369332"/>
          </a:xfrm>
          <a:prstGeom prst="rect">
            <a:avLst/>
          </a:prstGeom>
          <a:solidFill>
            <a:schemeClr val="bg1"/>
          </a:solidFill>
          <a:ln w="9525" algn="ctr">
            <a:noFill/>
            <a:miter lim="800000"/>
            <a:headEnd/>
            <a:tailEnd/>
          </a:ln>
        </p:spPr>
        <p:txBody>
          <a:bodyPr wrap="none">
            <a:spAutoFit/>
          </a:bodyPr>
          <a:lstStyle/>
          <a:p>
            <a:r>
              <a:rPr lang="en-US" sz="1800" dirty="0">
                <a:solidFill>
                  <a:schemeClr val="tx1"/>
                </a:solidFill>
                <a:latin typeface="Calibri"/>
                <a:cs typeface="Calibri"/>
              </a:rPr>
              <a:t>a</a:t>
            </a:r>
            <a:r>
              <a:rPr lang="en-US" sz="1800" baseline="-25000" dirty="0">
                <a:solidFill>
                  <a:schemeClr val="tx1"/>
                </a:solidFill>
                <a:latin typeface="Calibri"/>
                <a:cs typeface="Calibri"/>
              </a:rPr>
              <a:t>1</a:t>
            </a:r>
          </a:p>
        </p:txBody>
      </p:sp>
      <p:sp>
        <p:nvSpPr>
          <p:cNvPr id="91" name="AutoShape 173"/>
          <p:cNvSpPr>
            <a:spLocks noChangeArrowheads="1"/>
          </p:cNvSpPr>
          <p:nvPr/>
        </p:nvSpPr>
        <p:spPr bwMode="auto">
          <a:xfrm>
            <a:off x="7812360" y="4363963"/>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2" name="AutoShape 173"/>
          <p:cNvSpPr>
            <a:spLocks noChangeArrowheads="1"/>
          </p:cNvSpPr>
          <p:nvPr/>
        </p:nvSpPr>
        <p:spPr bwMode="auto">
          <a:xfrm>
            <a:off x="7727866" y="4437112"/>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4" name="Rectangle 539"/>
          <p:cNvSpPr>
            <a:spLocks noChangeArrowheads="1"/>
          </p:cNvSpPr>
          <p:nvPr/>
        </p:nvSpPr>
        <p:spPr bwMode="auto">
          <a:xfrm>
            <a:off x="827584" y="6021288"/>
            <a:ext cx="151686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a</a:t>
            </a:r>
            <a:r>
              <a:rPr lang="en-US" sz="1600" baseline="-25000" dirty="0">
                <a:solidFill>
                  <a:schemeClr val="tx1"/>
                </a:solidFill>
                <a:latin typeface="Calibri"/>
                <a:cs typeface="Calibri"/>
              </a:rPr>
              <a:t>1</a:t>
            </a:r>
          </a:p>
        </p:txBody>
      </p:sp>
      <p:sp>
        <p:nvSpPr>
          <p:cNvPr id="95" name="Rectangle 539"/>
          <p:cNvSpPr>
            <a:spLocks noChangeArrowheads="1"/>
          </p:cNvSpPr>
          <p:nvPr/>
        </p:nvSpPr>
        <p:spPr bwMode="auto">
          <a:xfrm>
            <a:off x="3559195" y="6021288"/>
            <a:ext cx="1516861"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a</a:t>
            </a:r>
            <a:r>
              <a:rPr lang="en-US" sz="1600" baseline="-25000" dirty="0">
                <a:solidFill>
                  <a:schemeClr val="tx1"/>
                </a:solidFill>
                <a:latin typeface="Calibri"/>
                <a:cs typeface="Calibri"/>
              </a:rPr>
              <a:t>2</a:t>
            </a:r>
          </a:p>
        </p:txBody>
      </p:sp>
      <p:sp>
        <p:nvSpPr>
          <p:cNvPr id="96" name="Rectangle 539"/>
          <p:cNvSpPr>
            <a:spLocks noChangeArrowheads="1"/>
          </p:cNvSpPr>
          <p:nvPr/>
        </p:nvSpPr>
        <p:spPr bwMode="auto">
          <a:xfrm>
            <a:off x="6244459" y="6021288"/>
            <a:ext cx="2060380" cy="338554"/>
          </a:xfrm>
          <a:prstGeom prst="rect">
            <a:avLst/>
          </a:prstGeom>
          <a:noFill/>
          <a:ln w="9525" algn="ctr">
            <a:noFill/>
            <a:miter lim="800000"/>
            <a:headEnd/>
            <a:tailEnd/>
          </a:ln>
        </p:spPr>
        <p:txBody>
          <a:bodyPr wrap="none">
            <a:spAutoFit/>
          </a:bodyPr>
          <a:lstStyle/>
          <a:p>
            <a:r>
              <a:rPr lang="en-US" sz="1600" dirty="0">
                <a:solidFill>
                  <a:schemeClr val="tx1"/>
                </a:solidFill>
                <a:latin typeface="Calibri"/>
                <a:cs typeface="Calibri"/>
              </a:rPr>
              <a:t>projection on diagonal</a:t>
            </a:r>
            <a:endParaRPr lang="en-US" sz="1600" baseline="-25000" dirty="0">
              <a:solidFill>
                <a:schemeClr val="tx1"/>
              </a:solidFill>
              <a:latin typeface="Calibri"/>
              <a:cs typeface="Calibri"/>
            </a:endParaRPr>
          </a:p>
        </p:txBody>
      </p:sp>
      <p:sp>
        <p:nvSpPr>
          <p:cNvPr id="97" name="AutoShape 179"/>
          <p:cNvSpPr>
            <a:spLocks noChangeArrowheads="1"/>
          </p:cNvSpPr>
          <p:nvPr/>
        </p:nvSpPr>
        <p:spPr bwMode="auto">
          <a:xfrm>
            <a:off x="7033010" y="4996421"/>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8" name="AutoShape 179"/>
          <p:cNvSpPr>
            <a:spLocks noChangeArrowheads="1"/>
          </p:cNvSpPr>
          <p:nvPr/>
        </p:nvSpPr>
        <p:spPr bwMode="auto">
          <a:xfrm>
            <a:off x="6876256" y="5079278"/>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99" name="AutoShape 179"/>
          <p:cNvSpPr>
            <a:spLocks noChangeArrowheads="1"/>
          </p:cNvSpPr>
          <p:nvPr/>
        </p:nvSpPr>
        <p:spPr bwMode="auto">
          <a:xfrm>
            <a:off x="6876256" y="2996952"/>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0" name="AutoShape 179"/>
          <p:cNvSpPr>
            <a:spLocks noChangeArrowheads="1"/>
          </p:cNvSpPr>
          <p:nvPr/>
        </p:nvSpPr>
        <p:spPr bwMode="auto">
          <a:xfrm>
            <a:off x="7511992" y="4578846"/>
            <a:ext cx="156501"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1" name="AutoShape 173"/>
          <p:cNvSpPr>
            <a:spLocks noChangeArrowheads="1"/>
          </p:cNvSpPr>
          <p:nvPr/>
        </p:nvSpPr>
        <p:spPr bwMode="auto">
          <a:xfrm>
            <a:off x="7680710" y="4523136"/>
            <a:ext cx="156502" cy="142875"/>
          </a:xfrm>
          <a:prstGeom prst="diamond">
            <a:avLst/>
          </a:prstGeom>
          <a:solidFill>
            <a:schemeClr val="bg1"/>
          </a:solidFill>
          <a:ln w="9525" algn="ctr">
            <a:solidFill>
              <a:schemeClr val="tx1"/>
            </a:solidFill>
            <a:miter lim="800000"/>
            <a:headEnd/>
            <a:tailEnd/>
          </a:ln>
        </p:spPr>
        <p:txBody>
          <a:bodyPr wrap="none" anchor="ctr"/>
          <a:lstStyle/>
          <a:p>
            <a:endParaRPr lang="fr-FR" dirty="0"/>
          </a:p>
        </p:txBody>
      </p:sp>
      <p:sp>
        <p:nvSpPr>
          <p:cNvPr id="102" name="TextBox 101"/>
          <p:cNvSpPr txBox="1"/>
          <p:nvPr/>
        </p:nvSpPr>
        <p:spPr>
          <a:xfrm>
            <a:off x="605469" y="5322694"/>
            <a:ext cx="1678922" cy="338554"/>
          </a:xfrm>
          <a:prstGeom prst="rect">
            <a:avLst/>
          </a:prstGeom>
          <a:noFill/>
        </p:spPr>
        <p:txBody>
          <a:bodyPr wrap="none" rtlCol="0">
            <a:spAutoFit/>
          </a:bodyPr>
          <a:lstStyle/>
          <a:p>
            <a:r>
              <a:rPr lang="en-US" sz="1600">
                <a:latin typeface="Calibri" charset="0"/>
                <a:ea typeface="Calibri" charset="0"/>
                <a:cs typeface="Calibri" charset="0"/>
              </a:rPr>
              <a:t>No clusters visible</a:t>
            </a:r>
          </a:p>
        </p:txBody>
      </p:sp>
      <p:sp>
        <p:nvSpPr>
          <p:cNvPr id="103" name="TextBox 102"/>
          <p:cNvSpPr txBox="1"/>
          <p:nvPr/>
        </p:nvSpPr>
        <p:spPr>
          <a:xfrm>
            <a:off x="3428752" y="4834286"/>
            <a:ext cx="1678922" cy="338554"/>
          </a:xfrm>
          <a:prstGeom prst="rect">
            <a:avLst/>
          </a:prstGeom>
          <a:noFill/>
        </p:spPr>
        <p:txBody>
          <a:bodyPr wrap="none" rtlCol="0">
            <a:spAutoFit/>
          </a:bodyPr>
          <a:lstStyle/>
          <a:p>
            <a:r>
              <a:rPr lang="en-US" sz="1600">
                <a:latin typeface="Calibri" charset="0"/>
                <a:ea typeface="Calibri" charset="0"/>
                <a:cs typeface="Calibri" charset="0"/>
              </a:rPr>
              <a:t>No clusters visible</a:t>
            </a:r>
          </a:p>
        </p:txBody>
      </p:sp>
      <p:sp>
        <p:nvSpPr>
          <p:cNvPr id="104" name="TextBox 103"/>
          <p:cNvSpPr txBox="1"/>
          <p:nvPr/>
        </p:nvSpPr>
        <p:spPr>
          <a:xfrm>
            <a:off x="7337197" y="5234647"/>
            <a:ext cx="1412823" cy="338554"/>
          </a:xfrm>
          <a:prstGeom prst="rect">
            <a:avLst/>
          </a:prstGeom>
          <a:noFill/>
        </p:spPr>
        <p:txBody>
          <a:bodyPr wrap="none" rtlCol="0">
            <a:spAutoFit/>
          </a:bodyPr>
          <a:lstStyle/>
          <a:p>
            <a:r>
              <a:rPr lang="en-US" sz="1600" dirty="0">
                <a:latin typeface="Calibri" charset="0"/>
                <a:ea typeface="Calibri" charset="0"/>
                <a:cs typeface="Calibri" charset="0"/>
              </a:rPr>
              <a:t>Clusters visible</a:t>
            </a:r>
          </a:p>
        </p:txBody>
      </p:sp>
    </p:spTree>
    <p:extLst>
      <p:ext uri="{BB962C8B-B14F-4D97-AF65-F5344CB8AC3E}">
        <p14:creationId xmlns:p14="http://schemas.microsoft.com/office/powerpoint/2010/main" val="351809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b="1" dirty="0">
                <a:solidFill>
                  <a:srgbClr val="000000"/>
                </a:solidFill>
              </a:rPr>
              <a:t>Qualitative</a:t>
            </a:r>
          </a:p>
          <a:p>
            <a:pPr marL="1200150" lvl="1" indent="-457200">
              <a:buFont typeface="Lucida Grande"/>
              <a:buChar char="-"/>
            </a:pPr>
            <a:r>
              <a:rPr lang="en-GB" dirty="0">
                <a:solidFill>
                  <a:srgbClr val="000000"/>
                </a:solidFill>
              </a:rPr>
              <a:t>Different types of attributes</a:t>
            </a:r>
          </a:p>
          <a:p>
            <a:pPr marL="1600200" lvl="2" indent="-457200">
              <a:buFont typeface="Lucida Grande"/>
              <a:buChar char="-"/>
            </a:pPr>
            <a:r>
              <a:rPr lang="en-GB" dirty="0">
                <a:solidFill>
                  <a:srgbClr val="000000"/>
                </a:solidFill>
              </a:rPr>
              <a:t>numerical, categorical</a:t>
            </a:r>
          </a:p>
          <a:p>
            <a:pPr marL="1200150" lvl="1" indent="-457200">
              <a:buFont typeface="Lucida Grande"/>
              <a:buChar char="-"/>
            </a:pPr>
            <a:r>
              <a:rPr lang="en-GB" dirty="0">
                <a:solidFill>
                  <a:srgbClr val="000000"/>
                </a:solidFill>
              </a:rPr>
              <a:t>Type of shapes</a:t>
            </a:r>
          </a:p>
          <a:p>
            <a:pPr marL="1600200" lvl="2" indent="-457200">
              <a:buFont typeface="Lucida Grande"/>
              <a:buChar char="-"/>
            </a:pPr>
            <a:r>
              <a:rPr lang="en-GB" dirty="0">
                <a:solidFill>
                  <a:srgbClr val="000000"/>
                </a:solidFill>
              </a:rPr>
              <a:t>spheres, hyperplanes ...</a:t>
            </a: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pic>
        <p:nvPicPr>
          <p:cNvPr id="7" name="Picture 6">
            <a:extLst>
              <a:ext uri="{FF2B5EF4-FFF2-40B4-BE49-F238E27FC236}">
                <a16:creationId xmlns:a16="http://schemas.microsoft.com/office/drawing/2014/main" id="{35250008-5152-9645-B996-A18DC9F1285B}"/>
              </a:ext>
            </a:extLst>
          </p:cNvPr>
          <p:cNvPicPr>
            <a:picLocks noChangeAspect="1"/>
          </p:cNvPicPr>
          <p:nvPr/>
        </p:nvPicPr>
        <p:blipFill>
          <a:blip r:embed="rId3"/>
          <a:stretch>
            <a:fillRect/>
          </a:stretch>
        </p:blipFill>
        <p:spPr>
          <a:xfrm>
            <a:off x="1475656" y="3861048"/>
            <a:ext cx="2304256" cy="2304256"/>
          </a:xfrm>
          <a:prstGeom prst="rect">
            <a:avLst/>
          </a:prstGeom>
        </p:spPr>
      </p:pic>
      <p:pic>
        <p:nvPicPr>
          <p:cNvPr id="8" name="Picture 7">
            <a:extLst>
              <a:ext uri="{FF2B5EF4-FFF2-40B4-BE49-F238E27FC236}">
                <a16:creationId xmlns:a16="http://schemas.microsoft.com/office/drawing/2014/main" id="{0CC8E404-BA91-394B-A9DF-9453FFF46085}"/>
              </a:ext>
            </a:extLst>
          </p:cNvPr>
          <p:cNvPicPr>
            <a:picLocks noChangeAspect="1"/>
          </p:cNvPicPr>
          <p:nvPr/>
        </p:nvPicPr>
        <p:blipFill>
          <a:blip r:embed="rId4"/>
          <a:stretch>
            <a:fillRect/>
          </a:stretch>
        </p:blipFill>
        <p:spPr>
          <a:xfrm>
            <a:off x="4644008" y="3861048"/>
            <a:ext cx="2324738" cy="2304256"/>
          </a:xfrm>
          <a:prstGeom prst="rect">
            <a:avLst/>
          </a:prstGeom>
        </p:spPr>
      </p:pic>
    </p:spTree>
    <p:extLst>
      <p:ext uri="{BB962C8B-B14F-4D97-AF65-F5344CB8AC3E}">
        <p14:creationId xmlns:p14="http://schemas.microsoft.com/office/powerpoint/2010/main" val="348162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Characteristics of Clustering Methods</a:t>
            </a:r>
          </a:p>
        </p:txBody>
      </p:sp>
      <p:sp>
        <p:nvSpPr>
          <p:cNvPr id="3" name="Content Placeholder 2"/>
          <p:cNvSpPr>
            <a:spLocks noGrp="1"/>
          </p:cNvSpPr>
          <p:nvPr>
            <p:ph idx="1"/>
          </p:nvPr>
        </p:nvSpPr>
        <p:spPr/>
        <p:txBody>
          <a:bodyPr/>
          <a:lstStyle/>
          <a:p>
            <a:r>
              <a:rPr lang="en-GB" sz="2800" dirty="0">
                <a:solidFill>
                  <a:srgbClr val="000000"/>
                </a:solidFill>
              </a:rPr>
              <a:t>Robustness</a:t>
            </a:r>
          </a:p>
          <a:p>
            <a:pPr marL="1200150" lvl="1" indent="-457200">
              <a:buFont typeface="Lucida Grande"/>
              <a:buChar char="-"/>
            </a:pPr>
            <a:r>
              <a:rPr lang="en-GB" sz="2400" dirty="0">
                <a:solidFill>
                  <a:srgbClr val="000000"/>
                </a:solidFill>
              </a:rPr>
              <a:t>Sensitivity to noise and outliers</a:t>
            </a:r>
            <a:endParaRPr lang="en-GB" sz="2000" dirty="0">
              <a:solidFill>
                <a:srgbClr val="000000"/>
              </a:solidFill>
            </a:endParaRPr>
          </a:p>
          <a:p>
            <a:pPr marL="1200150" lvl="1" indent="-457200">
              <a:buFont typeface="Lucida Grande"/>
              <a:buChar char="-"/>
            </a:pPr>
            <a:r>
              <a:rPr lang="en-GB" sz="2400" dirty="0">
                <a:solidFill>
                  <a:srgbClr val="000000"/>
                </a:solidFill>
              </a:rPr>
              <a:t>Sensitivity to the processing order</a:t>
            </a:r>
          </a:p>
          <a:p>
            <a:endParaRPr lang="en-GB" sz="2800" dirty="0">
              <a:solidFill>
                <a:srgbClr val="000000"/>
              </a:solidFill>
            </a:endParaRPr>
          </a:p>
          <a:p>
            <a:r>
              <a:rPr lang="en-GB" sz="2800" dirty="0">
                <a:solidFill>
                  <a:srgbClr val="000000"/>
                </a:solidFill>
              </a:rPr>
              <a:t>User interaction</a:t>
            </a:r>
          </a:p>
          <a:p>
            <a:pPr marL="1200150" lvl="1" indent="-457200">
              <a:buFont typeface="Lucida Grande"/>
              <a:buChar char="-"/>
            </a:pPr>
            <a:r>
              <a:rPr lang="en-GB" sz="2400" dirty="0">
                <a:solidFill>
                  <a:srgbClr val="000000"/>
                </a:solidFill>
              </a:rPr>
              <a:t>Incorporation of user constraints (e.g., number of clusters, maximal size of clusters)</a:t>
            </a:r>
          </a:p>
          <a:p>
            <a:pPr marL="1200150" lvl="1" indent="-457200">
              <a:buFont typeface="Lucida Grande"/>
              <a:buChar char="-"/>
            </a:pPr>
            <a:r>
              <a:rPr lang="en-GB" sz="2400" dirty="0">
                <a:solidFill>
                  <a:srgbClr val="000000"/>
                </a:solidFill>
              </a:rPr>
              <a:t>Interpretability and usability </a:t>
            </a:r>
            <a:endParaRPr lang="en-GB" sz="2000" dirty="0">
              <a:solidFill>
                <a:srgbClr val="000000"/>
              </a:solidFill>
            </a:endParaRPr>
          </a:p>
        </p:txBody>
      </p:sp>
      <p:sp>
        <p:nvSpPr>
          <p:cNvPr id="4" name="Footer Placeholder 3"/>
          <p:cNvSpPr>
            <a:spLocks noGrp="1"/>
          </p:cNvSpPr>
          <p:nvPr>
            <p:ph type="ftr" sz="quarter" idx="10"/>
          </p:nvPr>
        </p:nvSpPr>
        <p:spPr/>
        <p:txBody>
          <a:bodyPr/>
          <a:lstStyle/>
          <a:p>
            <a:r>
              <a:rPr lang="fr-CH"/>
              <a:t>©2020, Karl Aberer, EPFL-IC, Laboratoire de systèmes d'informations répartis </a:t>
            </a:r>
            <a:endParaRPr lang="en-GB" dirty="0"/>
          </a:p>
        </p:txBody>
      </p:sp>
    </p:spTree>
    <p:extLst>
      <p:ext uri="{BB962C8B-B14F-4D97-AF65-F5344CB8AC3E}">
        <p14:creationId xmlns:p14="http://schemas.microsoft.com/office/powerpoint/2010/main" val="4149027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A59F57C3A86246A08B89DD45A922519A"/>
  <p:tag name="AUTOOPENPOLL" val="False"/>
  <p:tag name="TYPE" val="MultiChoiceSlide"/>
  <p:tag name="TPSLIDEBULLETSTYLE" val="2"/>
  <p:tag name="TPQUESTIONXML" val="&lt;?xml version=&quot;1.0&quot; encoding=&quot;UTF-8&quot; standalone=&quot;yes&quot;?&gt;&lt;questionlist&gt;&lt;properties&gt;&lt;guid&gt;1FA5A89BD63C4E3E8EEC4A7EB38F86E6&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59F57C3A86246A08B89DD45A922519A&lt;/guid&gt;&lt;repollguid&gt;61F2730D868F4C4EB337C1E458A811E5&lt;/repollguid&gt;&lt;sourceid&gt;50E3291CC51847908F07C9C02A717EF7&lt;/sourceid&gt;&lt;questiontext&gt;When executing DB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FFD4A6412F9747088E790B0DC733DECE&lt;/guid&gt;&lt;answertext&gt;the result is independent of the order of choosing initial core points&lt;/answertext&gt;&lt;valuetype&gt;0&lt;/valuetype&gt;&lt;/answer&gt;&lt;answer&gt;&lt;guid&gt;DCC86CF3484F41028D7FDB591C6E4504&lt;/guid&gt;&lt;answertext&gt;each point belongs to the cluster with the closest centroid&lt;/answertext&gt;&lt;valuetype&gt;0&lt;/valuetype&gt;&lt;/answer&gt;&lt;answer&gt;&lt;guid&gt;FD7E0EA36CD244CD83D605C04F7C9E35&lt;/guid&gt;&lt;answertext&gt;the number of clusters is independent of the model parameters&lt;/answertext&gt;&lt;valuetype&gt;0&lt;/valuetype&gt;&lt;/answer&gt;&lt;answer&gt;&lt;guid&gt;74C941285DFC43B3A7A7053F2E9A7806&lt;/guid&gt;&lt;answertext&gt;the iteration stops once found clusters are no more updated with new points&lt;/answertext&gt;&lt;valuetype&gt;0&lt;/valuetype&gt;&lt;/answer&gt;&lt;/answers&gt;&lt;/multichoice&gt;&lt;/questions&gt;&lt;/questionlist&gt;"/>
  <p:tag name="LIVECHARTING" val="False"/>
  <p:tag name="HASRESULTS" val="False"/>
  <p:tag name="CHARTTYPE" val="0"/>
  <p:tag name="CHARTDEFINEDCOLORS" val="3,6,10,45,32,50,13,4,9,55,1"/>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35C431F7A26B4C62AD5A05CBDFA28904"/>
  <p:tag name="AUTOOPENPOLL" val="False"/>
  <p:tag name="TYPE" val="MultiChoiceSlide"/>
  <p:tag name="TPSLIDEBULLETSTYLE" val="2"/>
  <p:tag name="TPQUESTIONXML" val="&lt;?xml version=&quot;1.0&quot; encoding=&quot;UTF-8&quot; standalone=&quot;yes&quot;?&gt;&lt;questionlist&gt;&lt;properties&gt;&lt;guid&gt;BD9203CAC49048508823D9222D6302CD&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35C431F7A26B4C62AD5A05CBDFA28904&lt;/guid&gt;&lt;repollguid&gt;02B8F42854F0497C873735D355F4532A&lt;/repollguid&gt;&lt;sourceid&gt;D60FD845233F412793E3E61FE5D874CB&lt;/sourceid&gt;&lt;questiontext&gt;Suppose we have a dataset of pictures and we want to cluster them. Which partitioning algorithm seems more appropriat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C7F0D3FB2354C77B5361691D36D5726&lt;/guid&gt;&lt;answertext&gt;k-medoids&lt;/answertext&gt;&lt;valuetype&gt;0&lt;/valuetype&gt;&lt;/answer&gt;&lt;answer&gt;&lt;guid&gt;34CB137913794A41A8963BAEFE330E28&lt;/guid&gt;&lt;answertext&gt;k-medians&lt;/answertext&gt;&lt;valuetype&gt;0&lt;/valuetype&gt;&lt;/answer&gt;&lt;answer&gt;&lt;guid&gt;412DAC9138CF4A7BA707AB6FAAF00553&lt;/guid&gt;&lt;answertext&gt;k-means&lt;/answertext&gt;&lt;valuetype&gt;0&lt;/valuetype&gt;&lt;/answer&gt;&lt;answer&gt;&lt;guid&gt;B9856E78B3014E189EAB4DBA44E459EA&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025F758DE6D4DAB8CC78E492868FA37"/>
  <p:tag name="AUTOOPENPOLL" val="False"/>
  <p:tag name="TYPE" val="MultiChoiceSlide"/>
  <p:tag name="TPSLIDEBULLETSTYLE" val="2"/>
  <p:tag name="TPQUESTIONXML" val="&lt;?xml version=&quot;1.0&quot; encoding=&quot;UTF-8&quot; standalone=&quot;yes&quot;?&gt;&lt;questionlist&gt;&lt;properties&gt;&lt;guid&gt;342E445AE2BD48D69809B9B5DA4B8CCF&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025F758DE6D4DAB8CC78E492868FA37&lt;/guid&gt;&lt;repollguid&gt;E3EA9D84E8104D46BB937466A0EA102B&lt;/repollguid&gt;&lt;sourceid&gt;8FB5034516494D19B6822F746FE0008E&lt;/sourceid&gt;&lt;questiontext&gt;What will be the color of the middle points after convergence (k=3)?&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8B465F92C714323AE46328D6717ECED&lt;/guid&gt;&lt;answertext&gt;Green&lt;/answertext&gt;&lt;valuetype&gt;0&lt;/valuetype&gt;&lt;/answer&gt;&lt;answer&gt;&lt;guid&gt;36E7B6C05855460FA01CD4063B6AE14A&lt;/guid&gt;&lt;answertext&gt;Yellow&lt;/answertext&gt;&lt;valuetype&gt;0&lt;/valuetype&gt;&lt;/answer&gt;&lt;answer&gt;&lt;guid&gt;ADCBF3355A6B4E01AAD013D9832FF25C&lt;/guid&gt;&lt;answertext&gt;Blue&lt;/answertext&gt;&lt;valuetype&gt;0&lt;/valuetype&gt;&lt;/answer&gt;&lt;answer&gt;&lt;guid&gt;192045B8FC4A438FBF0DEFF7D71C57CF&lt;/guid&gt;&lt;answertext&gt;k-means does not converg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9C8EB28D6E2A43AE8E352EE802741064"/>
  <p:tag name="AUTOOPENPOLL" val="False"/>
  <p:tag name="TYPE" val="MultiChoiceSlide"/>
  <p:tag name="TPSLIDEBULLETSTYLE" val="2"/>
  <p:tag name="TPQUESTIONXML" val="&lt;?xml version=&quot;1.0&quot; encoding=&quot;UTF-8&quot; standalone=&quot;yes&quot;?&gt;&lt;questionlist&gt;&lt;properties&gt;&lt;guid&gt;762522A12049422D9C137438B6A21FA8&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C8EB28D6E2A43AE8E352EE802741064&lt;/guid&gt;&lt;repollguid&gt;A48C137C792E4B689257258BF8584506&lt;/repollguid&gt;&lt;sourceid&gt;59C1411974A645CA97C3BAB1A3FE19C7&lt;/sourceid&gt;&lt;questiontext&gt;If p and q are density connected, the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36344A7F7E64DDD831AFB6384511B6C&lt;/guid&gt;&lt;answertext&gt;p is density reachable from q&lt;/answertext&gt;&lt;valuetype&gt;0&lt;/valuetype&gt;&lt;/answer&gt;&lt;answer&gt;&lt;guid&gt;E1C5CF63BB054EF3B4501ED0256381FD&lt;/guid&gt;&lt;answertext&gt;one of p or q is a core point&lt;/answertext&gt;&lt;valuetype&gt;0&lt;/valuetype&gt;&lt;/answer&gt;&lt;answer&gt;&lt;guid&gt;41617AC3E6164749A2EE32C7DCAFBB14&lt;/guid&gt;&lt;answertext&gt;one of p or q is a border point&lt;/answertext&gt;&lt;valuetype&gt;0&lt;/valuetype&gt;&lt;/answer&gt;&lt;answer&gt;&lt;guid&gt;843FEEF90A5A4F03BCA699D7E44A2300&lt;/guid&gt;&lt;answertext&gt;none of the above is necessarily true&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1A46243F1B444F56A35B514D593EA227"/>
  <p:tag name="AUTOOPENPOLL" val="False"/>
  <p:tag name="TYPE" val="MultiChoiceSlide"/>
  <p:tag name="TPSLIDEBULLETSTYLE" val="2"/>
  <p:tag name="TPQUESTIONXML" val="&lt;?xml version=&quot;1.0&quot; encoding=&quot;UTF-8&quot; standalone=&quot;yes&quot;?&gt;&lt;questionlist&gt;&lt;properties&gt;&lt;guid&gt;63CF09866DC04A178CF915CC251FB91F&lt;/guid&gt;&lt;date&gt;3/27/2020 12:56:39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A46243F1B444F56A35B514D593EA227&lt;/guid&gt;&lt;repollguid&gt;D0BE21AD8A584B3B8D08E37D90D635CF&lt;/repollguid&gt;&lt;sourceid&gt;EF8FFE7C52C14FBC83F2427682A2BAE8&lt;/sourceid&gt;&lt;questiontext&gt;In density-based clustering, which points can belong to multiple cluster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4227CF3A2274A7AB26CAE05AFD6993C&lt;/guid&gt;&lt;answertext&gt;Core points&lt;/answertext&gt;&lt;valuetype&gt;0&lt;/valuetype&gt;&lt;/answer&gt;&lt;answer&gt;&lt;guid&gt;3EC3FC118FC24060931C98B6C7713CD3&lt;/guid&gt;&lt;answertext&gt;Border points&lt;/answertext&gt;&lt;valuetype&gt;0&lt;/valuetype&gt;&lt;/answer&gt;&lt;answer&gt;&lt;guid&gt;E0A630CF94B94FD687595905EAA475FD&lt;/guid&gt;&lt;answertext&gt;Outliers&lt;/answertext&gt;&lt;valuetype&gt;0&lt;/valuetype&gt;&lt;/answer&gt;&lt;answer&gt;&lt;guid&gt;34025DA4F8DA487A9C08D8C0B89EAC03&lt;/guid&gt;&lt;answertext&gt;None&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28425</TotalTime>
  <Words>5244</Words>
  <Application>Microsoft Macintosh PowerPoint</Application>
  <PresentationFormat>On-screen Show (4:3)</PresentationFormat>
  <Paragraphs>433</Paragraphs>
  <Slides>41</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MS PGothic</vt:lpstr>
      <vt:lpstr>宋体</vt:lpstr>
      <vt:lpstr>Arial</vt:lpstr>
      <vt:lpstr>Calibri</vt:lpstr>
      <vt:lpstr>Cambria Math</vt:lpstr>
      <vt:lpstr>Comic Sans MS</vt:lpstr>
      <vt:lpstr>Lucida Grande</vt:lpstr>
      <vt:lpstr>Tempus Sans ITC</vt:lpstr>
      <vt:lpstr>Verdana</vt:lpstr>
      <vt:lpstr>part1 XML</vt:lpstr>
      <vt:lpstr>3. Clustering</vt:lpstr>
      <vt:lpstr>Clustering and Classification </vt:lpstr>
      <vt:lpstr>Clustering and Classification </vt:lpstr>
      <vt:lpstr>Clustering</vt:lpstr>
      <vt:lpstr>Usage of Clustering</vt:lpstr>
      <vt:lpstr>Clustering</vt:lpstr>
      <vt:lpstr>Characteristics of Clustering Methods</vt:lpstr>
      <vt:lpstr>Characteristics of Clustering Methods</vt:lpstr>
      <vt:lpstr>Characteristics of Clustering Methods</vt:lpstr>
      <vt:lpstr>Partitioning Methods: Score Function</vt:lpstr>
      <vt:lpstr>Partitioning Methods</vt:lpstr>
      <vt:lpstr>K-means Algorithm</vt:lpstr>
      <vt:lpstr>K-means Algorithm: Example</vt:lpstr>
      <vt:lpstr>Characteristics of K-means</vt:lpstr>
      <vt:lpstr>K-means for Categorical Attributes</vt:lpstr>
      <vt:lpstr>Choosing Parameter k for K-means</vt:lpstr>
      <vt:lpstr>Suppose we have a dataset of pictures and we want to cluster them. Which partitioning algorithm seems more appropriate?</vt:lpstr>
      <vt:lpstr>What will be the color of the middle points after convergence (k=3)?</vt:lpstr>
      <vt:lpstr>Advanced Clustering</vt:lpstr>
      <vt:lpstr>Density-based Clustering - DBSCAN</vt:lpstr>
      <vt:lpstr>Basic Notions</vt:lpstr>
      <vt:lpstr>Basic Notions: Directly Density-Reachable</vt:lpstr>
      <vt:lpstr>Directly Density-Reachable: Properties</vt:lpstr>
      <vt:lpstr>Basic Notions: Density-Reachable</vt:lpstr>
      <vt:lpstr>Basic Notions: Density-Connected</vt:lpstr>
      <vt:lpstr>Clusters and Noise</vt:lpstr>
      <vt:lpstr>DBSCAN Algorithm: Initialization</vt:lpstr>
      <vt:lpstr>DBSCAN Algorithm: Cluster Construction</vt:lpstr>
      <vt:lpstr>Example</vt:lpstr>
      <vt:lpstr>If p and q are density connected, then …</vt:lpstr>
      <vt:lpstr>In density-based clustering, which points can belong to multiple clusters?</vt:lpstr>
      <vt:lpstr>When executing DBSCAN …</vt:lpstr>
      <vt:lpstr>DBSCAN Complexity</vt:lpstr>
      <vt:lpstr>Evaluating Clustering Quality</vt:lpstr>
      <vt:lpstr>Example: Average Silhouette Width ASW</vt:lpstr>
      <vt:lpstr>Silhouette Value</vt:lpstr>
      <vt:lpstr>Silhouette Coefficient</vt:lpstr>
      <vt:lpstr>Example</vt:lpstr>
      <vt:lpstr>Discussion</vt:lpstr>
      <vt:lpstr>Alternative Evaluation Measures</vt:lpstr>
      <vt:lpstr>References</vt:lpstr>
    </vt:vector>
  </TitlesOfParts>
  <Company>EPFL I&amp;C - LSIR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795</cp:revision>
  <cp:lastPrinted>2011-09-19T16:41:49Z</cp:lastPrinted>
  <dcterms:created xsi:type="dcterms:W3CDTF">2002-10-01T12:44:42Z</dcterms:created>
  <dcterms:modified xsi:type="dcterms:W3CDTF">2020-10-30T08:30:48Z</dcterms:modified>
</cp:coreProperties>
</file>