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539" r:id="rId2"/>
    <p:sldId id="493" r:id="rId3"/>
    <p:sldId id="494" r:id="rId4"/>
    <p:sldId id="495" r:id="rId5"/>
    <p:sldId id="496" r:id="rId6"/>
    <p:sldId id="497" r:id="rId7"/>
    <p:sldId id="498" r:id="rId8"/>
    <p:sldId id="499" r:id="rId9"/>
    <p:sldId id="550" r:id="rId10"/>
    <p:sldId id="567" r:id="rId11"/>
    <p:sldId id="500" r:id="rId12"/>
    <p:sldId id="501" r:id="rId13"/>
    <p:sldId id="502" r:id="rId14"/>
    <p:sldId id="506" r:id="rId15"/>
    <p:sldId id="503" r:id="rId16"/>
    <p:sldId id="505" r:id="rId17"/>
    <p:sldId id="318" r:id="rId18"/>
    <p:sldId id="258" r:id="rId19"/>
    <p:sldId id="284" r:id="rId20"/>
    <p:sldId id="292" r:id="rId21"/>
    <p:sldId id="283" r:id="rId22"/>
    <p:sldId id="259" r:id="rId23"/>
    <p:sldId id="288" r:id="rId24"/>
    <p:sldId id="300" r:id="rId25"/>
    <p:sldId id="301" r:id="rId26"/>
    <p:sldId id="260" r:id="rId27"/>
    <p:sldId id="261" r:id="rId28"/>
    <p:sldId id="263" r:id="rId29"/>
    <p:sldId id="295" r:id="rId30"/>
    <p:sldId id="293" r:id="rId31"/>
    <p:sldId id="294" r:id="rId32"/>
    <p:sldId id="264" r:id="rId33"/>
    <p:sldId id="296" r:id="rId34"/>
    <p:sldId id="266" r:id="rId35"/>
    <p:sldId id="267" r:id="rId36"/>
    <p:sldId id="269" r:id="rId37"/>
    <p:sldId id="298" r:id="rId38"/>
    <p:sldId id="270" r:id="rId39"/>
    <p:sldId id="317" r:id="rId40"/>
    <p:sldId id="271" r:id="rId41"/>
    <p:sldId id="272" r:id="rId42"/>
    <p:sldId id="273" r:id="rId43"/>
    <p:sldId id="274" r:id="rId44"/>
    <p:sldId id="349" r:id="rId45"/>
    <p:sldId id="350" r:id="rId46"/>
    <p:sldId id="351" r:id="rId47"/>
    <p:sldId id="352" r:id="rId48"/>
    <p:sldId id="276" r:id="rId49"/>
    <p:sldId id="289" r:id="rId50"/>
    <p:sldId id="356" r:id="rId51"/>
    <p:sldId id="341" r:id="rId52"/>
    <p:sldId id="342" r:id="rId53"/>
    <p:sldId id="343" r:id="rId54"/>
    <p:sldId id="344" r:id="rId55"/>
    <p:sldId id="345"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5"/>
    <p:restoredTop sz="75156" autoAdjust="0"/>
  </p:normalViewPr>
  <p:slideViewPr>
    <p:cSldViewPr>
      <p:cViewPr varScale="1">
        <p:scale>
          <a:sx n="144" d="100"/>
          <a:sy n="144" d="100"/>
        </p:scale>
        <p:origin x="4800" y="19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drawbacks</a:t>
            </a:r>
            <a:r>
              <a:rPr lang="en-US" baseline="0" dirty="0"/>
              <a:t> of the vector space retrieval model is the lack of interpretability of the similarity values. This gave rise to the development of probabilistic retrieval models, that attempt to “compute” relevance as a probability.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summarize</a:t>
                </a:r>
                <a:r>
                  <a:rPr lang="en-US" baseline="0" dirty="0"/>
                  <a:t> the approach for probabilistic retrieval. From a more technical perspective computational cost of probabilistic retrieval is not very different from vector space retrieval. The computation of the likelihoods for the document models requires determination of term frequencies, so in that sense it is equivalent. For the collection models the global term frequencies need to be computed, which again is similar to computing inverse document frequencies in a document collection.</a:t>
                </a:r>
              </a:p>
              <a:p>
                <a:endParaRPr lang="en-US" baseline="0" dirty="0"/>
              </a:p>
              <a:p>
                <a:r>
                  <a:rPr lang="en-US" baseline="0" dirty="0"/>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t>) is essential for that the model performs well. Different methods have been devised for that. It is also possible to make the parameters dependent on the query, in particular on the query size.</a:t>
                </a:r>
                <a:endParaRPr lang="en-US" dirty="0"/>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simple example illustrating the use of probabilistic retrieval. Notate that the document lengths of d1 and d2 are 7 and 6, and that the collection length is 13.</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result reported from comparing vector space retrieval with probabilistic</a:t>
            </a:r>
            <a:r>
              <a:rPr lang="en-US" baseline="0" dirty="0"/>
              <a:t> retrieval. It shows that in this experiment probabilistic retrieval improves precision significantly, in particular for higher values of recall. (LM = language model).</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compare the characteristics of the vector space model with the probabilistic retrieval model based on language models, and BM25 another model based on a probabilistic approach, that is today considered as one of the most performant retrieval models.</a:t>
            </a:r>
          </a:p>
          <a:p>
            <a:endParaRPr lang="en-US" baseline="0" dirty="0"/>
          </a:p>
          <a:p>
            <a:r>
              <a:rPr lang="en-US" baseline="0" dirty="0"/>
              <a:t>One aspect that is taken implicitly care off in the probabilistic retrieval model based on language models is normalization for document length. For vector space retrieval specific extensions have been developed, that modify the weighting parameters with the document length. For collections with widely varying document lengths this proved to be a useful improvement. In general, the vector space model is preferred when a quick and simple solution is sought. For probabilistic models better performance can be achieved, but this depends on careful parameter tuning which requires specialized expertise.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fr-CH" dirty="0"/>
              <a:t>Despite its success</a:t>
            </a:r>
            <a:r>
              <a:rPr lang="fr-CH" baseline="0" dirty="0"/>
              <a:t> and widespread use </a:t>
            </a:r>
            <a:r>
              <a:rPr lang="fr-CH" dirty="0"/>
              <a:t>the vector space retrieval model suffers from</a:t>
            </a:r>
            <a:r>
              <a:rPr lang="fr-CH" baseline="0" dirty="0"/>
              <a:t> </a:t>
            </a:r>
            <a:r>
              <a:rPr lang="fr-CH" dirty="0"/>
              <a:t>some problems. The important</a:t>
            </a:r>
            <a:r>
              <a:rPr lang="fr-CH" baseline="0" dirty="0"/>
              <a:t> insight is that terms may indicate a concept a user is interested in, but there does not necessarily exist a one to one correspondence between terms and concepts. As a consequence retrieval results may contain irrelevant documents, and relevant documents may be missed.</a:t>
            </a:r>
            <a:endParaRPr lang="fr-CH" dirty="0"/>
          </a:p>
          <a:p>
            <a:endParaRPr lang="fr-CH" dirty="0"/>
          </a:p>
        </p:txBody>
      </p:sp>
    </p:spTree>
    <p:extLst>
      <p:ext uri="{BB962C8B-B14F-4D97-AF65-F5344CB8AC3E}">
        <p14:creationId xmlns:p14="http://schemas.microsoft.com/office/powerpoint/2010/main" val="277904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These problems are related to the fact that the same concepts can be expressed through many different terms (synonyms) and that the same term may have multiple meanings (homonyms). Studies show that</a:t>
            </a:r>
            <a:r>
              <a:rPr lang="fr-CH" dirty="0"/>
              <a:t> different users use the same keywords for expressing the same concepts only 20% of the time.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Let’s illustrate</a:t>
            </a:r>
            <a:r>
              <a:rPr lang="en-GB" baseline="0" dirty="0"/>
              <a:t> the problem resulting from </a:t>
            </a:r>
            <a:r>
              <a:rPr lang="en-GB" baseline="0" dirty="0" err="1"/>
              <a:t>synomyms</a:t>
            </a:r>
            <a:r>
              <a:rPr lang="en-GB" baseline="0" dirty="0"/>
              <a:t> and homonyms by an example. Among these three documents at the level of terms doc1 and doc2 are (seem) highly related, whereas doc3 has no similarity with the other two documents. With human background knowledge it is however easy to see that in reality doc2 and doc3 are closely related, as they talk about mobile communications, whereas doc1 is completely unrelated to the others as it is about health and nutrition.</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Thus it would be an interesting to</a:t>
            </a:r>
            <a:r>
              <a:rPr lang="fr-CH" baseline="0" dirty="0"/>
              <a:t> base information retrieval </a:t>
            </a:r>
            <a:r>
              <a:rPr lang="fr-CH" dirty="0"/>
              <a:t>methods on</a:t>
            </a:r>
            <a:r>
              <a:rPr lang="fr-CH" baseline="0" dirty="0"/>
              <a:t> the use of </a:t>
            </a:r>
            <a:r>
              <a:rPr lang="fr-CH" dirty="0"/>
              <a:t>concepts, instead of terms. To that end it is</a:t>
            </a:r>
            <a:r>
              <a:rPr lang="fr-CH" baseline="0" dirty="0"/>
              <a:t> first necessary to define a </a:t>
            </a:r>
            <a:r>
              <a:rPr lang="fr-CH" dirty="0"/>
              <a:t>"concept space" to which</a:t>
            </a:r>
            <a:r>
              <a:rPr lang="fr-CH" baseline="0" dirty="0"/>
              <a:t> documents and queries are mapped, and compute similarity within that concept space.</a:t>
            </a:r>
            <a:r>
              <a:rPr lang="fr-CH" dirty="0"/>
              <a:t> This idea is developed in the following. The concept space should</a:t>
            </a:r>
            <a:r>
              <a:rPr lang="fr-CH" baseline="0" dirty="0"/>
              <a:t> ideally have much lower dimension than the term space, whose dimensionality is determined by the size of the vocabulary.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t>This figure illustrates the approach: rather than directly relating documents d and terms t, as in vector space retrieval, there exists an</a:t>
            </a:r>
            <a:r>
              <a:rPr lang="fr-CH" baseline="0" dirty="0"/>
              <a:t> intermediate </a:t>
            </a:r>
            <a:r>
              <a:rPr lang="fr-CH" dirty="0"/>
              <a:t>layer of concepts c to which both queries and documents are mapped. The concept space can be of a smaller dimension than the term space. In this small example we can</a:t>
            </a:r>
            <a:r>
              <a:rPr lang="fr-CH" baseline="0" dirty="0"/>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p>
        </p:txBody>
      </p:sp>
    </p:spTree>
    <p:extLst>
      <p:ext uri="{BB962C8B-B14F-4D97-AF65-F5344CB8AC3E}">
        <p14:creationId xmlns:p14="http://schemas.microsoft.com/office/powerpoint/2010/main" val="114265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of retrieval can be understood in a probabilistic setting as the problem of determining the probability of a document d being relevant, given a query q. We observe that the probability of a document to occur in a collection is constant (which makes sense assuming all documents are different), and the probability of a query to occur is the same for all documents. Thus, using Bayes rule, the problem of determining whether a document is relevant for a query is equivalent to the problem of determining whether a query is relevant to a document. The latter probability P(</a:t>
            </a:r>
            <a:r>
              <a:rPr lang="en-US" baseline="0"/>
              <a:t>q|d) </a:t>
            </a:r>
            <a:r>
              <a:rPr lang="en-US" baseline="0" dirty="0"/>
              <a:t>is also called the query likelihood.</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Applying this idea to our example before, we can imagine to</a:t>
            </a:r>
            <a:r>
              <a:rPr lang="en-GB" baseline="0" dirty="0"/>
              <a:t> have a concept space consisting of four concepts, two related to health, two related to mobile communication. When we consider now doc 2 and doc3 we can already recognize much better the close conceptual relationship the two documents have.</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We may consider concepts as being represented by sets of terms, and documents by concept</a:t>
            </a:r>
            <a:r>
              <a:rPr lang="en-GB" baseline="0" dirty="0"/>
              <a:t> vectors that count how many concept terms occur in the document. Using this approach we would obtain the non-normalized concept vectors </a:t>
            </a:r>
            <a:r>
              <a:rPr lang="en-GB" dirty="0"/>
              <a:t>doc1 =</a:t>
            </a:r>
            <a:r>
              <a:rPr lang="en-GB" baseline="0" dirty="0"/>
              <a:t> (4,3,3,1), </a:t>
            </a:r>
            <a:r>
              <a:rPr lang="en-GB" dirty="0"/>
              <a:t>doc2=(3,1,3,3)</a:t>
            </a:r>
            <a:r>
              <a:rPr lang="en-GB" baseline="0" dirty="0"/>
              <a:t> and </a:t>
            </a:r>
            <a:r>
              <a:rPr lang="en-GB" dirty="0"/>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After normalizing these vectors</a:t>
            </a:r>
            <a:r>
              <a:rPr lang="en-GB" baseline="0" dirty="0"/>
              <a:t> we compute the cosine similarities among the resulting concept vectors and obtain:</a:t>
            </a:r>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t>Sim</a:t>
            </a:r>
            <a:r>
              <a:rPr lang="en-GB" baseline="0" dirty="0"/>
              <a:t> (2,3) = 0.3</a:t>
            </a:r>
          </a:p>
          <a:p>
            <a:r>
              <a:rPr lang="en-GB" baseline="0" dirty="0" err="1"/>
              <a:t>Sim</a:t>
            </a:r>
            <a:r>
              <a:rPr lang="en-GB" baseline="0" dirty="0"/>
              <a:t> (1,2) = 0.245</a:t>
            </a:r>
          </a:p>
          <a:p>
            <a:r>
              <a:rPr lang="en-GB" baseline="0" dirty="0" err="1"/>
              <a:t>Sim</a:t>
            </a:r>
            <a:r>
              <a:rPr lang="en-GB" baseline="0" dirty="0"/>
              <a:t> (1,3) = 0.22</a:t>
            </a:r>
          </a:p>
          <a:p>
            <a:r>
              <a:rPr lang="en-GB" baseline="0" dirty="0"/>
              <a:t>This result shows that indeed documents 2 and 3 are the more related ones, though still some confusion remains due to the high number of synonyms occurring in these documents.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48466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t>The problem is to identify a method that identifies and characterizes important concepts in document collections. One approach would be to perform this task manually, e.g. by using a predefined ontology and let users annotate documents using terms of the ontology. This is an approach that his been used in libraries, but is labor intensive. Thus we will now present a method that performs the task of concept identification and document classification by concepts automatically. Starting point for the method is the term-document matrix that we have introduced for vector space retrieval with weigths based on a tf-idf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baseline="0" dirty="0"/>
          </a:p>
          <a:p>
            <a:endParaRPr lang="fr-FR" dirty="0"/>
          </a:p>
          <a:p>
            <a:endParaRPr lang="fr-FR" dirty="0"/>
          </a:p>
        </p:txBody>
      </p:sp>
    </p:spTree>
    <p:extLst>
      <p:ext uri="{BB962C8B-B14F-4D97-AF65-F5344CB8AC3E}">
        <p14:creationId xmlns:p14="http://schemas.microsoft.com/office/powerpoint/2010/main" val="2377626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fr-CH" dirty="0"/>
              <a:t>We can understand</a:t>
            </a:r>
            <a:r>
              <a:rPr lang="fr-CH" baseline="0" dirty="0"/>
              <a:t> the process of producing a retrieval results in vector space retrieval as a matrix operation. This is illustrated in this figure. The ranking is the result of computing the product of a query vector q with the </a:t>
            </a:r>
            <a:r>
              <a:rPr lang="fr-CH" baseline="0" dirty="0" err="1"/>
              <a:t>term</a:t>
            </a:r>
            <a:r>
              <a:rPr lang="fr-CH" baseline="0" dirty="0"/>
              <a:t>-document matrix M. We assume that all columns in M and q are normalized to 1.</a:t>
            </a:r>
          </a:p>
          <a:p>
            <a:endParaRPr lang="fr-CH" dirty="0"/>
          </a:p>
        </p:txBody>
      </p:sp>
    </p:spTree>
    <p:extLst>
      <p:ext uri="{BB962C8B-B14F-4D97-AF65-F5344CB8AC3E}">
        <p14:creationId xmlns:p14="http://schemas.microsoft.com/office/powerpoint/2010/main" val="89850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t>One</a:t>
            </a:r>
            <a:r>
              <a:rPr lang="en-GB" baseline="0" dirty="0"/>
              <a:t> way to understand of how concepts can be extracted from a document collection is to consider the effect of the term-document matric on data. If we apply this matrix to a (high-dimensional) unit ball it will distort this ball into an ellipsoid. This ellipsoid will have one direction with the strongest distortion. We may think of this direction as corresponding to a particularly important concept of the document collection.</a:t>
            </a:r>
            <a:endParaRPr lang="en-GB" dirty="0"/>
          </a:p>
        </p:txBody>
      </p:sp>
    </p:spTree>
    <p:extLst>
      <p:ext uri="{BB962C8B-B14F-4D97-AF65-F5344CB8AC3E}">
        <p14:creationId xmlns:p14="http://schemas.microsoft.com/office/powerpoint/2010/main" val="426105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To extract this particularly</a:t>
            </a:r>
            <a:r>
              <a:rPr lang="fr-CH" baseline="0" dirty="0"/>
              <a:t> important directions of a matrix mapping, </a:t>
            </a:r>
            <a:r>
              <a:rPr lang="fr-CH" dirty="0"/>
              <a:t>a standard mathematical construction from linear algebra is used, the singular value decomposition (SVD). SVD decomposes a matrix into the product of three matrices. The middle matrix S is a diagonal matrix, where the elements of this matrix are the singular values of the matrix M. </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Formally the SVD can be computed by</a:t>
            </a:r>
            <a:r>
              <a:rPr lang="en-GB" baseline="0" dirty="0"/>
              <a:t> constructing eigenvectors of matrices derived from the original matrix M. </a:t>
            </a:r>
            <a:r>
              <a:rPr lang="fr-CH" dirty="0"/>
              <a:t>This computationg</a:t>
            </a:r>
            <a:r>
              <a:rPr lang="fr-CH" baseline="0" dirty="0"/>
              <a:t> can be performed </a:t>
            </a:r>
            <a:r>
              <a:rPr lang="fr-CH" dirty="0"/>
              <a:t>in O(n^3). Note that the complexity is considerable, which makes the approach computationally expensive. There exist however also approximation techniques to perform this decomposition more efficiently.</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fr-CH" dirty="0"/>
              <a:t>One way to understand of how the SVD extracts the important</a:t>
            </a:r>
            <a:r>
              <a:rPr lang="fr-CH" baseline="0" dirty="0"/>
              <a:t> concepts from the term-document matrix is the following: the decomposition can be used to rewrite the original matrix as the sum of components that are weighted by the singular values. </a:t>
            </a:r>
            <a:r>
              <a:rPr lang="fr-CH" dirty="0"/>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dirty="0"/>
              <a:t> </a:t>
            </a:r>
            <a:r>
              <a:rPr lang="fr-CH" dirty="0"/>
              <a:t>The symbol </a:t>
            </a:r>
            <a:r>
              <a:rPr lang="fr-CH" dirty="0">
                <a:sym typeface="Symbol" pitchFamily="18" charset="2"/>
              </a:rPr>
              <a:t> denotes the </a:t>
            </a:r>
            <a:r>
              <a:rPr lang="fr-CH" b="1" dirty="0">
                <a:sym typeface="Symbol" pitchFamily="18" charset="2"/>
              </a:rPr>
              <a:t>outer product </a:t>
            </a:r>
            <a:r>
              <a:rPr lang="fr-CH" dirty="0">
                <a:sym typeface="Symbol" pitchFamily="18" charset="2"/>
              </a:rPr>
              <a:t>of two vectors,</a:t>
            </a:r>
            <a:r>
              <a:rPr lang="fr-CH" baseline="0" dirty="0">
                <a:sym typeface="Symbol" pitchFamily="18" charset="2"/>
              </a:rPr>
              <a:t> d</a:t>
            </a:r>
            <a:r>
              <a:rPr lang="fr-CH" baseline="-25000" dirty="0">
                <a:sym typeface="Symbol" pitchFamily="18" charset="2"/>
              </a:rPr>
              <a:t>i</a:t>
            </a:r>
            <a:r>
              <a:rPr lang="fr-CH" baseline="0" dirty="0">
                <a:sym typeface="Symbol" pitchFamily="18" charset="2"/>
              </a:rPr>
              <a:t> is the i-th row of D.</a:t>
            </a:r>
            <a:endParaRPr lang="fr-CH" dirty="0"/>
          </a:p>
          <a:p>
            <a:pPr marL="0" indent="0">
              <a:buFontTx/>
              <a:buNone/>
            </a:pPr>
            <a:r>
              <a:rPr lang="fr-CH" dirty="0"/>
              <a:t>The singular values have also a geometrical interpretation, as they tell us how a unit ball (||x||=1) is distorted when the linear transformation defined by the</a:t>
            </a:r>
            <a:r>
              <a:rPr lang="fr-CH" baseline="0" dirty="0"/>
              <a:t> matrix </a:t>
            </a:r>
            <a:r>
              <a:rPr lang="fr-CH" dirty="0"/>
              <a:t>M is applied to it. We can interpret the axes of the hyperellipsoid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This figure illustrates the structure of the matrices generated</a:t>
            </a:r>
            <a:r>
              <a:rPr lang="en-GB" baseline="0" noProof="0" dirty="0"/>
              <a:t> by the SVD. In general, m &lt;= n, i.e., the number of documents may be larger than the size of the vocabulary. The rows in K can then be interpreted as the representation of terms in the concept space, and the rows in D as the representation of documents in the concept space.</a:t>
            </a:r>
            <a:endParaRPr lang="en-GB" noProof="0" dirty="0"/>
          </a:p>
        </p:txBody>
      </p:sp>
    </p:spTree>
    <p:extLst>
      <p:ext uri="{BB962C8B-B14F-4D97-AF65-F5344CB8AC3E}">
        <p14:creationId xmlns:p14="http://schemas.microsoft.com/office/powerpoint/2010/main" val="29162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query likelihood gives now rise to the following approach to model relevance. We assume that documents are the result of language model.</a:t>
            </a:r>
            <a:r>
              <a:rPr lang="en-US" baseline="0" dirty="0"/>
              <a:t> A language model is a (in general probabilistic) process that produces text, and a given document d is assumed to be produced by its specific language model M</a:t>
            </a:r>
            <a:r>
              <a:rPr lang="en-US" baseline="-25000" dirty="0"/>
              <a:t>d</a:t>
            </a:r>
            <a:r>
              <a:rPr lang="en-US" baseline="0" dirty="0"/>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p>
          <a:p>
            <a:r>
              <a:rPr lang="en-US" baseline="0" dirty="0"/>
              <a:t>Let’s have now a more detailed look in what a language model is and how we use it implement this intuitive model practically.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t>We can also see of how the concepts are represented</a:t>
            </a:r>
            <a:r>
              <a:rPr lang="en-GB" baseline="0" noProof="0" dirty="0"/>
              <a:t> by terms respectively documents. In particular, each concepts is now described as a weighted vector of terms.</a:t>
            </a:r>
            <a:endParaRPr lang="en-GB" noProof="0" dirty="0"/>
          </a:p>
        </p:txBody>
      </p:sp>
    </p:spTree>
    <p:extLst>
      <p:ext uri="{BB962C8B-B14F-4D97-AF65-F5344CB8AC3E}">
        <p14:creationId xmlns:p14="http://schemas.microsoft.com/office/powerpoint/2010/main" val="3644105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34</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fr-CH" dirty="0"/>
              <a:t>Using the singular value decomposition, we can now derive an "approximation" of M by taking only the s largest singular values in matrix S. The choice of s determines on how many of the "important concepts" the ranking will be based on. The assumption is that concepts with small singular value in S are rather to be considered as "noise" and thus can be neglected. The resulting method</a:t>
            </a:r>
            <a:r>
              <a:rPr lang="fr-CH" baseline="0" dirty="0"/>
              <a:t> is called Latent Semantic Indexing.</a:t>
            </a:r>
            <a:endParaRPr lang="en-GB" dirty="0"/>
          </a:p>
        </p:txBody>
      </p:sp>
    </p:spTree>
    <p:extLst>
      <p:ext uri="{BB962C8B-B14F-4D97-AF65-F5344CB8AC3E}">
        <p14:creationId xmlns:p14="http://schemas.microsoft.com/office/powerpoint/2010/main" val="3404985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35</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fr-CH" dirty="0"/>
              <a:t>This figure illustrates the structure of the matrices after reducing the dimensionality</a:t>
            </a:r>
            <a:r>
              <a:rPr lang="fr-CH" baseline="0" dirty="0"/>
              <a:t> of the concept space to s</a:t>
            </a:r>
            <a:r>
              <a:rPr lang="fr-CH" dirty="0"/>
              <a:t>, when only the first s singular values are kept for the computation of the ranking. The rows in matrix K</a:t>
            </a:r>
            <a:r>
              <a:rPr lang="fr-CH" baseline="-25000" dirty="0"/>
              <a:t>s</a:t>
            </a:r>
            <a:r>
              <a:rPr lang="fr-CH" dirty="0"/>
              <a:t> correspond to term vectors, whereas the columns in matrix D</a:t>
            </a:r>
            <a:r>
              <a:rPr lang="fr-CH" baseline="-25000" dirty="0"/>
              <a:t>s</a:t>
            </a:r>
            <a:r>
              <a:rPr lang="fr-CH" baseline="30000" dirty="0"/>
              <a:t>t</a:t>
            </a:r>
            <a:r>
              <a:rPr lang="fr-CH" dirty="0"/>
              <a:t> correspond to document vectors. By using the cosine similarity measure between columns of matrix D</a:t>
            </a:r>
            <a:r>
              <a:rPr lang="fr-CH" baseline="-25000" dirty="0"/>
              <a:t>s</a:t>
            </a:r>
            <a:r>
              <a:rPr lang="fr-CH" baseline="30000" dirty="0"/>
              <a:t>t</a:t>
            </a:r>
            <a:r>
              <a:rPr lang="fr-CH" dirty="0"/>
              <a:t>  the similarity of documents can be computed.</a:t>
            </a:r>
            <a:endParaRPr lang="en-GB" dirty="0"/>
          </a:p>
        </p:txBody>
      </p:sp>
    </p:spTree>
    <p:extLst>
      <p:ext uri="{BB962C8B-B14F-4D97-AF65-F5344CB8AC3E}">
        <p14:creationId xmlns:p14="http://schemas.microsoft.com/office/powerpoint/2010/main" val="169263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36</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fr-CH" dirty="0">
                <a:sym typeface="Symbol" pitchFamily="18" charset="2"/>
              </a:rPr>
              <a:t>After performing the SVD the</a:t>
            </a:r>
            <a:r>
              <a:rPr lang="fr-CH" baseline="0" dirty="0">
                <a:sym typeface="Symbol" pitchFamily="18" charset="2"/>
              </a:rPr>
              <a:t> similarity of different documents can be determined by computing the cosine similarity measure among their representation in the concept space (the columns of matrix </a:t>
            </a:r>
            <a:r>
              <a:rPr lang="fr-CH" dirty="0"/>
              <a:t>D</a:t>
            </a:r>
            <a:r>
              <a:rPr lang="fr-CH" baseline="-25000" dirty="0"/>
              <a:t>s</a:t>
            </a:r>
            <a:r>
              <a:rPr lang="fr-CH" baseline="30000" dirty="0"/>
              <a:t>t</a:t>
            </a:r>
            <a:r>
              <a:rPr lang="fr-CH" baseline="0" dirty="0">
                <a:sym typeface="Symbol" pitchFamily="18" charset="2"/>
              </a:rPr>
              <a:t>). Queries are considered like documents that are added to the document collection. Answering queries then corresponds then to computing the similarity between the query considered as a document and the documents in the collection.</a:t>
            </a:r>
          </a:p>
          <a:p>
            <a:endParaRPr lang="fr-CH" baseline="0" dirty="0">
              <a:sym typeface="Symbol" pitchFamily="18" charset="2"/>
            </a:endParaRPr>
          </a:p>
          <a:p>
            <a:endParaRPr lang="pt-BR" dirty="0"/>
          </a:p>
        </p:txBody>
      </p:sp>
    </p:spTree>
    <p:extLst>
      <p:ext uri="{BB962C8B-B14F-4D97-AF65-F5344CB8AC3E}">
        <p14:creationId xmlns:p14="http://schemas.microsoft.com/office/powerpoint/2010/main" val="2038220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sym typeface="Symbol" pitchFamily="18" charset="2"/>
              </a:rPr>
              <a:t>This construction works as follows: when a new column (the query) is added to M, we have to apply the same transformation to this new column, as to the other columns of M, in order to produce the corresponding column in the matrix </a:t>
            </a:r>
            <a:r>
              <a:rPr lang="en-GB" noProof="0" dirty="0" err="1"/>
              <a:t>D</a:t>
            </a:r>
            <a:r>
              <a:rPr lang="en-GB" baseline="-25000" noProof="0" dirty="0" err="1"/>
              <a:t>s</a:t>
            </a:r>
            <a:r>
              <a:rPr lang="en-GB" baseline="30000" noProof="0" dirty="0" err="1"/>
              <a:t>t</a:t>
            </a:r>
            <a:r>
              <a:rPr lang="en-GB" baseline="0" noProof="0" dirty="0">
                <a:sym typeface="Symbol" pitchFamily="18" charset="2"/>
              </a:rPr>
              <a:t>, representing documents in the concept space. </a:t>
            </a:r>
            <a:r>
              <a:rPr lang="en-GB" noProof="0" dirty="0">
                <a:sym typeface="Symbol" pitchFamily="18" charset="2"/>
              </a:rPr>
              <a:t>We exploit</a:t>
            </a:r>
            <a:r>
              <a:rPr lang="en-GB" baseline="0" noProof="0" dirty="0">
                <a:sym typeface="Symbol" pitchFamily="18" charset="2"/>
              </a:rPr>
              <a:t> </a:t>
            </a:r>
            <a:r>
              <a:rPr lang="en-GB" noProof="0" dirty="0">
                <a:sym typeface="Symbol" pitchFamily="18" charset="2"/>
              </a:rPr>
              <a:t>the fact that </a:t>
            </a:r>
            <a:r>
              <a:rPr lang="en-GB" noProof="0" dirty="0"/>
              <a:t> K</a:t>
            </a:r>
            <a:r>
              <a:rPr lang="en-GB" baseline="-25000" noProof="0" dirty="0"/>
              <a:t>s </a:t>
            </a:r>
            <a:r>
              <a:rPr lang="en-GB" baseline="30000" noProof="0" dirty="0" err="1"/>
              <a:t>t</a:t>
            </a:r>
            <a:r>
              <a:rPr lang="en-GB" noProof="0" dirty="0" err="1"/>
              <a:t>.K</a:t>
            </a:r>
            <a:r>
              <a:rPr lang="en-GB" baseline="-25000" noProof="0" dirty="0" err="1"/>
              <a:t>s</a:t>
            </a:r>
            <a:r>
              <a:rPr lang="en-GB" baseline="-25000" noProof="0" dirty="0"/>
              <a:t> </a:t>
            </a:r>
            <a:r>
              <a:rPr lang="en-GB" noProof="0" dirty="0"/>
              <a:t>=1.</a:t>
            </a:r>
            <a:endParaRPr lang="en-GB" noProof="0" dirty="0">
              <a:sym typeface="Symbol" pitchFamily="18" charset="2"/>
            </a:endParaRPr>
          </a:p>
          <a:p>
            <a:r>
              <a:rPr lang="en-GB" noProof="0" dirty="0"/>
              <a:t>Since M</a:t>
            </a:r>
            <a:r>
              <a:rPr lang="en-GB" baseline="-25000" noProof="0" dirty="0"/>
              <a:t>s</a:t>
            </a:r>
            <a:r>
              <a:rPr lang="en-GB" noProof="0" dirty="0"/>
              <a:t> = K</a:t>
            </a:r>
            <a:r>
              <a:rPr lang="en-GB" baseline="-25000" noProof="0" dirty="0"/>
              <a:t>s</a:t>
            </a:r>
            <a:r>
              <a:rPr lang="en-GB" noProof="0" dirty="0"/>
              <a:t> .</a:t>
            </a:r>
            <a:r>
              <a:rPr lang="en-GB" noProof="0" dirty="0" err="1"/>
              <a:t>S</a:t>
            </a:r>
            <a:r>
              <a:rPr lang="en-GB" baseline="-25000" noProof="0" dirty="0" err="1"/>
              <a:t>s</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we obtain </a:t>
            </a:r>
            <a:r>
              <a:rPr lang="en-GB" noProof="0" dirty="0" err="1"/>
              <a:t>S</a:t>
            </a:r>
            <a:r>
              <a:rPr lang="en-GB" baseline="-25000" noProof="0" dirty="0" err="1"/>
              <a:t>s</a:t>
            </a:r>
            <a:r>
              <a:rPr lang="en-GB" noProof="0" dirty="0"/>
              <a:t> </a:t>
            </a:r>
            <a:r>
              <a:rPr lang="en-GB" baseline="30000" noProof="0" dirty="0"/>
              <a:t>–1 </a:t>
            </a:r>
            <a:r>
              <a:rPr lang="en-GB" noProof="0" dirty="0">
                <a:sym typeface="Symbol" pitchFamily="18" charset="2"/>
              </a:rPr>
              <a:t>.</a:t>
            </a:r>
            <a:r>
              <a:rPr lang="en-GB" noProof="0" dirty="0"/>
              <a:t>K</a:t>
            </a:r>
            <a:r>
              <a:rPr lang="en-GB" baseline="-25000" noProof="0" dirty="0"/>
              <a:t>s </a:t>
            </a:r>
            <a:r>
              <a:rPr lang="en-GB" baseline="30000" noProof="0" dirty="0"/>
              <a:t>t </a:t>
            </a:r>
            <a:r>
              <a:rPr lang="en-GB" noProof="0" dirty="0"/>
              <a:t>.M</a:t>
            </a:r>
            <a:r>
              <a:rPr lang="en-GB" baseline="-25000" noProof="0" dirty="0"/>
              <a:t>s</a:t>
            </a:r>
            <a:r>
              <a:rPr lang="en-GB" noProof="0" dirty="0">
                <a:sym typeface="Symbol" pitchFamily="18" charset="2"/>
              </a:rPr>
              <a:t> </a:t>
            </a:r>
            <a:r>
              <a:rPr lang="en-GB" noProof="0" dirty="0"/>
              <a:t>= </a:t>
            </a:r>
            <a:r>
              <a:rPr lang="en-GB" noProof="0" dirty="0" err="1"/>
              <a:t>D</a:t>
            </a:r>
            <a:r>
              <a:rPr lang="en-GB" baseline="-25000" noProof="0" dirty="0" err="1"/>
              <a:t>s</a:t>
            </a:r>
            <a:r>
              <a:rPr lang="en-GB" baseline="30000" noProof="0" dirty="0" err="1"/>
              <a:t>t</a:t>
            </a:r>
            <a:r>
              <a:rPr lang="en-GB" baseline="30000" noProof="0" dirty="0"/>
              <a:t>  </a:t>
            </a:r>
            <a:r>
              <a:rPr lang="en-GB" noProof="0" dirty="0"/>
              <a:t>or D</a:t>
            </a:r>
            <a:r>
              <a:rPr lang="en-GB" baseline="-25000" noProof="0" dirty="0"/>
              <a:t>s</a:t>
            </a:r>
            <a:r>
              <a:rPr lang="en-GB" noProof="0" dirty="0"/>
              <a:t>= M</a:t>
            </a:r>
            <a:r>
              <a:rPr lang="en-GB" baseline="-25000" noProof="0" dirty="0"/>
              <a:t>s </a:t>
            </a:r>
            <a:r>
              <a:rPr lang="en-GB" baseline="30000" noProof="0" dirty="0"/>
              <a:t>t </a:t>
            </a:r>
            <a:r>
              <a:rPr lang="en-GB" noProof="0" dirty="0"/>
              <a:t>.K</a:t>
            </a:r>
            <a:r>
              <a:rPr lang="en-GB" baseline="-25000" noProof="0" dirty="0"/>
              <a:t>s </a:t>
            </a:r>
            <a:r>
              <a:rPr lang="en-GB" noProof="0" dirty="0"/>
              <a:t>.</a:t>
            </a:r>
            <a:r>
              <a:rPr lang="en-GB" noProof="0" dirty="0" err="1"/>
              <a:t>S</a:t>
            </a:r>
            <a:r>
              <a:rPr lang="en-GB" baseline="-25000" noProof="0" dirty="0" err="1"/>
              <a:t>s</a:t>
            </a:r>
            <a:r>
              <a:rPr lang="en-GB" noProof="0" dirty="0"/>
              <a:t> </a:t>
            </a:r>
            <a:r>
              <a:rPr lang="en-GB" baseline="30000" noProof="0" dirty="0"/>
              <a:t>–1 .</a:t>
            </a:r>
          </a:p>
          <a:p>
            <a:r>
              <a:rPr lang="en-GB" noProof="0" dirty="0"/>
              <a:t>This is the transformation that is applied to the query vector q to obtain a</a:t>
            </a:r>
            <a:r>
              <a:rPr lang="en-GB" baseline="0" noProof="0" dirty="0"/>
              <a:t> query vector </a:t>
            </a:r>
            <a:r>
              <a:rPr lang="en-GB" noProof="0" dirty="0"/>
              <a:t>q* in the concept space. After that step, the similarity of</a:t>
            </a:r>
            <a:r>
              <a:rPr lang="en-GB" baseline="0" noProof="0" dirty="0"/>
              <a:t> the query to the documents in the concept space can be computed. (</a:t>
            </a:r>
            <a:r>
              <a:rPr lang="en-GB" noProof="0" dirty="0">
                <a:sym typeface="Symbol" pitchFamily="18" charset="2"/>
              </a:rPr>
              <a:t>(</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noProof="0" dirty="0">
                <a:sym typeface="Symbol" pitchFamily="18" charset="2"/>
              </a:rPr>
              <a:t>)</a:t>
            </a:r>
            <a:r>
              <a:rPr lang="en-GB" baseline="-25000" noProof="0" dirty="0" err="1">
                <a:sym typeface="Symbol" pitchFamily="18" charset="2"/>
              </a:rPr>
              <a:t>i</a:t>
            </a:r>
            <a:r>
              <a:rPr lang="en-GB" baseline="-25000" noProof="0" dirty="0">
                <a:sym typeface="Symbol" pitchFamily="18" charset="2"/>
              </a:rPr>
              <a:t> </a:t>
            </a:r>
            <a:r>
              <a:rPr lang="en-GB" noProof="0" dirty="0">
                <a:sym typeface="Symbol" pitchFamily="18" charset="2"/>
              </a:rPr>
              <a:t>denotes the </a:t>
            </a:r>
            <a:r>
              <a:rPr lang="en-GB" noProof="0" dirty="0" err="1">
                <a:sym typeface="Symbol" pitchFamily="18" charset="2"/>
              </a:rPr>
              <a:t>i-th</a:t>
            </a:r>
            <a:r>
              <a:rPr lang="en-GB" noProof="0" dirty="0">
                <a:sym typeface="Symbol" pitchFamily="18" charset="2"/>
              </a:rPr>
              <a:t> column of matrix </a:t>
            </a:r>
            <a:r>
              <a:rPr lang="en-GB" noProof="0" dirty="0" err="1">
                <a:sym typeface="Symbol" pitchFamily="18" charset="2"/>
              </a:rPr>
              <a:t>D</a:t>
            </a:r>
            <a:r>
              <a:rPr lang="en-GB" baseline="-25000" noProof="0" dirty="0" err="1">
                <a:sym typeface="Symbol" pitchFamily="18" charset="2"/>
              </a:rPr>
              <a:t>s</a:t>
            </a:r>
            <a:r>
              <a:rPr lang="en-GB" baseline="30000" noProof="0" dirty="0" err="1">
                <a:sym typeface="Symbol" pitchFamily="18" charset="2"/>
              </a:rPr>
              <a:t>t</a:t>
            </a:r>
            <a:r>
              <a:rPr lang="en-GB" baseline="0" noProof="0" dirty="0">
                <a:sym typeface="Symbol" pitchFamily="18" charset="2"/>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38</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t>This figure illustrates of how a query vector is treated like an additional document</a:t>
            </a:r>
            <a:r>
              <a:rPr lang="en-GB" baseline="0" dirty="0"/>
              <a:t> vector.</a:t>
            </a:r>
            <a:endParaRPr lang="en-GB" dirty="0"/>
          </a:p>
        </p:txBody>
      </p:sp>
    </p:spTree>
    <p:extLst>
      <p:ext uri="{BB962C8B-B14F-4D97-AF65-F5344CB8AC3E}">
        <p14:creationId xmlns:p14="http://schemas.microsoft.com/office/powerpoint/2010/main" val="3264259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39</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D8E6171-7786-4663-8990-9E6DDFC63C37}" type="slidenum">
              <a:rPr lang="en-US" smtClean="0"/>
              <a:pPr/>
              <a:t>40</a:t>
            </a:fld>
            <a:endParaRPr lang="en-US"/>
          </a:p>
        </p:txBody>
      </p:sp>
      <p:sp>
        <p:nvSpPr>
          <p:cNvPr id="39939" name="Rectangle 2"/>
          <p:cNvSpPr>
            <a:spLocks noGrp="1" noRot="1" noChangeAspect="1" noChangeArrowheads="1" noTextEdit="1"/>
          </p:cNvSpPr>
          <p:nvPr>
            <p:ph type="sldImg"/>
          </p:nvPr>
        </p:nvSpPr>
        <p:spPr>
          <a:xfrm>
            <a:off x="990600" y="768350"/>
            <a:ext cx="5118100" cy="3838575"/>
          </a:xfrm>
          <a:ln/>
        </p:spPr>
      </p:sp>
      <p:sp>
        <p:nvSpPr>
          <p:cNvPr id="39940" name="Rectangle 3"/>
          <p:cNvSpPr>
            <a:spLocks noGrp="1" noChangeArrowheads="1"/>
          </p:cNvSpPr>
          <p:nvPr>
            <p:ph type="body" idx="1"/>
          </p:nvPr>
        </p:nvSpPr>
        <p:spPr>
          <a:noFill/>
          <a:ln/>
        </p:spPr>
        <p:txBody>
          <a:bodyPr/>
          <a:lstStyle/>
          <a:p>
            <a:r>
              <a:rPr lang="fr-CH" dirty="0"/>
              <a:t>In the following</a:t>
            </a:r>
            <a:r>
              <a:rPr lang="fr-CH" baseline="0" dirty="0"/>
              <a:t> </a:t>
            </a:r>
            <a:r>
              <a:rPr lang="fr-CH" dirty="0"/>
              <a:t>we give a complete</a:t>
            </a:r>
            <a:r>
              <a:rPr lang="fr-CH" baseline="0" dirty="0"/>
              <a:t> illustration of computing LSI for our running example. This is </a:t>
            </a:r>
            <a:r>
              <a:rPr lang="fr-CH" dirty="0"/>
              <a:t>SVD for Term-Document Matrix from our running example.</a:t>
            </a:r>
            <a:endParaRPr lang="en-GB" dirty="0"/>
          </a:p>
        </p:txBody>
      </p:sp>
    </p:spTree>
    <p:extLst>
      <p:ext uri="{BB962C8B-B14F-4D97-AF65-F5344CB8AC3E}">
        <p14:creationId xmlns:p14="http://schemas.microsoft.com/office/powerpoint/2010/main" val="3495816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91057D1-1A78-4EC2-B21C-4C47DBE5402A}" type="slidenum">
              <a:rPr lang="en-US" smtClean="0"/>
              <a:pPr/>
              <a:t>41</a:t>
            </a:fld>
            <a:endParaRPr lang="en-US"/>
          </a:p>
        </p:txBody>
      </p:sp>
      <p:sp>
        <p:nvSpPr>
          <p:cNvPr id="40963" name="Rectangle 2"/>
          <p:cNvSpPr>
            <a:spLocks noGrp="1" noRot="1" noChangeAspect="1" noChangeArrowheads="1" noTextEdit="1"/>
          </p:cNvSpPr>
          <p:nvPr>
            <p:ph type="sldImg"/>
          </p:nvPr>
        </p:nvSpPr>
        <p:spPr>
          <a:xfrm>
            <a:off x="1050925" y="792163"/>
            <a:ext cx="5056188" cy="3792537"/>
          </a:xfrm>
          <a:ln/>
        </p:spPr>
      </p:sp>
      <p:sp>
        <p:nvSpPr>
          <p:cNvPr id="40964" name="Rectangle 3"/>
          <p:cNvSpPr>
            <a:spLocks noGrp="1" noChangeArrowheads="1"/>
          </p:cNvSpPr>
          <p:nvPr>
            <p:ph type="body" idx="1"/>
          </p:nvPr>
        </p:nvSpPr>
        <p:spPr>
          <a:xfrm>
            <a:off x="977900" y="4900613"/>
            <a:ext cx="5208588" cy="4581525"/>
          </a:xfrm>
          <a:noFill/>
          <a:ln/>
        </p:spPr>
        <p:txBody>
          <a:bodyPr/>
          <a:lstStyle/>
          <a:p>
            <a:r>
              <a:rPr lang="en-GB" noProof="0" dirty="0"/>
              <a:t>In this step we compute the query vector in the concept space.</a:t>
            </a:r>
          </a:p>
        </p:txBody>
      </p:sp>
    </p:spTree>
    <p:extLst>
      <p:ext uri="{BB962C8B-B14F-4D97-AF65-F5344CB8AC3E}">
        <p14:creationId xmlns:p14="http://schemas.microsoft.com/office/powerpoint/2010/main" val="148067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D88633B-7B5E-4A66-AE71-9E74862D36D0}" type="slidenum">
              <a:rPr lang="en-US" smtClean="0"/>
              <a:pPr/>
              <a:t>42</a:t>
            </a:fld>
            <a:endParaRPr lang="en-US"/>
          </a:p>
        </p:txBody>
      </p:sp>
      <p:sp>
        <p:nvSpPr>
          <p:cNvPr id="41987" name="Rectangle 2"/>
          <p:cNvSpPr>
            <a:spLocks noGrp="1" noRot="1" noChangeAspect="1" noChangeArrowheads="1" noTextEdit="1"/>
          </p:cNvSpPr>
          <p:nvPr>
            <p:ph type="sldImg"/>
          </p:nvPr>
        </p:nvSpPr>
        <p:spPr>
          <a:xfrm>
            <a:off x="990600" y="768350"/>
            <a:ext cx="5118100" cy="3838575"/>
          </a:xfrm>
          <a:ln/>
        </p:spPr>
      </p:sp>
      <p:sp>
        <p:nvSpPr>
          <p:cNvPr id="41988" name="Rectangle 3"/>
          <p:cNvSpPr>
            <a:spLocks noGrp="1" noChangeArrowheads="1"/>
          </p:cNvSpPr>
          <p:nvPr>
            <p:ph type="body" idx="1"/>
          </p:nvPr>
        </p:nvSpPr>
        <p:spPr>
          <a:noFill/>
          <a:ln/>
        </p:spPr>
        <p:txBody>
          <a:bodyPr/>
          <a:lstStyle/>
          <a:p>
            <a:r>
              <a:rPr lang="fr-CH"/>
              <a:t>This is the ranking produced for the query for different values of s.</a:t>
            </a:r>
            <a:endParaRPr lang="en-GB"/>
          </a:p>
        </p:txBody>
      </p:sp>
    </p:spTree>
    <p:extLst>
      <p:ext uri="{BB962C8B-B14F-4D97-AF65-F5344CB8AC3E}">
        <p14:creationId xmlns:p14="http://schemas.microsoft.com/office/powerpoint/2010/main" val="2896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 case a language</a:t>
            </a:r>
            <a:r>
              <a:rPr lang="en-US" baseline="0" dirty="0"/>
              <a:t> model is a deterministic automaton. In theoretical computer science deterministic automatons are those that can recognize or produce regular languages.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43</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t>Since in our example the concept space has two dimensions, we can plot both the documents and the terms in this 2-dimensional space. It is interesting to observe of how semantically "close" terms and documents cluster in the same regions. This illustrates very well the power of latent semantic indexing in revealing the « essential</a:t>
            </a:r>
            <a:r>
              <a:rPr lang="fr-CH" baseline="0" dirty="0"/>
              <a:t> concepts » </a:t>
            </a:r>
            <a:r>
              <a:rPr lang="fr-CH" dirty="0"/>
              <a:t>in document collections.</a:t>
            </a:r>
            <a:endParaRPr lang="en-GB" dirty="0"/>
          </a:p>
        </p:txBody>
      </p:sp>
    </p:spTree>
    <p:extLst>
      <p:ext uri="{BB962C8B-B14F-4D97-AF65-F5344CB8AC3E}">
        <p14:creationId xmlns:p14="http://schemas.microsoft.com/office/powerpoint/2010/main" val="2858492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48</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t>From a modelling</a:t>
            </a:r>
            <a:r>
              <a:rPr lang="en-GB" baseline="0" dirty="0"/>
              <a:t> perspective LSI suffers from poor explanatory power. For example, the least squares approximation concept is related to the assumption that term frequencies are normally distributed, which is in contradiction with the observation that term frequencies are power law distributed.</a:t>
            </a:r>
            <a:endParaRPr lang="en-GB" dirty="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p>
        </p:txBody>
      </p:sp>
    </p:spTree>
    <p:extLst>
      <p:ext uri="{BB962C8B-B14F-4D97-AF65-F5344CB8AC3E}">
        <p14:creationId xmlns:p14="http://schemas.microsoft.com/office/powerpoint/2010/main" val="2057155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conceptual problems of LSI have triggered significant efforts in developing better suited models for concept extraction. The most recent and successful result of this has been the development of a method based on the use of </a:t>
            </a:r>
            <a:r>
              <a:rPr lang="en-GB" baseline="0" dirty="0" err="1"/>
              <a:t>Dirichlet</a:t>
            </a:r>
            <a:r>
              <a:rPr lang="en-GB" baseline="0" dirty="0"/>
              <a:t> distributions. Like LSI it produces a concept space, where concepts are represented as term vectors. The method has better theoretical foundations and empirically it produces better results, and is nowadays considered as the golden standard. The approach is mathematically more involved than LSI, and therefore we will not be able to develop this method in this course.</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a:t>
            </a:r>
            <a:r>
              <a:rPr lang="en-US" baseline="0" dirty="0"/>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supposed to be generated from a mixture of topics, where the mixture is defined by some weights, as indicated in the figure. As a result each document contains terms form its associated topics in the right proportion.</a:t>
            </a:r>
          </a:p>
          <a:p>
            <a:endParaRPr lang="en-US" baseline="0" dirty="0"/>
          </a:p>
          <a:p>
            <a:r>
              <a:rPr lang="en-US" baseline="0" dirty="0"/>
              <a:t>Similar to the probabilistic language model used in information retrieval, we have here another example of a probabilistic generative model.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underlying model we can define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determine the probabilistic model. The situation we consider</a:t>
            </a:r>
            <a:r>
              <a:rPr lang="en-US" baseline="0" dirty="0"/>
              <a:t> in practice is that a set of documents is given, and we intend to reconstruct the (most likely) probabilistic process that has generated this document collection. This is a difficult problem to solve.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a:t>
            </a:r>
            <a:r>
              <a:rPr lang="en-US" baseline="0" dirty="0"/>
              <a:t> not present the details of LDA here, as the method is mathematically fairly involved. However, it is important to note that it is considered today as the state-of-the-art method of topic detection.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 models provide a representation</a:t>
            </a:r>
            <a:r>
              <a:rPr lang="en-US" baseline="0" dirty="0"/>
              <a:t> of documents at a conceptual level. Therefore they are applied in many different contexts, including document retrieval and classification.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the connection among </a:t>
            </a:r>
            <a:r>
              <a:rPr lang="en-US" baseline="0" dirty="0"/>
              <a:t>the vector space model, which was introduced for information retrieval and topic models that produce low-dimensional (dense) representation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55</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a</a:t>
            </a:r>
            <a:r>
              <a:rPr lang="en-US" baseline="0" dirty="0"/>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language model for the generation</a:t>
            </a:r>
            <a:r>
              <a:rPr lang="en-US" baseline="0" dirty="0"/>
              <a:t> of documents, we can now compute within that model the probability that a given query q has been generated by the model of a document d. We give one example showing such a computation. With this approach we are now ready to compute query likelihood for all documents of a document collection.</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applying the probabilistic retrieval method described before, we need first to learn the language</a:t>
            </a:r>
            <a:r>
              <a:rPr lang="en-US" baseline="0" dirty="0"/>
              <a:t> model of each document. The learning is performed using Maximum Likelihood Estimation (MLE). In the case of the unigram model, this is a straightforward task. We just estimate the term probabilities by counting the document frequencies and normalizing by document length. When using the model for a query q, we then use those estimates, to estimate the relevance of a query for the document, as illustrated before.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 afore mentioned</a:t>
            </a:r>
            <a:r>
              <a:rPr lang="en-US" baseline="0" dirty="0"/>
              <a:t> 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theoretical perspective. Since we used MLE to generate the model, we were using the statistics of one specific document, that has been generated by a potentially complex model, that may contain other terms that just were not generated for this document.</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Times New Roman" pitchFamily="18" charset="0"/>
                <a:ea typeface="ＭＳ Ｐゴシック" pitchFamily="34" charset="-128"/>
                <a:cs typeface="ＭＳ Ｐゴシック" charset="0"/>
              </a:rPr>
              <a:t>To fix the aforementioned</a:t>
            </a:r>
            <a:r>
              <a:rPr lang="en-US" sz="1400" kern="1200" baseline="0" dirty="0">
                <a:solidFill>
                  <a:schemeClr val="tx1"/>
                </a:solidFill>
                <a:effectLst/>
                <a:latin typeface="Times New Roman" pitchFamily="18" charset="0"/>
                <a:ea typeface="ＭＳ Ｐゴシック" pitchFamily="34" charset="-128"/>
                <a:cs typeface="ＭＳ Ｐゴシック" charset="0"/>
              </a:rPr>
              <a:t> problem an approach called smoothing is applied. The basic idea is to assume that in fact every term potentially could occur in the document generated by its document model, including those that are not part of the actual document; only that the probability of terms not seen in the document is presumably less likely to occur as it would be expected to occur in the overall document collection. The smoothed estimate then combines the estimated likelihood to occur in the document according to the model generated from the document, with the estimated likelihood of a term occurring in the general document collection, modeled as a generic language model using the statistics from the document collection.</a:t>
            </a:r>
          </a:p>
          <a:p>
            <a:endParaRPr lang="en-US" sz="1400" kern="1200" baseline="0" dirty="0">
              <a:solidFill>
                <a:schemeClr val="tx1"/>
              </a:solidFill>
              <a:effectLst/>
              <a:latin typeface="Times New Roman" pitchFamily="18" charset="0"/>
              <a:ea typeface="ＭＳ Ｐゴシック" pitchFamily="34" charset="-128"/>
              <a:cs typeface="ＭＳ Ｐゴシック" charset="0"/>
            </a:endParaRPr>
          </a:p>
          <a:p>
            <a:endParaRPr lang="en-US" sz="1400" kern="1200" dirty="0">
              <a:solidFill>
                <a:schemeClr val="tx1"/>
              </a:solidFill>
              <a:effectLst/>
              <a:latin typeface="Times New Roman" pitchFamily="18" charset="0"/>
              <a:ea typeface="ＭＳ Ｐゴシック"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Probabilistic Information Retrieval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863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386" dirty="0"/>
          </a:p>
          <a:p>
            <a:pPr marL="438284" indent="-438284">
              <a:buAutoNum type="arabicPeriod"/>
            </a:pPr>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d)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3" name="Rectangle 2"/>
          <p:cNvSpPr/>
          <p:nvPr/>
        </p:nvSpPr>
        <p:spPr>
          <a:xfrm>
            <a:off x="184309" y="1779671"/>
            <a:ext cx="4847118" cy="459485"/>
          </a:xfrm>
          <a:prstGeom prst="rect">
            <a:avLst/>
          </a:prstGeom>
        </p:spPr>
        <p:txBody>
          <a:bodyPr wrap="square">
            <a:spAutoFit/>
          </a:bodyPr>
          <a:lstStyle/>
          <a:p>
            <a:r>
              <a:rPr lang="en-US" sz="2386" dirty="0">
                <a:latin typeface="Calibri" panose="020F0502020204030204" pitchFamily="34" charset="0"/>
                <a:ea typeface="MS PGothic" pitchFamily="34" charset="-128"/>
                <a:cs typeface="Calibri" panose="020F0502020204030204" pitchFamily="34" charset="0"/>
              </a:rPr>
              <a:t>d = “information retrieval and search”</a:t>
            </a:r>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endParaRPr lang="en-US" sz="2386" dirty="0"/>
              </a:p>
              <a:p>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r="-126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Idea: add a small weight for non-occurring terms in a document, that is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a:latin typeface="Cambria Math" panose="02040503050406030204" pitchFamily="18" charset="0"/>
                  </a:rPr>
                </a:br>
                <a:endParaRPr lang="fr-CH" sz="2386" i="1">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b="-60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r>
                  <a:rPr lang="en-US" sz="2386" dirty="0"/>
                  <a:t>From a technical perspective the probabilities are computed using term and document frequencies</a:t>
                </a:r>
              </a:p>
              <a:p>
                <a:pPr lvl="1"/>
                <a:r>
                  <a:rPr lang="en-US" sz="1986" dirty="0"/>
                  <a:t>thus 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8388" b="-5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6" y="1650249"/>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6" y="1650249"/>
                <a:ext cx="8104774" cy="4285235"/>
              </a:xfrm>
              <a:blipFill>
                <a:blip r:embed="rId3"/>
                <a:stretch>
                  <a:fillRect l="-1095"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2699792" y="5373216"/>
            <a:ext cx="570990" cy="276999"/>
          </a:xfrm>
          <a:prstGeom prst="rect">
            <a:avLst/>
          </a:prstGeom>
          <a:noFill/>
        </p:spPr>
        <p:txBody>
          <a:bodyPr wrap="none" rtlCol="0">
            <a:spAutoFit/>
          </a:bodyPr>
          <a:lstStyle/>
          <a:p>
            <a:r>
              <a:rPr lang="en-US"/>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591207" y="5373215"/>
            <a:ext cx="676595" cy="276999"/>
          </a:xfrm>
          <a:prstGeom prst="rect">
            <a:avLst/>
          </a:prstGeom>
          <a:noFill/>
        </p:spPr>
        <p:txBody>
          <a:bodyPr wrap="none" rtlCol="0">
            <a:spAutoFit/>
          </a:bodyPr>
          <a:lstStyle/>
          <a:p>
            <a:r>
              <a:rPr lang="en-US"/>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544" y="1404254"/>
            <a:ext cx="4420989" cy="4458377"/>
          </a:xfrm>
          <a:prstGeom prst="rect">
            <a:avLst/>
          </a:prstGeom>
        </p:spPr>
      </p:pic>
      <p:sp>
        <p:nvSpPr>
          <p:cNvPr id="7" name="TextBox 6"/>
          <p:cNvSpPr txBox="1"/>
          <p:nvPr/>
        </p:nvSpPr>
        <p:spPr>
          <a:xfrm>
            <a:off x="6959197"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Retrieval Model Properties</a:t>
            </a:r>
          </a:p>
        </p:txBody>
      </p:sp>
      <p:graphicFrame>
        <p:nvGraphicFramePr>
          <p:cNvPr id="5" name="Content Placeholder 4"/>
          <p:cNvGraphicFramePr>
            <a:graphicFrameLocks noGrp="1"/>
          </p:cNvGraphicFramePr>
          <p:nvPr>
            <p:ph idx="1"/>
            <p:extLst/>
          </p:nvPr>
        </p:nvGraphicFramePr>
        <p:xfrm>
          <a:off x="706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9. Latent Semantic Indexing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Information Retrieval</a:t>
            </a:r>
          </a:p>
        </p:txBody>
      </p:sp>
      <p:sp>
        <p:nvSpPr>
          <p:cNvPr id="3" name="Content Placeholder 2"/>
          <p:cNvSpPr>
            <a:spLocks noGrp="1"/>
          </p:cNvSpPr>
          <p:nvPr>
            <p:ph idx="1"/>
          </p:nvPr>
        </p:nvSpPr>
        <p:spPr/>
        <p:txBody>
          <a:bodyPr/>
          <a:lstStyle/>
          <a:p>
            <a:r>
              <a:rPr lang="en-US" sz="2386" dirty="0"/>
              <a:t>The notion of similarity in the vector space model does not directly imply relevance</a:t>
            </a:r>
          </a:p>
          <a:p>
            <a:pPr marL="389586" indent="-389586">
              <a:buFont typeface="Arial" charset="0"/>
              <a:buChar char="•"/>
            </a:pPr>
            <a:r>
              <a:rPr lang="en-US" sz="2386" dirty="0"/>
              <a:t>The similarity values have no interpretation, they are just used to rank</a:t>
            </a:r>
          </a:p>
          <a:p>
            <a:pPr marL="389586" indent="-389586">
              <a:buFont typeface="Arial" charset="0"/>
              <a:buChar char="•"/>
            </a:pPr>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r>
              <a:rPr lang="en-US" sz="2386" dirty="0"/>
              <a:t>Probabilistic IR models attempt to directly model relevance as a probability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car, motor 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t1</a:t>
            </a:r>
            <a:endParaRPr lang="en-GB" sz="2400">
              <a:solidFill>
                <a:schemeClr val="tx2"/>
              </a:solidFill>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t2</a:t>
            </a:r>
            <a:endParaRPr lang="en-GB" sz="2400">
              <a:solidFill>
                <a:schemeClr val="tx2"/>
              </a:solidFill>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t3</a:t>
            </a:r>
            <a:endParaRPr lang="en-GB" sz="2400">
              <a:solidFill>
                <a:schemeClr val="tx2"/>
              </a:solidFill>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d1</a:t>
            </a:r>
            <a:endParaRPr lang="en-GB" sz="2400">
              <a:solidFill>
                <a:schemeClr val="tx2"/>
              </a:solidFill>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d2</a:t>
            </a:r>
            <a:endParaRPr lang="en-GB" sz="2400">
              <a:solidFill>
                <a:schemeClr val="tx2"/>
              </a:solidFill>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d3</a:t>
            </a:r>
            <a:endParaRPr lang="en-GB" sz="2400">
              <a:solidFill>
                <a:schemeClr val="tx2"/>
              </a:solidFill>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d4</a:t>
            </a:r>
            <a:endParaRPr lang="en-GB" sz="2400">
              <a:solidFill>
                <a:schemeClr val="tx2"/>
              </a:solidFill>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c1</a:t>
            </a:r>
            <a:endParaRPr lang="en-GB" sz="2400">
              <a:solidFill>
                <a:schemeClr val="tx2"/>
              </a:solidFill>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rPr>
              <a:t>c2</a:t>
            </a:r>
            <a:endParaRPr lang="en-GB" sz="2400">
              <a:solidFill>
                <a:schemeClr val="tx2"/>
              </a:solidFill>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Folded Corner 4"/>
          <p:cNvSpPr/>
          <p:nvPr/>
        </p:nvSpPr>
        <p:spPr bwMode="auto">
          <a:xfrm>
            <a:off x="57961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347864" y="1556792"/>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fruit</a:t>
            </a:r>
          </a:p>
        </p:txBody>
      </p:sp>
      <p:sp>
        <p:nvSpPr>
          <p:cNvPr id="7" name="Rounded Rectangle 6"/>
          <p:cNvSpPr/>
          <p:nvPr/>
        </p:nvSpPr>
        <p:spPr bwMode="auto">
          <a:xfrm>
            <a:off x="3347864" y="2420888"/>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health</a:t>
            </a:r>
          </a:p>
        </p:txBody>
      </p:sp>
      <p:sp>
        <p:nvSpPr>
          <p:cNvPr id="8" name="Rounded Rectangle 7"/>
          <p:cNvSpPr/>
          <p:nvPr/>
        </p:nvSpPr>
        <p:spPr bwMode="auto">
          <a:xfrm>
            <a:off x="3347864" y="3356992"/>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Tempus Sans ITC" pitchFamily="82" charset="0"/>
              </a:rPr>
              <a:t>device</a:t>
            </a:r>
          </a:p>
        </p:txBody>
      </p:sp>
      <p:sp>
        <p:nvSpPr>
          <p:cNvPr id="9" name="Rounded Rectangle 8"/>
          <p:cNvSpPr/>
          <p:nvPr/>
        </p:nvSpPr>
        <p:spPr bwMode="auto">
          <a:xfrm>
            <a:off x="3347864" y="4293096"/>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Tempus Sans ITC" pitchFamily="82" charset="0"/>
              </a:rPr>
              <a:t>telco</a:t>
            </a:r>
            <a:endParaRPr kumimoji="0" lang="en-GB" sz="3200" b="0" i="0" u="none" strike="noStrike" cap="none" normalizeH="0" baseline="0" dirty="0">
              <a:ln>
                <a:noFill/>
              </a:ln>
              <a:solidFill>
                <a:schemeClr val="tx2"/>
              </a:solidFill>
              <a:effectLst/>
              <a:latin typeface="Tempus Sans ITC" pitchFamily="82" charset="0"/>
            </a:endParaRPr>
          </a:p>
        </p:txBody>
      </p:sp>
      <p:cxnSp>
        <p:nvCxnSpPr>
          <p:cNvPr id="10" name="Straight Connector 9"/>
          <p:cNvCxnSpPr>
            <a:endCxn id="6" idx="3"/>
          </p:cNvCxnSpPr>
          <p:nvPr/>
        </p:nvCxnSpPr>
        <p:spPr bwMode="auto">
          <a:xfrm flipH="1">
            <a:off x="5292081" y="1916832"/>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292081" y="1916832"/>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292081" y="1916832"/>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292081" y="2780928"/>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292081" y="1916832"/>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292081" y="2348880"/>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292081" y="3717032"/>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292080" y="4653136"/>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292081" y="3789040"/>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292081" y="3356992"/>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323529"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331641" y="1844824"/>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475657" y="2348880"/>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1619672" y="2852936"/>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1691681" y="3284984"/>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1691681" y="3717032"/>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1691681" y="4293096"/>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1907705" y="4653136"/>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Tree>
    <p:extLst>
      <p:ext uri="{BB962C8B-B14F-4D97-AF65-F5344CB8AC3E}">
        <p14:creationId xmlns:p14="http://schemas.microsoft.com/office/powerpoint/2010/main" val="4265185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r>
              <a:rPr lang="en-GB" dirty="0" err="1"/>
              <a:t>M</a:t>
            </a:r>
            <a:r>
              <a:rPr lang="en-GB" baseline="-25000" dirty="0" err="1"/>
              <a:t>ij</a:t>
            </a:r>
            <a:r>
              <a:rPr lang="en-GB" dirty="0"/>
              <a:t>  be a term-document matrix with m rows (terms) and n columns (documents)</a:t>
            </a:r>
          </a:p>
          <a:p>
            <a:pPr lvl="1"/>
            <a:r>
              <a:rPr lang="en-GB" dirty="0"/>
              <a:t>To each element of this matrix is assigned a weight </a:t>
            </a:r>
            <a:r>
              <a:rPr lang="en-GB" dirty="0" err="1"/>
              <a:t>w</a:t>
            </a:r>
            <a:r>
              <a:rPr lang="en-GB" baseline="-25000" dirty="0" err="1"/>
              <a:t>ij</a:t>
            </a:r>
            <a:r>
              <a:rPr lang="en-GB" dirty="0"/>
              <a:t> associated with </a:t>
            </a:r>
            <a:r>
              <a:rPr lang="en-GB" dirty="0" err="1"/>
              <a:t>t</a:t>
            </a:r>
            <a:r>
              <a:rPr lang="en-GB" baseline="-25000" dirty="0" err="1"/>
              <a:t>i</a:t>
            </a:r>
            <a:r>
              <a:rPr lang="en-GB" baseline="-25000" dirty="0"/>
              <a:t>  </a:t>
            </a:r>
            <a:r>
              <a:rPr lang="en-GB" dirty="0"/>
              <a:t>and </a:t>
            </a:r>
            <a:r>
              <a:rPr lang="en-GB" dirty="0" err="1"/>
              <a:t>d</a:t>
            </a:r>
            <a:r>
              <a:rPr lang="en-GB" baseline="-25000" dirty="0" err="1"/>
              <a:t>j</a:t>
            </a:r>
            <a:endParaRPr lang="en-GB" dirty="0"/>
          </a:p>
          <a:p>
            <a:pPr lvl="1"/>
            <a:r>
              <a:rPr lang="en-GB" dirty="0"/>
              <a:t>The weight </a:t>
            </a:r>
            <a:r>
              <a:rPr lang="en-GB" dirty="0" err="1"/>
              <a:t>w</a:t>
            </a:r>
            <a:r>
              <a:rPr lang="en-GB" baseline="-25000" dirty="0" err="1"/>
              <a:t>ij</a:t>
            </a:r>
            <a:r>
              <a:rPr lang="en-GB" dirty="0"/>
              <a:t> can be based on a </a:t>
            </a:r>
            <a:r>
              <a:rPr lang="en-GB" dirty="0" err="1"/>
              <a:t>tf-idf</a:t>
            </a:r>
            <a:r>
              <a:rPr lang="en-GB" dirty="0"/>
              <a:t> weighting scheme</a:t>
            </a:r>
          </a:p>
          <a:p>
            <a:pPr lvl="1"/>
            <a:endParaRPr lang="en-GB" dirty="0"/>
          </a:p>
        </p:txBody>
      </p:sp>
      <p:sp>
        <p:nvSpPr>
          <p:cNvPr id="12292" name="Footer Placeholder 6"/>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p:sp>
        <p:nvSpPr>
          <p:cNvPr id="14339" name="Rectangle 3"/>
          <p:cNvSpPr>
            <a:spLocks noGrp="1" noChangeArrowheads="1"/>
          </p:cNvSpPr>
          <p:nvPr>
            <p:ph type="body" idx="1"/>
          </p:nvPr>
        </p:nvSpPr>
        <p:spPr/>
        <p:txBody>
          <a:bodyPr/>
          <a:lstStyle/>
          <a:p>
            <a:r>
              <a:rPr lang="en-GB" sz="2800"/>
              <a:t>Key Idea: extract the essential features of M</a:t>
            </a:r>
            <a:r>
              <a:rPr lang="en-GB" sz="2800" baseline="30000"/>
              <a:t>t</a:t>
            </a:r>
            <a:r>
              <a:rPr lang="en-GB" sz="2800"/>
              <a:t> and approximate it by the most important ones</a:t>
            </a:r>
          </a:p>
          <a:p>
            <a:pPr lvl="1"/>
            <a:endParaRPr lang="en-GB"/>
          </a:p>
          <a:p>
            <a:pPr lvl="1"/>
            <a:endParaRPr lang="en-GB"/>
          </a:p>
          <a:p>
            <a:pPr lvl="1"/>
            <a:endParaRPr lang="en-GB" sz="900"/>
          </a:p>
          <a:p>
            <a:endParaRPr lang="en-GB" sz="1800"/>
          </a:p>
        </p:txBody>
      </p:sp>
      <p:sp>
        <p:nvSpPr>
          <p:cNvPr id="1434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M</a:t>
            </a:r>
            <a:r>
              <a:rPr lang="pt-BR" sz="2400" kern="0" baseline="30000" dirty="0">
                <a:solidFill>
                  <a:srgbClr val="000000"/>
                </a:solidFill>
                <a:latin typeface="Calibri"/>
                <a:cs typeface="Calibri"/>
              </a:rPr>
              <a:t>t</a:t>
            </a:r>
            <a:endParaRPr lang="en-GB" sz="1100" dirty="0"/>
          </a:p>
        </p:txBody>
      </p:sp>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p:sp>
        <p:nvSpPr>
          <p:cNvPr id="3" name="Content Placeholder 2"/>
          <p:cNvSpPr>
            <a:spLocks noGrp="1"/>
          </p:cNvSpPr>
          <p:nvPr>
            <p:ph idx="1"/>
          </p:nvPr>
        </p:nvSpPr>
        <p:spPr/>
        <p:txBody>
          <a:bodyPr/>
          <a:lstStyle/>
          <a:p>
            <a:r>
              <a:rPr lang="en-GB" dirty="0"/>
              <a:t>Represent Matrix M as M = </a:t>
            </a:r>
            <a:r>
              <a:rPr lang="en-GB" dirty="0" err="1"/>
              <a:t>K.S.D</a:t>
            </a:r>
            <a:r>
              <a:rPr lang="en-GB" baseline="30000" dirty="0" err="1"/>
              <a:t>t</a:t>
            </a:r>
            <a:endParaRPr lang="en-GB" baseline="30000" dirty="0"/>
          </a:p>
          <a:p>
            <a:pPr lvl="1"/>
            <a:r>
              <a:rPr lang="en-GB" dirty="0"/>
              <a:t>K </a:t>
            </a:r>
            <a:r>
              <a:rPr lang="en-GB" dirty="0">
                <a:sym typeface="Symbol" pitchFamily="18" charset="2"/>
              </a:rPr>
              <a:t> and </a:t>
            </a:r>
            <a:r>
              <a:rPr lang="en-GB" dirty="0"/>
              <a:t>D are matrices with orthonormal columns</a:t>
            </a:r>
          </a:p>
          <a:p>
            <a:pPr marL="914400" lvl="2" indent="0" algn="ctr">
              <a:buNone/>
            </a:pPr>
            <a:r>
              <a:rPr lang="en-GB" sz="2800" dirty="0" err="1"/>
              <a:t>K.K</a:t>
            </a:r>
            <a:r>
              <a:rPr lang="en-GB" sz="2800" baseline="30000" dirty="0" err="1"/>
              <a:t>t</a:t>
            </a:r>
            <a:r>
              <a:rPr lang="en-GB" sz="2800" dirty="0"/>
              <a:t> = I = </a:t>
            </a:r>
            <a:r>
              <a:rPr lang="en-GB" sz="2800" dirty="0" err="1"/>
              <a:t>D.D</a:t>
            </a:r>
            <a:r>
              <a:rPr lang="en-GB" sz="2800" baseline="30000" dirty="0" err="1"/>
              <a:t>t</a:t>
            </a:r>
            <a:endParaRPr lang="en-GB" sz="2800" baseline="30000" dirty="0"/>
          </a:p>
          <a:p>
            <a:pPr lvl="1"/>
            <a:r>
              <a:rPr lang="en-GB" dirty="0"/>
              <a:t>S is an  r x r  diagonal matrix of the singular values sorted in decreasing order where r = min(m, n), i.e. the rank of M</a:t>
            </a:r>
          </a:p>
          <a:p>
            <a:pPr lvl="1"/>
            <a:r>
              <a:rPr lang="en-GB" dirty="0"/>
              <a:t>Such a decomposition always exists and is unique (up to sign)</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K is the matrix of eigenvectors derived from </a:t>
                </a:r>
                <a:r>
                  <a:rPr lang="en-GB" sz="2800" dirty="0" err="1"/>
                  <a:t>M.M</a:t>
                </a:r>
                <a:r>
                  <a:rPr lang="en-GB" sz="2800" baseline="30000" dirty="0" err="1"/>
                  <a:t>t</a:t>
                </a:r>
                <a:endParaRPr lang="en-GB" sz="2800" dirty="0"/>
              </a:p>
              <a:p>
                <a:r>
                  <a:rPr lang="en-GB" sz="2800" dirty="0"/>
                  <a:t>D is the matrix of eigenvectors derived from </a:t>
                </a:r>
                <a:r>
                  <a:rPr lang="en-GB" sz="2800" dirty="0" err="1"/>
                  <a:t>M</a:t>
                </a:r>
                <a:r>
                  <a:rPr lang="en-GB" sz="2800" baseline="30000" dirty="0" err="1"/>
                  <a:t>t</a:t>
                </a:r>
                <a:r>
                  <a:rPr lang="en-GB" sz="2800" dirty="0" err="1">
                    <a:sym typeface="Symbol" pitchFamily="18" charset="2"/>
                  </a:rPr>
                  <a:t>.</a:t>
                </a:r>
                <a:r>
                  <a:rPr lang="en-GB" sz="2800" dirty="0" err="1"/>
                  <a:t>M</a:t>
                </a:r>
                <a:endParaRPr lang="en-GB" sz="2800" dirty="0"/>
              </a:p>
              <a:p>
                <a:endParaRPr lang="en-GB" sz="2800" dirty="0"/>
              </a:p>
              <a:p>
                <a:r>
                  <a:rPr lang="en-GB" sz="2800" dirty="0"/>
                  <a:t>Algorithms for constructing the SVD of a m</a:t>
                </a:r>
                <a:r>
                  <a:rPr lang="en-GB" sz="2800" dirty="0">
                    <a:sym typeface="Symbol" pitchFamily="18" charset="2"/>
                  </a:rPr>
                  <a:t> x </a:t>
                </a:r>
                <a:r>
                  <a:rPr lang="en-GB" sz="2800" dirty="0"/>
                  <a:t>n matrix have complexity O(n</a:t>
                </a:r>
                <a:r>
                  <a:rPr lang="en-GB" sz="2800" baseline="30000" dirty="0"/>
                  <a:t>3</a:t>
                </a:r>
                <a:r>
                  <a:rPr lang="en-GB" sz="2800" dirty="0"/>
                  <a:t>) if m</a:t>
                </a:r>
                <a14:m>
                  <m:oMath xmlns:m="http://schemas.openxmlformats.org/officeDocument/2006/math">
                    <m:r>
                      <a:rPr lang="en-GB" sz="2800" i="1" smtClean="0">
                        <a:latin typeface="Cambria Math" charset="0"/>
                        <a:ea typeface="Cambria Math" charset="0"/>
                        <a:cs typeface="Cambria Math" charset="0"/>
                      </a:rPr>
                      <m:t>≤</m:t>
                    </m:r>
                  </m:oMath>
                </a14:m>
                <a:r>
                  <a:rPr lang="en-GB" sz="2800" dirty="0">
                    <a:sym typeface="Symbol" pitchFamily="18" charset="2"/>
                  </a:rPr>
                  <a:t>n</a:t>
                </a: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67" t="-109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p:sp>
        <p:nvSpPr>
          <p:cNvPr id="1029" name="Rectangle 3"/>
          <p:cNvSpPr>
            <a:spLocks noGrp="1" noChangeArrowheads="1"/>
          </p:cNvSpPr>
          <p:nvPr>
            <p:ph type="body" idx="1"/>
          </p:nvPr>
        </p:nvSpPr>
        <p:spPr/>
        <p:txBody>
          <a:bodyPr/>
          <a:lstStyle/>
          <a:p>
            <a:pPr>
              <a:lnSpc>
                <a:spcPct val="90000"/>
              </a:lnSpc>
            </a:pPr>
            <a:r>
              <a:rPr lang="fr-CH" sz="2800" dirty="0"/>
              <a:t>We can write M 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s</a:t>
            </a:r>
            <a:r>
              <a:rPr lang="fr-CH" sz="2800" baseline="-25000" dirty="0"/>
              <a:t>i</a:t>
            </a:r>
            <a:r>
              <a:rPr lang="fr-CH" sz="2800" dirty="0"/>
              <a:t> are ordered in decreasing size</a:t>
            </a:r>
          </a:p>
          <a:p>
            <a:pPr>
              <a:lnSpc>
                <a:spcPct val="90000"/>
              </a:lnSpc>
            </a:pPr>
            <a:r>
              <a:rPr lang="fr-CH" sz="2800" dirty="0"/>
              <a:t>By taking only the largest ones we obtain a «good» approximation of M (least square approximation)</a:t>
            </a:r>
          </a:p>
          <a:p>
            <a:pPr>
              <a:lnSpc>
                <a:spcPct val="90000"/>
              </a:lnSpc>
            </a:pPr>
            <a:endParaRPr lang="fr-CH" sz="2800" dirty="0"/>
          </a:p>
          <a:p>
            <a:pPr>
              <a:lnSpc>
                <a:spcPct val="90000"/>
              </a:lnSpc>
            </a:pPr>
            <a:r>
              <a:rPr lang="fr-CH" sz="2800" dirty="0"/>
              <a:t>The singular values s</a:t>
            </a:r>
            <a:r>
              <a:rPr lang="fr-CH" sz="2800" baseline="-25000" dirty="0"/>
              <a:t>i</a:t>
            </a:r>
            <a:r>
              <a:rPr lang="fr-CH" sz="2800" dirty="0"/>
              <a:t> 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p:graphicFrame>
        <p:nvGraphicFramePr>
          <p:cNvPr id="1026" name="Object 4"/>
          <p:cNvGraphicFramePr>
            <a:graphicFrameLocks noChangeAspect="1"/>
          </p:cNvGraphicFramePr>
          <p:nvPr>
            <p:extLst/>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spid="_x0000_s16455" name="Equation" r:id="rId4" imgW="1168200" imgH="291960" progId="Equation.DSMT4">
                  <p:embed/>
                </p:oleObj>
              </mc:Choice>
              <mc:Fallback>
                <p:oleObj name="Equation" r:id="rId4" imgW="1168200" imgH="291960" progId="Equation.DSMT4">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nvPr>
        </p:nvGraphicFramePr>
        <p:xfrm>
          <a:off x="2771801" y="5517232"/>
          <a:ext cx="2695575" cy="660400"/>
        </p:xfrm>
        <a:graphic>
          <a:graphicData uri="http://schemas.openxmlformats.org/presentationml/2006/ole">
            <mc:AlternateContent xmlns:mc="http://schemas.openxmlformats.org/markup-compatibility/2006">
              <mc:Choice xmlns:v="urn:schemas-microsoft-com:vml" Requires="v">
                <p:oleObj spid="_x0000_s16456" name="Equation" r:id="rId6" imgW="1143000" imgH="279360" progId="Equation.3">
                  <p:embed/>
                </p:oleObj>
              </mc:Choice>
              <mc:Fallback>
                <p:oleObj name="Equation" r:id="rId6" imgW="1143000" imgH="27936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1" y="5517232"/>
                        <a:ext cx="2695575" cy="660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©2020,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p:sp>
        <p:nvSpPr>
          <p:cNvPr id="16388" name="Rectangle 3"/>
          <p:cNvSpPr>
            <a:spLocks noGrp="1" noChangeArrowheads="1"/>
          </p:cNvSpPr>
          <p:nvPr>
            <p:ph type="body" idx="1"/>
          </p:nvPr>
        </p:nvSpPr>
        <p:spPr/>
        <p:txBody>
          <a:bodyPr/>
          <a:lstStyle/>
          <a:p>
            <a:pPr eaLnBrk="1" hangingPunct="1"/>
            <a:r>
              <a:rPr lang="en-GB" sz="2800" dirty="0"/>
              <a:t>In the matrix S, select only the  s  largest singular values</a:t>
            </a:r>
          </a:p>
          <a:p>
            <a:pPr lvl="1" eaLnBrk="1" hangingPunct="1"/>
            <a:r>
              <a:rPr lang="en-GB" dirty="0"/>
              <a:t>Keep the corresponding columns in K and D</a:t>
            </a:r>
            <a:endParaRPr lang="en-GB" sz="1800" dirty="0"/>
          </a:p>
          <a:p>
            <a:pPr eaLnBrk="1" hangingPunct="1"/>
            <a:r>
              <a:rPr lang="en-GB" sz="2800" dirty="0"/>
              <a:t>The resultant matrix  is called M</a:t>
            </a:r>
            <a:r>
              <a:rPr lang="en-GB" sz="2800" baseline="-25000" dirty="0"/>
              <a:t>s</a:t>
            </a:r>
            <a:r>
              <a:rPr lang="en-GB" sz="2800" dirty="0"/>
              <a:t> and is given by</a:t>
            </a:r>
          </a:p>
          <a:p>
            <a:pPr lvl="1" eaLnBrk="1" hangingPunct="1"/>
            <a:r>
              <a:rPr lang="en-GB" dirty="0"/>
              <a:t>M</a:t>
            </a:r>
            <a:r>
              <a:rPr lang="en-GB" baseline="-25000" dirty="0"/>
              <a:t>s</a:t>
            </a:r>
            <a:r>
              <a:rPr lang="en-GB" dirty="0"/>
              <a:t> = </a:t>
            </a:r>
            <a:r>
              <a:rPr lang="en-GB" dirty="0" err="1"/>
              <a:t>K</a:t>
            </a:r>
            <a:r>
              <a:rPr lang="en-GB" baseline="-25000" dirty="0" err="1"/>
              <a:t>s</a:t>
            </a:r>
            <a:r>
              <a:rPr lang="en-GB" dirty="0" err="1">
                <a:sym typeface="Symbol" pitchFamily="18" charset="2"/>
              </a:rPr>
              <a:t>.</a:t>
            </a:r>
            <a:r>
              <a:rPr lang="en-GB" dirty="0" err="1"/>
              <a:t>S</a:t>
            </a:r>
            <a:r>
              <a:rPr lang="en-GB" baseline="-25000" dirty="0" err="1"/>
              <a:t>s</a:t>
            </a:r>
            <a:r>
              <a:rPr lang="en-GB" dirty="0" err="1">
                <a:sym typeface="Symbol" pitchFamily="18" charset="2"/>
              </a:rPr>
              <a:t>.</a:t>
            </a:r>
            <a:r>
              <a:rPr lang="en-GB" dirty="0" err="1"/>
              <a:t>D</a:t>
            </a:r>
            <a:r>
              <a:rPr lang="en-GB" baseline="-25000" dirty="0" err="1"/>
              <a:t>s</a:t>
            </a:r>
            <a:r>
              <a:rPr lang="en-GB" baseline="30000" dirty="0" err="1"/>
              <a:t>t</a:t>
            </a:r>
            <a:r>
              <a:rPr lang="en-GB" dirty="0"/>
              <a:t> where  s, s &lt; r, is the dimensionality of the concept space</a:t>
            </a:r>
            <a:endParaRPr lang="en-GB" sz="1800" dirty="0"/>
          </a:p>
          <a:p>
            <a:pPr eaLnBrk="1" hangingPunct="1"/>
            <a:r>
              <a:rPr lang="en-GB" sz="2800" dirty="0"/>
              <a:t>The parameter  s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p:spTree>
    <p:extLst>
      <p:ext uri="{BB962C8B-B14F-4D97-AF65-F5344CB8AC3E}">
        <p14:creationId xmlns:p14="http://schemas.microsoft.com/office/powerpoint/2010/main" val="332999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895266" y="1125538"/>
            <a:ext cx="309983" cy="338544"/>
          </a:xfrm>
          <a:prstGeom prst="rect">
            <a:avLst/>
          </a:prstGeom>
          <a:noFill/>
          <a:ln w="9525">
            <a:noFill/>
            <a:miter lim="800000"/>
            <a:headEnd/>
            <a:tailEnd/>
          </a:ln>
        </p:spPr>
        <p:txBody>
          <a:bodyPr wrap="none" lIns="91431" tIns="45715" rIns="91431" bIns="45715">
            <a:spAutoFit/>
          </a:bodyPr>
          <a:lstStyle/>
          <a:p>
            <a:r>
              <a:rPr lang="pt-BR" sz="1600" b="1"/>
              <a:t>n</a:t>
            </a:r>
            <a:endParaRPr lang="en-GB" sz="1600" b="1" baseline="30000"/>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05083" y="1125538"/>
            <a:ext cx="298762" cy="338544"/>
          </a:xfrm>
          <a:prstGeom prst="rect">
            <a:avLst/>
          </a:prstGeom>
          <a:noFill/>
          <a:ln w="9525">
            <a:noFill/>
            <a:miter lim="800000"/>
            <a:headEnd/>
            <a:tailEnd/>
          </a:ln>
        </p:spPr>
        <p:txBody>
          <a:bodyPr wrap="none" lIns="91431" tIns="45715" rIns="91431" bIns="45715">
            <a:spAutoFit/>
          </a:bodyPr>
          <a:lstStyle/>
          <a:p>
            <a:r>
              <a:rPr lang="pt-BR" sz="1600" b="1"/>
              <a:t>s</a:t>
            </a:r>
            <a:endParaRPr lang="en-GB" sz="1600" b="1" baseline="30000"/>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r>
              <a:rPr lang="pt-BR" sz="2800" dirty="0" err="1"/>
              <a:t>D</a:t>
            </a:r>
            <a:r>
              <a:rPr lang="pt-BR" sz="2800" baseline="-25000" dirty="0" err="1"/>
              <a:t>s</a:t>
            </a:r>
            <a:r>
              <a:rPr lang="fr-CH" sz="2800" baseline="30000" dirty="0"/>
              <a:t>t</a:t>
            </a:r>
            <a:r>
              <a:rPr lang="fr-CH" sz="2800" dirty="0"/>
              <a:t>)</a:t>
            </a:r>
            <a:r>
              <a:rPr lang="fr-CH" sz="2800" baseline="-25000" dirty="0"/>
              <a:t>i</a:t>
            </a:r>
            <a:r>
              <a:rPr lang="fr-CH" sz="2800" dirty="0"/>
              <a:t> and (</a:t>
            </a:r>
            <a:r>
              <a:rPr lang="pt-BR" sz="2800" dirty="0" err="1"/>
              <a:t>D</a:t>
            </a:r>
            <a:r>
              <a:rPr lang="pt-BR" sz="2800" baseline="-25000" dirty="0" err="1"/>
              <a:t>s</a:t>
            </a:r>
            <a:r>
              <a:rPr lang="fr-CH" sz="2800" baseline="30000" dirty="0"/>
              <a:t>t</a:t>
            </a:r>
            <a:r>
              <a:rPr lang="fr-CH" sz="2800" dirty="0"/>
              <a:t>)</a:t>
            </a:r>
            <a:r>
              <a:rPr lang="fr-CH" sz="2800" baseline="-25000" dirty="0"/>
              <a:t>j</a:t>
            </a:r>
            <a:r>
              <a:rPr lang="fr-CH" sz="2800" dirty="0"/>
              <a:t> in matrix </a:t>
            </a:r>
            <a:r>
              <a:rPr lang="pt-BR" sz="2800" dirty="0" err="1"/>
              <a:t>D</a:t>
            </a:r>
            <a:r>
              <a:rPr lang="pt-BR" sz="2800" baseline="-25000" dirty="0" err="1"/>
              <a:t>s</a:t>
            </a:r>
            <a:r>
              <a:rPr lang="pt-BR" sz="2800" baseline="30000" dirty="0" err="1"/>
              <a:t>t</a:t>
            </a:r>
            <a:endParaRPr lang="en-GB" sz="2800" b="1" baseline="30000" dirty="0"/>
          </a:p>
          <a:p>
            <a:pPr eaLnBrk="1" hangingPunct="1"/>
            <a:endParaRPr lang="fr-CH" sz="2800" dirty="0"/>
          </a:p>
          <a:p>
            <a:pPr eaLnBrk="1" hangingPunct="1"/>
            <a:r>
              <a:rPr lang="fr-CH" sz="2800" dirty="0"/>
              <a:t>A query q is treated like one further document</a:t>
            </a:r>
          </a:p>
          <a:p>
            <a:pPr lvl="1" eaLnBrk="1" hangingPunct="1"/>
            <a:r>
              <a:rPr lang="fr-CH" dirty="0"/>
              <a:t>it is added as an additional column to matrix M</a:t>
            </a:r>
          </a:p>
          <a:p>
            <a:pPr lvl="1" eaLnBrk="1" hangingPunct="1"/>
            <a:r>
              <a:rPr lang="fr-CH" dirty="0"/>
              <a:t>the same transformation is applied to this column as for mapping M to D</a:t>
            </a:r>
          </a:p>
          <a:p>
            <a:pPr lvl="1" eaLnBrk="1" hangingPunct="1"/>
            <a:endParaRPr lang="pt-BR" baseline="30000" dirty="0">
              <a:sym typeface="Symbol" pitchFamily="18" charset="2"/>
            </a:endParaRPr>
          </a:p>
          <a:p>
            <a:pPr eaLnBrk="1" hangingPunct="1"/>
            <a:r>
              <a:rPr lang="fr-CH" sz="1800" dirty="0"/>
              <a:t>	</a:t>
            </a:r>
            <a:endParaRPr lang="en-GB" sz="1800" dirty="0"/>
          </a:p>
        </p:txBody>
      </p:sp>
    </p:spTree>
    <p:extLst>
      <p:ext uri="{BB962C8B-B14F-4D97-AF65-F5344CB8AC3E}">
        <p14:creationId xmlns:p14="http://schemas.microsoft.com/office/powerpoint/2010/main" val="367046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p:sp>
        <p:nvSpPr>
          <p:cNvPr id="3" name="Content Placeholder 2"/>
          <p:cNvSpPr>
            <a:spLocks noGrp="1"/>
          </p:cNvSpPr>
          <p:nvPr>
            <p:ph idx="1"/>
          </p:nvPr>
        </p:nvSpPr>
        <p:spPr/>
        <p:txBody>
          <a:bodyPr/>
          <a:lstStyle/>
          <a:p>
            <a:r>
              <a:rPr lang="fr-CH" sz="2800" dirty="0"/>
              <a:t>Mapping of M to D</a:t>
            </a:r>
          </a:p>
          <a:p>
            <a:pPr marL="0" lvl="1" indent="0">
              <a:buNone/>
            </a:pPr>
            <a:r>
              <a:rPr lang="fr-CH" dirty="0"/>
              <a:t>	M = </a:t>
            </a:r>
            <a:r>
              <a:rPr lang="pt-BR" dirty="0" err="1"/>
              <a:t>K.S.D</a:t>
            </a:r>
            <a:r>
              <a:rPr lang="pt-BR" baseline="30000" dirty="0" err="1"/>
              <a:t>t</a:t>
            </a:r>
            <a:r>
              <a:rPr lang="pt-BR" baseline="30000" dirty="0"/>
              <a:t> </a:t>
            </a:r>
            <a:br>
              <a:rPr lang="pt-BR" baseline="30000" dirty="0"/>
            </a:br>
            <a:r>
              <a:rPr lang="pt-BR" baseline="30000" dirty="0"/>
              <a:t>	</a:t>
            </a:r>
            <a:r>
              <a:rPr lang="pt-BR" dirty="0">
                <a:sym typeface="Symbol" pitchFamily="18" charset="2"/>
              </a:rPr>
              <a:t>S</a:t>
            </a:r>
            <a:r>
              <a:rPr lang="pt-BR" baseline="30000" dirty="0">
                <a:sym typeface="Symbol" pitchFamily="18" charset="2"/>
              </a:rPr>
              <a:t>-1</a:t>
            </a:r>
            <a:r>
              <a:rPr lang="pt-BR" dirty="0">
                <a:sym typeface="Symbol" pitchFamily="18" charset="2"/>
              </a:rPr>
              <a:t>.</a:t>
            </a:r>
            <a:r>
              <a:rPr lang="pt-BR" dirty="0"/>
              <a:t>K</a:t>
            </a:r>
            <a:r>
              <a:rPr lang="pt-BR" baseline="30000" dirty="0"/>
              <a:t>t </a:t>
            </a:r>
            <a:r>
              <a:rPr lang="pt-BR" dirty="0"/>
              <a:t>.M =  </a:t>
            </a:r>
            <a:r>
              <a:rPr lang="pt-BR" dirty="0" err="1"/>
              <a:t>D</a:t>
            </a:r>
            <a:r>
              <a:rPr lang="pt-BR" baseline="30000" dirty="0" err="1"/>
              <a:t>t</a:t>
            </a:r>
            <a:r>
              <a:rPr lang="pt-BR" baseline="30000" dirty="0"/>
              <a:t>      </a:t>
            </a:r>
            <a:r>
              <a:rPr lang="pt-BR" dirty="0"/>
              <a:t>(</a:t>
            </a:r>
            <a:r>
              <a:rPr lang="pt-BR" dirty="0" err="1"/>
              <a:t>since</a:t>
            </a:r>
            <a:r>
              <a:rPr lang="pt-BR" dirty="0"/>
              <a:t> </a:t>
            </a:r>
            <a:r>
              <a:rPr lang="pt-BR" dirty="0" err="1"/>
              <a:t>K.K</a:t>
            </a:r>
            <a:r>
              <a:rPr lang="pt-BR" baseline="30000" dirty="0" err="1"/>
              <a:t>t</a:t>
            </a:r>
            <a:r>
              <a:rPr lang="pt-BR" baseline="30000" dirty="0"/>
              <a:t> </a:t>
            </a:r>
            <a:r>
              <a:rPr lang="pt-BR" dirty="0"/>
              <a:t>= 1)  </a:t>
            </a:r>
            <a:br>
              <a:rPr lang="pt-BR" dirty="0"/>
            </a:br>
            <a:r>
              <a:rPr lang="pt-BR" dirty="0"/>
              <a:t>	</a:t>
            </a:r>
            <a:r>
              <a:rPr lang="pt-BR" dirty="0" err="1"/>
              <a:t>D</a:t>
            </a:r>
            <a:r>
              <a:rPr lang="pt-BR" dirty="0"/>
              <a:t> = </a:t>
            </a:r>
            <a:r>
              <a:rPr lang="pt-BR" dirty="0" err="1"/>
              <a:t>M</a:t>
            </a:r>
            <a:r>
              <a:rPr lang="pt-BR" baseline="30000" dirty="0" err="1"/>
              <a:t>t</a:t>
            </a:r>
            <a:r>
              <a:rPr lang="pt-BR" baseline="30000" dirty="0"/>
              <a:t> </a:t>
            </a:r>
            <a:r>
              <a:rPr lang="pt-BR" dirty="0"/>
              <a:t>.K.</a:t>
            </a:r>
            <a:r>
              <a:rPr lang="pt-BR" dirty="0">
                <a:sym typeface="Symbol" pitchFamily="18" charset="2"/>
              </a:rPr>
              <a:t>S</a:t>
            </a:r>
            <a:r>
              <a:rPr lang="pt-BR" baseline="30000" dirty="0">
                <a:sym typeface="Symbol" pitchFamily="18" charset="2"/>
              </a:rPr>
              <a:t>-1</a:t>
            </a: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q* = </a:t>
            </a:r>
            <a:r>
              <a:rPr lang="fr-CH" sz="2800" dirty="0" err="1"/>
              <a:t>q</a:t>
            </a:r>
            <a:r>
              <a:rPr lang="fr-CH" sz="2800" baseline="30000" dirty="0" err="1"/>
              <a:t>t</a:t>
            </a:r>
            <a:r>
              <a:rPr lang="pt-BR" sz="2800" dirty="0">
                <a:sym typeface="Symbol" pitchFamily="18" charset="2"/>
              </a:rPr>
              <a:t>.</a:t>
            </a:r>
            <a:r>
              <a:rPr lang="fr-CH" sz="2800" dirty="0" err="1"/>
              <a:t>K</a:t>
            </a:r>
            <a:r>
              <a:rPr lang="fr-CH" sz="2800" baseline="-25000" dirty="0" err="1"/>
              <a:t>s</a:t>
            </a:r>
            <a:r>
              <a:rPr lang="pt-BR" sz="2800" dirty="0">
                <a:sym typeface="Symbol" pitchFamily="18" charset="2"/>
              </a:rPr>
              <a:t>.</a:t>
            </a:r>
            <a:r>
              <a:rPr lang="fr-CH" sz="2800" dirty="0"/>
              <a:t>S</a:t>
            </a:r>
            <a:r>
              <a:rPr lang="fr-CH" sz="2800" baseline="-25000" dirty="0"/>
              <a:t>s</a:t>
            </a:r>
            <a:r>
              <a:rPr lang="fr-CH" sz="2800" baseline="30000" dirty="0"/>
              <a:t>-1</a:t>
            </a:r>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noChangeAspect="1"/>
          </p:cNvGraphicFramePr>
          <p:nvPr>
            <p:extLst/>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spid="_x0000_s17444" name="Equation" r:id="rId4" imgW="1473120" imgH="495000" progId="Equation.3">
                  <p:embed/>
                </p:oleObj>
              </mc:Choice>
              <mc:Fallback>
                <p:oleObj name="Equation" r:id="rId4" imgW="1473120" imgH="4950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r="-423"/>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8435" name="Rectangle 2"/>
          <p:cNvSpPr>
            <a:spLocks noGrp="1" noChangeArrowheads="1"/>
          </p:cNvSpPr>
          <p:nvPr>
            <p:ph type="title"/>
          </p:nvPr>
        </p:nvSpPr>
        <p:spPr/>
        <p:txBody>
          <a:bodyPr/>
          <a:lstStyle/>
          <a:p>
            <a:pPr eaLnBrk="1" hangingPunct="1"/>
            <a:r>
              <a:rPr lang="fr-CH"/>
              <a:t>Example (SVD, s=2)</a:t>
            </a:r>
            <a:endParaRPr lang="en-GB"/>
          </a:p>
        </p:txBody>
      </p:sp>
      <p:pic>
        <p:nvPicPr>
          <p:cNvPr id="18436" name="Picture 3"/>
          <p:cNvPicPr>
            <a:picLocks noGrp="1" noChangeAspect="1" noChangeArrowheads="1"/>
          </p:cNvPicPr>
          <p:nvPr>
            <p:ph type="body" idx="1"/>
          </p:nvPr>
        </p:nvPicPr>
        <p:blipFill>
          <a:blip r:embed="rId3" cstate="print"/>
          <a:srcRect/>
          <a:stretch>
            <a:fillRect/>
          </a:stretch>
        </p:blipFill>
        <p:spPr>
          <a:xfrm>
            <a:off x="636591" y="1798638"/>
            <a:ext cx="2886075" cy="3962400"/>
          </a:xfrm>
          <a:noFill/>
        </p:spPr>
      </p:pic>
      <p:pic>
        <p:nvPicPr>
          <p:cNvPr id="18437" name="Picture 4"/>
          <p:cNvPicPr>
            <a:picLocks noChangeAspect="1" noChangeArrowheads="1"/>
          </p:cNvPicPr>
          <p:nvPr/>
        </p:nvPicPr>
        <p:blipFill>
          <a:blip r:embed="rId4" cstate="print"/>
          <a:srcRect/>
          <a:stretch>
            <a:fillRect/>
          </a:stretch>
        </p:blipFill>
        <p:spPr bwMode="auto">
          <a:xfrm>
            <a:off x="3633788" y="3170238"/>
            <a:ext cx="1700212" cy="406400"/>
          </a:xfrm>
          <a:prstGeom prst="rect">
            <a:avLst/>
          </a:prstGeom>
          <a:noFill/>
          <a:ln w="9525">
            <a:noFill/>
            <a:miter lim="800000"/>
            <a:headEnd/>
            <a:tailEnd/>
          </a:ln>
        </p:spPr>
      </p:pic>
      <p:pic>
        <p:nvPicPr>
          <p:cNvPr id="18438" name="Picture 5"/>
          <p:cNvPicPr>
            <a:picLocks noChangeAspect="1" noChangeArrowheads="1"/>
          </p:cNvPicPr>
          <p:nvPr/>
        </p:nvPicPr>
        <p:blipFill>
          <a:blip r:embed="rId5" cstate="print"/>
          <a:srcRect/>
          <a:stretch>
            <a:fillRect/>
          </a:stretch>
        </p:blipFill>
        <p:spPr bwMode="auto">
          <a:xfrm>
            <a:off x="5562602" y="1700808"/>
            <a:ext cx="2817813" cy="4114800"/>
          </a:xfrm>
          <a:prstGeom prst="rect">
            <a:avLst/>
          </a:prstGeom>
          <a:noFill/>
          <a:ln w="9525">
            <a:noFill/>
            <a:miter lim="800000"/>
            <a:headEnd/>
            <a:tailEnd/>
          </a:ln>
        </p:spPr>
      </p:pic>
      <p:sp>
        <p:nvSpPr>
          <p:cNvPr id="18439" name="Rectangle 6"/>
          <p:cNvSpPr>
            <a:spLocks noChangeArrowheads="1"/>
          </p:cNvSpPr>
          <p:nvPr/>
        </p:nvSpPr>
        <p:spPr bwMode="auto">
          <a:xfrm>
            <a:off x="1845694" y="1304926"/>
            <a:ext cx="415480" cy="338544"/>
          </a:xfrm>
          <a:prstGeom prst="rect">
            <a:avLst/>
          </a:prstGeom>
          <a:noFill/>
          <a:ln w="9525">
            <a:noFill/>
            <a:miter lim="800000"/>
            <a:headEnd/>
            <a:tailEnd/>
          </a:ln>
        </p:spPr>
        <p:txBody>
          <a:bodyPr wrap="none" lIns="91431" tIns="45715" rIns="91431" bIns="45715">
            <a:spAutoFit/>
          </a:bodyPr>
          <a:lstStyle/>
          <a:p>
            <a:r>
              <a:rPr lang="pt-BR" sz="1600" b="1" dirty="0" err="1"/>
              <a:t>K</a:t>
            </a:r>
            <a:r>
              <a:rPr lang="pt-BR" sz="1600" b="1" baseline="-25000" dirty="0" err="1"/>
              <a:t>s</a:t>
            </a:r>
            <a:endParaRPr lang="en-GB" sz="1600" b="1" baseline="-25000" dirty="0"/>
          </a:p>
        </p:txBody>
      </p:sp>
      <p:sp>
        <p:nvSpPr>
          <p:cNvPr id="18440" name="Rectangle 7"/>
          <p:cNvSpPr>
            <a:spLocks noChangeArrowheads="1"/>
          </p:cNvSpPr>
          <p:nvPr/>
        </p:nvSpPr>
        <p:spPr bwMode="auto">
          <a:xfrm>
            <a:off x="4131755" y="1304926"/>
            <a:ext cx="402656" cy="338544"/>
          </a:xfrm>
          <a:prstGeom prst="rect">
            <a:avLst/>
          </a:prstGeom>
          <a:noFill/>
          <a:ln w="9525">
            <a:noFill/>
            <a:miter lim="800000"/>
            <a:headEnd/>
            <a:tailEnd/>
          </a:ln>
        </p:spPr>
        <p:txBody>
          <a:bodyPr wrap="none" lIns="91431" tIns="45715" rIns="91431" bIns="45715">
            <a:spAutoFit/>
          </a:bodyPr>
          <a:lstStyle/>
          <a:p>
            <a:r>
              <a:rPr lang="pt-BR" sz="1600" b="1"/>
              <a:t>S</a:t>
            </a:r>
            <a:r>
              <a:rPr lang="pt-BR" sz="1600" b="1" baseline="-25000"/>
              <a:t>s</a:t>
            </a:r>
            <a:endParaRPr lang="en-GB" sz="1600" b="1" baseline="-25000"/>
          </a:p>
        </p:txBody>
      </p:sp>
      <p:sp>
        <p:nvSpPr>
          <p:cNvPr id="18441" name="Rectangle 8"/>
          <p:cNvSpPr>
            <a:spLocks noChangeArrowheads="1"/>
          </p:cNvSpPr>
          <p:nvPr/>
        </p:nvSpPr>
        <p:spPr bwMode="auto">
          <a:xfrm>
            <a:off x="6779641" y="1333502"/>
            <a:ext cx="415480" cy="338544"/>
          </a:xfrm>
          <a:prstGeom prst="rect">
            <a:avLst/>
          </a:prstGeom>
          <a:noFill/>
          <a:ln w="9525">
            <a:noFill/>
            <a:miter lim="800000"/>
            <a:headEnd/>
            <a:tailEnd/>
          </a:ln>
        </p:spPr>
        <p:txBody>
          <a:bodyPr wrap="none" lIns="91431" tIns="45715" rIns="91431" bIns="45715">
            <a:spAutoFit/>
          </a:bodyPr>
          <a:lstStyle/>
          <a:p>
            <a:r>
              <a:rPr lang="pt-BR" sz="1600" b="1"/>
              <a:t>D</a:t>
            </a:r>
            <a:r>
              <a:rPr lang="pt-BR" sz="1600" b="1" baseline="-25000"/>
              <a:t>s</a:t>
            </a:r>
            <a:endParaRPr lang="en-GB" sz="1600" b="1" baseline="30000"/>
          </a:p>
        </p:txBody>
      </p:sp>
    </p:spTree>
    <p:extLst>
      <p:ext uri="{BB962C8B-B14F-4D97-AF65-F5344CB8AC3E}">
        <p14:creationId xmlns:p14="http://schemas.microsoft.com/office/powerpoint/2010/main" val="72345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19459" name="Rectangle 2"/>
          <p:cNvSpPr>
            <a:spLocks noGrp="1" noChangeArrowheads="1"/>
          </p:cNvSpPr>
          <p:nvPr>
            <p:ph type="title"/>
          </p:nvPr>
        </p:nvSpPr>
        <p:spPr>
          <a:xfrm>
            <a:off x="152400" y="304800"/>
            <a:ext cx="8838606" cy="914400"/>
          </a:xfrm>
        </p:spPr>
        <p:txBody>
          <a:bodyPr/>
          <a:lstStyle/>
          <a:p>
            <a:pPr eaLnBrk="1" hangingPunct="1"/>
            <a:r>
              <a:rPr lang="fr-CH" dirty="0"/>
              <a:t>Mapping of Query Vector into Concept Space</a:t>
            </a:r>
            <a:endParaRPr lang="en-GB" sz="2000" dirty="0"/>
          </a:p>
        </p:txBody>
      </p:sp>
      <p:pic>
        <p:nvPicPr>
          <p:cNvPr id="19460" name="Picture 3"/>
          <p:cNvPicPr>
            <a:picLocks noChangeAspect="1" noChangeArrowheads="1"/>
          </p:cNvPicPr>
          <p:nvPr/>
        </p:nvPicPr>
        <p:blipFill>
          <a:blip r:embed="rId3" cstate="print"/>
          <a:srcRect/>
          <a:stretch>
            <a:fillRect/>
          </a:stretch>
        </p:blipFill>
        <p:spPr bwMode="auto">
          <a:xfrm>
            <a:off x="2819403" y="1828800"/>
            <a:ext cx="1123950" cy="3886200"/>
          </a:xfrm>
          <a:prstGeom prst="rect">
            <a:avLst/>
          </a:prstGeom>
          <a:noFill/>
          <a:ln w="9525">
            <a:noFill/>
            <a:miter lim="800000"/>
            <a:headEnd/>
            <a:tailEnd/>
          </a:ln>
        </p:spPr>
      </p:pic>
      <p:pic>
        <p:nvPicPr>
          <p:cNvPr id="19461" name="Picture 4"/>
          <p:cNvPicPr>
            <a:picLocks noChangeAspect="1" noChangeArrowheads="1"/>
          </p:cNvPicPr>
          <p:nvPr/>
        </p:nvPicPr>
        <p:blipFill>
          <a:blip r:embed="rId4" cstate="print"/>
          <a:srcRect/>
          <a:stretch>
            <a:fillRect/>
          </a:stretch>
        </p:blipFill>
        <p:spPr bwMode="auto">
          <a:xfrm>
            <a:off x="228600" y="3352801"/>
            <a:ext cx="2133600" cy="276225"/>
          </a:xfrm>
          <a:prstGeom prst="rect">
            <a:avLst/>
          </a:prstGeom>
          <a:noFill/>
          <a:ln w="9525">
            <a:noFill/>
            <a:miter lim="800000"/>
            <a:headEnd/>
            <a:tailEnd/>
          </a:ln>
        </p:spPr>
      </p:pic>
      <p:pic>
        <p:nvPicPr>
          <p:cNvPr id="19462" name="Picture 5"/>
          <p:cNvPicPr>
            <a:picLocks noChangeAspect="1" noChangeArrowheads="1"/>
          </p:cNvPicPr>
          <p:nvPr/>
        </p:nvPicPr>
        <p:blipFill>
          <a:blip r:embed="rId5" cstate="print"/>
          <a:srcRect/>
          <a:stretch>
            <a:fillRect/>
          </a:stretch>
        </p:blipFill>
        <p:spPr bwMode="auto">
          <a:xfrm>
            <a:off x="3962402" y="1828800"/>
            <a:ext cx="2830513" cy="3886200"/>
          </a:xfrm>
          <a:prstGeom prst="rect">
            <a:avLst/>
          </a:prstGeom>
          <a:noFill/>
          <a:ln w="9525">
            <a:noFill/>
            <a:miter lim="800000"/>
            <a:headEnd/>
            <a:tailEnd/>
          </a:ln>
        </p:spPr>
      </p:pic>
      <p:pic>
        <p:nvPicPr>
          <p:cNvPr id="19463" name="Picture 6"/>
          <p:cNvPicPr>
            <a:picLocks noChangeAspect="1" noChangeArrowheads="1"/>
          </p:cNvPicPr>
          <p:nvPr/>
        </p:nvPicPr>
        <p:blipFill>
          <a:blip r:embed="rId6" cstate="print"/>
          <a:srcRect/>
          <a:stretch>
            <a:fillRect/>
          </a:stretch>
        </p:blipFill>
        <p:spPr bwMode="auto">
          <a:xfrm>
            <a:off x="6705600" y="3276603"/>
            <a:ext cx="1981200" cy="434975"/>
          </a:xfrm>
          <a:prstGeom prst="rect">
            <a:avLst/>
          </a:prstGeom>
          <a:noFill/>
          <a:ln w="9525">
            <a:noFill/>
            <a:miter lim="800000"/>
            <a:headEnd/>
            <a:tailEnd/>
          </a:ln>
        </p:spPr>
      </p:pic>
      <p:sp>
        <p:nvSpPr>
          <p:cNvPr id="19464" name="Rectangle 7"/>
          <p:cNvSpPr>
            <a:spLocks noChangeArrowheads="1"/>
          </p:cNvSpPr>
          <p:nvPr/>
        </p:nvSpPr>
        <p:spPr bwMode="auto">
          <a:xfrm>
            <a:off x="2373908" y="3276603"/>
            <a:ext cx="338536" cy="461655"/>
          </a:xfrm>
          <a:prstGeom prst="rect">
            <a:avLst/>
          </a:prstGeom>
          <a:noFill/>
          <a:ln w="9525">
            <a:noFill/>
            <a:miter lim="800000"/>
            <a:headEnd/>
            <a:tailEnd/>
          </a:ln>
        </p:spPr>
        <p:txBody>
          <a:bodyPr wrap="none" lIns="91431" tIns="45715" rIns="91431" bIns="45715">
            <a:spAutoFit/>
          </a:bodyPr>
          <a:lstStyle/>
          <a:p>
            <a:r>
              <a:rPr lang="fr-CH" sz="2400">
                <a:solidFill>
                  <a:schemeClr val="tx2"/>
                </a:solidFill>
                <a:latin typeface="Calibri" charset="0"/>
                <a:ea typeface="Calibri" charset="0"/>
                <a:cs typeface="Calibri" charset="0"/>
              </a:rPr>
              <a:t>=</a:t>
            </a:r>
            <a:endParaRPr lang="en-GB" sz="2400">
              <a:solidFill>
                <a:schemeClr val="tx2"/>
              </a:solidFill>
              <a:latin typeface="Calibri" charset="0"/>
              <a:ea typeface="Calibri" charset="0"/>
              <a:cs typeface="Calibri" charset="0"/>
            </a:endParaRPr>
          </a:p>
        </p:txBody>
      </p:sp>
      <p:sp>
        <p:nvSpPr>
          <p:cNvPr id="19465" name="Rectangle 8"/>
          <p:cNvSpPr>
            <a:spLocks noChangeArrowheads="1"/>
          </p:cNvSpPr>
          <p:nvPr/>
        </p:nvSpPr>
        <p:spPr bwMode="auto">
          <a:xfrm>
            <a:off x="2870442" y="5876928"/>
            <a:ext cx="3111025" cy="400099"/>
          </a:xfrm>
          <a:prstGeom prst="rect">
            <a:avLst/>
          </a:prstGeom>
          <a:noFill/>
          <a:ln w="9525" algn="ctr">
            <a:noFill/>
            <a:miter lim="800000"/>
            <a:headEnd/>
            <a:tailEnd/>
          </a:ln>
        </p:spPr>
        <p:txBody>
          <a:bodyPr wrap="none" lIns="91431" tIns="45715" rIns="91431" bIns="45715">
            <a:spAutoFit/>
          </a:bodyPr>
          <a:lstStyle/>
          <a:p>
            <a:r>
              <a:rPr lang="fr-CH" sz="2000">
                <a:solidFill>
                  <a:schemeClr val="tx2"/>
                </a:solidFill>
                <a:latin typeface="Calibri" charset="0"/>
                <a:ea typeface="Calibri" charset="0"/>
                <a:cs typeface="Calibri" charset="0"/>
              </a:rPr>
              <a:t>(query "application theory")</a:t>
            </a:r>
            <a:endParaRPr lang="en-US" sz="2000">
              <a:solidFill>
                <a:schemeClr val="tx2"/>
              </a:solidFill>
              <a:latin typeface="Calibri" charset="0"/>
              <a:ea typeface="Calibri" charset="0"/>
              <a:cs typeface="Calibri" charset="0"/>
            </a:endParaRPr>
          </a:p>
        </p:txBody>
      </p:sp>
      <p:sp>
        <p:nvSpPr>
          <p:cNvPr id="10" name="Rectangle 6"/>
          <p:cNvSpPr>
            <a:spLocks noChangeArrowheads="1"/>
          </p:cNvSpPr>
          <p:nvPr/>
        </p:nvSpPr>
        <p:spPr bwMode="auto">
          <a:xfrm>
            <a:off x="5379530" y="1268760"/>
            <a:ext cx="34994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K</a:t>
            </a:r>
            <a:r>
              <a:rPr lang="pt-BR" sz="1600" b="1" baseline="-25000" dirty="0" err="1">
                <a:latin typeface="Calibri" charset="0"/>
                <a:ea typeface="Calibri" charset="0"/>
                <a:cs typeface="Calibri" charset="0"/>
              </a:rPr>
              <a:t>s</a:t>
            </a:r>
            <a:endParaRPr lang="en-GB" sz="1600" b="1" baseline="-25000" dirty="0">
              <a:latin typeface="Calibri" charset="0"/>
              <a:ea typeface="Calibri" charset="0"/>
              <a:cs typeface="Calibri" charset="0"/>
            </a:endParaRPr>
          </a:p>
        </p:txBody>
      </p:sp>
      <p:sp>
        <p:nvSpPr>
          <p:cNvPr id="2" name="Rectangle 1"/>
          <p:cNvSpPr/>
          <p:nvPr/>
        </p:nvSpPr>
        <p:spPr>
          <a:xfrm>
            <a:off x="3181859" y="1268760"/>
            <a:ext cx="336784" cy="338554"/>
          </a:xfrm>
          <a:prstGeom prst="rect">
            <a:avLst/>
          </a:prstGeom>
        </p:spPr>
        <p:txBody>
          <a:bodyPr wrap="none">
            <a:spAutoFit/>
          </a:bodyPr>
          <a:lstStyle/>
          <a:p>
            <a:r>
              <a:rPr lang="fr-CH" sz="1600" dirty="0">
                <a:latin typeface="Calibri" charset="0"/>
                <a:ea typeface="Calibri" charset="0"/>
                <a:cs typeface="Calibri" charset="0"/>
              </a:rPr>
              <a:t>q</a:t>
            </a:r>
            <a:r>
              <a:rPr lang="fr-CH" sz="1600" baseline="30000" dirty="0">
                <a:latin typeface="Calibri" charset="0"/>
                <a:ea typeface="Calibri" charset="0"/>
                <a:cs typeface="Calibri" charset="0"/>
              </a:rPr>
              <a:t>t</a:t>
            </a:r>
            <a:endParaRPr lang="fr-FR" sz="1600" dirty="0">
              <a:latin typeface="Calibri" charset="0"/>
              <a:ea typeface="Calibri" charset="0"/>
              <a:cs typeface="Calibri" charset="0"/>
            </a:endParaRPr>
          </a:p>
        </p:txBody>
      </p:sp>
      <p:sp>
        <p:nvSpPr>
          <p:cNvPr id="3" name="Rectangle 2"/>
          <p:cNvSpPr/>
          <p:nvPr/>
        </p:nvSpPr>
        <p:spPr>
          <a:xfrm>
            <a:off x="7530493" y="1268760"/>
            <a:ext cx="442749" cy="338554"/>
          </a:xfrm>
          <a:prstGeom prst="rect">
            <a:avLst/>
          </a:prstGeom>
        </p:spPr>
        <p:txBody>
          <a:bodyPr wrap="none">
            <a:spAutoFit/>
          </a:bodyPr>
          <a:lstStyle/>
          <a:p>
            <a:r>
              <a:rPr lang="fr-CH" sz="1600" dirty="0">
                <a:latin typeface="Calibri" charset="0"/>
                <a:ea typeface="Calibri" charset="0"/>
                <a:cs typeface="Calibri" charset="0"/>
              </a:rPr>
              <a:t>S</a:t>
            </a:r>
            <a:r>
              <a:rPr lang="fr-CH" sz="1600" baseline="-25000" dirty="0">
                <a:latin typeface="Calibri" charset="0"/>
                <a:ea typeface="Calibri" charset="0"/>
                <a:cs typeface="Calibri" charset="0"/>
              </a:rPr>
              <a:t>s</a:t>
            </a:r>
            <a:r>
              <a:rPr lang="fr-CH" sz="1600" baseline="30000" dirty="0">
                <a:latin typeface="Calibri" charset="0"/>
                <a:ea typeface="Calibri" charset="0"/>
                <a:cs typeface="Calibri" charset="0"/>
              </a:rPr>
              <a:t>-1</a:t>
            </a:r>
            <a:endParaRPr lang="fr-FR" sz="1600" dirty="0">
              <a:latin typeface="Calibri" charset="0"/>
              <a:ea typeface="Calibri" charset="0"/>
              <a:cs typeface="Calibri" charset="0"/>
            </a:endParaRPr>
          </a:p>
        </p:txBody>
      </p:sp>
      <p:sp>
        <p:nvSpPr>
          <p:cNvPr id="4" name="Rectangle 3"/>
          <p:cNvSpPr/>
          <p:nvPr/>
        </p:nvSpPr>
        <p:spPr>
          <a:xfrm>
            <a:off x="1048894" y="1268760"/>
            <a:ext cx="394660" cy="338554"/>
          </a:xfrm>
          <a:prstGeom prst="rect">
            <a:avLst/>
          </a:prstGeom>
        </p:spPr>
        <p:txBody>
          <a:bodyPr wrap="none">
            <a:spAutoFit/>
          </a:bodyPr>
          <a:lstStyle/>
          <a:p>
            <a:r>
              <a:rPr lang="fr-CH" sz="1600" dirty="0">
                <a:latin typeface="Calibri" charset="0"/>
                <a:ea typeface="Calibri" charset="0"/>
                <a:cs typeface="Calibri" charset="0"/>
              </a:rPr>
              <a:t>q*</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19766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0483" name="Rectangle 2"/>
          <p:cNvSpPr>
            <a:spLocks noGrp="1" noChangeArrowheads="1"/>
          </p:cNvSpPr>
          <p:nvPr>
            <p:ph type="title"/>
          </p:nvPr>
        </p:nvSpPr>
        <p:spPr/>
        <p:txBody>
          <a:bodyPr/>
          <a:lstStyle/>
          <a:p>
            <a:pPr eaLnBrk="1" hangingPunct="1"/>
            <a:r>
              <a:rPr lang="fr-CH"/>
              <a:t>Ranked Result</a:t>
            </a:r>
            <a:endParaRPr lang="en-GB"/>
          </a:p>
        </p:txBody>
      </p:sp>
      <p:pic>
        <p:nvPicPr>
          <p:cNvPr id="20484" name="Picture 3"/>
          <p:cNvPicPr>
            <a:picLocks noChangeAspect="1" noChangeArrowheads="1"/>
          </p:cNvPicPr>
          <p:nvPr/>
        </p:nvPicPr>
        <p:blipFill>
          <a:blip r:embed="rId3" cstate="print"/>
          <a:srcRect/>
          <a:stretch>
            <a:fillRect/>
          </a:stretch>
        </p:blipFill>
        <p:spPr bwMode="auto">
          <a:xfrm>
            <a:off x="4972053" y="2670175"/>
            <a:ext cx="1774825" cy="2362200"/>
          </a:xfrm>
          <a:prstGeom prst="rect">
            <a:avLst/>
          </a:prstGeom>
          <a:noFill/>
          <a:ln w="9525">
            <a:noFill/>
            <a:miter lim="800000"/>
            <a:headEnd/>
            <a:tailEnd/>
          </a:ln>
        </p:spPr>
      </p:pic>
      <p:pic>
        <p:nvPicPr>
          <p:cNvPr id="20485" name="Picture 4"/>
          <p:cNvPicPr>
            <a:picLocks noChangeAspect="1" noChangeArrowheads="1"/>
          </p:cNvPicPr>
          <p:nvPr/>
        </p:nvPicPr>
        <p:blipFill>
          <a:blip r:embed="rId4" cstate="print"/>
          <a:srcRect/>
          <a:stretch>
            <a:fillRect/>
          </a:stretch>
        </p:blipFill>
        <p:spPr bwMode="auto">
          <a:xfrm>
            <a:off x="1954213" y="2670175"/>
            <a:ext cx="1827212" cy="2362200"/>
          </a:xfrm>
          <a:prstGeom prst="rect">
            <a:avLst/>
          </a:prstGeom>
          <a:noFill/>
          <a:ln w="9525">
            <a:noFill/>
            <a:miter lim="800000"/>
            <a:headEnd/>
            <a:tailEnd/>
          </a:ln>
        </p:spPr>
      </p:pic>
      <p:sp>
        <p:nvSpPr>
          <p:cNvPr id="60422" name="Rectangle 5"/>
          <p:cNvSpPr>
            <a:spLocks noChangeArrowheads="1"/>
          </p:cNvSpPr>
          <p:nvPr/>
        </p:nvSpPr>
        <p:spPr bwMode="auto">
          <a:xfrm>
            <a:off x="2590833"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s=2</a:t>
            </a:r>
            <a:endParaRPr lang="en-GB" sz="2400" dirty="0">
              <a:solidFill>
                <a:schemeClr val="tx2"/>
              </a:solidFill>
              <a:latin typeface="Calibri"/>
              <a:cs typeface="Calibri"/>
            </a:endParaRPr>
          </a:p>
        </p:txBody>
      </p:sp>
      <p:sp>
        <p:nvSpPr>
          <p:cNvPr id="60423" name="Rectangle 6"/>
          <p:cNvSpPr>
            <a:spLocks noChangeArrowheads="1"/>
          </p:cNvSpPr>
          <p:nvPr/>
        </p:nvSpPr>
        <p:spPr bwMode="auto">
          <a:xfrm>
            <a:off x="5570570" y="2060579"/>
            <a:ext cx="614303" cy="461655"/>
          </a:xfrm>
          <a:prstGeom prst="rect">
            <a:avLst/>
          </a:prstGeom>
          <a:noFill/>
          <a:ln w="9525">
            <a:noFill/>
            <a:miter lim="800000"/>
            <a:headEnd/>
            <a:tailEnd/>
          </a:ln>
        </p:spPr>
        <p:txBody>
          <a:bodyPr wrap="none" lIns="91431" tIns="45715" rIns="91431" bIns="45715">
            <a:spAutoFit/>
          </a:bodyPr>
          <a:lstStyle/>
          <a:p>
            <a:pPr>
              <a:defRPr/>
            </a:pPr>
            <a:r>
              <a:rPr lang="fr-CH" sz="2400" dirty="0">
                <a:solidFill>
                  <a:schemeClr val="tx2"/>
                </a:solidFill>
                <a:latin typeface="Calibri"/>
                <a:cs typeface="Calibri"/>
              </a:rPr>
              <a:t>s=4</a:t>
            </a:r>
            <a:endParaRPr lang="en-GB" sz="2400" dirty="0">
              <a:solidFill>
                <a:schemeClr val="tx2"/>
              </a:solidFill>
              <a:latin typeface="Calibri"/>
              <a:cs typeface="Calibri"/>
            </a:endParaRPr>
          </a:p>
        </p:txBody>
      </p:sp>
      <p:sp>
        <p:nvSpPr>
          <p:cNvPr id="2" name="Rectangle 1">
            <a:extLst>
              <a:ext uri="{FF2B5EF4-FFF2-40B4-BE49-F238E27FC236}">
                <a16:creationId xmlns:a16="http://schemas.microsoft.com/office/drawing/2014/main" id="{B207EDBA-8060-D748-B96E-0FAAB49FB540}"/>
              </a:ext>
            </a:extLst>
          </p:cNvPr>
          <p:cNvSpPr/>
          <p:nvPr/>
        </p:nvSpPr>
        <p:spPr bwMode="auto">
          <a:xfrm>
            <a:off x="6732240" y="2522233"/>
            <a:ext cx="288032" cy="25101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22648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a:blip r:embed="rId3" cstate="print"/>
          <a:srcRect/>
          <a:stretch>
            <a:fillRect/>
          </a:stretch>
        </p:blipFill>
        <p:spPr bwMode="auto">
          <a:xfrm>
            <a:off x="3707904" y="152952"/>
            <a:ext cx="5092700" cy="6283325"/>
          </a:xfrm>
          <a:prstGeom prst="rect">
            <a:avLst/>
          </a:prstGeom>
          <a:noFill/>
          <a:ln w="9525">
            <a:noFill/>
            <a:miter lim="800000"/>
            <a:headEnd/>
            <a:tailEnd/>
          </a:ln>
        </p:spPr>
      </p:pic>
      <p:sp>
        <p:nvSpPr>
          <p:cNvPr id="21506"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
        <p:nvSpPr>
          <p:cNvPr id="21510" name="Oval 6"/>
          <p:cNvSpPr>
            <a:spLocks noChangeArrowheads="1"/>
          </p:cNvSpPr>
          <p:nvPr/>
        </p:nvSpPr>
        <p:spPr bwMode="auto">
          <a:xfrm>
            <a:off x="4258816" y="4581128"/>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8" name="Oval 6">
            <a:extLst>
              <a:ext uri="{FF2B5EF4-FFF2-40B4-BE49-F238E27FC236}">
                <a16:creationId xmlns:a16="http://schemas.microsoft.com/office/drawing/2014/main" id="{715FAC17-9B78-FA47-9036-5648745E0355}"/>
              </a:ext>
            </a:extLst>
          </p:cNvPr>
          <p:cNvSpPr>
            <a:spLocks noChangeArrowheads="1"/>
          </p:cNvSpPr>
          <p:nvPr/>
        </p:nvSpPr>
        <p:spPr bwMode="auto">
          <a:xfrm>
            <a:off x="4211960" y="594925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9" name="Oval 6">
            <a:extLst>
              <a:ext uri="{FF2B5EF4-FFF2-40B4-BE49-F238E27FC236}">
                <a16:creationId xmlns:a16="http://schemas.microsoft.com/office/drawing/2014/main" id="{F4FDCCA3-F748-A644-95DB-26139AFC75DD}"/>
              </a:ext>
            </a:extLst>
          </p:cNvPr>
          <p:cNvSpPr>
            <a:spLocks noChangeArrowheads="1"/>
          </p:cNvSpPr>
          <p:nvPr/>
        </p:nvSpPr>
        <p:spPr bwMode="auto">
          <a:xfrm>
            <a:off x="4211960" y="2694641"/>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0" name="Oval 6">
            <a:extLst>
              <a:ext uri="{FF2B5EF4-FFF2-40B4-BE49-F238E27FC236}">
                <a16:creationId xmlns:a16="http://schemas.microsoft.com/office/drawing/2014/main" id="{A874F846-E3D3-B54E-8833-6383A3EBF162}"/>
              </a:ext>
            </a:extLst>
          </p:cNvPr>
          <p:cNvSpPr>
            <a:spLocks noChangeArrowheads="1"/>
          </p:cNvSpPr>
          <p:nvPr/>
        </p:nvSpPr>
        <p:spPr bwMode="auto">
          <a:xfrm>
            <a:off x="4190959" y="295851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1" name="Oval 6">
            <a:extLst>
              <a:ext uri="{FF2B5EF4-FFF2-40B4-BE49-F238E27FC236}">
                <a16:creationId xmlns:a16="http://schemas.microsoft.com/office/drawing/2014/main" id="{B50C73DD-752E-3D40-B396-336D776BD436}"/>
              </a:ext>
            </a:extLst>
          </p:cNvPr>
          <p:cNvSpPr>
            <a:spLocks noChangeArrowheads="1"/>
          </p:cNvSpPr>
          <p:nvPr/>
        </p:nvSpPr>
        <p:spPr bwMode="auto">
          <a:xfrm>
            <a:off x="4053272" y="2040255"/>
            <a:ext cx="504056" cy="446301"/>
          </a:xfrm>
          <a:prstGeom prst="ellipse">
            <a:avLst/>
          </a:prstGeom>
          <a:noFill/>
          <a:ln w="12700" algn="ctr">
            <a:solidFill>
              <a:schemeClr val="tx1"/>
            </a:solidFill>
            <a:round/>
            <a:headEnd/>
            <a:tailEnd/>
          </a:ln>
        </p:spPr>
        <p:txBody>
          <a:bodyPr wrap="square" anchor="ctr">
            <a:spAutoFit/>
          </a:bodyPr>
          <a:lstStyle/>
          <a:p>
            <a:endParaRPr lang="fr-CH"/>
          </a:p>
        </p:txBody>
      </p:sp>
      <p:sp>
        <p:nvSpPr>
          <p:cNvPr id="12" name="Oval 6">
            <a:extLst>
              <a:ext uri="{FF2B5EF4-FFF2-40B4-BE49-F238E27FC236}">
                <a16:creationId xmlns:a16="http://schemas.microsoft.com/office/drawing/2014/main" id="{FA7E4B6B-12F7-4A4F-8D0E-74DD23CD5ADD}"/>
              </a:ext>
            </a:extLst>
          </p:cNvPr>
          <p:cNvSpPr>
            <a:spLocks noChangeArrowheads="1"/>
          </p:cNvSpPr>
          <p:nvPr/>
        </p:nvSpPr>
        <p:spPr bwMode="auto">
          <a:xfrm>
            <a:off x="4139952" y="4365104"/>
            <a:ext cx="504056" cy="446301"/>
          </a:xfrm>
          <a:prstGeom prst="ellipse">
            <a:avLst/>
          </a:prstGeom>
          <a:noFill/>
          <a:ln w="12700" algn="ctr">
            <a:solidFill>
              <a:schemeClr val="tx1"/>
            </a:solidFill>
            <a:round/>
            <a:headEnd/>
            <a:tailEnd/>
          </a:ln>
        </p:spPr>
        <p:txBody>
          <a:bodyPr wrap="square" anchor="ctr">
            <a:spAutoFit/>
          </a:bodyPr>
          <a:lstStyle/>
          <a:p>
            <a:endParaRPr lang="fr-CH"/>
          </a:p>
        </p:txBody>
      </p:sp>
    </p:spTree>
    <p:extLst>
      <p:ext uri="{BB962C8B-B14F-4D97-AF65-F5344CB8AC3E}">
        <p14:creationId xmlns:p14="http://schemas.microsoft.com/office/powerpoint/2010/main" val="2970798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a:t>In </a:t>
            </a:r>
            <a:r>
              <a:rPr lang="en-GB" sz="2800" dirty="0"/>
              <a:t>vector space retrieval each row of the matrix M corresponds to </a:t>
            </a:r>
            <a:br>
              <a:rPr lang="en-GB" sz="3200" dirty="0"/>
            </a:br>
            <a:endParaRPr lang="en-US" altLang="en-US" sz="3200"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5753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6" name="Oval 5"/>
          <p:cNvSpPr/>
          <p:nvPr/>
        </p:nvSpPr>
        <p:spPr bwMode="auto">
          <a:xfrm>
            <a:off x="2317225" y="2829639"/>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4710106" y="2829639"/>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209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127226"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127226"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3723710"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3702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extLst/>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r>
              <a:rPr lang="en-US" altLang="x-none" dirty="0">
                <a:ea typeface="ＭＳ Ｐゴシック" charset="-128"/>
              </a:rPr>
              <a:t>Distributions follow a </a:t>
            </a:r>
            <a:r>
              <a:rPr lang="en-US" altLang="x-none" dirty="0" err="1">
                <a:ea typeface="ＭＳ Ｐゴシック" charset="-128"/>
              </a:rPr>
              <a:t>Dirichlet</a:t>
            </a:r>
            <a:r>
              <a:rPr lang="en-US" altLang="x-none" dirty="0">
                <a:ea typeface="ＭＳ Ｐゴシック" charset="-128"/>
              </a:rPr>
              <a:t> distribution</a:t>
            </a:r>
          </a:p>
          <a:p>
            <a:r>
              <a:rPr lang="en-US" altLang="x-none" dirty="0">
                <a:ea typeface="ＭＳ Ｐゴシック" charset="-128"/>
              </a:rPr>
              <a:t>Construction of topic model is mathematically involved, but computationally feasible</a:t>
            </a:r>
          </a:p>
          <a:p>
            <a:r>
              <a:rPr lang="en-US" dirty="0"/>
              <a:t>Considered as the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6318" y="4396200"/>
            <a:ext cx="1619418" cy="738664"/>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87683" y="4396200"/>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64775" y="502647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TextBox 6"/>
          <p:cNvSpPr txBox="1"/>
          <p:nvPr/>
        </p:nvSpPr>
        <p:spPr>
          <a:xfrm>
            <a:off x="4813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180169" y="3314224"/>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055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2815421" y="3897107"/>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extLst/>
          </p:nvPr>
        </p:nvGraphicFramePr>
        <p:xfrm>
          <a:off x="5037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0.25</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179119" y="5080026"/>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2792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8" y="1650249"/>
                <a:ext cx="7982063" cy="4285235"/>
              </a:xfrm>
            </p:spPr>
            <p:txBody>
              <a:bodyPr/>
              <a:lstStyle/>
              <a:p>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b="0"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r>
                  <a:rPr lang="en-US" sz="2386" dirty="0"/>
                  <a:t>So 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8" y="1650249"/>
                <a:ext cx="7982063" cy="4285235"/>
              </a:xfrm>
              <a:blipFill>
                <a:blip r:embed="rId3"/>
                <a:stretch>
                  <a:fillRect l="-1113"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Learning the model: 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r>
                  <a:rPr lang="en-US" sz="2386" dirty="0"/>
                  <a:t>Using the model (independence assumption)</a:t>
                </a:r>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b="-259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3" name="Rectangle 2"/>
          <p:cNvSpPr/>
          <p:nvPr/>
        </p:nvSpPr>
        <p:spPr>
          <a:xfrm>
            <a:off x="179388" y="1509865"/>
            <a:ext cx="7343112" cy="1384995"/>
          </a:xfrm>
          <a:prstGeom prst="rect">
            <a:avLst/>
          </a:prstGeom>
        </p:spPr>
        <p:txBody>
          <a:bodyPr wrap="square">
            <a:spAutoFit/>
          </a:bodyPr>
          <a:lstStyle/>
          <a:p>
            <a:pPr algn="l"/>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35019</TotalTime>
  <Words>7224</Words>
  <Application>Microsoft Macintosh PowerPoint</Application>
  <PresentationFormat>On-screen Show (4:3)</PresentationFormat>
  <Paragraphs>793</Paragraphs>
  <Slides>55</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8" baseType="lpstr">
      <vt:lpstr>ＭＳ Ｐゴシック</vt:lpstr>
      <vt:lpstr>ＭＳ Ｐゴシック</vt:lpstr>
      <vt:lpstr>Arial</vt:lpstr>
      <vt:lpstr>Calibri</vt:lpstr>
      <vt:lpstr>Cambria Math</vt:lpstr>
      <vt:lpstr>Comic Sans MS</vt:lpstr>
      <vt:lpstr>Symbol</vt:lpstr>
      <vt:lpstr>Tempus Sans ITC</vt:lpstr>
      <vt:lpstr>Times New Roman</vt:lpstr>
      <vt:lpstr>Verdana</vt:lpstr>
      <vt:lpstr>Wingdings</vt:lpstr>
      <vt:lpstr>part1 XML</vt:lpstr>
      <vt:lpstr>Equation</vt:lpstr>
      <vt:lpstr>8. Probabilistic Information Retrieval</vt:lpstr>
      <vt:lpstr>Probabilistic Information Retrieval</vt:lpstr>
      <vt:lpstr>Query Likelihood Model</vt:lpstr>
      <vt:lpstr>Language Modeling</vt:lpstr>
      <vt:lpstr>What is a Language Model?</vt:lpstr>
      <vt:lpstr>Probabilistic Language Model</vt:lpstr>
      <vt:lpstr>Probability to Create a Query</vt:lpstr>
      <vt:lpstr>Learning and 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Overview of Retrieval Model Properties</vt:lpstr>
      <vt:lpstr>9. Latent Semantic Indexing</vt:lpstr>
      <vt:lpstr>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Example (SVD, s=2)</vt:lpstr>
      <vt:lpstr>Mapping of Query Vector into Concept Space</vt:lpstr>
      <vt:lpstr>Ranked Result</vt:lpstr>
      <vt:lpstr>Plot of Terms and  Documents in 2-d  Concept Space</vt:lpstr>
      <vt:lpstr>In vector space retrieval each row of the matrix M corresponds to  </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535</cp:revision>
  <cp:lastPrinted>2011-09-19T16:41:49Z</cp:lastPrinted>
  <dcterms:created xsi:type="dcterms:W3CDTF">2002-10-01T12:44:42Z</dcterms:created>
  <dcterms:modified xsi:type="dcterms:W3CDTF">2020-10-09T11:42:04Z</dcterms:modified>
</cp:coreProperties>
</file>