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0" r:id="rId7"/>
    <p:sldId id="267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>
        <p:scale>
          <a:sx n="69" d="100"/>
          <a:sy n="69" d="100"/>
        </p:scale>
        <p:origin x="5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27-04-2020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 err="1" smtClean="0"/>
              <a:t>Ravindra</a:t>
            </a:r>
            <a:r>
              <a:rPr lang="en-IN" sz="1800" dirty="0" smtClean="0"/>
              <a:t> Kumar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2" y="738910"/>
            <a:ext cx="11360727" cy="6003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Based on the all analysis spark fund can invest in these top countries and sectors and following companies:</a:t>
            </a:r>
          </a:p>
          <a:p>
            <a:pPr marL="0" indent="0">
              <a:buNone/>
            </a:pPr>
            <a:r>
              <a:rPr lang="en-US" sz="2000" dirty="0" smtClean="0"/>
              <a:t>Funding Type :</a:t>
            </a:r>
            <a:r>
              <a:rPr lang="en-US" sz="2000" b="1" dirty="0" smtClean="0"/>
              <a:t>venture</a:t>
            </a:r>
            <a:endParaRPr lang="en-IN" sz="2000" b="1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138546"/>
            <a:ext cx="9313817" cy="711200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Conclusion</a:t>
            </a:r>
            <a:endParaRPr lang="en-IN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07627"/>
              </p:ext>
            </p:extLst>
          </p:nvPr>
        </p:nvGraphicFramePr>
        <p:xfrm>
          <a:off x="1394692" y="1560946"/>
          <a:ext cx="10030689" cy="5266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3563">
                  <a:extLst>
                    <a:ext uri="{9D8B030D-6E8A-4147-A177-3AD203B41FA5}">
                      <a16:colId xmlns:a16="http://schemas.microsoft.com/office/drawing/2014/main" val="3190504704"/>
                    </a:ext>
                  </a:extLst>
                </a:gridCol>
                <a:gridCol w="3343563">
                  <a:extLst>
                    <a:ext uri="{9D8B030D-6E8A-4147-A177-3AD203B41FA5}">
                      <a16:colId xmlns:a16="http://schemas.microsoft.com/office/drawing/2014/main" val="1065373002"/>
                    </a:ext>
                  </a:extLst>
                </a:gridCol>
                <a:gridCol w="3343563">
                  <a:extLst>
                    <a:ext uri="{9D8B030D-6E8A-4147-A177-3AD203B41FA5}">
                      <a16:colId xmlns:a16="http://schemas.microsoft.com/office/drawing/2014/main" val="1901555721"/>
                    </a:ext>
                  </a:extLst>
                </a:gridCol>
              </a:tblGrid>
              <a:tr h="456827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 to invest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Investing Sector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  companies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095158"/>
                  </a:ext>
                </a:extLst>
              </a:tr>
              <a:tr h="456827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Others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virtustream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092658"/>
                  </a:ext>
                </a:extLst>
              </a:tr>
              <a:tr h="788494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Social, Finance, Analytics, Advertising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shotspotter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333111"/>
                  </a:ext>
                </a:extLst>
              </a:tr>
              <a:tr h="45682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Cleantech</a:t>
                      </a:r>
                      <a:r>
                        <a:rPr lang="en-IN" dirty="0" smtClean="0"/>
                        <a:t> / Semiconductors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biodesix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976028"/>
                  </a:ext>
                </a:extLst>
              </a:tr>
              <a:tr h="456827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GBR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Others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electric-cloud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716295"/>
                  </a:ext>
                </a:extLst>
              </a:tr>
              <a:tr h="63689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Social, Finance, Analytics, Advertising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celltick</a:t>
                      </a:r>
                      <a:r>
                        <a:rPr lang="en-IN" dirty="0" smtClean="0"/>
                        <a:t>-technologies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80418"/>
                  </a:ext>
                </a:extLst>
              </a:tr>
              <a:tr h="45682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Cleantech</a:t>
                      </a:r>
                      <a:r>
                        <a:rPr lang="en-IN" dirty="0" smtClean="0"/>
                        <a:t> / Semiconductors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eusa</a:t>
                      </a:r>
                      <a:r>
                        <a:rPr lang="en-IN" dirty="0" smtClean="0"/>
                        <a:t>-pharma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305746"/>
                  </a:ext>
                </a:extLst>
              </a:tr>
              <a:tr h="456827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Others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firstcry</a:t>
                      </a:r>
                      <a:r>
                        <a:rPr lang="en-IN" dirty="0" smtClean="0"/>
                        <a:t>-com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753517"/>
                  </a:ext>
                </a:extLst>
              </a:tr>
              <a:tr h="45682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Social, Finance, Analytics, Advertising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manthan</a:t>
                      </a:r>
                      <a:r>
                        <a:rPr lang="en-IN" dirty="0" smtClean="0"/>
                        <a:t>-systems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499125"/>
                  </a:ext>
                </a:extLst>
              </a:tr>
              <a:tr h="45682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News, Search and Messaging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gupshup</a:t>
                      </a:r>
                      <a:r>
                        <a:rPr lang="en-IN" dirty="0" smtClean="0"/>
                        <a:t>-technology-</a:t>
                      </a:r>
                      <a:r>
                        <a:rPr lang="en-IN" dirty="0" err="1" smtClean="0"/>
                        <a:t>india</a:t>
                      </a:r>
                      <a:r>
                        <a:rPr lang="en-IN" dirty="0" smtClean="0"/>
                        <a:t>-</a:t>
                      </a:r>
                      <a:r>
                        <a:rPr lang="en-IN" dirty="0" err="1" smtClean="0"/>
                        <a:t>pvt</a:t>
                      </a:r>
                      <a:r>
                        <a:rPr lang="en-IN" dirty="0" smtClean="0"/>
                        <a:t>-ltd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86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960583"/>
            <a:ext cx="11260578" cy="5726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Spark funds want to do investment in companies for that she wants to take effective decision</a:t>
            </a:r>
          </a:p>
          <a:p>
            <a:pPr marL="0" indent="0">
              <a:buNone/>
            </a:pPr>
            <a:r>
              <a:rPr lang="en-US" sz="2000" dirty="0" smtClean="0"/>
              <a:t>For this big decision analysis of global trend is required</a:t>
            </a:r>
          </a:p>
          <a:p>
            <a:pPr marL="0" indent="0">
              <a:buNone/>
            </a:pPr>
            <a:r>
              <a:rPr lang="en-US" sz="2000" dirty="0" smtClean="0"/>
              <a:t>Spark fund has two minor constraint:</a:t>
            </a:r>
          </a:p>
          <a:p>
            <a:pPr marL="457200" indent="-457200">
              <a:buAutoNum type="arabicPeriod"/>
            </a:pPr>
            <a:r>
              <a:rPr lang="en-IN" sz="2000" dirty="0" smtClean="0">
                <a:solidFill>
                  <a:srgbClr val="333333"/>
                </a:solidFill>
                <a:latin typeface="Merriweather"/>
              </a:rPr>
              <a:t>It </a:t>
            </a:r>
            <a:r>
              <a:rPr lang="en-IN" sz="2000" dirty="0">
                <a:solidFill>
                  <a:srgbClr val="333333"/>
                </a:solidFill>
                <a:latin typeface="Merriweather"/>
              </a:rPr>
              <a:t>wants to invest between </a:t>
            </a:r>
            <a:r>
              <a:rPr lang="en-IN" sz="2000" b="1" dirty="0">
                <a:solidFill>
                  <a:srgbClr val="333333"/>
                </a:solidFill>
                <a:latin typeface="Merriweather"/>
              </a:rPr>
              <a:t>5 to 15 million USD</a:t>
            </a:r>
            <a:r>
              <a:rPr lang="en-IN" sz="2000" dirty="0">
                <a:solidFill>
                  <a:srgbClr val="333333"/>
                </a:solidFill>
                <a:latin typeface="Merriweather"/>
              </a:rPr>
              <a:t> per round of </a:t>
            </a:r>
            <a:r>
              <a:rPr lang="en-IN" sz="2000" dirty="0" smtClean="0">
                <a:solidFill>
                  <a:srgbClr val="333333"/>
                </a:solidFill>
                <a:latin typeface="Merriweather"/>
              </a:rPr>
              <a:t>investment</a:t>
            </a:r>
          </a:p>
          <a:p>
            <a:pPr marL="457200" indent="-457200">
              <a:buAutoNum type="arabicPeriod"/>
            </a:pPr>
            <a:r>
              <a:rPr lang="en-IN" sz="2000" dirty="0">
                <a:solidFill>
                  <a:srgbClr val="333333"/>
                </a:solidFill>
                <a:latin typeface="Merriweather"/>
              </a:rPr>
              <a:t>It wants to invest only in </a:t>
            </a:r>
            <a:r>
              <a:rPr lang="en-IN" sz="2000" b="1" dirty="0">
                <a:solidFill>
                  <a:srgbClr val="333333"/>
                </a:solidFill>
                <a:latin typeface="Merriweather"/>
              </a:rPr>
              <a:t>English-speaking countries</a:t>
            </a:r>
            <a:r>
              <a:rPr lang="en-IN" sz="2000" dirty="0">
                <a:solidFill>
                  <a:srgbClr val="333333"/>
                </a:solidFill>
                <a:latin typeface="Merriweather"/>
              </a:rPr>
              <a:t> because of the ease of communication with the companies it would invest </a:t>
            </a:r>
            <a:r>
              <a:rPr lang="en-IN" sz="2000" dirty="0" smtClean="0">
                <a:solidFill>
                  <a:srgbClr val="333333"/>
                </a:solidFill>
                <a:latin typeface="Merriweather"/>
              </a:rPr>
              <a:t>in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333333"/>
                </a:solidFill>
                <a:latin typeface="Merriweather"/>
              </a:rPr>
              <a:t>Business objective</a:t>
            </a:r>
            <a:r>
              <a:rPr lang="en-IN" sz="2000" b="1" dirty="0" smtClean="0">
                <a:solidFill>
                  <a:srgbClr val="333333"/>
                </a:solidFill>
                <a:latin typeface="Merriweather"/>
              </a:rPr>
              <a:t>: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333333"/>
                </a:solidFill>
                <a:latin typeface="Merriweather"/>
              </a:rPr>
              <a:t>The objective is to identify the best sectors, countries, and a suitable investment type for making investments</a:t>
            </a:r>
            <a:r>
              <a:rPr lang="en-IN" sz="2000" dirty="0" smtClean="0">
                <a:solidFill>
                  <a:srgbClr val="333333"/>
                </a:solidFill>
                <a:latin typeface="Merriweather"/>
              </a:rPr>
              <a:t>.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333333"/>
                </a:solidFill>
                <a:latin typeface="Merriweather"/>
              </a:rPr>
              <a:t>Goals of data analysis</a:t>
            </a:r>
            <a:r>
              <a:rPr lang="en-IN" sz="2000" dirty="0" smtClean="0">
                <a:solidFill>
                  <a:srgbClr val="333333"/>
                </a:solidFill>
                <a:latin typeface="Merriweather"/>
              </a:rPr>
              <a:t>:</a:t>
            </a:r>
          </a:p>
          <a:p>
            <a:pPr marL="457200" indent="-457200">
              <a:buAutoNum type="arabicPeriod"/>
            </a:pPr>
            <a:r>
              <a:rPr lang="en-IN" sz="2000" b="1" dirty="0" smtClean="0">
                <a:solidFill>
                  <a:srgbClr val="333333"/>
                </a:solidFill>
                <a:latin typeface="Merriweather"/>
              </a:rPr>
              <a:t>Investment </a:t>
            </a:r>
            <a:r>
              <a:rPr lang="en-IN" sz="2000" b="1" dirty="0">
                <a:solidFill>
                  <a:srgbClr val="333333"/>
                </a:solidFill>
                <a:latin typeface="Merriweather"/>
              </a:rPr>
              <a:t>type </a:t>
            </a:r>
            <a:r>
              <a:rPr lang="en-IN" sz="2000" b="1" dirty="0" smtClean="0">
                <a:solidFill>
                  <a:srgbClr val="333333"/>
                </a:solidFill>
                <a:latin typeface="Merriweather"/>
              </a:rPr>
              <a:t>analysis</a:t>
            </a:r>
            <a:r>
              <a:rPr lang="en-IN" sz="2000" dirty="0" smtClean="0">
                <a:solidFill>
                  <a:srgbClr val="333333"/>
                </a:solidFill>
                <a:latin typeface="Merriweather"/>
              </a:rPr>
              <a:t>: Comparing </a:t>
            </a:r>
            <a:r>
              <a:rPr lang="en-IN" sz="2000" dirty="0">
                <a:solidFill>
                  <a:srgbClr val="333333"/>
                </a:solidFill>
                <a:latin typeface="Merriweather"/>
              </a:rPr>
              <a:t>the typical investment </a:t>
            </a:r>
            <a:r>
              <a:rPr lang="en-IN" sz="2000" dirty="0" smtClean="0">
                <a:solidFill>
                  <a:srgbClr val="333333"/>
                </a:solidFill>
                <a:latin typeface="Merriweather"/>
              </a:rPr>
              <a:t>amounts </a:t>
            </a:r>
            <a:r>
              <a:rPr lang="en-IN" sz="2000" dirty="0">
                <a:solidFill>
                  <a:srgbClr val="333333"/>
                </a:solidFill>
                <a:latin typeface="Merriweather"/>
              </a:rPr>
              <a:t>so that Spark Funds can choose the type that is best suited for their strategy</a:t>
            </a:r>
            <a:r>
              <a:rPr lang="en-IN" sz="2000" dirty="0" smtClean="0">
                <a:solidFill>
                  <a:srgbClr val="333333"/>
                </a:solidFill>
                <a:latin typeface="Merriweather"/>
              </a:rPr>
              <a:t>.</a:t>
            </a:r>
          </a:p>
          <a:p>
            <a:pPr marL="457200" indent="-457200">
              <a:buAutoNum type="arabicPeriod"/>
            </a:pPr>
            <a:r>
              <a:rPr lang="en-IN" sz="2000" b="1" dirty="0">
                <a:solidFill>
                  <a:srgbClr val="333333"/>
                </a:solidFill>
                <a:latin typeface="Merriweather"/>
              </a:rPr>
              <a:t>Country </a:t>
            </a:r>
            <a:r>
              <a:rPr lang="en-IN" sz="2000" b="1" dirty="0" smtClean="0">
                <a:solidFill>
                  <a:srgbClr val="333333"/>
                </a:solidFill>
                <a:latin typeface="Merriweather"/>
              </a:rPr>
              <a:t>analysis</a:t>
            </a:r>
            <a:r>
              <a:rPr lang="en-IN" sz="2000" dirty="0" smtClean="0">
                <a:solidFill>
                  <a:srgbClr val="333333"/>
                </a:solidFill>
                <a:latin typeface="Merriweather"/>
              </a:rPr>
              <a:t>: Identifying </a:t>
            </a:r>
            <a:r>
              <a:rPr lang="en-IN" sz="2000" dirty="0">
                <a:solidFill>
                  <a:srgbClr val="333333"/>
                </a:solidFill>
                <a:latin typeface="Merriweather"/>
              </a:rPr>
              <a:t>the countries which have been the most heavily invested in the past. </a:t>
            </a:r>
            <a:endParaRPr lang="en-IN" sz="2000" dirty="0" smtClean="0">
              <a:solidFill>
                <a:srgbClr val="333333"/>
              </a:solidFill>
              <a:latin typeface="Merriweather"/>
            </a:endParaRPr>
          </a:p>
          <a:p>
            <a:pPr marL="457200" indent="-457200">
              <a:buAutoNum type="arabicPeriod"/>
            </a:pPr>
            <a:r>
              <a:rPr lang="en-IN" sz="2000" b="1" dirty="0">
                <a:solidFill>
                  <a:srgbClr val="333333"/>
                </a:solidFill>
                <a:latin typeface="Merriweather"/>
              </a:rPr>
              <a:t>Sector analysis</a:t>
            </a:r>
            <a:r>
              <a:rPr lang="en-IN" sz="2000" dirty="0" smtClean="0">
                <a:solidFill>
                  <a:srgbClr val="333333"/>
                </a:solidFill>
                <a:latin typeface="Merriweather"/>
              </a:rPr>
              <a:t>: </a:t>
            </a:r>
            <a:r>
              <a:rPr lang="en-IN" sz="2000" dirty="0">
                <a:solidFill>
                  <a:srgbClr val="333333"/>
                </a:solidFill>
                <a:latin typeface="Merriweather"/>
              </a:rPr>
              <a:t>Understanding the distribution of investments across the eight main sectors. </a:t>
            </a:r>
            <a:endParaRPr lang="en-US" sz="2000" dirty="0">
              <a:solidFill>
                <a:srgbClr val="333333"/>
              </a:solidFill>
              <a:latin typeface="Merriweather"/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101600"/>
            <a:ext cx="9313817" cy="757382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b="1" dirty="0" smtClean="0"/>
              <a:t>Spark Fund Investment Case Study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30036"/>
            <a:ext cx="11168742" cy="4869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IN" sz="1800" dirty="0" smtClean="0"/>
              <a:t>	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45" y="1082241"/>
            <a:ext cx="11379200" cy="536474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12291" y="147782"/>
            <a:ext cx="7937995" cy="934459"/>
          </a:xfrm>
        </p:spPr>
        <p:txBody>
          <a:bodyPr/>
          <a:lstStyle/>
          <a:p>
            <a:r>
              <a:rPr lang="en-US" dirty="0" smtClean="0"/>
              <a:t>Problem solving methodology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1062182"/>
            <a:ext cx="11169650" cy="53570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0981" y="489282"/>
            <a:ext cx="648392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/>
              <a:t>Investment Across all </a:t>
            </a:r>
            <a:r>
              <a:rPr lang="en-US" sz="2400" b="1" dirty="0" err="1" smtClean="0"/>
              <a:t>funding_round_types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Investment Analysis for four main funding type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164" y="1838036"/>
            <a:ext cx="9107054" cy="486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Pie chart analysis for  fraction of number of investment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00" y="1597892"/>
            <a:ext cx="7629236" cy="500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Average funding analysis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1854200"/>
            <a:ext cx="10825017" cy="479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7891" y="1496218"/>
            <a:ext cx="7407564" cy="501397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US" b="1" dirty="0" smtClean="0"/>
              <a:t>Top9 countries for best investment</a:t>
            </a:r>
            <a:endParaRPr lang="en-IN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39942"/>
              </p:ext>
            </p:extLst>
          </p:nvPr>
        </p:nvGraphicFramePr>
        <p:xfrm>
          <a:off x="341745" y="1967602"/>
          <a:ext cx="3546764" cy="4071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382">
                  <a:extLst>
                    <a:ext uri="{9D8B030D-6E8A-4147-A177-3AD203B41FA5}">
                      <a16:colId xmlns:a16="http://schemas.microsoft.com/office/drawing/2014/main" val="3734274814"/>
                    </a:ext>
                  </a:extLst>
                </a:gridCol>
                <a:gridCol w="1773382">
                  <a:extLst>
                    <a:ext uri="{9D8B030D-6E8A-4147-A177-3AD203B41FA5}">
                      <a16:colId xmlns:a16="http://schemas.microsoft.com/office/drawing/2014/main" val="1498820316"/>
                    </a:ext>
                  </a:extLst>
                </a:gridCol>
              </a:tblGrid>
              <a:tr h="50504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Country_code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Raised_amount_usd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689669"/>
                  </a:ext>
                </a:extLst>
              </a:tr>
              <a:tr h="505048"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/>
                        <a:t>420068.029342</a:t>
                      </a: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60810"/>
                  </a:ext>
                </a:extLst>
              </a:tr>
              <a:tr h="293543">
                <a:tc>
                  <a:txBody>
                    <a:bodyPr/>
                    <a:lstStyle/>
                    <a:p>
                      <a:r>
                        <a:rPr lang="en-US" dirty="0" smtClean="0"/>
                        <a:t>CHN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39338.918773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423576"/>
                  </a:ext>
                </a:extLst>
              </a:tr>
              <a:tr h="293543">
                <a:tc>
                  <a:txBody>
                    <a:bodyPr/>
                    <a:lstStyle/>
                    <a:p>
                      <a:r>
                        <a:rPr lang="en-US" dirty="0" smtClean="0"/>
                        <a:t>GBR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/>
                        <a:t>20072.813004</a:t>
                      </a: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860143"/>
                  </a:ext>
                </a:extLst>
              </a:tr>
              <a:tr h="293543">
                <a:tc>
                  <a:txBody>
                    <a:bodyPr/>
                    <a:lstStyle/>
                    <a:p>
                      <a:r>
                        <a:rPr lang="en-US" dirty="0" smtClean="0"/>
                        <a:t>IND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/>
                        <a:t>14261.508718</a:t>
                      </a: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735558"/>
                  </a:ext>
                </a:extLst>
              </a:tr>
              <a:tr h="293543"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/>
                        <a:t>9482.217668</a:t>
                      </a: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239844"/>
                  </a:ext>
                </a:extLst>
              </a:tr>
              <a:tr h="293543">
                <a:tc>
                  <a:txBody>
                    <a:bodyPr/>
                    <a:lstStyle/>
                    <a:p>
                      <a:r>
                        <a:rPr lang="en-US" dirty="0" smtClean="0"/>
                        <a:t>FRA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/>
                        <a:t>7226.851352</a:t>
                      </a: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785074"/>
                  </a:ext>
                </a:extLst>
              </a:tr>
              <a:tr h="293543">
                <a:tc>
                  <a:txBody>
                    <a:bodyPr/>
                    <a:lstStyle/>
                    <a:p>
                      <a:r>
                        <a:rPr lang="en-US" dirty="0" smtClean="0"/>
                        <a:t>ISR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/>
                        <a:t>6854.350477</a:t>
                      </a: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415882"/>
                  </a:ext>
                </a:extLst>
              </a:tr>
              <a:tr h="293543">
                <a:tc>
                  <a:txBody>
                    <a:bodyPr/>
                    <a:lstStyle/>
                    <a:p>
                      <a:r>
                        <a:rPr lang="en-US" dirty="0" smtClean="0"/>
                        <a:t>DEU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/>
                        <a:t>6306.921981</a:t>
                      </a: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166665"/>
                  </a:ext>
                </a:extLst>
              </a:tr>
              <a:tr h="293543">
                <a:tc>
                  <a:txBody>
                    <a:bodyPr/>
                    <a:lstStyle/>
                    <a:p>
                      <a:r>
                        <a:rPr lang="en-US" dirty="0" smtClean="0"/>
                        <a:t>JPN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 smtClean="0"/>
                        <a:t>3167.647127</a:t>
                      </a: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9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582" y="1579418"/>
            <a:ext cx="9845963" cy="51354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 smtClean="0"/>
              <a:t>Investment analysis in top3 sector of top3 countries(English speaking Country)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193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Merriweather</vt:lpstr>
      <vt:lpstr>Times New Roman</vt:lpstr>
      <vt:lpstr>Office Theme</vt:lpstr>
      <vt:lpstr>INVESTMENT ASSIGNMENT  SUBMISSION </vt:lpstr>
      <vt:lpstr> Spark Fund Investment Case Study</vt:lpstr>
      <vt:lpstr>Problem solving methodology</vt:lpstr>
      <vt:lpstr>PowerPoint Presentation</vt:lpstr>
      <vt:lpstr> Investment Analysis for four main funding type</vt:lpstr>
      <vt:lpstr>Pie chart analysis for  fraction of number of investment</vt:lpstr>
      <vt:lpstr> Average funding analysis</vt:lpstr>
      <vt:lpstr>Top9 countries for best investment</vt:lpstr>
      <vt:lpstr> Investment analysis in top3 sector of top3 countries(English speaking Country) 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NCE</cp:lastModifiedBy>
  <cp:revision>37</cp:revision>
  <dcterms:created xsi:type="dcterms:W3CDTF">2016-06-09T08:16:28Z</dcterms:created>
  <dcterms:modified xsi:type="dcterms:W3CDTF">2020-04-27T11:32:40Z</dcterms:modified>
</cp:coreProperties>
</file>