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3" r:id="rId4"/>
    <p:sldId id="292" r:id="rId5"/>
    <p:sldId id="293" r:id="rId6"/>
    <p:sldId id="294" r:id="rId7"/>
    <p:sldId id="295" r:id="rId8"/>
    <p:sldId id="296" r:id="rId9"/>
    <p:sldId id="297" r:id="rId10"/>
    <p:sldId id="271" r:id="rId11"/>
    <p:sldId id="280" r:id="rId12"/>
    <p:sldId id="285" r:id="rId13"/>
    <p:sldId id="275" r:id="rId14"/>
    <p:sldId id="286" r:id="rId15"/>
    <p:sldId id="287" r:id="rId16"/>
    <p:sldId id="289" r:id="rId17"/>
    <p:sldId id="288" r:id="rId18"/>
    <p:sldId id="278" r:id="rId19"/>
    <p:sldId id="290" r:id="rId20"/>
    <p:sldId id="291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122" d="100"/>
          <a:sy n="122" d="100"/>
        </p:scale>
        <p:origin x="-2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beocat.cis.ksu.edu/BeocatDocs/index.php/SGEBasics" TargetMode="External"/><Relationship Id="rId3" Type="http://schemas.openxmlformats.org/officeDocument/2006/relationships/hyperlink" Target="http://support.beocat.cis.ksu.edu/BeocatDocs/index.php/AdvancedS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Dot plot &amp; Command line BLAST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PLPTH813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</a:t>
            </a:r>
            <a:r>
              <a:rPr lang="en-US" sz="2800" dirty="0" smtClean="0"/>
              <a:t>23/2018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1"/>
            <a:ext cx="8728527" cy="4618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E.coli</a:t>
            </a:r>
            <a:r>
              <a:rPr lang="en-US" dirty="0" smtClean="0"/>
              <a:t> K-12 </a:t>
            </a:r>
            <a:r>
              <a:rPr lang="fr-FR" dirty="0" smtClean="0"/>
              <a:t>MG1655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# </a:t>
            </a:r>
            <a:r>
              <a:rPr lang="fr-FR" dirty="0" err="1" smtClean="0"/>
              <a:t>create</a:t>
            </a:r>
            <a:r>
              <a:rPr lang="fr-FR" dirty="0" smtClean="0"/>
              <a:t> a new directory for </a:t>
            </a:r>
            <a:r>
              <a:rPr lang="fr-FR" dirty="0" err="1" smtClean="0"/>
              <a:t>today's</a:t>
            </a:r>
            <a:r>
              <a:rPr lang="fr-FR" dirty="0" smtClean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 smtClean="0">
                <a:latin typeface="Courier"/>
                <a:cs typeface="Courier"/>
              </a:rPr>
              <a:t>mkdir</a:t>
            </a:r>
            <a:r>
              <a:rPr lang="fr-FR" sz="2000" dirty="0" smtClean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 smtClean="0">
                <a:latin typeface="Courier"/>
                <a:cs typeface="Courier"/>
              </a:rPr>
              <a:t>mkdir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  <a:r>
              <a:rPr lang="fr-FR" sz="2000" dirty="0" err="1" smtClean="0">
                <a:latin typeface="Courier"/>
                <a:cs typeface="Courier"/>
              </a:rPr>
              <a:t>db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"/>
                <a:cs typeface="Courier"/>
              </a:rPr>
              <a:t>cd </a:t>
            </a:r>
            <a:r>
              <a:rPr lang="fr-FR" sz="2000" dirty="0" err="1" smtClean="0">
                <a:latin typeface="Courier"/>
                <a:cs typeface="Courier"/>
              </a:rPr>
              <a:t>db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/homes/liu3zhen/teaching/BA17/</a:t>
            </a:r>
            <a:r>
              <a:rPr lang="en-US" sz="1600" dirty="0">
                <a:latin typeface="Courier"/>
                <a:cs typeface="Courier"/>
              </a:rPr>
              <a:t>Lab06_BLAST/</a:t>
            </a:r>
            <a:r>
              <a:rPr lang="en-US" sz="1600" dirty="0" err="1">
                <a:latin typeface="Courier"/>
                <a:cs typeface="Courier"/>
              </a:rPr>
              <a:t>db</a:t>
            </a:r>
            <a:r>
              <a:rPr lang="en-US" sz="1600" dirty="0">
                <a:latin typeface="Courier"/>
                <a:cs typeface="Courier"/>
              </a:rPr>
              <a:t>/MG1655.fasta 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</a:t>
            </a:r>
            <a:r>
              <a:rPr lang="en-US" b="1" dirty="0" err="1" smtClean="0">
                <a:solidFill>
                  <a:srgbClr val="17375E"/>
                </a:solidFill>
              </a:rPr>
              <a:t>akeblastdb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 smtClean="0"/>
              <a:t>A program to create a BLAST database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makeblastdb</a:t>
            </a:r>
            <a:r>
              <a:rPr lang="en-US" dirty="0" smtClean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makeblastdb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r>
              <a:rPr lang="en-US" sz="1600" dirty="0">
                <a:latin typeface="Courier New"/>
                <a:cs typeface="Courier New"/>
              </a:rPr>
              <a:t> -</a:t>
            </a:r>
            <a:r>
              <a:rPr lang="en-US" sz="1600" dirty="0" err="1" smtClean="0">
                <a:latin typeface="Courier New"/>
                <a:cs typeface="Courier New"/>
              </a:rPr>
              <a:t>parse_seqids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43464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pwd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 smtClean="0"/>
              <a:t>a DNA </a:t>
            </a:r>
            <a:r>
              <a:rPr lang="fr-FR" dirty="0" err="1" smtClean="0"/>
              <a:t>sequence</a:t>
            </a:r>
            <a:r>
              <a:rPr lang="fr-FR" dirty="0" smtClean="0"/>
              <a:t> and </a:t>
            </a:r>
            <a:r>
              <a:rPr lang="en-US" dirty="0"/>
              <a:t>a protein </a:t>
            </a:r>
            <a:r>
              <a:rPr lang="en-US" dirty="0" smtClean="0"/>
              <a:t>sequence</a:t>
            </a:r>
            <a:endParaRPr lang="fr-F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cp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/homes/liu3zhen/teaching/BA17/</a:t>
            </a:r>
            <a:r>
              <a:rPr lang="en-US" sz="1800" dirty="0">
                <a:latin typeface="Courier"/>
                <a:cs typeface="Courier"/>
              </a:rPr>
              <a:t>Lab06_BLAST</a:t>
            </a:r>
            <a:r>
              <a:rPr lang="en-US" sz="1800" dirty="0" smtClean="0">
                <a:latin typeface="Courier"/>
                <a:cs typeface="Courier"/>
              </a:rPr>
              <a:t>/alignment/*.</a:t>
            </a:r>
            <a:r>
              <a:rPr lang="en-US" sz="1800" dirty="0" err="1" smtClean="0">
                <a:latin typeface="Courier"/>
                <a:cs typeface="Courier"/>
              </a:rPr>
              <a:t>fa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sz="18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09" y="1287766"/>
            <a:ext cx="8644819" cy="437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073372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Database</a:t>
            </a:r>
            <a:r>
              <a:rPr lang="en-US" sz="1000" dirty="0">
                <a:latin typeface="Courier"/>
                <a:cs typeface="Courier"/>
              </a:rPr>
              <a:t>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Query</a:t>
            </a:r>
            <a:r>
              <a:rPr lang="en-US" sz="1000" dirty="0">
                <a:latin typeface="Courier"/>
                <a:cs typeface="Courier"/>
              </a:rPr>
              <a:t>= MG1655_partial</a:t>
            </a:r>
          </a:p>
          <a:p>
            <a:r>
              <a:rPr lang="en-US" sz="1000" dirty="0" smtClean="0">
                <a:latin typeface="Courier"/>
                <a:cs typeface="Courier"/>
              </a:rPr>
              <a:t>Length</a:t>
            </a:r>
            <a:r>
              <a:rPr lang="en-US" sz="1000" dirty="0">
                <a:latin typeface="Courier"/>
                <a:cs typeface="Courier"/>
              </a:rPr>
              <a:t>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...</a:t>
            </a:r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BLASTN with tabular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--output--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endParaRPr lang="en-US" sz="1600" dirty="0" smtClean="0"/>
          </a:p>
          <a:p>
            <a:r>
              <a:rPr lang="en-US" sz="1200" dirty="0" smtClean="0"/>
              <a:t># </a:t>
            </a:r>
            <a:r>
              <a:rPr lang="en-US" sz="1200" dirty="0"/>
              <a:t>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/>
                <a:gridCol w="1330633"/>
                <a:gridCol w="764508"/>
                <a:gridCol w="885900"/>
                <a:gridCol w="863600"/>
                <a:gridCol w="778933"/>
                <a:gridCol w="508000"/>
                <a:gridCol w="508000"/>
                <a:gridCol w="508000"/>
                <a:gridCol w="482600"/>
                <a:gridCol w="794442"/>
                <a:gridCol w="611023"/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blastn</a:t>
            </a:r>
            <a:r>
              <a:rPr lang="en-US" dirty="0" smtClean="0">
                <a:latin typeface="Courier New"/>
                <a:cs typeface="Courier New"/>
              </a:rPr>
              <a:t> -query MG1655dnaseq.fa -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 ../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/MG1655 -</a:t>
            </a:r>
            <a:r>
              <a:rPr lang="en-US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 smtClean="0">
                <a:latin typeface="Courier New"/>
                <a:cs typeface="Courier New"/>
              </a:rPr>
              <a:t> 7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7: tabular with comment lines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BLASTN with tabular format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 smtClean="0"/>
              <a:t>MG1655_partial</a:t>
            </a:r>
            <a:r>
              <a:rPr lang="en-US" sz="1200" dirty="0"/>
              <a:t>	gi|556503834|ref|NC_000913.3|	100.00	280	0	0	1	280	10361	10640	1e-147	  </a:t>
            </a:r>
            <a:r>
              <a:rPr lang="en-US" sz="1200" dirty="0" smtClean="0"/>
              <a:t>518</a:t>
            </a:r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blastn</a:t>
            </a:r>
            <a:r>
              <a:rPr lang="en-US" dirty="0" smtClean="0">
                <a:latin typeface="Courier New"/>
                <a:cs typeface="Courier New"/>
              </a:rPr>
              <a:t> -query MG1655dnaseq.fa -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 ../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/MG1655 –</a:t>
            </a:r>
            <a:r>
              <a:rPr lang="en-US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 smtClean="0">
                <a:latin typeface="Courier New"/>
                <a:cs typeface="Courier New"/>
              </a:rPr>
              <a:t>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6: tabular without comment lines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sequence to the DNA genome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52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smtClean="0">
                <a:latin typeface="Courier"/>
                <a:cs typeface="Courier"/>
              </a:rPr>
              <a:t>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2462" y="3198042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Query</a:t>
            </a:r>
            <a:r>
              <a:rPr lang="en-US" sz="800" dirty="0">
                <a:latin typeface="Courier"/>
                <a:cs typeface="Courier"/>
              </a:rPr>
              <a:t>= C321.deltaA</a:t>
            </a:r>
          </a:p>
          <a:p>
            <a:r>
              <a:rPr lang="en-US" sz="800" dirty="0" smtClean="0">
                <a:latin typeface="Courier"/>
                <a:cs typeface="Courier"/>
              </a:rPr>
              <a:t>Length</a:t>
            </a:r>
            <a:r>
              <a:rPr lang="en-US" sz="800" dirty="0">
                <a:latin typeface="Courier"/>
                <a:cs typeface="Courier"/>
              </a:rPr>
              <a:t>=450</a:t>
            </a:r>
          </a:p>
          <a:p>
            <a:r>
              <a:rPr lang="fr-FR" sz="800" dirty="0" smtClean="0">
                <a:latin typeface="Courier"/>
                <a:cs typeface="Courier"/>
              </a:rPr>
              <a:t>                                                                      </a:t>
            </a:r>
            <a:r>
              <a:rPr lang="fr-FR" sz="800" dirty="0">
                <a:latin typeface="Courier"/>
                <a:cs typeface="Courier"/>
              </a:rPr>
              <a:t>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 smtClean="0">
                <a:latin typeface="Courier"/>
                <a:cs typeface="Courier"/>
              </a:rPr>
              <a:t>ref</a:t>
            </a:r>
            <a:r>
              <a:rPr lang="it-IT" sz="800" dirty="0">
                <a:latin typeface="Courier"/>
                <a:cs typeface="Courier"/>
              </a:rPr>
              <a:t>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 smtClean="0">
              <a:latin typeface="Courier"/>
              <a:cs typeface="Courier"/>
            </a:endParaRPr>
          </a:p>
          <a:p>
            <a:r>
              <a:rPr lang="it-IT" sz="800" dirty="0" smtClean="0">
                <a:latin typeface="Courier"/>
                <a:cs typeface="Courier"/>
              </a:rPr>
              <a:t>&gt;</a:t>
            </a:r>
            <a:r>
              <a:rPr lang="it-IT" sz="800" dirty="0">
                <a:latin typeface="Courier"/>
                <a:cs typeface="Courier"/>
              </a:rPr>
              <a:t>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...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 smtClean="0"/>
              <a:t>Protein sequence to the DNA genome sequence</a:t>
            </a:r>
            <a:br>
              <a:rPr lang="en-US" dirty="0" smtClean="0"/>
            </a:br>
            <a:r>
              <a:rPr lang="en-US" dirty="0" smtClean="0"/>
              <a:t>tabular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0" y="2807933"/>
            <a:ext cx="8906841" cy="97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smtClean="0">
                <a:latin typeface="Courier"/>
                <a:cs typeface="Courier"/>
              </a:rPr>
              <a:t>MG1655 -</a:t>
            </a:r>
            <a:r>
              <a:rPr lang="en-US" dirty="0" err="1" smtClean="0">
                <a:latin typeface="Courier"/>
                <a:cs typeface="Courier"/>
              </a:rPr>
              <a:t>outfmt</a:t>
            </a:r>
            <a:r>
              <a:rPr lang="en-US" dirty="0" smtClean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575" y="4338973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5"/>
            <a:ext cx="8205579" cy="332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blastn</a:t>
            </a:r>
            <a:r>
              <a:rPr lang="en-US" sz="1800" dirty="0" smtClean="0">
                <a:latin typeface="Courier New"/>
                <a:cs typeface="Courier New"/>
              </a:rPr>
              <a:t> -query MG1655dnaseq.fa -</a:t>
            </a:r>
            <a:r>
              <a:rPr lang="en-US" sz="1800" dirty="0" err="1" smtClean="0">
                <a:latin typeface="Courier New"/>
                <a:cs typeface="Courier New"/>
              </a:rPr>
              <a:t>db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nt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outfmt</a:t>
            </a:r>
            <a:r>
              <a:rPr lang="en-US" sz="1800" dirty="0" smtClean="0">
                <a:latin typeface="Courier New"/>
                <a:cs typeface="Courier New"/>
              </a:rPr>
              <a:t> 6 –remote &gt; </a:t>
            </a:r>
            <a:r>
              <a:rPr lang="en-US" sz="1800" dirty="0" err="1" smtClean="0">
                <a:latin typeface="Courier New"/>
                <a:cs typeface="Courier New"/>
              </a:rPr>
              <a:t>all.hits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blastn</a:t>
            </a:r>
            <a:r>
              <a:rPr lang="en-US" sz="1800" dirty="0">
                <a:latin typeface="Courier New"/>
                <a:cs typeface="Courier New"/>
              </a:rPr>
              <a:t> -query MG1655dnaseq.fa -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nt</a:t>
            </a:r>
            <a:r>
              <a:rPr lang="en-US" sz="1800" dirty="0">
                <a:latin typeface="Courier New"/>
                <a:cs typeface="Courier New"/>
              </a:rPr>
              <a:t> -</a:t>
            </a:r>
            <a:r>
              <a:rPr lang="en-US" sz="1800" dirty="0" err="1">
                <a:latin typeface="Courier New"/>
                <a:cs typeface="Courier New"/>
              </a:rPr>
              <a:t>outfmt</a:t>
            </a:r>
            <a:r>
              <a:rPr lang="en-US" sz="1800" dirty="0">
                <a:latin typeface="Courier New"/>
                <a:cs typeface="Courier New"/>
              </a:rPr>
              <a:t> 6 –</a:t>
            </a:r>
            <a:r>
              <a:rPr lang="en-US" sz="1800" dirty="0" smtClean="0">
                <a:latin typeface="Courier New"/>
                <a:cs typeface="Courier New"/>
              </a:rPr>
              <a:t>remote </a:t>
            </a:r>
            <a:r>
              <a:rPr lang="fi-FI" sz="1800" dirty="0" err="1" smtClean="0">
                <a:latin typeface="Courier New"/>
                <a:cs typeface="Courier New"/>
              </a:rPr>
              <a:t>-</a:t>
            </a:r>
            <a:r>
              <a:rPr lang="fi-FI" sz="1800" dirty="0" err="1">
                <a:latin typeface="Courier New"/>
                <a:cs typeface="Courier New"/>
              </a:rPr>
              <a:t>evalue</a:t>
            </a:r>
            <a:r>
              <a:rPr lang="fi-FI" sz="1800" dirty="0">
                <a:latin typeface="Courier New"/>
                <a:cs typeface="Courier New"/>
              </a:rPr>
              <a:t> 1e-</a:t>
            </a:r>
            <a:r>
              <a:rPr lang="fi-FI" sz="1800" dirty="0" smtClean="0">
                <a:latin typeface="Courier New"/>
                <a:cs typeface="Courier New"/>
              </a:rPr>
              <a:t>100 &gt; </a:t>
            </a:r>
            <a:r>
              <a:rPr lang="fi-FI" sz="1800" dirty="0" err="1" smtClean="0">
                <a:latin typeface="Courier New"/>
                <a:cs typeface="Courier New"/>
              </a:rPr>
              <a:t>sub.hits</a:t>
            </a:r>
            <a:endParaRPr lang="fi-FI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i-FI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i-FI" sz="1800" dirty="0" smtClean="0">
                <a:latin typeface="Courier New"/>
                <a:cs typeface="Courier New"/>
              </a:rPr>
              <a:t># </a:t>
            </a:r>
            <a:r>
              <a:rPr lang="fi-FI" sz="1800" dirty="0" err="1" smtClean="0">
                <a:latin typeface="Courier New"/>
                <a:cs typeface="Courier New"/>
              </a:rPr>
              <a:t>check</a:t>
            </a:r>
            <a:r>
              <a:rPr lang="fi-FI" sz="1800" dirty="0" smtClean="0">
                <a:latin typeface="Courier New"/>
                <a:cs typeface="Courier New"/>
              </a:rPr>
              <a:t> the </a:t>
            </a:r>
            <a:r>
              <a:rPr lang="fi-FI" sz="1800" dirty="0" err="1" smtClean="0">
                <a:latin typeface="Courier New"/>
                <a:cs typeface="Courier New"/>
              </a:rPr>
              <a:t>result</a:t>
            </a:r>
            <a:endParaRPr lang="fi-FI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i-FI" sz="1800" dirty="0" err="1" smtClean="0">
                <a:latin typeface="Courier New"/>
                <a:cs typeface="Courier New"/>
              </a:rPr>
              <a:t>head</a:t>
            </a:r>
            <a:r>
              <a:rPr lang="fi-FI" sz="1800" dirty="0" smtClean="0">
                <a:latin typeface="Courier New"/>
                <a:cs typeface="Courier New"/>
              </a:rPr>
              <a:t> *</a:t>
            </a:r>
            <a:r>
              <a:rPr lang="fi-FI" sz="1800" dirty="0" err="1" smtClean="0">
                <a:latin typeface="Courier New"/>
                <a:cs typeface="Courier New"/>
              </a:rPr>
              <a:t>hits</a:t>
            </a:r>
            <a:endParaRPr lang="fi-FI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wc</a:t>
            </a:r>
            <a:r>
              <a:rPr lang="en-US" sz="1800" dirty="0" smtClean="0">
                <a:latin typeface="Courier New"/>
                <a:cs typeface="Courier New"/>
              </a:rPr>
              <a:t> -l *hits</a:t>
            </a:r>
            <a:endParaRPr lang="fi-FI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791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protein sequences using a remote </a:t>
            </a:r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5"/>
            <a:ext cx="8205579" cy="7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-query </a:t>
            </a:r>
            <a:r>
              <a:rPr lang="en-US" sz="1800" dirty="0" smtClean="0">
                <a:latin typeface="Courier New"/>
                <a:cs typeface="Courier New"/>
              </a:rPr>
              <a:t>MG1655pepseq.fa </a:t>
            </a:r>
            <a:r>
              <a:rPr lang="en-US" sz="1800" dirty="0">
                <a:latin typeface="Courier New"/>
                <a:cs typeface="Courier New"/>
              </a:rPr>
              <a:t>-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nr </a:t>
            </a:r>
            <a:r>
              <a:rPr lang="en-US" sz="1800" dirty="0">
                <a:latin typeface="Courier New"/>
                <a:cs typeface="Courier New"/>
              </a:rPr>
              <a:t>-</a:t>
            </a:r>
            <a:r>
              <a:rPr lang="en-US" sz="1800" dirty="0" err="1">
                <a:latin typeface="Courier New"/>
                <a:cs typeface="Courier New"/>
              </a:rPr>
              <a:t>outfmt</a:t>
            </a:r>
            <a:r>
              <a:rPr lang="en-US" sz="1800" dirty="0">
                <a:latin typeface="Courier New"/>
                <a:cs typeface="Courier New"/>
              </a:rPr>
              <a:t> 6 –</a:t>
            </a:r>
            <a:r>
              <a:rPr lang="en-US" sz="1800" dirty="0" smtClean="0">
                <a:latin typeface="Courier New"/>
                <a:cs typeface="Courier New"/>
              </a:rPr>
              <a:t>remote </a:t>
            </a:r>
            <a:r>
              <a:rPr lang="fi-FI" sz="1800" dirty="0" err="1" smtClean="0">
                <a:latin typeface="Courier New"/>
                <a:cs typeface="Courier New"/>
              </a:rPr>
              <a:t>-</a:t>
            </a:r>
            <a:r>
              <a:rPr lang="fi-FI" sz="1800" dirty="0" err="1">
                <a:latin typeface="Courier New"/>
                <a:cs typeface="Courier New"/>
              </a:rPr>
              <a:t>evalue</a:t>
            </a:r>
            <a:r>
              <a:rPr lang="fi-FI" sz="1800" dirty="0">
                <a:latin typeface="Courier New"/>
                <a:cs typeface="Courier New"/>
              </a:rPr>
              <a:t> 1e-100 </a:t>
            </a:r>
            <a:r>
              <a:rPr lang="fi-FI" sz="1800" dirty="0" err="1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1800" dirty="0" smtClean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538452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only one hit if hits can be found.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63466" y="475312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22123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a </a:t>
            </a:r>
            <a:r>
              <a:rPr lang="en-US" dirty="0" err="1" smtClean="0"/>
              <a:t>dotplot</a:t>
            </a:r>
            <a:endParaRPr lang="en-US" dirty="0" smtClean="0"/>
          </a:p>
          <a:p>
            <a:r>
              <a:rPr lang="en-US" dirty="0" smtClean="0"/>
              <a:t>Create BLAST database</a:t>
            </a:r>
            <a:endParaRPr lang="en-US" dirty="0"/>
          </a:p>
          <a:p>
            <a:r>
              <a:rPr lang="en-US" dirty="0" smtClean="0"/>
              <a:t>BLASTN</a:t>
            </a:r>
          </a:p>
          <a:p>
            <a:r>
              <a:rPr lang="en-US" dirty="0" smtClean="0"/>
              <a:t>BLASTP</a:t>
            </a:r>
          </a:p>
          <a:p>
            <a:r>
              <a:rPr lang="en-US" dirty="0" smtClean="0"/>
              <a:t>Extract sequences from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sequences or 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lastdbcmd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blastdbcmd</a:t>
            </a:r>
            <a:r>
              <a:rPr lang="en-US" dirty="0">
                <a:latin typeface="Courier New"/>
                <a:cs typeface="Courier New"/>
              </a:rPr>
              <a:t>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Extract sequences from the database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blastdbcmd</a:t>
            </a:r>
            <a:r>
              <a:rPr lang="en-US" dirty="0" smtClean="0">
                <a:latin typeface="Courier New"/>
                <a:cs typeface="Courier New"/>
              </a:rPr>
              <a:t> –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 ../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/MG1655 </a:t>
            </a:r>
            <a:r>
              <a:rPr lang="en-US" dirty="0">
                <a:latin typeface="Courier New"/>
                <a:cs typeface="Courier New"/>
              </a:rPr>
              <a:t>-entry all -range 150-</a:t>
            </a:r>
            <a:r>
              <a:rPr lang="en-US" dirty="0" smtClean="0">
                <a:latin typeface="Courier New"/>
                <a:cs typeface="Courier New"/>
              </a:rPr>
              <a:t>220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sequences using </a:t>
            </a:r>
            <a:r>
              <a:rPr lang="en-US" dirty="0" err="1" smtClean="0"/>
              <a:t>Gi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# Use </a:t>
            </a:r>
            <a:r>
              <a:rPr lang="en-US" sz="1600" dirty="0" err="1" smtClean="0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ID to search*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blastdbcmd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–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../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/MG1655 </a:t>
            </a:r>
            <a:r>
              <a:rPr lang="en-US" dirty="0">
                <a:latin typeface="Courier New"/>
                <a:cs typeface="Courier New"/>
              </a:rPr>
              <a:t>-entry 556503834 -range 150-220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n-US" sz="1600" dirty="0">
                <a:latin typeface="Courier New"/>
                <a:cs typeface="Courier New"/>
              </a:rPr>
              <a:t>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Database formatting must add –</a:t>
            </a:r>
            <a:r>
              <a:rPr lang="en-US" sz="1200" dirty="0" err="1" smtClean="0"/>
              <a:t>parse_seqids</a:t>
            </a:r>
            <a:endParaRPr lang="en-US" sz="1200" dirty="0" smtClean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-in MG1655</a:t>
            </a:r>
            <a:r>
              <a:rPr lang="en-US" sz="1200" dirty="0">
                <a:latin typeface="Courier New"/>
                <a:cs typeface="Courier New"/>
              </a:rPr>
              <a:t>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-</a:t>
            </a:r>
            <a:r>
              <a:rPr lang="en-US" sz="1200" dirty="0" err="1" smtClean="0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2144889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ssh</a:t>
            </a:r>
            <a:r>
              <a:rPr lang="en-US" sz="3200" dirty="0" smtClean="0"/>
              <a:t> -l &lt;</a:t>
            </a:r>
            <a:r>
              <a:rPr lang="en-US" sz="3200" dirty="0" err="1" smtClean="0"/>
              <a:t>eID</a:t>
            </a:r>
            <a:r>
              <a:rPr lang="en-US" sz="3200" dirty="0" smtClean="0"/>
              <a:t>&gt; </a:t>
            </a:r>
            <a:r>
              <a:rPr lang="en-US" sz="3200" dirty="0" err="1" smtClean="0"/>
              <a:t>beocat.cis.ksu.edu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p</a:t>
            </a:r>
            <a:r>
              <a:rPr lang="en-US" sz="3200" dirty="0" smtClean="0"/>
              <a:t>assword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26353" y="3996765"/>
            <a:ext cx="6926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http://support.beocat.cis.ksu.edu/BeocatDocs/index.php/</a:t>
            </a:r>
            <a:r>
              <a:rPr lang="en-US" dirty="0" smtClean="0">
                <a:hlinkClick r:id="rId2"/>
              </a:rPr>
              <a:t>SGEBasics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http://support.beocat.cis.ksu.edu/BeocatDocs/index.php/</a:t>
            </a:r>
            <a:r>
              <a:rPr lang="en-US" dirty="0" smtClean="0">
                <a:hlinkClick r:id="rId3"/>
              </a:rPr>
              <a:t>AdvancedSGE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latin typeface="Courier"/>
                <a:cs typeface="Courier"/>
              </a:rPr>
              <a:t>### </a:t>
            </a:r>
            <a:r>
              <a:rPr lang="pl-PL" dirty="0" err="1" smtClean="0">
                <a:latin typeface="Courier"/>
                <a:cs typeface="Courier"/>
              </a:rPr>
              <a:t>install</a:t>
            </a:r>
            <a:r>
              <a:rPr lang="pl-PL" dirty="0" smtClean="0">
                <a:latin typeface="Courier"/>
                <a:cs typeface="Courier"/>
              </a:rPr>
              <a:t> a </a:t>
            </a:r>
            <a:r>
              <a:rPr lang="pl-PL" dirty="0" err="1" smtClean="0">
                <a:latin typeface="Courier"/>
                <a:cs typeface="Courier"/>
              </a:rPr>
              <a:t>package</a:t>
            </a:r>
            <a:r>
              <a:rPr lang="pl-PL" dirty="0" smtClean="0">
                <a:latin typeface="Courier"/>
                <a:cs typeface="Courier"/>
              </a:rPr>
              <a:t>: </a:t>
            </a:r>
            <a:r>
              <a:rPr lang="pl-PL" dirty="0" err="1" smtClean="0">
                <a:latin typeface="Courier"/>
                <a:cs typeface="Courier"/>
              </a:rPr>
              <a:t>seqinr</a:t>
            </a:r>
            <a:endParaRPr lang="pl-PL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 smtClean="0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</a:t>
            </a:r>
            <a:r>
              <a:rPr lang="pl-PL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smtClean="0">
                <a:latin typeface="Courier"/>
                <a:cs typeface="Courier"/>
              </a:rPr>
              <a:t>### </a:t>
            </a:r>
            <a:r>
              <a:rPr lang="pl-PL" dirty="0" err="1" smtClean="0">
                <a:latin typeface="Courier"/>
                <a:cs typeface="Courier"/>
              </a:rPr>
              <a:t>load</a:t>
            </a:r>
            <a:r>
              <a:rPr lang="pl-PL" dirty="0" smtClean="0">
                <a:latin typeface="Courier"/>
                <a:cs typeface="Courier"/>
              </a:rPr>
              <a:t> </a:t>
            </a:r>
            <a:r>
              <a:rPr lang="pl-PL" dirty="0" err="1" smtClean="0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</a:t>
            </a:r>
            <a:r>
              <a:rPr lang="pl-PL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smtClean="0">
                <a:latin typeface="Courier"/>
                <a:cs typeface="Courier"/>
              </a:rPr>
              <a:t>### </a:t>
            </a:r>
            <a:r>
              <a:rPr lang="pl-PL" dirty="0" err="1" smtClean="0">
                <a:latin typeface="Courier"/>
                <a:cs typeface="Courier"/>
              </a:rPr>
              <a:t>generate</a:t>
            </a:r>
            <a:r>
              <a:rPr lang="pl-PL" dirty="0" smtClean="0">
                <a:latin typeface="Courier"/>
                <a:cs typeface="Courier"/>
              </a:rPr>
              <a:t> a 500 bp </a:t>
            </a:r>
            <a:r>
              <a:rPr lang="pl-PL" dirty="0" err="1" smtClean="0">
                <a:latin typeface="Courier"/>
                <a:cs typeface="Courier"/>
              </a:rPr>
              <a:t>random</a:t>
            </a:r>
            <a:r>
              <a:rPr lang="pl-PL" dirty="0" smtClean="0">
                <a:latin typeface="Courier"/>
                <a:cs typeface="Courier"/>
              </a:rPr>
              <a:t> </a:t>
            </a:r>
            <a:r>
              <a:rPr lang="pl-PL" dirty="0" err="1" smtClean="0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3039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latin typeface="Courier"/>
                <a:cs typeface="Courier"/>
              </a:rPr>
              <a:t>### </a:t>
            </a:r>
            <a:r>
              <a:rPr lang="pl-PL" dirty="0" err="1" smtClean="0">
                <a:latin typeface="Courier"/>
                <a:cs typeface="Courier"/>
              </a:rPr>
              <a:t>install</a:t>
            </a:r>
            <a:r>
              <a:rPr lang="pl-PL" dirty="0" smtClean="0">
                <a:latin typeface="Courier"/>
                <a:cs typeface="Courier"/>
              </a:rPr>
              <a:t> a </a:t>
            </a:r>
            <a:r>
              <a:rPr lang="pl-PL" dirty="0" err="1" smtClean="0">
                <a:latin typeface="Courier"/>
                <a:cs typeface="Courier"/>
              </a:rPr>
              <a:t>package</a:t>
            </a:r>
            <a:r>
              <a:rPr lang="pl-PL" dirty="0" smtClean="0">
                <a:latin typeface="Courier"/>
                <a:cs typeface="Courier"/>
              </a:rPr>
              <a:t>: </a:t>
            </a:r>
            <a:r>
              <a:rPr lang="pl-PL" dirty="0" err="1" smtClean="0">
                <a:latin typeface="Courier"/>
                <a:cs typeface="Courier"/>
              </a:rPr>
              <a:t>seqinr</a:t>
            </a:r>
            <a:endParaRPr lang="pl-PL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 smtClean="0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</a:t>
            </a:r>
            <a:r>
              <a:rPr lang="pl-PL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smtClean="0">
                <a:latin typeface="Courier"/>
                <a:cs typeface="Courier"/>
              </a:rPr>
              <a:t>### </a:t>
            </a:r>
            <a:r>
              <a:rPr lang="pl-PL" dirty="0" err="1" smtClean="0">
                <a:latin typeface="Courier"/>
                <a:cs typeface="Courier"/>
              </a:rPr>
              <a:t>load</a:t>
            </a:r>
            <a:r>
              <a:rPr lang="pl-PL" dirty="0" smtClean="0">
                <a:latin typeface="Courier"/>
                <a:cs typeface="Courier"/>
              </a:rPr>
              <a:t> </a:t>
            </a:r>
            <a:r>
              <a:rPr lang="pl-PL" dirty="0" err="1" smtClean="0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</a:t>
            </a:r>
            <a:r>
              <a:rPr lang="pl-PL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smtClean="0">
                <a:latin typeface="Courier"/>
                <a:cs typeface="Courier"/>
              </a:rPr>
              <a:t>### </a:t>
            </a:r>
            <a:r>
              <a:rPr lang="pl-PL" dirty="0" err="1" smtClean="0">
                <a:latin typeface="Courier"/>
                <a:cs typeface="Courier"/>
              </a:rPr>
              <a:t>generate</a:t>
            </a:r>
            <a:r>
              <a:rPr lang="pl-PL" dirty="0" smtClean="0">
                <a:latin typeface="Courier"/>
                <a:cs typeface="Courier"/>
              </a:rPr>
              <a:t> a 500 bp </a:t>
            </a:r>
            <a:r>
              <a:rPr lang="pl-PL" dirty="0" err="1" smtClean="0">
                <a:latin typeface="Courier"/>
                <a:cs typeface="Courier"/>
              </a:rPr>
              <a:t>random</a:t>
            </a:r>
            <a:r>
              <a:rPr lang="pl-PL" dirty="0" smtClean="0">
                <a:latin typeface="Courier"/>
                <a:cs typeface="Courier"/>
              </a:rPr>
              <a:t> </a:t>
            </a:r>
            <a:r>
              <a:rPr lang="pl-PL" dirty="0" err="1" smtClean="0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 –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# </a:t>
            </a:r>
            <a:r>
              <a:rPr lang="pl-PL" sz="1600" dirty="0" err="1" smtClean="0">
                <a:latin typeface="Courier"/>
                <a:cs typeface="Courier"/>
              </a:rPr>
              <a:t>example</a:t>
            </a:r>
            <a:r>
              <a:rPr lang="pl-PL" sz="1600" dirty="0" smtClean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s2 </a:t>
            </a:r>
            <a:r>
              <a:rPr lang="pl-PL" sz="1600" dirty="0">
                <a:latin typeface="Courier"/>
                <a:cs typeface="Courier"/>
              </a:rPr>
              <a:t>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smtClean="0">
                <a:latin typeface="Courier"/>
                <a:cs typeface="Courier"/>
              </a:rPr>
              <a:t>2: </a:t>
            </a:r>
            <a:r>
              <a:rPr lang="pl-PL" sz="1600" dirty="0" err="1" smtClean="0">
                <a:latin typeface="Courier"/>
                <a:cs typeface="Courier"/>
              </a:rPr>
              <a:t>allowing</a:t>
            </a:r>
            <a:r>
              <a:rPr lang="pl-PL" sz="1600" dirty="0" smtClean="0">
                <a:latin typeface="Courier"/>
                <a:cs typeface="Courier"/>
              </a:rPr>
              <a:t> </a:t>
            </a:r>
            <a:r>
              <a:rPr lang="pl-PL" sz="1600" dirty="0" err="1" smtClean="0">
                <a:latin typeface="Courier"/>
                <a:cs typeface="Courier"/>
              </a:rPr>
              <a:t>polymorphisms</a:t>
            </a:r>
            <a:endParaRPr lang="pl-PL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 –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smtClean="0">
                <a:latin typeface="Courier"/>
                <a:cs typeface="Courier"/>
              </a:rPr>
              <a:t>3:</a:t>
            </a:r>
          </a:p>
          <a:p>
            <a:pPr marL="0" indent="0">
              <a:buNone/>
            </a:pPr>
            <a:r>
              <a:rPr lang="pl-PL" sz="1600" dirty="0" smtClean="0">
                <a:latin typeface="Courier"/>
                <a:cs typeface="Courier"/>
              </a:rPr>
              <a:t># </a:t>
            </a:r>
            <a:r>
              <a:rPr lang="pl-PL" sz="1600" dirty="0" err="1" smtClean="0">
                <a:latin typeface="Courier"/>
                <a:cs typeface="Courier"/>
              </a:rPr>
              <a:t>visualizing</a:t>
            </a:r>
            <a:r>
              <a:rPr lang="pl-PL" sz="1600" dirty="0" smtClean="0">
                <a:latin typeface="Courier"/>
                <a:cs typeface="Courier"/>
              </a:rPr>
              <a:t> insert/</a:t>
            </a:r>
            <a:r>
              <a:rPr lang="pl-PL" sz="1600" dirty="0" err="1" smtClean="0">
                <a:latin typeface="Courier"/>
                <a:cs typeface="Courier"/>
              </a:rPr>
              <a:t>deletion</a:t>
            </a:r>
            <a:r>
              <a:rPr lang="pl-PL" sz="1600" dirty="0" smtClean="0">
                <a:latin typeface="Courier"/>
                <a:cs typeface="Courier"/>
              </a:rPr>
              <a:t> and </a:t>
            </a:r>
            <a:r>
              <a:rPr lang="pl-PL" sz="1600" dirty="0" err="1" smtClean="0">
                <a:latin typeface="Courier"/>
                <a:cs typeface="Courier"/>
              </a:rPr>
              <a:t>adjusting</a:t>
            </a:r>
            <a:r>
              <a:rPr lang="pl-PL" sz="1600" dirty="0" smtClean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221238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Create BLAST database</a:t>
            </a:r>
            <a:endParaRPr lang="en-US" dirty="0"/>
          </a:p>
          <a:p>
            <a:r>
              <a:rPr lang="en-US" dirty="0" smtClean="0"/>
              <a:t>BLASTN</a:t>
            </a:r>
          </a:p>
          <a:p>
            <a:r>
              <a:rPr lang="en-US" dirty="0" smtClean="0"/>
              <a:t>BLASTP</a:t>
            </a:r>
          </a:p>
          <a:p>
            <a:r>
              <a:rPr lang="en-US" dirty="0" smtClean="0"/>
              <a:t>Extract sequences from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1482</Words>
  <Application>Microsoft Macintosh PowerPoint</Application>
  <PresentationFormat>On-screen Show (4:3)</PresentationFormat>
  <Paragraphs>227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Dot plot &amp; Command line BLAST  Bioinformatics Applications (PLPTH813)</vt:lpstr>
      <vt:lpstr>Goal of today’s lab</vt:lpstr>
      <vt:lpstr>Login Beocat</vt:lpstr>
      <vt:lpstr>Dot plot</vt:lpstr>
      <vt:lpstr>Dot plot</vt:lpstr>
      <vt:lpstr>Dot plot – example 1</vt:lpstr>
      <vt:lpstr>Dot plot – example 2</vt:lpstr>
      <vt:lpstr>Dot plot – example 3</vt:lpstr>
      <vt:lpstr>Goal of today’s lab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BLAST+ remote service</vt:lpstr>
      <vt:lpstr>Search protein sequences using a remote service</vt:lpstr>
      <vt:lpstr>Extract sequences or subsequences</vt:lpstr>
      <vt:lpstr>Extract sequences using Gi ID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103</cp:revision>
  <dcterms:created xsi:type="dcterms:W3CDTF">2014-12-15T18:58:14Z</dcterms:created>
  <dcterms:modified xsi:type="dcterms:W3CDTF">2017-02-22T22:27:45Z</dcterms:modified>
</cp:coreProperties>
</file>