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22" r:id="rId3"/>
    <p:sldId id="333" r:id="rId4"/>
    <p:sldId id="348" r:id="rId5"/>
    <p:sldId id="334" r:id="rId6"/>
    <p:sldId id="340" r:id="rId7"/>
    <p:sldId id="347" r:id="rId8"/>
    <p:sldId id="342" r:id="rId9"/>
    <p:sldId id="341" r:id="rId10"/>
    <p:sldId id="336" r:id="rId11"/>
    <p:sldId id="343" r:id="rId12"/>
    <p:sldId id="345" r:id="rId13"/>
    <p:sldId id="33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1277" autoAdjust="0"/>
  </p:normalViewPr>
  <p:slideViewPr>
    <p:cSldViewPr snapToGrid="0" snapToObjects="1">
      <p:cViewPr varScale="1">
        <p:scale>
          <a:sx n="55" d="100"/>
          <a:sy n="55" d="100"/>
        </p:scale>
        <p:origin x="-7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(lab)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</a:t>
            </a:r>
            <a:r>
              <a:rPr lang="en-US" sz="2800" dirty="0" smtClean="0"/>
              <a:t>/20/2017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Reference-guided assembly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816" y="1851445"/>
            <a:ext cx="6244492" cy="19757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Index a reference genome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Alignment (reads to reference)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</a:t>
            </a:r>
            <a:r>
              <a:rPr lang="en-US" sz="3200" dirty="0" smtClean="0"/>
              <a:t>ssembly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165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the reference genome for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94" y="1835324"/>
            <a:ext cx="8947536" cy="296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make a link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ln</a:t>
            </a:r>
            <a:r>
              <a:rPr lang="en-US" sz="2000" dirty="0" smtClean="0">
                <a:latin typeface="Courier"/>
                <a:cs typeface="Courier"/>
              </a:rPr>
              <a:t> -s </a:t>
            </a:r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/homes/liu3zhen/teaching/BA17/Lab11_RNAassembly/ref/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SC_reference.fa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ref.fas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index reference </a:t>
            </a:r>
            <a:r>
              <a:rPr lang="en-US" sz="2000" dirty="0" smtClean="0">
                <a:latin typeface="Courier"/>
                <a:cs typeface="Courier"/>
              </a:rPr>
              <a:t>genome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/homes/liu3zhen/software/bin/</a:t>
            </a:r>
            <a:r>
              <a:rPr lang="en-US" sz="2000" dirty="0" err="1" smtClean="0">
                <a:latin typeface="Courier"/>
                <a:cs typeface="Courier"/>
              </a:rPr>
              <a:t>gmap_build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D . -d ref </a:t>
            </a:r>
            <a:r>
              <a:rPr lang="en-US" sz="2000" dirty="0" err="1" smtClean="0">
                <a:latin typeface="Courier"/>
                <a:cs typeface="Courier"/>
              </a:rPr>
              <a:t>ref.fas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5076" y="5385005"/>
            <a:ext cx="4457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skip due to long running time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5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924"/>
            <a:ext cx="8229600" cy="772987"/>
          </a:xfrm>
        </p:spPr>
        <p:txBody>
          <a:bodyPr/>
          <a:lstStyle/>
          <a:p>
            <a:r>
              <a:rPr lang="en-US" dirty="0" smtClean="0"/>
              <a:t>GSNAP to align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reads to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33" y="1491128"/>
            <a:ext cx="8981864" cy="5146067"/>
          </a:xfrm>
          <a:solidFill>
            <a:srgbClr val="DBEEF4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refpath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1400" dirty="0">
                <a:latin typeface="Courier"/>
                <a:cs typeface="Courier"/>
              </a:rPr>
              <a:t>/homes/liu3zhen/teaching/BA17/Lab11_RNAassembly/ref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db</a:t>
            </a:r>
            <a:r>
              <a:rPr lang="en-US" sz="1800" dirty="0" smtClean="0">
                <a:latin typeface="Courier"/>
                <a:cs typeface="Courier"/>
              </a:rPr>
              <a:t>=ref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fq1</a:t>
            </a:r>
            <a:r>
              <a:rPr lang="en-US" sz="1800" dirty="0" smtClean="0">
                <a:latin typeface="Courier"/>
                <a:cs typeface="Courier"/>
              </a:rPr>
              <a:t>=../</a:t>
            </a:r>
            <a:r>
              <a:rPr lang="en-US" sz="1800" dirty="0" err="1" smtClean="0">
                <a:latin typeface="Courier"/>
                <a:cs typeface="Courier"/>
              </a:rPr>
              <a:t>denovo</a:t>
            </a:r>
            <a:r>
              <a:rPr lang="en-US" sz="1800" dirty="0" smtClean="0">
                <a:latin typeface="Courier"/>
                <a:cs typeface="Courier"/>
              </a:rPr>
              <a:t>/read1.fq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fq2=../</a:t>
            </a:r>
            <a:r>
              <a:rPr lang="en-US" sz="1800" dirty="0" err="1">
                <a:latin typeface="Courier"/>
                <a:cs typeface="Courier"/>
              </a:rPr>
              <a:t>denovo</a:t>
            </a:r>
            <a:r>
              <a:rPr lang="en-US" sz="1800" dirty="0">
                <a:latin typeface="Courier"/>
                <a:cs typeface="Courier"/>
              </a:rPr>
              <a:t>/read2</a:t>
            </a:r>
            <a:r>
              <a:rPr lang="en-US" sz="1800" dirty="0" smtClean="0">
                <a:latin typeface="Courier"/>
                <a:cs typeface="Courier"/>
              </a:rPr>
              <a:t>.fq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out</a:t>
            </a:r>
            <a:r>
              <a:rPr lang="en-US" sz="1800" dirty="0" smtClean="0">
                <a:latin typeface="Courier"/>
                <a:cs typeface="Courier"/>
              </a:rPr>
              <a:t>=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alignment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/homes/liu3zhen/software/bin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 err="1" smtClean="0">
                <a:latin typeface="Courier"/>
                <a:cs typeface="Courier"/>
              </a:rPr>
              <a:t>gsnap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-D $</a:t>
            </a:r>
            <a:r>
              <a:rPr lang="en-US" sz="1800" dirty="0" err="1">
                <a:latin typeface="Courier"/>
                <a:cs typeface="Courier"/>
              </a:rPr>
              <a:t>refpath</a:t>
            </a:r>
            <a:r>
              <a:rPr lang="en-US" sz="1800" dirty="0">
                <a:latin typeface="Courier"/>
                <a:cs typeface="Courier"/>
              </a:rPr>
              <a:t> -d $</a:t>
            </a:r>
            <a:r>
              <a:rPr lang="en-US" sz="1800" dirty="0" err="1" smtClean="0">
                <a:latin typeface="Courier"/>
                <a:cs typeface="Courier"/>
              </a:rPr>
              <a:t>db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B 2 -N 1 -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2 -n 3 -t 4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-format=</a:t>
            </a:r>
            <a:r>
              <a:rPr lang="en-US" sz="1800" dirty="0" err="1">
                <a:latin typeface="Courier"/>
                <a:cs typeface="Courier"/>
              </a:rPr>
              <a:t>sam</a:t>
            </a:r>
            <a:r>
              <a:rPr lang="en-US" sz="1800" dirty="0">
                <a:latin typeface="Courier"/>
                <a:cs typeface="Courier"/>
              </a:rPr>
              <a:t> $fq1 $fq2 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  <a:r>
              <a:rPr lang="en-US" sz="1800" dirty="0">
                <a:latin typeface="Courier"/>
                <a:cs typeface="Courier"/>
              </a:rPr>
              <a:t>$</a:t>
            </a:r>
            <a:r>
              <a:rPr lang="en-US" sz="1800" dirty="0" err="1">
                <a:latin typeface="Courier"/>
                <a:cs typeface="Courier"/>
              </a:rPr>
              <a:t>out.sam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</a:t>
            </a:r>
            <a:r>
              <a:rPr lang="en-US" sz="1800" dirty="0">
                <a:latin typeface="Courier"/>
                <a:cs typeface="Courier"/>
              </a:rPr>
              <a:t>## sorted, indexed BAM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samtools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view -</a:t>
            </a:r>
            <a:r>
              <a:rPr lang="en-US" sz="1800" dirty="0" err="1">
                <a:latin typeface="Courier"/>
                <a:cs typeface="Courier"/>
              </a:rPr>
              <a:t>bS</a:t>
            </a:r>
            <a:r>
              <a:rPr lang="en-US" sz="1800" dirty="0">
                <a:latin typeface="Courier"/>
                <a:cs typeface="Courier"/>
              </a:rPr>
              <a:t> $</a:t>
            </a:r>
            <a:r>
              <a:rPr lang="en-US" sz="1800" dirty="0" err="1">
                <a:latin typeface="Courier"/>
                <a:cs typeface="Courier"/>
              </a:rPr>
              <a:t>out.sam</a:t>
            </a:r>
            <a:r>
              <a:rPr lang="en-US" sz="1800" dirty="0">
                <a:latin typeface="Courier"/>
                <a:cs typeface="Courier"/>
              </a:rPr>
              <a:t> -o $</a:t>
            </a:r>
            <a:r>
              <a:rPr lang="en-US" sz="1800" dirty="0" err="1" smtClean="0">
                <a:latin typeface="Courier"/>
                <a:cs typeface="Courier"/>
              </a:rPr>
              <a:t>out.tmp.bam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samtools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sort 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out.tmp.bam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-o 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out.bam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samtools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index $</a:t>
            </a:r>
            <a:r>
              <a:rPr lang="en-US" sz="1800" dirty="0" err="1" smtClean="0">
                <a:latin typeface="Courier"/>
                <a:cs typeface="Courier"/>
              </a:rPr>
              <a:t>out.bam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rm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</a:t>
            </a:r>
            <a:r>
              <a:rPr lang="en-US" sz="1800" dirty="0" err="1">
                <a:latin typeface="Courier"/>
                <a:cs typeface="Courier"/>
              </a:rPr>
              <a:t>out.tmp.bam</a:t>
            </a:r>
            <a:r>
              <a:rPr lang="en-US" sz="1800" dirty="0">
                <a:latin typeface="Courier"/>
                <a:cs typeface="Courier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208" y="894292"/>
            <a:ext cx="3595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@directory: </a:t>
            </a:r>
            <a:r>
              <a:rPr lang="en-US" sz="2800" dirty="0" err="1" smtClean="0">
                <a:solidFill>
                  <a:srgbClr val="FF0000"/>
                </a:solidFill>
              </a:rPr>
              <a:t>ref_guided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5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reference-guided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59" y="2894284"/>
            <a:ext cx="8880451" cy="311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#!/bin/bash</a:t>
            </a:r>
          </a:p>
          <a:p>
            <a:pPr marL="0" indent="0">
              <a:buNone/>
            </a:pPr>
            <a:r>
              <a:rPr lang="nl-NL" sz="1600" dirty="0">
                <a:latin typeface="Courier"/>
                <a:cs typeface="Courier"/>
              </a:rPr>
              <a:t>#$ -</a:t>
            </a:r>
            <a:r>
              <a:rPr lang="nl-NL" sz="1600" dirty="0" err="1">
                <a:latin typeface="Courier"/>
                <a:cs typeface="Courier"/>
              </a:rPr>
              <a:t>cwd</a:t>
            </a:r>
            <a:endParaRPr lang="nl-N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1600" dirty="0">
                <a:latin typeface="Courier"/>
                <a:cs typeface="Courier"/>
              </a:rPr>
              <a:t>#$ -l mem=4G,h_rt=12:00:00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#$ -</a:t>
            </a:r>
            <a:r>
              <a:rPr lang="en-US" sz="1600" dirty="0" err="1">
                <a:latin typeface="Courier"/>
                <a:cs typeface="Courier"/>
              </a:rPr>
              <a:t>pe</a:t>
            </a:r>
            <a:r>
              <a:rPr lang="en-US" sz="1600" dirty="0">
                <a:latin typeface="Courier"/>
                <a:cs typeface="Courier"/>
              </a:rPr>
              <a:t> single 4</a:t>
            </a:r>
          </a:p>
          <a:p>
            <a:pPr marL="0" indent="0">
              <a:buNone/>
            </a:pPr>
            <a:r>
              <a:rPr lang="es-ES_tradnl" sz="1600" dirty="0">
                <a:latin typeface="Courier"/>
                <a:cs typeface="Courier"/>
              </a:rPr>
              <a:t>#$ -j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PATH=$PATH:/homes/liu3zhen/local/</a:t>
            </a:r>
            <a:r>
              <a:rPr lang="en-US" sz="1600" dirty="0" smtClean="0">
                <a:latin typeface="Courier"/>
                <a:cs typeface="Courier"/>
              </a:rPr>
              <a:t>bin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/homes/liu3zhen/software/trinity/trinityrnaseq-Trinity-v2.4.0/</a:t>
            </a:r>
            <a:r>
              <a:rPr lang="en-US" sz="1600" dirty="0" smtClean="0">
                <a:latin typeface="Courier"/>
                <a:cs typeface="Courier"/>
              </a:rPr>
              <a:t>Trinity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genome_guided_bam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aln.bam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genome_guided_max_intron</a:t>
            </a:r>
            <a:r>
              <a:rPr lang="en-US" sz="1600" dirty="0">
                <a:latin typeface="Courier"/>
                <a:cs typeface="Courier"/>
              </a:rPr>
              <a:t> 10000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max_memory</a:t>
            </a:r>
            <a:r>
              <a:rPr lang="en-US" sz="1600" dirty="0">
                <a:latin typeface="Courier"/>
                <a:cs typeface="Courier"/>
              </a:rPr>
              <a:t> 10G --CPU 10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769" y="6201350"/>
            <a:ext cx="6558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trinityrnaseq</a:t>
            </a:r>
            <a:r>
              <a:rPr lang="en-US" sz="1200" dirty="0"/>
              <a:t>/</a:t>
            </a:r>
            <a:r>
              <a:rPr lang="en-US" sz="1200" dirty="0" err="1"/>
              <a:t>trinityrnaseq</a:t>
            </a:r>
            <a:r>
              <a:rPr lang="en-US" sz="1200" dirty="0"/>
              <a:t>/wiki/Genome-Guided-Trinity-</a:t>
            </a:r>
            <a:r>
              <a:rPr lang="en-US" sz="1200" dirty="0" err="1"/>
              <a:t>Transcriptome</a:t>
            </a:r>
            <a:r>
              <a:rPr lang="en-US" sz="1200" dirty="0"/>
              <a:t>-Assembly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47625"/>
            <a:ext cx="841281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Trinity </a:t>
            </a:r>
            <a:r>
              <a:rPr lang="en-US" sz="2400" dirty="0"/>
              <a:t>offers a method whereby reads are first aligned to the genome, partitioned according to locus, followed by de novo </a:t>
            </a:r>
            <a:r>
              <a:rPr lang="en-US" sz="2400" dirty="0" err="1"/>
              <a:t>transcriptome</a:t>
            </a:r>
            <a:r>
              <a:rPr lang="en-US" sz="2400" dirty="0"/>
              <a:t> assembly at each locus.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47953"/>
            <a:ext cx="4569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@directory: </a:t>
            </a:r>
            <a:r>
              <a:rPr lang="en-US" sz="3600" dirty="0" err="1" smtClean="0">
                <a:solidFill>
                  <a:srgbClr val="FF0000"/>
                </a:solidFill>
              </a:rPr>
              <a:t>ref_guided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6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199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Today's Lab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67" y="1867200"/>
            <a:ext cx="7588546" cy="22099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De novo </a:t>
            </a:r>
            <a:r>
              <a:rPr lang="en-US" sz="3200" dirty="0" err="1" smtClean="0"/>
              <a:t>transcriptome</a:t>
            </a:r>
            <a:r>
              <a:rPr lang="en-US" sz="3200" dirty="0" smtClean="0"/>
              <a:t> assembly (Trinity)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Reference-guided assembly (Trinity)</a:t>
            </a:r>
          </a:p>
        </p:txBody>
      </p:sp>
    </p:spTree>
    <p:extLst>
      <p:ext uri="{BB962C8B-B14F-4D97-AF65-F5344CB8AC3E}">
        <p14:creationId xmlns:p14="http://schemas.microsoft.com/office/powerpoint/2010/main" val="50240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217" y="1652614"/>
            <a:ext cx="4441243" cy="294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&lt;course directory&gt;</a:t>
            </a:r>
          </a:p>
          <a:p>
            <a:pPr marL="0" indent="0">
              <a:buNone/>
            </a:pPr>
            <a:r>
              <a:rPr lang="en-US" sz="3200" dirty="0" smtClean="0"/>
              <a:t>------ Lab11_RNA-Seq</a:t>
            </a:r>
          </a:p>
          <a:p>
            <a:pPr marL="0" indent="0">
              <a:buNone/>
            </a:pPr>
            <a:r>
              <a:rPr lang="en-US" sz="3200" dirty="0" smtClean="0"/>
              <a:t>-------------- </a:t>
            </a:r>
            <a:r>
              <a:rPr lang="en-US" sz="3200" dirty="0" err="1" smtClean="0"/>
              <a:t>denovo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------</a:t>
            </a:r>
            <a:r>
              <a:rPr lang="en-US" sz="3200" dirty="0"/>
              <a:t>--------</a:t>
            </a:r>
            <a:r>
              <a:rPr lang="en-US" sz="3200" dirty="0" smtClean="0"/>
              <a:t> </a:t>
            </a:r>
            <a:r>
              <a:rPr lang="en-US" sz="3200" dirty="0" err="1" smtClean="0"/>
              <a:t>ref_guided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reinstall 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7873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curl -L http://</a:t>
            </a:r>
            <a:r>
              <a:rPr lang="en-US" dirty="0" err="1"/>
              <a:t>install.perlbrew.pl</a:t>
            </a:r>
            <a:r>
              <a:rPr lang="en-US" dirty="0"/>
              <a:t> | bash</a:t>
            </a:r>
          </a:p>
          <a:p>
            <a:pPr marL="0" indent="0">
              <a:buNone/>
            </a:pPr>
            <a:r>
              <a:rPr lang="en-US" dirty="0"/>
              <a:t>#Make sure that ~/.</a:t>
            </a:r>
            <a:r>
              <a:rPr lang="en-US" dirty="0" err="1"/>
              <a:t>bash_profile</a:t>
            </a:r>
            <a:r>
              <a:rPr lang="en-US" dirty="0"/>
              <a:t> exists</a:t>
            </a:r>
          </a:p>
          <a:p>
            <a:pPr marL="0" indent="0">
              <a:buNone/>
            </a:pPr>
            <a:r>
              <a:rPr lang="en-US" dirty="0"/>
              <a:t>if [ ! -f ~/.</a:t>
            </a:r>
            <a:r>
              <a:rPr lang="en-US" dirty="0" err="1"/>
              <a:t>bash_profile</a:t>
            </a:r>
            <a:r>
              <a:rPr lang="en-US" dirty="0"/>
              <a:t> ]; then </a:t>
            </a:r>
            <a:r>
              <a:rPr lang="en-US" dirty="0" err="1"/>
              <a:t>cp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skel</a:t>
            </a:r>
            <a:r>
              <a:rPr lang="en-US" dirty="0"/>
              <a:t>/.</a:t>
            </a:r>
            <a:r>
              <a:rPr lang="en-US" dirty="0" err="1"/>
              <a:t>bash_profile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en-US" dirty="0"/>
              <a:t>/.</a:t>
            </a:r>
            <a:r>
              <a:rPr lang="en-US" dirty="0" err="1"/>
              <a:t>bash_profile</a:t>
            </a:r>
            <a:r>
              <a:rPr lang="en-US" dirty="0"/>
              <a:t>; fi</a:t>
            </a:r>
          </a:p>
          <a:p>
            <a:pPr marL="0" indent="0">
              <a:buNone/>
            </a:pPr>
            <a:r>
              <a:rPr lang="en-US" dirty="0"/>
              <a:t>echo "source ~/perl5/</a:t>
            </a:r>
            <a:r>
              <a:rPr lang="en-US" dirty="0" err="1"/>
              <a:t>perlbrew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bashrc</a:t>
            </a:r>
            <a:r>
              <a:rPr lang="en-US" dirty="0"/>
              <a:t>" &gt;&gt; ~/.</a:t>
            </a:r>
            <a:r>
              <a:rPr lang="en-US" dirty="0" err="1"/>
              <a:t>bash_profile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source ~/.</a:t>
            </a:r>
            <a:r>
              <a:rPr lang="en-US" dirty="0" err="1"/>
              <a:t>bash_profile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perlbrew</a:t>
            </a:r>
            <a:r>
              <a:rPr lang="en-US" dirty="0"/>
              <a:t> install -f -n -D </a:t>
            </a:r>
            <a:r>
              <a:rPr lang="en-US" dirty="0" err="1"/>
              <a:t>usethreads</a:t>
            </a:r>
            <a:r>
              <a:rPr lang="en-US" dirty="0"/>
              <a:t> perl-5.22.3</a:t>
            </a:r>
          </a:p>
          <a:p>
            <a:pPr marL="0" indent="0">
              <a:buNone/>
            </a:pPr>
            <a:r>
              <a:rPr lang="en-US" dirty="0" err="1"/>
              <a:t>perlbrew</a:t>
            </a:r>
            <a:r>
              <a:rPr lang="en-US" dirty="0"/>
              <a:t> switch perl-5.22.3</a:t>
            </a:r>
          </a:p>
        </p:txBody>
      </p:sp>
    </p:spTree>
    <p:extLst>
      <p:ext uri="{BB962C8B-B14F-4D97-AF65-F5344CB8AC3E}">
        <p14:creationId xmlns:p14="http://schemas.microsoft.com/office/powerpoint/2010/main" val="418818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2261"/>
            <a:ext cx="8229600" cy="31285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make a soft links:</a:t>
            </a:r>
          </a:p>
          <a:p>
            <a:pPr marL="0" indent="0">
              <a:buNone/>
            </a:pPr>
            <a:r>
              <a:rPr lang="en-US" dirty="0" err="1" smtClean="0"/>
              <a:t>ln</a:t>
            </a:r>
            <a:r>
              <a:rPr lang="en-US" dirty="0" smtClean="0"/>
              <a:t> –s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/homes/liu3zhen/teaching/BA17/Lab11_RNAassembly/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trim/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SRR3183780.R1.pair.fq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read1</a:t>
            </a:r>
            <a:r>
              <a:rPr lang="en-US" dirty="0"/>
              <a:t>.fq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dirty="0"/>
              <a:t>-s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/homes/liu3zhen/teaching/BA17/Lab11_RNAassembly/trim/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SRR3183780.</a:t>
            </a:r>
            <a:r>
              <a:rPr lang="tr-TR" dirty="0" smtClean="0">
                <a:solidFill>
                  <a:schemeClr val="bg1">
                    <a:lumMod val="50000"/>
                  </a:schemeClr>
                </a:solidFill>
              </a:rPr>
              <a:t>R2.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pair.fq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read2</a:t>
            </a:r>
            <a:r>
              <a:rPr lang="en-US" dirty="0"/>
              <a:t>.fq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06769"/>
            <a:ext cx="393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@directory: </a:t>
            </a:r>
            <a:r>
              <a:rPr lang="en-US" sz="3600" dirty="0" err="1" smtClean="0">
                <a:solidFill>
                  <a:srgbClr val="FF0000"/>
                </a:solidFill>
              </a:rPr>
              <a:t>denovo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2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Trinity de novo </a:t>
            </a:r>
            <a:r>
              <a:rPr lang="en-US" dirty="0" err="1" smtClean="0"/>
              <a:t>transcriptome</a:t>
            </a:r>
            <a:r>
              <a:rPr lang="en-US" dirty="0" smtClean="0"/>
              <a:t> assembly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099" y="2722352"/>
            <a:ext cx="8835050" cy="2923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#!/bin/bash</a:t>
            </a:r>
          </a:p>
          <a:p>
            <a:r>
              <a:rPr lang="nl-NL" sz="2000" dirty="0">
                <a:latin typeface="Courier"/>
                <a:cs typeface="Courier"/>
              </a:rPr>
              <a:t>#$ -</a:t>
            </a:r>
            <a:r>
              <a:rPr lang="nl-NL" sz="2000" dirty="0" err="1">
                <a:latin typeface="Courier"/>
                <a:cs typeface="Courier"/>
              </a:rPr>
              <a:t>cwd</a:t>
            </a:r>
            <a:endParaRPr lang="nl-NL" sz="2000" dirty="0">
              <a:latin typeface="Courier"/>
              <a:cs typeface="Courier"/>
            </a:endParaRPr>
          </a:p>
          <a:p>
            <a:r>
              <a:rPr lang="nl-NL" sz="2000" dirty="0">
                <a:latin typeface="Courier"/>
                <a:cs typeface="Courier"/>
              </a:rPr>
              <a:t>#$ -l mem=4G,h_rt=12:00:00</a:t>
            </a:r>
          </a:p>
          <a:p>
            <a:r>
              <a:rPr lang="en-US" sz="2000" dirty="0">
                <a:latin typeface="Courier"/>
                <a:cs typeface="Courier"/>
              </a:rPr>
              <a:t>#$ -</a:t>
            </a:r>
            <a:r>
              <a:rPr lang="en-US" sz="2000" dirty="0" err="1">
                <a:latin typeface="Courier"/>
                <a:cs typeface="Courier"/>
              </a:rPr>
              <a:t>pe</a:t>
            </a:r>
            <a:r>
              <a:rPr lang="en-US" sz="2000" dirty="0">
                <a:latin typeface="Courier"/>
                <a:cs typeface="Courier"/>
              </a:rPr>
              <a:t> single 4</a:t>
            </a:r>
          </a:p>
          <a:p>
            <a:r>
              <a:rPr lang="es-ES_tradnl" sz="2000" dirty="0">
                <a:latin typeface="Courier"/>
                <a:cs typeface="Courier"/>
              </a:rPr>
              <a:t>#$ -j </a:t>
            </a:r>
            <a:r>
              <a:rPr lang="es-ES_tradnl" sz="2000" dirty="0" smtClean="0">
                <a:latin typeface="Courier"/>
                <a:cs typeface="Courier"/>
              </a:rPr>
              <a:t>y</a:t>
            </a:r>
          </a:p>
          <a:p>
            <a:r>
              <a:rPr lang="en-US" sz="2000" dirty="0">
                <a:latin typeface="Courier"/>
                <a:cs typeface="Courier"/>
              </a:rPr>
              <a:t>PATH=$PATH:/homes/liu3zhen</a:t>
            </a:r>
            <a:r>
              <a:rPr lang="en-US" sz="2000" dirty="0" smtClean="0">
                <a:latin typeface="Courier"/>
                <a:cs typeface="Courier"/>
              </a:rPr>
              <a:t>/local/bin</a:t>
            </a:r>
            <a:endParaRPr lang="es-ES_tradnl" sz="20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/homes/liu3zhen/software/trinity/trinityrnaseq-Trinity-</a:t>
            </a:r>
            <a:r>
              <a:rPr lang="en-US" sz="1600" dirty="0" smtClean="0">
                <a:latin typeface="Courier"/>
                <a:cs typeface="Courier"/>
              </a:rPr>
              <a:t>v2.4.0/</a:t>
            </a:r>
            <a:r>
              <a:rPr lang="es-ES_tradnl" sz="1600" dirty="0" smtClean="0">
                <a:latin typeface="Courier"/>
                <a:cs typeface="Courier"/>
              </a:rPr>
              <a:t>Trinity \</a:t>
            </a:r>
          </a:p>
          <a:p>
            <a:r>
              <a:rPr lang="es-ES_tradnl" sz="1600" dirty="0">
                <a:latin typeface="Courier"/>
                <a:cs typeface="Courier"/>
              </a:rPr>
              <a:t> </a:t>
            </a:r>
            <a:r>
              <a:rPr lang="es-ES_tradnl" sz="1600" dirty="0" smtClean="0">
                <a:latin typeface="Courier"/>
                <a:cs typeface="Courier"/>
              </a:rPr>
              <a:t> -</a:t>
            </a:r>
            <a:r>
              <a:rPr lang="es-ES_tradnl" sz="1600" dirty="0">
                <a:latin typeface="Courier"/>
                <a:cs typeface="Courier"/>
              </a:rPr>
              <a:t>-</a:t>
            </a:r>
            <a:r>
              <a:rPr lang="es-ES_tradnl" sz="1600" dirty="0" err="1">
                <a:latin typeface="Courier"/>
                <a:cs typeface="Courier"/>
              </a:rPr>
              <a:t>seqType</a:t>
            </a:r>
            <a:r>
              <a:rPr lang="es-ES_tradnl" sz="1600" dirty="0">
                <a:latin typeface="Courier"/>
                <a:cs typeface="Courier"/>
              </a:rPr>
              <a:t> </a:t>
            </a:r>
            <a:r>
              <a:rPr lang="es-ES_tradnl" sz="1600" dirty="0" err="1">
                <a:latin typeface="Courier"/>
                <a:cs typeface="Courier"/>
              </a:rPr>
              <a:t>fq</a:t>
            </a:r>
            <a:r>
              <a:rPr lang="es-ES_tradnl" sz="1600" dirty="0">
                <a:latin typeface="Courier"/>
                <a:cs typeface="Courier"/>
              </a:rPr>
              <a:t> --</a:t>
            </a:r>
            <a:r>
              <a:rPr lang="es-ES_tradnl" sz="1600" dirty="0" err="1">
                <a:latin typeface="Courier"/>
                <a:cs typeface="Courier"/>
              </a:rPr>
              <a:t>max_memory</a:t>
            </a:r>
            <a:r>
              <a:rPr lang="es-ES_tradnl" sz="1600" dirty="0">
                <a:latin typeface="Courier"/>
                <a:cs typeface="Courier"/>
              </a:rPr>
              <a:t> </a:t>
            </a:r>
            <a:r>
              <a:rPr lang="es-ES_tradnl" sz="1600" dirty="0" smtClean="0">
                <a:latin typeface="Courier"/>
                <a:cs typeface="Courier"/>
              </a:rPr>
              <a:t>16G --CPU 4 \</a:t>
            </a:r>
          </a:p>
          <a:p>
            <a:r>
              <a:rPr lang="es-ES_tradnl" sz="1600" dirty="0">
                <a:latin typeface="Courier"/>
                <a:cs typeface="Courier"/>
              </a:rPr>
              <a:t> </a:t>
            </a:r>
            <a:r>
              <a:rPr lang="es-ES_tradnl" sz="1600" dirty="0" smtClean="0">
                <a:latin typeface="Courier"/>
                <a:cs typeface="Courier"/>
              </a:rPr>
              <a:t> -</a:t>
            </a:r>
            <a:r>
              <a:rPr lang="es-ES_tradnl" sz="1600" dirty="0">
                <a:latin typeface="Courier"/>
                <a:cs typeface="Courier"/>
              </a:rPr>
              <a:t>-</a:t>
            </a:r>
            <a:r>
              <a:rPr lang="es-ES_tradnl" sz="1600" dirty="0" err="1">
                <a:latin typeface="Courier"/>
                <a:cs typeface="Courier"/>
              </a:rPr>
              <a:t>left</a:t>
            </a:r>
            <a:r>
              <a:rPr lang="es-ES_tradnl" sz="1600" dirty="0">
                <a:latin typeface="Courier"/>
                <a:cs typeface="Courier"/>
              </a:rPr>
              <a:t> read1.fq --</a:t>
            </a:r>
            <a:r>
              <a:rPr lang="es-ES_tradnl" sz="1600" dirty="0" err="1">
                <a:latin typeface="Courier"/>
                <a:cs typeface="Courier"/>
              </a:rPr>
              <a:t>right</a:t>
            </a:r>
            <a:r>
              <a:rPr lang="es-ES_tradnl" sz="1600" dirty="0">
                <a:latin typeface="Courier"/>
                <a:cs typeface="Courier"/>
              </a:rPr>
              <a:t> read2.fq </a:t>
            </a:r>
            <a:r>
              <a:rPr lang="es-ES_tradnl" sz="1600" dirty="0" smtClean="0">
                <a:latin typeface="Courier"/>
                <a:cs typeface="Courier"/>
              </a:rPr>
              <a:t>\</a:t>
            </a:r>
          </a:p>
          <a:p>
            <a:r>
              <a:rPr lang="es-ES_tradnl" sz="1600" dirty="0">
                <a:latin typeface="Courier"/>
                <a:cs typeface="Courier"/>
              </a:rPr>
              <a:t> </a:t>
            </a:r>
            <a:r>
              <a:rPr lang="es-ES_tradnl" sz="1600" dirty="0" smtClean="0">
                <a:latin typeface="Courier"/>
                <a:cs typeface="Courier"/>
              </a:rPr>
              <a:t> --output </a:t>
            </a:r>
            <a:r>
              <a:rPr lang="es-ES_tradnl" sz="1600" dirty="0" err="1">
                <a:latin typeface="Courier"/>
                <a:cs typeface="Courier"/>
              </a:rPr>
              <a:t>trinity_out</a:t>
            </a:r>
            <a:r>
              <a:rPr lang="es-ES_tradnl" sz="1600" dirty="0">
                <a:latin typeface="Courier"/>
                <a:cs typeface="Courier"/>
              </a:rPr>
              <a:t> 1</a:t>
            </a:r>
            <a:r>
              <a:rPr lang="es-ES_tradnl" sz="1600" dirty="0" smtClean="0">
                <a:latin typeface="Courier"/>
                <a:cs typeface="Courier"/>
              </a:rPr>
              <a:t>&gt;</a:t>
            </a:r>
            <a:r>
              <a:rPr lang="es-ES_tradnl" sz="1600" dirty="0" err="1" smtClean="0">
                <a:latin typeface="Courier"/>
                <a:cs typeface="Courier"/>
              </a:rPr>
              <a:t>run.log</a:t>
            </a:r>
            <a:r>
              <a:rPr lang="es-ES_tradnl" sz="1600" dirty="0" smtClean="0">
                <a:latin typeface="Courier"/>
                <a:cs typeface="Courier"/>
              </a:rPr>
              <a:t> </a:t>
            </a:r>
            <a:r>
              <a:rPr lang="es-ES_tradnl" sz="1600" dirty="0">
                <a:latin typeface="Courier"/>
                <a:cs typeface="Courier"/>
              </a:rPr>
              <a:t>2</a:t>
            </a:r>
            <a:r>
              <a:rPr lang="es-ES_tradnl" sz="1600" dirty="0" smtClean="0">
                <a:latin typeface="Courier"/>
                <a:cs typeface="Courier"/>
              </a:rPr>
              <a:t>&gt;&amp;1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950" y="2142642"/>
            <a:ext cx="12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xxx.qsub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8950" y="1621861"/>
            <a:ext cx="393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@directory: </a:t>
            </a:r>
            <a:r>
              <a:rPr lang="en-US" sz="3600" dirty="0" err="1" smtClean="0">
                <a:solidFill>
                  <a:srgbClr val="FF0000"/>
                </a:solidFill>
              </a:rPr>
              <a:t>denovo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5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Beocat</a:t>
            </a:r>
            <a:r>
              <a:rPr lang="en-US" dirty="0" smtClean="0"/>
              <a:t> job submission and status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5957"/>
            <a:ext cx="8229600" cy="207839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qsub</a:t>
            </a:r>
            <a:r>
              <a:rPr lang="en-US" sz="2800" dirty="0" smtClean="0"/>
              <a:t> </a:t>
            </a:r>
            <a:r>
              <a:rPr lang="en-US" sz="2800" dirty="0" err="1" smtClean="0"/>
              <a:t>xxx.qsub</a:t>
            </a:r>
            <a:endParaRPr lang="en-US" sz="2800" dirty="0" smtClean="0"/>
          </a:p>
          <a:p>
            <a:r>
              <a:rPr lang="en-US" sz="2800" dirty="0" err="1" smtClean="0"/>
              <a:t>kstat</a:t>
            </a:r>
            <a:r>
              <a:rPr lang="en-US" sz="2800" dirty="0" smtClean="0"/>
              <a:t> | </a:t>
            </a:r>
            <a:r>
              <a:rPr lang="en-US" sz="2800" dirty="0" err="1" smtClean="0"/>
              <a:t>grep</a:t>
            </a:r>
            <a:r>
              <a:rPr lang="en-US" sz="2800" dirty="0" smtClean="0"/>
              <a:t> &lt;</a:t>
            </a:r>
            <a:r>
              <a:rPr lang="en-US" sz="2800" dirty="0" err="1" smtClean="0"/>
              <a:t>eid</a:t>
            </a:r>
            <a:r>
              <a:rPr lang="en-US" sz="2800" dirty="0" smtClean="0"/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100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Trinity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184"/>
            <a:ext cx="8229600" cy="3108970"/>
          </a:xfrm>
        </p:spPr>
        <p:txBody>
          <a:bodyPr/>
          <a:lstStyle/>
          <a:p>
            <a:r>
              <a:rPr lang="es-ES_tradnl" dirty="0" smtClean="0">
                <a:latin typeface="Courier"/>
                <a:cs typeface="Courier"/>
              </a:rPr>
              <a:t>--</a:t>
            </a:r>
            <a:r>
              <a:rPr lang="es-ES_tradnl" dirty="0" err="1" smtClean="0">
                <a:latin typeface="Courier"/>
                <a:cs typeface="Courier"/>
              </a:rPr>
              <a:t>seqType</a:t>
            </a:r>
            <a:r>
              <a:rPr lang="es-ES_tradnl" dirty="0" smtClean="0">
                <a:latin typeface="Courier"/>
                <a:cs typeface="Courier"/>
              </a:rPr>
              <a:t> </a:t>
            </a:r>
            <a:r>
              <a:rPr lang="es-ES_tradnl" dirty="0" err="1" smtClean="0">
                <a:latin typeface="Courier"/>
                <a:cs typeface="Courier"/>
              </a:rPr>
              <a:t>fq</a:t>
            </a:r>
            <a:endParaRPr lang="es-ES_tradnl" dirty="0" smtClean="0">
              <a:latin typeface="Courier"/>
              <a:cs typeface="Courier"/>
            </a:endParaRPr>
          </a:p>
          <a:p>
            <a:r>
              <a:rPr lang="es-ES_tradnl" dirty="0" smtClean="0">
                <a:latin typeface="Courier"/>
                <a:cs typeface="Courier"/>
              </a:rPr>
              <a:t>--</a:t>
            </a:r>
            <a:r>
              <a:rPr lang="es-ES_tradnl" dirty="0" err="1" smtClean="0">
                <a:latin typeface="Courier"/>
                <a:cs typeface="Courier"/>
              </a:rPr>
              <a:t>max_memory</a:t>
            </a:r>
            <a:r>
              <a:rPr lang="es-ES_tradnl" dirty="0" smtClean="0">
                <a:latin typeface="Courier"/>
                <a:cs typeface="Courier"/>
              </a:rPr>
              <a:t> 16G</a:t>
            </a:r>
          </a:p>
          <a:p>
            <a:r>
              <a:rPr lang="es-ES_tradnl" dirty="0" smtClean="0">
                <a:latin typeface="Courier"/>
                <a:cs typeface="Courier"/>
              </a:rPr>
              <a:t>--CPU 4</a:t>
            </a:r>
            <a:endParaRPr lang="es-ES_tradnl" dirty="0">
              <a:latin typeface="Courier"/>
              <a:cs typeface="Courier"/>
            </a:endParaRPr>
          </a:p>
          <a:p>
            <a:r>
              <a:rPr lang="es-ES_tradnl" dirty="0" smtClean="0">
                <a:latin typeface="Courier"/>
                <a:cs typeface="Courier"/>
              </a:rPr>
              <a:t>-</a:t>
            </a:r>
            <a:r>
              <a:rPr lang="es-ES_tradnl" dirty="0">
                <a:latin typeface="Courier"/>
                <a:cs typeface="Courier"/>
              </a:rPr>
              <a:t>-</a:t>
            </a:r>
            <a:r>
              <a:rPr lang="es-ES_tradnl" dirty="0" err="1">
                <a:latin typeface="Courier"/>
                <a:cs typeface="Courier"/>
              </a:rPr>
              <a:t>left</a:t>
            </a:r>
            <a:r>
              <a:rPr lang="es-ES_tradnl" dirty="0">
                <a:latin typeface="Courier"/>
                <a:cs typeface="Courier"/>
              </a:rPr>
              <a:t> read1.</a:t>
            </a:r>
            <a:r>
              <a:rPr lang="es-ES_tradnl" dirty="0" smtClean="0">
                <a:latin typeface="Courier"/>
                <a:cs typeface="Courier"/>
              </a:rPr>
              <a:t>fq</a:t>
            </a:r>
          </a:p>
          <a:p>
            <a:r>
              <a:rPr lang="es-ES_tradnl" dirty="0" smtClean="0">
                <a:latin typeface="Courier"/>
                <a:cs typeface="Courier"/>
              </a:rPr>
              <a:t>-</a:t>
            </a:r>
            <a:r>
              <a:rPr lang="es-ES_tradnl" dirty="0">
                <a:latin typeface="Courier"/>
                <a:cs typeface="Courier"/>
              </a:rPr>
              <a:t>-</a:t>
            </a:r>
            <a:r>
              <a:rPr lang="es-ES_tradnl" dirty="0" err="1">
                <a:latin typeface="Courier"/>
                <a:cs typeface="Courier"/>
              </a:rPr>
              <a:t>right</a:t>
            </a:r>
            <a:r>
              <a:rPr lang="es-ES_tradnl" dirty="0">
                <a:latin typeface="Courier"/>
                <a:cs typeface="Courier"/>
              </a:rPr>
              <a:t> read2.</a:t>
            </a:r>
            <a:r>
              <a:rPr lang="es-ES_tradnl" dirty="0" smtClean="0">
                <a:latin typeface="Courier"/>
                <a:cs typeface="Courier"/>
              </a:rPr>
              <a:t>fq</a:t>
            </a:r>
            <a:endParaRPr lang="es-ES_tradnl" dirty="0">
              <a:latin typeface="Courier"/>
              <a:cs typeface="Courier"/>
            </a:endParaRPr>
          </a:p>
          <a:p>
            <a:r>
              <a:rPr lang="es-ES_tradnl" dirty="0" smtClean="0">
                <a:latin typeface="Courier"/>
                <a:cs typeface="Courier"/>
              </a:rPr>
              <a:t>--output </a:t>
            </a:r>
            <a:r>
              <a:rPr lang="es-ES_tradnl" dirty="0" err="1">
                <a:latin typeface="Courier"/>
                <a:cs typeface="Courier"/>
              </a:rPr>
              <a:t>trinity_out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4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752"/>
            <a:ext cx="8229600" cy="43398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Under the output directory:</a:t>
            </a:r>
            <a:endParaRPr lang="en-US" dirty="0"/>
          </a:p>
          <a:p>
            <a:pPr marL="0" indent="0">
              <a:buNone/>
            </a:pPr>
            <a:r>
              <a:rPr lang="en-US" sz="3600" dirty="0" err="1" smtClean="0"/>
              <a:t>Trinity.fasta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&gt;TRINITY_DN0_c0_g1_i1 </a:t>
            </a:r>
            <a:r>
              <a:rPr lang="en-US" dirty="0" err="1"/>
              <a:t>len</a:t>
            </a:r>
            <a:r>
              <a:rPr lang="en-US" dirty="0"/>
              <a:t>=1335 path=[2742:0-99 2743</a:t>
            </a:r>
            <a:r>
              <a:rPr lang="en-US" dirty="0" smtClean="0"/>
              <a:t>: ...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 smtClean="0"/>
              <a:t>DN0: cluster 0?</a:t>
            </a:r>
          </a:p>
          <a:p>
            <a:r>
              <a:rPr lang="en-US" dirty="0" smtClean="0"/>
              <a:t>c0: component 0</a:t>
            </a:r>
          </a:p>
          <a:p>
            <a:r>
              <a:rPr lang="en-US" dirty="0" smtClean="0"/>
              <a:t>g1: gene 1</a:t>
            </a:r>
          </a:p>
          <a:p>
            <a:r>
              <a:rPr lang="en-US" dirty="0" smtClean="0"/>
              <a:t>i1: isoform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16926</TotalTime>
  <Words>779</Words>
  <Application>Microsoft Macintosh PowerPoint</Application>
  <PresentationFormat>On-screen Show (4:3)</PresentationFormat>
  <Paragraphs>104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RNA-Seq (lab)  Bioinformatics Applications (PLPTH813)</vt:lpstr>
      <vt:lpstr>Today's Lab</vt:lpstr>
      <vt:lpstr>Working directories</vt:lpstr>
      <vt:lpstr>reinstall Perl</vt:lpstr>
      <vt:lpstr>Data</vt:lpstr>
      <vt:lpstr>Trinity de novo transcriptome assembly</vt:lpstr>
      <vt:lpstr>Beocat job submission and status checking</vt:lpstr>
      <vt:lpstr>Trinity parameters</vt:lpstr>
      <vt:lpstr>Output</vt:lpstr>
      <vt:lpstr>Reference-guided assembly</vt:lpstr>
      <vt:lpstr>Index the reference genome for alignments</vt:lpstr>
      <vt:lpstr>GSNAP to align PE reads to the reference genome</vt:lpstr>
      <vt:lpstr>reference-guided assembly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204</cp:revision>
  <dcterms:created xsi:type="dcterms:W3CDTF">2014-12-15T18:58:14Z</dcterms:created>
  <dcterms:modified xsi:type="dcterms:W3CDTF">2017-04-27T19:22:38Z</dcterms:modified>
</cp:coreProperties>
</file>