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401" r:id="rId4"/>
    <p:sldId id="402" r:id="rId5"/>
    <p:sldId id="403" r:id="rId6"/>
    <p:sldId id="363" r:id="rId7"/>
    <p:sldId id="375" r:id="rId8"/>
    <p:sldId id="400" r:id="rId9"/>
    <p:sldId id="369" r:id="rId10"/>
    <p:sldId id="404" r:id="rId11"/>
    <p:sldId id="372" r:id="rId12"/>
    <p:sldId id="373" r:id="rId13"/>
    <p:sldId id="374" r:id="rId14"/>
    <p:sldId id="399" r:id="rId15"/>
    <p:sldId id="389" r:id="rId16"/>
    <p:sldId id="390" r:id="rId17"/>
    <p:sldId id="391" r:id="rId18"/>
    <p:sldId id="392" r:id="rId19"/>
    <p:sldId id="393" r:id="rId20"/>
    <p:sldId id="394" r:id="rId21"/>
    <p:sldId id="395" r:id="rId22"/>
    <p:sldId id="396" r:id="rId23"/>
    <p:sldId id="398" r:id="rId24"/>
    <p:sldId id="397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75" autoAdjust="0"/>
    <p:restoredTop sz="86390" autoAdjust="0"/>
  </p:normalViewPr>
  <p:slideViewPr>
    <p:cSldViewPr snapToGrid="0" snapToObjects="1">
      <p:cViewPr>
        <p:scale>
          <a:sx n="100" d="100"/>
          <a:sy n="100" d="100"/>
        </p:scale>
        <p:origin x="-2472" y="-1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533A7-41C2-DA45-995B-C61EE58338CA}" type="datetimeFigureOut">
              <a:rPr lang="en-US" smtClean="0"/>
              <a:t>2/27/17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230A73-4D1A-1A4F-95F9-6B6980BFF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579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4314A-152B-0643-AE11-65184E823C85}" type="datetimeFigureOut">
              <a:rPr lang="en-US" smtClean="0"/>
              <a:t>2/27/17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CDD03-0606-D84C-8E82-53044046A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8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CDD03-0606-D84C-8E82-53044046AB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71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E608-D3BE-4F4A-BE63-C3FEFDA4D158}" type="datetime1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3445-452C-9441-AD30-FC1E791CAB10}" type="datetime1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E9FF6-F576-DB43-8D2C-3C9AA1C299AB}" type="datetime1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B01CD-C82F-CC4F-BA37-FCE936C34E3C}" type="datetime1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34D0-F31A-9544-8AC3-533C5051D41C}" type="datetime1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75C0-5A2F-2C43-B7B5-249F92FC0AE5}" type="datetime1">
              <a:rPr lang="en-US" smtClean="0"/>
              <a:t>2/27/17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BAB0-87E2-1243-A738-54675A18E356}" type="datetime1">
              <a:rPr lang="en-US" smtClean="0"/>
              <a:t>2/27/17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C62A-7EA4-644C-868F-EDC4B9012046}" type="datetime1">
              <a:rPr lang="en-US" smtClean="0"/>
              <a:t>2/27/17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949F-6253-4941-ABF0-87ABC58AA7F7}" type="datetime1">
              <a:rPr lang="en-US" smtClean="0"/>
              <a:t>2/27/17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04F2-098D-714E-B5C4-EFC0DC4669BD}" type="datetime1">
              <a:rPr lang="en-US" smtClean="0"/>
              <a:t>2/27/17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30565-FF28-204A-ABB7-570A3207DE07}" type="datetime1">
              <a:rPr lang="en-US" smtClean="0"/>
              <a:t>2/27/17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39166-3640-7D44-A4BA-20887FEAA944}" type="datetime1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biostars.org/p/17162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+mj-lt"/>
              </a:rPr>
              <a:t>Unix II and </a:t>
            </a:r>
            <a:r>
              <a:rPr lang="en-US" sz="3600" dirty="0" err="1" smtClean="0"/>
              <a:t>Bedtools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2000" dirty="0" smtClean="0">
                <a:latin typeface="+mj-lt"/>
              </a:rPr>
              <a:t>Bioinformatics Applications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smtClean="0">
                <a:latin typeface="+mj-lt"/>
              </a:rPr>
              <a:t>(PLPTH813)</a:t>
            </a:r>
            <a:endParaRPr lang="en-US" sz="2000" dirty="0">
              <a:latin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+mj-lt"/>
              </a:rPr>
              <a:t>Sanzhen Liu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2/28/2017</a:t>
            </a:r>
            <a:endParaRPr lang="en-US" sz="28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376092"/>
                </a:solidFill>
              </a:rPr>
              <a:t>sed</a:t>
            </a:r>
            <a:r>
              <a:rPr lang="en-US" dirty="0" smtClean="0"/>
              <a:t> -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6176"/>
            <a:ext cx="8229600" cy="38602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err="1" smtClean="0">
                <a:solidFill>
                  <a:srgbClr val="376092"/>
                </a:solidFill>
                <a:latin typeface="Courier New"/>
                <a:cs typeface="Courier New"/>
              </a:rPr>
              <a:t>sed</a:t>
            </a:r>
            <a:r>
              <a:rPr lang="en-US" sz="1800" b="1" dirty="0" smtClean="0">
                <a:solidFill>
                  <a:srgbClr val="376092"/>
                </a:solidFill>
                <a:latin typeface="Courier New"/>
                <a:cs typeface="Courier New"/>
              </a:rPr>
              <a:t> </a:t>
            </a:r>
            <a:r>
              <a:rPr lang="en-US" sz="1800" b="1" dirty="0">
                <a:solidFill>
                  <a:srgbClr val="376092"/>
                </a:solidFill>
                <a:latin typeface="Courier New"/>
                <a:cs typeface="Courier New"/>
              </a:rPr>
              <a:t>'s/apple/{&amp;}/' </a:t>
            </a: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fruit.txt</a:t>
            </a:r>
            <a:endParaRPr lang="en-US" sz="1800" b="1" dirty="0">
              <a:solidFill>
                <a:srgbClr val="376092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{apple}	6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banana	5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sed</a:t>
            </a:r>
            <a:r>
              <a:rPr lang="en-US" sz="1800" b="1" dirty="0">
                <a:solidFill>
                  <a:srgbClr val="376092"/>
                </a:solidFill>
                <a:latin typeface="Courier New"/>
                <a:cs typeface="Courier New"/>
              </a:rPr>
              <a:t> '/12/ s/peach/kiwi/' </a:t>
            </a: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fruit.txt</a:t>
            </a:r>
            <a:endParaRPr lang="en-US" sz="1800" b="1" dirty="0">
              <a:solidFill>
                <a:srgbClr val="376092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apple	6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kiwi	12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banana	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10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05600" y="797726"/>
            <a:ext cx="1981200" cy="1656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b="1" dirty="0" err="1" smtClean="0">
                <a:latin typeface="Courier New"/>
                <a:cs typeface="Courier New"/>
              </a:rPr>
              <a:t>fruit.txt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</a:p>
          <a:p>
            <a:pPr marL="0" indent="0">
              <a:buFont typeface="Arial"/>
              <a:buNone/>
            </a:pPr>
            <a:r>
              <a:rPr lang="en-US" sz="1600" dirty="0" smtClean="0">
                <a:latin typeface="Courier New"/>
                <a:cs typeface="Courier New"/>
              </a:rPr>
              <a:t>orange	8</a:t>
            </a:r>
          </a:p>
          <a:p>
            <a:pPr marL="0" indent="0">
              <a:buFont typeface="Arial"/>
              <a:buNone/>
            </a:pPr>
            <a:r>
              <a:rPr lang="en-US" sz="1600" dirty="0" smtClean="0">
                <a:latin typeface="Courier New"/>
                <a:cs typeface="Courier New"/>
              </a:rPr>
              <a:t>apple	6</a:t>
            </a:r>
          </a:p>
          <a:p>
            <a:pPr marL="0" indent="0">
              <a:buFont typeface="Arial"/>
              <a:buNone/>
            </a:pPr>
            <a:r>
              <a:rPr lang="en-US" sz="1600" dirty="0" smtClean="0">
                <a:latin typeface="Courier New"/>
                <a:cs typeface="Courier New"/>
              </a:rPr>
              <a:t>peach	12</a:t>
            </a:r>
          </a:p>
          <a:p>
            <a:pPr marL="0" indent="0">
              <a:buFont typeface="Arial"/>
              <a:buNone/>
            </a:pPr>
            <a:r>
              <a:rPr lang="en-US" sz="1600" dirty="0" smtClean="0">
                <a:latin typeface="Courier New"/>
                <a:cs typeface="Courier New"/>
              </a:rPr>
              <a:t>banana	5</a:t>
            </a:r>
          </a:p>
        </p:txBody>
      </p:sp>
    </p:spTree>
    <p:extLst>
      <p:ext uri="{BB962C8B-B14F-4D97-AF65-F5344CB8AC3E}">
        <p14:creationId xmlns:p14="http://schemas.microsoft.com/office/powerpoint/2010/main" val="37188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376092"/>
                </a:solidFill>
              </a:rPr>
              <a:t>wget</a:t>
            </a:r>
            <a:endParaRPr lang="en-US" b="1" dirty="0">
              <a:solidFill>
                <a:srgbClr val="37609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700" y="1562676"/>
            <a:ext cx="9004300" cy="328872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wget</a:t>
            </a:r>
            <a:r>
              <a:rPr lang="en-US" dirty="0" smtClean="0">
                <a:latin typeface="Courier New"/>
                <a:cs typeface="Courier New"/>
              </a:rPr>
              <a:t> &lt;</a:t>
            </a:r>
            <a:r>
              <a:rPr lang="en-US" dirty="0" err="1" smtClean="0">
                <a:latin typeface="Courier New"/>
                <a:cs typeface="Courier New"/>
              </a:rPr>
              <a:t>url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link to a file&gt;</a:t>
            </a:r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wget</a:t>
            </a:r>
            <a:r>
              <a:rPr lang="en-US" dirty="0" smtClean="0">
                <a:latin typeface="Courier New"/>
                <a:cs typeface="Courier New"/>
              </a:rPr>
              <a:t> &lt;a ftp link&gt;</a:t>
            </a:r>
          </a:p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example:</a:t>
            </a:r>
          </a:p>
          <a:p>
            <a:pPr marL="0" indent="0">
              <a:buNone/>
            </a:pPr>
            <a:endParaRPr lang="en-US" sz="20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b="1" dirty="0" err="1" smtClean="0">
                <a:solidFill>
                  <a:srgbClr val="376092"/>
                </a:solidFill>
                <a:latin typeface="Courier New"/>
                <a:cs typeface="Courier New"/>
              </a:rPr>
              <a:t>wget</a:t>
            </a:r>
            <a:r>
              <a:rPr lang="en-US" sz="2000" b="1" dirty="0" smtClean="0">
                <a:solidFill>
                  <a:srgbClr val="376092"/>
                </a:solidFill>
                <a:latin typeface="Courier New"/>
                <a:cs typeface="Courier New"/>
              </a:rPr>
              <a:t> http</a:t>
            </a:r>
            <a:r>
              <a:rPr lang="en-US" sz="2000" b="1" dirty="0">
                <a:solidFill>
                  <a:srgbClr val="376092"/>
                </a:solidFill>
                <a:latin typeface="Courier New"/>
                <a:cs typeface="Courier New"/>
              </a:rPr>
              <a:t>://129.130.89.83/</a:t>
            </a:r>
            <a:r>
              <a:rPr lang="en-US" sz="2000" b="1" dirty="0" err="1">
                <a:solidFill>
                  <a:srgbClr val="376092"/>
                </a:solidFill>
                <a:latin typeface="Courier New"/>
                <a:cs typeface="Courier New"/>
              </a:rPr>
              <a:t>tmp</a:t>
            </a:r>
            <a:r>
              <a:rPr lang="en-US" sz="2000" b="1" dirty="0">
                <a:solidFill>
                  <a:srgbClr val="376092"/>
                </a:solidFill>
                <a:latin typeface="Courier New"/>
                <a:cs typeface="Courier New"/>
              </a:rPr>
              <a:t>/public/</a:t>
            </a:r>
            <a:r>
              <a:rPr lang="en-US" sz="2000" b="1" dirty="0" err="1">
                <a:solidFill>
                  <a:srgbClr val="376092"/>
                </a:solidFill>
                <a:latin typeface="Courier New"/>
                <a:cs typeface="Courier New"/>
              </a:rPr>
              <a:t>sequence.cost.png</a:t>
            </a:r>
            <a:endParaRPr lang="en-US" sz="2000" b="1" dirty="0">
              <a:solidFill>
                <a:srgbClr val="376092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02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0" y="1385452"/>
            <a:ext cx="8229600" cy="2615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urier New"/>
                <a:cs typeface="Courier New"/>
              </a:rPr>
              <a:t>scp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err="1" smtClean="0">
                <a:latin typeface="Courier New"/>
                <a:cs typeface="Courier New"/>
              </a:rPr>
              <a:t>user@hostname:directory</a:t>
            </a:r>
            <a:r>
              <a:rPr lang="en-US" sz="2000" dirty="0" smtClean="0">
                <a:latin typeface="Courier New"/>
                <a:cs typeface="Courier New"/>
              </a:rPr>
              <a:t>/</a:t>
            </a:r>
            <a:r>
              <a:rPr lang="en-US" sz="2000" dirty="0" err="1" smtClean="0">
                <a:latin typeface="Courier New"/>
                <a:cs typeface="Courier New"/>
              </a:rPr>
              <a:t>remotefile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err="1" smtClean="0">
                <a:latin typeface="Courier New"/>
                <a:cs typeface="Courier New"/>
              </a:rPr>
              <a:t>localfile</a:t>
            </a:r>
            <a:endParaRPr lang="en-US" sz="20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0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b="1" dirty="0" err="1" smtClean="0">
                <a:solidFill>
                  <a:srgbClr val="376092"/>
                </a:solidFill>
                <a:latin typeface="Courier New"/>
                <a:cs typeface="Courier New"/>
              </a:rPr>
              <a:t>scp</a:t>
            </a:r>
            <a:r>
              <a:rPr lang="en-US" sz="2000" b="1" dirty="0" smtClean="0">
                <a:solidFill>
                  <a:srgbClr val="376092"/>
                </a:solidFill>
                <a:latin typeface="Courier New"/>
                <a:cs typeface="Courier New"/>
              </a:rPr>
              <a:t> &lt;</a:t>
            </a:r>
            <a:r>
              <a:rPr lang="en-US" sz="2000" b="1" dirty="0" err="1" smtClean="0">
                <a:solidFill>
                  <a:srgbClr val="376092"/>
                </a:solidFill>
                <a:latin typeface="Courier New"/>
                <a:cs typeface="Courier New"/>
              </a:rPr>
              <a:t>eid</a:t>
            </a:r>
            <a:r>
              <a:rPr lang="en-US" sz="2000" b="1" dirty="0" smtClean="0">
                <a:solidFill>
                  <a:srgbClr val="376092"/>
                </a:solidFill>
                <a:latin typeface="Courier New"/>
                <a:cs typeface="Courier New"/>
              </a:rPr>
              <a:t>&gt;@</a:t>
            </a:r>
            <a:r>
              <a:rPr lang="en-US" sz="2000" b="1" dirty="0" err="1" smtClean="0">
                <a:solidFill>
                  <a:srgbClr val="376092"/>
                </a:solidFill>
                <a:latin typeface="Courier New"/>
                <a:cs typeface="Courier New"/>
              </a:rPr>
              <a:t>beocat.cis.ksu.edu</a:t>
            </a:r>
            <a:r>
              <a:rPr lang="en-US" sz="2000" b="1" dirty="0" smtClean="0">
                <a:solidFill>
                  <a:srgbClr val="376092"/>
                </a:solidFill>
                <a:latin typeface="Courier New"/>
                <a:cs typeface="Courier New"/>
              </a:rPr>
              <a:t>:&lt;path/files&gt; .</a:t>
            </a:r>
            <a:endParaRPr lang="en-US" sz="2000" b="1" dirty="0">
              <a:solidFill>
                <a:srgbClr val="376092"/>
              </a:solidFill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02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Cyberduck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 descr="Screenshot 2017-02-27 11.31.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094" y="2222500"/>
            <a:ext cx="5609506" cy="3149600"/>
          </a:xfrm>
          <a:prstGeom prst="rect">
            <a:avLst/>
          </a:prstGeom>
        </p:spPr>
      </p:pic>
      <p:pic>
        <p:nvPicPr>
          <p:cNvPr id="6" name="Picture 5" descr="Screenshot 2017-02-27 11.37.4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" y="825499"/>
            <a:ext cx="2324100" cy="558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454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Outline</a:t>
            </a:r>
            <a:endParaRPr lang="en-US" dirty="0">
              <a:latin typeface="+mj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47800" y="2011146"/>
            <a:ext cx="7061200" cy="2569477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m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ore Unix apps: sort, find, </a:t>
            </a: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awk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, </a:t>
            </a: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sed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, </a:t>
            </a: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wget</a:t>
            </a:r>
            <a:endParaRPr lang="en-US" sz="2800" dirty="0" smtClean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data transfer</a:t>
            </a:r>
          </a:p>
          <a:p>
            <a:pPr>
              <a:lnSpc>
                <a:spcPct val="120000"/>
              </a:lnSpc>
            </a:pPr>
            <a:r>
              <a:rPr lang="en-US" sz="2800" dirty="0" err="1" smtClean="0">
                <a:latin typeface="+mj-lt"/>
              </a:rPr>
              <a:t>bedtools</a:t>
            </a:r>
            <a:endParaRPr lang="en-US" sz="2800" dirty="0" smtClean="0">
              <a:latin typeface="+mj-lt"/>
            </a:endParaRPr>
          </a:p>
          <a:p>
            <a:pPr>
              <a:lnSpc>
                <a:spcPct val="120000"/>
              </a:lnSpc>
            </a:pPr>
            <a:endParaRPr lang="en-US" sz="2800" dirty="0"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84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BED format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0985" y="1475204"/>
            <a:ext cx="845726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first three required BED fields are:</a:t>
            </a:r>
          </a:p>
          <a:p>
            <a:endParaRPr lang="en-US" sz="2000" dirty="0" smtClean="0"/>
          </a:p>
          <a:p>
            <a:r>
              <a:rPr lang="en-US" sz="2000" b="1" dirty="0" err="1" smtClean="0"/>
              <a:t>chrom</a:t>
            </a:r>
            <a:r>
              <a:rPr lang="en-US" sz="2000" b="1" dirty="0" smtClean="0"/>
              <a:t> </a:t>
            </a:r>
            <a:r>
              <a:rPr lang="en-US" sz="2000" dirty="0" smtClean="0"/>
              <a:t>- </a:t>
            </a:r>
            <a:r>
              <a:rPr lang="en-US" sz="2000" dirty="0"/>
              <a:t>t</a:t>
            </a:r>
            <a:r>
              <a:rPr lang="en-US" sz="2000" dirty="0" smtClean="0"/>
              <a:t>he chromosome</a:t>
            </a:r>
            <a:endParaRPr lang="en-US" sz="2000" b="1" dirty="0"/>
          </a:p>
          <a:p>
            <a:r>
              <a:rPr lang="en-US" sz="2000" b="1" dirty="0" err="1" smtClean="0"/>
              <a:t>chromStart</a:t>
            </a:r>
            <a:r>
              <a:rPr lang="en-US" sz="2000" dirty="0" smtClean="0"/>
              <a:t> - the starting position of the feature; The first base is numbered 0.</a:t>
            </a:r>
          </a:p>
          <a:p>
            <a:r>
              <a:rPr lang="en-US" sz="2000" b="1" dirty="0" err="1" smtClean="0"/>
              <a:t>chromEnd</a:t>
            </a:r>
            <a:r>
              <a:rPr lang="en-US" sz="2000" dirty="0" smtClean="0"/>
              <a:t> - the ending position of the feature in the chromosome or scaffold. </a:t>
            </a:r>
          </a:p>
          <a:p>
            <a:r>
              <a:rPr lang="en-US" sz="2000" dirty="0" smtClean="0"/>
              <a:t>The </a:t>
            </a:r>
            <a:r>
              <a:rPr lang="en-US" sz="2000" dirty="0" err="1" smtClean="0"/>
              <a:t>chromEnd</a:t>
            </a:r>
            <a:r>
              <a:rPr lang="en-US" sz="2000" dirty="0" smtClean="0"/>
              <a:t> base is not included in the display of the feature.</a:t>
            </a:r>
          </a:p>
          <a:p>
            <a:r>
              <a:rPr lang="en-US" sz="2000" dirty="0" smtClean="0"/>
              <a:t>For example, the first 100 bases of a chromosome are defined as</a:t>
            </a:r>
          </a:p>
          <a:p>
            <a:r>
              <a:rPr lang="en-US" sz="2000" b="1" dirty="0" err="1" smtClean="0">
                <a:solidFill>
                  <a:srgbClr val="FF0000"/>
                </a:solidFill>
              </a:rPr>
              <a:t>chromStart</a:t>
            </a:r>
            <a:r>
              <a:rPr lang="en-US" sz="2000" b="1" dirty="0" smtClean="0">
                <a:solidFill>
                  <a:srgbClr val="FF0000"/>
                </a:solidFill>
              </a:rPr>
              <a:t>=0, </a:t>
            </a:r>
            <a:r>
              <a:rPr lang="en-US" sz="2000" b="1" dirty="0" err="1" smtClean="0">
                <a:solidFill>
                  <a:srgbClr val="FF0000"/>
                </a:solidFill>
              </a:rPr>
              <a:t>chromEnd</a:t>
            </a:r>
            <a:r>
              <a:rPr lang="en-US" sz="2000" b="1" dirty="0" smtClean="0">
                <a:solidFill>
                  <a:srgbClr val="FF0000"/>
                </a:solidFill>
              </a:rPr>
              <a:t>=100, and span the bases numbered 0-99.</a:t>
            </a:r>
          </a:p>
          <a:p>
            <a:endParaRPr lang="en-US" sz="2000" dirty="0" smtClean="0"/>
          </a:p>
          <a:p>
            <a:r>
              <a:rPr lang="en-US" sz="2000" dirty="0" smtClean="0"/>
              <a:t>The additional optional BED fields are:</a:t>
            </a:r>
          </a:p>
          <a:p>
            <a:r>
              <a:rPr lang="en-US" sz="2000" b="1" dirty="0" smtClean="0"/>
              <a:t>name</a:t>
            </a:r>
            <a:r>
              <a:rPr lang="en-US" sz="2000" dirty="0" smtClean="0"/>
              <a:t> - Defines the name of the BED line.</a:t>
            </a:r>
          </a:p>
          <a:p>
            <a:r>
              <a:rPr lang="en-US" sz="2000" b="1" dirty="0" smtClean="0"/>
              <a:t>score</a:t>
            </a:r>
            <a:r>
              <a:rPr lang="en-US" sz="2000" dirty="0" smtClean="0"/>
              <a:t> - A score between 0 and 1000</a:t>
            </a:r>
          </a:p>
          <a:p>
            <a:r>
              <a:rPr lang="en-US" sz="2000" b="1" dirty="0" smtClean="0"/>
              <a:t>strand</a:t>
            </a:r>
            <a:r>
              <a:rPr lang="en-US" sz="2000" dirty="0" smtClean="0"/>
              <a:t> - Defines the strand - either '+' or '-'.</a:t>
            </a:r>
          </a:p>
          <a:p>
            <a:r>
              <a:rPr lang="en-US" sz="2000" dirty="0" smtClean="0"/>
              <a:t>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33352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02568"/>
          </a:xfrm>
        </p:spPr>
        <p:txBody>
          <a:bodyPr/>
          <a:lstStyle/>
          <a:p>
            <a:r>
              <a:rPr lang="en-US" dirty="0" smtClean="0"/>
              <a:t>VCF format</a:t>
            </a:r>
            <a:endParaRPr lang="en-US" dirty="0"/>
          </a:p>
        </p:txBody>
      </p:sp>
      <p:pic>
        <p:nvPicPr>
          <p:cNvPr id="4" name="Picture 3" descr="Screenshot 2016-02-29 23.22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92" y="1458846"/>
            <a:ext cx="8768326" cy="468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841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601" y="1691100"/>
            <a:ext cx="5791200" cy="5633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bedtools</a:t>
            </a:r>
            <a:r>
              <a:rPr lang="en-US" dirty="0"/>
              <a:t> coverage -</a:t>
            </a:r>
            <a:r>
              <a:rPr lang="en-US" dirty="0" err="1"/>
              <a:t>abam</a:t>
            </a:r>
            <a:r>
              <a:rPr lang="en-US" dirty="0"/>
              <a:t> $bam -b $bed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0170" y="4098830"/>
            <a:ext cx="8560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Interval_1</a:t>
            </a:r>
            <a:r>
              <a:rPr lang="en-US" sz="1600" dirty="0"/>
              <a:t>	1	16452	</a:t>
            </a:r>
            <a:r>
              <a:rPr lang="en-US" sz="1600" dirty="0" smtClean="0"/>
              <a:t>	10</a:t>
            </a:r>
            <a:r>
              <a:rPr lang="en-US" sz="1600" dirty="0"/>
              <a:t>	-</a:t>
            </a:r>
            <a:r>
              <a:rPr lang="en-US" sz="1600" dirty="0" smtClean="0"/>
              <a:t>3.84	</a:t>
            </a:r>
            <a:r>
              <a:rPr lang="en-US" sz="1600" b="1" dirty="0">
                <a:solidFill>
                  <a:srgbClr val="FF0000"/>
                </a:solidFill>
              </a:rPr>
              <a:t>5432	</a:t>
            </a:r>
            <a:r>
              <a:rPr lang="en-US" sz="1600" b="1" dirty="0" smtClean="0">
                <a:solidFill>
                  <a:srgbClr val="FF0000"/>
                </a:solidFill>
              </a:rPr>
              <a:t>16302	16451</a:t>
            </a:r>
            <a:r>
              <a:rPr lang="en-US" sz="1600" b="1" dirty="0">
                <a:solidFill>
                  <a:srgbClr val="FF0000"/>
                </a:solidFill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</a:rPr>
              <a:t>0.9909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90329" y="2768171"/>
            <a:ext cx="5999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Interval_1</a:t>
            </a:r>
            <a:r>
              <a:rPr lang="en-US" dirty="0"/>
              <a:t>	1	16452	10	-</a:t>
            </a:r>
            <a:r>
              <a:rPr lang="en-US" dirty="0" smtClean="0"/>
              <a:t>3.84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04402" y="4730668"/>
            <a:ext cx="36296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1. Read number</a:t>
            </a:r>
          </a:p>
          <a:p>
            <a:r>
              <a:rPr lang="en-US" sz="2400" dirty="0" smtClean="0"/>
              <a:t>2. Coverage (</a:t>
            </a:r>
            <a:r>
              <a:rPr lang="en-US" sz="2400" dirty="0" err="1" smtClean="0"/>
              <a:t>bp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3. Interval length</a:t>
            </a:r>
          </a:p>
          <a:p>
            <a:r>
              <a:rPr lang="en-US" sz="2400" dirty="0" smtClean="0"/>
              <a:t>4. Coverage (%)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71042" y="2768171"/>
            <a:ext cx="1154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Bed input: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0077" y="3608547"/>
            <a:ext cx="917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Output: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39934" y="3852318"/>
            <a:ext cx="413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1      2	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3               4 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946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nnotate and intersect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1885580"/>
            <a:ext cx="8978900" cy="39789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Input 1: 	#</a:t>
            </a:r>
            <a:r>
              <a:rPr lang="en-US" sz="2000" dirty="0" err="1" smtClean="0"/>
              <a:t>Chr</a:t>
            </a:r>
            <a:r>
              <a:rPr lang="en-US" sz="2000" dirty="0" smtClean="0"/>
              <a:t>	</a:t>
            </a:r>
            <a:r>
              <a:rPr lang="en-US" sz="2000" dirty="0" err="1" smtClean="0"/>
              <a:t>chrStart</a:t>
            </a:r>
            <a:r>
              <a:rPr lang="en-US" sz="2000" dirty="0" smtClean="0"/>
              <a:t>		</a:t>
            </a:r>
            <a:r>
              <a:rPr lang="en-US" sz="2000" dirty="0" err="1" smtClean="0"/>
              <a:t>chrEnd</a:t>
            </a:r>
            <a:r>
              <a:rPr lang="en-US" sz="2000" dirty="0"/>
              <a:t>	</a:t>
            </a:r>
            <a:r>
              <a:rPr lang="en-US" sz="2000" dirty="0" smtClean="0"/>
              <a:t>	Len</a:t>
            </a:r>
          </a:p>
          <a:p>
            <a:pPr marL="0" indent="0">
              <a:buNone/>
            </a:pPr>
            <a:r>
              <a:rPr lang="en-US" sz="2000" dirty="0" smtClean="0"/>
              <a:t>		10		10006596</a:t>
            </a:r>
            <a:r>
              <a:rPr lang="en-US" sz="2000" dirty="0"/>
              <a:t>	10023047	</a:t>
            </a:r>
            <a:r>
              <a:rPr lang="en-US" sz="2000" dirty="0" smtClean="0"/>
              <a:t>16451</a:t>
            </a:r>
          </a:p>
          <a:p>
            <a:pPr marL="0" indent="0">
              <a:buNone/>
            </a:pPr>
            <a:r>
              <a:rPr lang="en-US" sz="2000" dirty="0" smtClean="0"/>
              <a:t>Input 2:	#CHR	POS</a:t>
            </a:r>
            <a:r>
              <a:rPr lang="en-US" sz="2000" dirty="0"/>
              <a:t>	REF	</a:t>
            </a:r>
            <a:r>
              <a:rPr lang="en-US" sz="2000" dirty="0" smtClean="0"/>
              <a:t>ALT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10</a:t>
            </a:r>
            <a:r>
              <a:rPr lang="en-US" sz="2000" dirty="0"/>
              <a:t>	</a:t>
            </a:r>
            <a:r>
              <a:rPr lang="en-US" sz="2000" dirty="0" smtClean="0"/>
              <a:t>	64</a:t>
            </a:r>
            <a:r>
              <a:rPr lang="en-US" sz="2000" dirty="0"/>
              <a:t>	C	</a:t>
            </a:r>
            <a:r>
              <a:rPr lang="en-US" sz="2000" dirty="0" smtClean="0"/>
              <a:t>G</a:t>
            </a:r>
          </a:p>
          <a:p>
            <a:endParaRPr lang="en-US" sz="2000" dirty="0" smtClean="0"/>
          </a:p>
          <a:p>
            <a:pPr marL="0" indent="0">
              <a:buNone/>
            </a:pPr>
            <a:r>
              <a:rPr lang="en-US" sz="2000" b="1" dirty="0" err="1" smtClean="0">
                <a:solidFill>
                  <a:srgbClr val="376092"/>
                </a:solidFill>
                <a:latin typeface="Courier New"/>
                <a:cs typeface="Courier New"/>
              </a:rPr>
              <a:t>bedtools</a:t>
            </a:r>
            <a:r>
              <a:rPr lang="en-US" sz="2000" b="1" dirty="0" smtClean="0">
                <a:solidFill>
                  <a:srgbClr val="376092"/>
                </a:solidFill>
                <a:latin typeface="Courier New"/>
                <a:cs typeface="Courier New"/>
              </a:rPr>
              <a:t> </a:t>
            </a:r>
            <a:r>
              <a:rPr lang="en-US" sz="2000" b="1" dirty="0">
                <a:solidFill>
                  <a:srgbClr val="376092"/>
                </a:solidFill>
                <a:latin typeface="Courier New"/>
                <a:cs typeface="Courier New"/>
              </a:rPr>
              <a:t>annotate -</a:t>
            </a:r>
            <a:r>
              <a:rPr lang="en-US" sz="2000" b="1" dirty="0" err="1">
                <a:solidFill>
                  <a:srgbClr val="376092"/>
                </a:solidFill>
                <a:latin typeface="Courier New"/>
                <a:cs typeface="Courier New"/>
              </a:rPr>
              <a:t>i</a:t>
            </a:r>
            <a:r>
              <a:rPr lang="en-US" sz="2000" b="1" dirty="0">
                <a:solidFill>
                  <a:srgbClr val="376092"/>
                </a:solidFill>
                <a:latin typeface="Courier New"/>
                <a:cs typeface="Courier New"/>
              </a:rPr>
              <a:t> </a:t>
            </a:r>
            <a:r>
              <a:rPr lang="en-US" sz="2000" b="1" dirty="0" smtClean="0">
                <a:solidFill>
                  <a:srgbClr val="376092"/>
                </a:solidFill>
                <a:latin typeface="Courier New"/>
                <a:cs typeface="Courier New"/>
              </a:rPr>
              <a:t>Input1 -</a:t>
            </a:r>
            <a:r>
              <a:rPr lang="en-US" sz="2000" b="1" dirty="0">
                <a:solidFill>
                  <a:srgbClr val="376092"/>
                </a:solidFill>
                <a:latin typeface="Courier New"/>
                <a:cs typeface="Courier New"/>
              </a:rPr>
              <a:t>files </a:t>
            </a:r>
            <a:r>
              <a:rPr lang="en-US" sz="2000" b="1" dirty="0" smtClean="0">
                <a:solidFill>
                  <a:srgbClr val="376092"/>
                </a:solidFill>
                <a:latin typeface="Courier New"/>
                <a:cs typeface="Courier New"/>
              </a:rPr>
              <a:t>Input2 </a:t>
            </a:r>
            <a:r>
              <a:rPr lang="en-US" sz="2000" b="1" dirty="0">
                <a:solidFill>
                  <a:srgbClr val="376092"/>
                </a:solidFill>
                <a:latin typeface="Courier New"/>
                <a:cs typeface="Courier New"/>
              </a:rPr>
              <a:t>-</a:t>
            </a:r>
            <a:r>
              <a:rPr lang="en-US" sz="2000" b="1" dirty="0" smtClean="0">
                <a:solidFill>
                  <a:srgbClr val="376092"/>
                </a:solidFill>
                <a:latin typeface="Courier New"/>
                <a:cs typeface="Courier New"/>
              </a:rPr>
              <a:t>both</a:t>
            </a:r>
            <a:endParaRPr lang="en-US" sz="2000" b="1" dirty="0">
              <a:solidFill>
                <a:srgbClr val="376092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0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b="1" dirty="0" err="1" smtClean="0">
                <a:solidFill>
                  <a:srgbClr val="376092"/>
                </a:solidFill>
                <a:latin typeface="Courier New"/>
                <a:cs typeface="Courier New"/>
              </a:rPr>
              <a:t>bedtools</a:t>
            </a:r>
            <a:r>
              <a:rPr lang="en-US" sz="2000" b="1" dirty="0" smtClean="0">
                <a:solidFill>
                  <a:srgbClr val="376092"/>
                </a:solidFill>
                <a:latin typeface="Courier New"/>
                <a:cs typeface="Courier New"/>
              </a:rPr>
              <a:t> </a:t>
            </a:r>
            <a:r>
              <a:rPr lang="en-US" sz="2000" b="1" dirty="0">
                <a:solidFill>
                  <a:srgbClr val="376092"/>
                </a:solidFill>
                <a:latin typeface="Courier New"/>
                <a:cs typeface="Courier New"/>
              </a:rPr>
              <a:t>intersect -</a:t>
            </a:r>
            <a:r>
              <a:rPr lang="en-US" sz="2000" b="1" dirty="0" err="1">
                <a:solidFill>
                  <a:srgbClr val="376092"/>
                </a:solidFill>
                <a:latin typeface="Courier New"/>
                <a:cs typeface="Courier New"/>
              </a:rPr>
              <a:t>wo</a:t>
            </a:r>
            <a:r>
              <a:rPr lang="en-US" sz="2000" b="1" dirty="0">
                <a:solidFill>
                  <a:srgbClr val="376092"/>
                </a:solidFill>
                <a:latin typeface="Courier New"/>
                <a:cs typeface="Courier New"/>
              </a:rPr>
              <a:t> -a </a:t>
            </a:r>
            <a:r>
              <a:rPr lang="en-US" sz="2000" b="1" dirty="0" smtClean="0">
                <a:solidFill>
                  <a:srgbClr val="376092"/>
                </a:solidFill>
                <a:latin typeface="Courier New"/>
                <a:cs typeface="Courier New"/>
              </a:rPr>
              <a:t>Input1 -</a:t>
            </a:r>
            <a:r>
              <a:rPr lang="en-US" sz="2000" b="1" dirty="0">
                <a:solidFill>
                  <a:srgbClr val="376092"/>
                </a:solidFill>
                <a:latin typeface="Courier New"/>
                <a:cs typeface="Courier New"/>
              </a:rPr>
              <a:t>b </a:t>
            </a:r>
            <a:r>
              <a:rPr lang="en-US" sz="2000" b="1" dirty="0" smtClean="0">
                <a:solidFill>
                  <a:srgbClr val="376092"/>
                </a:solidFill>
                <a:latin typeface="Courier New"/>
                <a:cs typeface="Courier New"/>
              </a:rPr>
              <a:t>Input2</a:t>
            </a:r>
          </a:p>
          <a:p>
            <a:pPr marL="0" indent="0">
              <a:buNone/>
            </a:pPr>
            <a:r>
              <a:rPr lang="en-US" sz="2000" dirty="0" smtClean="0"/>
              <a:t>* -</a:t>
            </a:r>
            <a:r>
              <a:rPr lang="en-US" sz="2000" dirty="0" err="1" smtClean="0"/>
              <a:t>wo</a:t>
            </a:r>
            <a:r>
              <a:rPr lang="en-US" sz="2000" dirty="0" smtClean="0"/>
              <a:t>: write </a:t>
            </a:r>
            <a:r>
              <a:rPr lang="en-US" sz="2000" dirty="0"/>
              <a:t>the original A and B entries plus the number of </a:t>
            </a:r>
            <a:r>
              <a:rPr lang="en-US" sz="2000" dirty="0" err="1" smtClean="0"/>
              <a:t>basepairs</a:t>
            </a:r>
            <a:r>
              <a:rPr lang="en-US" sz="2000" dirty="0" smtClean="0"/>
              <a:t> </a:t>
            </a:r>
            <a:r>
              <a:rPr lang="en-US" sz="2000" dirty="0"/>
              <a:t>of overlap between the two features.</a:t>
            </a:r>
          </a:p>
        </p:txBody>
      </p:sp>
    </p:spTree>
    <p:extLst>
      <p:ext uri="{BB962C8B-B14F-4D97-AF65-F5344CB8AC3E}">
        <p14:creationId xmlns:p14="http://schemas.microsoft.com/office/powerpoint/2010/main" val="3503774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35272"/>
            <a:ext cx="8686800" cy="2971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# find the closest, non-overlapping gene for each interval where</a:t>
            </a:r>
          </a:p>
          <a:p>
            <a:pPr marL="0" indent="0">
              <a:buNone/>
            </a:pPr>
            <a:r>
              <a:rPr lang="en-US" sz="2000" dirty="0" smtClean="0"/>
              <a:t># both experiments had a peak</a:t>
            </a:r>
          </a:p>
          <a:p>
            <a:pPr marL="0" indent="0">
              <a:buNone/>
            </a:pPr>
            <a:r>
              <a:rPr lang="en-US" sz="2000" dirty="0" smtClean="0"/>
              <a:t># -</a:t>
            </a:r>
            <a:r>
              <a:rPr lang="en-US" sz="2000" dirty="0" err="1" smtClean="0"/>
              <a:t>io</a:t>
            </a:r>
            <a:r>
              <a:rPr lang="en-US" sz="2000" dirty="0" smtClean="0"/>
              <a:t> ignores overlapping intervals and returns only the closest,</a:t>
            </a:r>
          </a:p>
          <a:p>
            <a:pPr marL="0" indent="0">
              <a:buNone/>
            </a:pPr>
            <a:r>
              <a:rPr lang="en-US" sz="2000" dirty="0" smtClean="0"/>
              <a:t># non-overlapping interval (in this case, genes)</a:t>
            </a:r>
          </a:p>
          <a:p>
            <a:pPr marL="0" indent="0">
              <a:buNone/>
            </a:pPr>
            <a:endParaRPr lang="en-US" sz="2000" b="1" dirty="0" smtClean="0">
              <a:solidFill>
                <a:srgbClr val="376092"/>
              </a:solidFill>
            </a:endParaRPr>
          </a:p>
          <a:p>
            <a:pPr marL="0" indent="0">
              <a:buNone/>
            </a:pPr>
            <a:r>
              <a:rPr lang="en-US" sz="2000" b="1" dirty="0" err="1" smtClean="0">
                <a:solidFill>
                  <a:srgbClr val="376092"/>
                </a:solidFill>
                <a:latin typeface="Courier New"/>
                <a:cs typeface="Courier New"/>
              </a:rPr>
              <a:t>bedtools</a:t>
            </a:r>
            <a:r>
              <a:rPr lang="en-US" sz="2000" b="1" dirty="0" smtClean="0">
                <a:solidFill>
                  <a:srgbClr val="376092"/>
                </a:solidFill>
                <a:latin typeface="Courier New"/>
                <a:cs typeface="Courier New"/>
              </a:rPr>
              <a:t> closest -a </a:t>
            </a:r>
            <a:r>
              <a:rPr lang="en-US" sz="2000" b="1" dirty="0" err="1" smtClean="0">
                <a:solidFill>
                  <a:srgbClr val="376092"/>
                </a:solidFill>
                <a:latin typeface="Courier New"/>
                <a:cs typeface="Courier New"/>
              </a:rPr>
              <a:t>both.bed</a:t>
            </a:r>
            <a:r>
              <a:rPr lang="en-US" sz="2000" b="1" dirty="0" smtClean="0">
                <a:solidFill>
                  <a:srgbClr val="376092"/>
                </a:solidFill>
                <a:latin typeface="Courier New"/>
                <a:cs typeface="Courier New"/>
              </a:rPr>
              <a:t> -b </a:t>
            </a:r>
            <a:r>
              <a:rPr lang="en-US" sz="2000" b="1" dirty="0" err="1" smtClean="0">
                <a:solidFill>
                  <a:srgbClr val="376092"/>
                </a:solidFill>
                <a:latin typeface="Courier New"/>
                <a:cs typeface="Courier New"/>
              </a:rPr>
              <a:t>genes.bed</a:t>
            </a:r>
            <a:r>
              <a:rPr lang="en-US" sz="2000" b="1" dirty="0" smtClean="0">
                <a:solidFill>
                  <a:srgbClr val="376092"/>
                </a:solidFill>
                <a:latin typeface="Courier New"/>
                <a:cs typeface="Courier New"/>
              </a:rPr>
              <a:t> -</a:t>
            </a:r>
            <a:r>
              <a:rPr lang="en-US" sz="2000" b="1" dirty="0" err="1" smtClean="0">
                <a:solidFill>
                  <a:srgbClr val="376092"/>
                </a:solidFill>
                <a:latin typeface="Courier New"/>
                <a:cs typeface="Courier New"/>
              </a:rPr>
              <a:t>io</a:t>
            </a:r>
            <a:endParaRPr lang="en-US" sz="2000" b="1" dirty="0">
              <a:solidFill>
                <a:srgbClr val="376092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41720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Outline</a:t>
            </a:r>
            <a:endParaRPr lang="en-US" dirty="0">
              <a:latin typeface="+mj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47800" y="2011146"/>
            <a:ext cx="7061200" cy="2569477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latin typeface="+mj-lt"/>
              </a:rPr>
              <a:t>m</a:t>
            </a:r>
            <a:r>
              <a:rPr lang="en-US" sz="2800" dirty="0" smtClean="0">
                <a:latin typeface="+mj-lt"/>
              </a:rPr>
              <a:t>ore Unix apps: sort, find, </a:t>
            </a:r>
            <a:r>
              <a:rPr lang="en-US" sz="2800" dirty="0" err="1" smtClean="0">
                <a:latin typeface="+mj-lt"/>
              </a:rPr>
              <a:t>awk</a:t>
            </a:r>
            <a:r>
              <a:rPr lang="en-US" sz="2800" dirty="0" smtClean="0">
                <a:latin typeface="+mj-lt"/>
              </a:rPr>
              <a:t>, </a:t>
            </a:r>
            <a:r>
              <a:rPr lang="en-US" sz="2800" dirty="0" err="1" smtClean="0">
                <a:latin typeface="+mj-lt"/>
              </a:rPr>
              <a:t>sed</a:t>
            </a:r>
            <a:r>
              <a:rPr lang="en-US" sz="2800" dirty="0" smtClean="0">
                <a:latin typeface="+mj-lt"/>
              </a:rPr>
              <a:t>, </a:t>
            </a:r>
            <a:r>
              <a:rPr lang="en-US" sz="2800" dirty="0" err="1" smtClean="0">
                <a:latin typeface="+mj-lt"/>
              </a:rPr>
              <a:t>wget</a:t>
            </a:r>
            <a:endParaRPr lang="en-US" sz="2800" dirty="0" smtClean="0"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en-US" sz="2800" dirty="0" smtClean="0">
                <a:latin typeface="+mj-lt"/>
              </a:rPr>
              <a:t>data transfer</a:t>
            </a:r>
          </a:p>
          <a:p>
            <a:pPr>
              <a:lnSpc>
                <a:spcPct val="120000"/>
              </a:lnSpc>
            </a:pPr>
            <a:r>
              <a:rPr lang="en-US" sz="2800" dirty="0" err="1">
                <a:latin typeface="+mj-lt"/>
              </a:rPr>
              <a:t>b</a:t>
            </a:r>
            <a:r>
              <a:rPr lang="en-US" sz="2800" dirty="0" err="1" smtClean="0">
                <a:latin typeface="+mj-lt"/>
              </a:rPr>
              <a:t>edtools</a:t>
            </a:r>
            <a:endParaRPr lang="en-US" sz="2800" dirty="0" smtClean="0">
              <a:latin typeface="+mj-lt"/>
            </a:endParaRPr>
          </a:p>
          <a:p>
            <a:pPr>
              <a:lnSpc>
                <a:spcPct val="120000"/>
              </a:lnSpc>
            </a:pPr>
            <a:endParaRPr lang="en-US" sz="2800" dirty="0"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87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lop &amp; complement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181" y="1837319"/>
            <a:ext cx="8967819" cy="20970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# Step 1. Add 500 </a:t>
            </a:r>
            <a:r>
              <a:rPr lang="en-US" sz="2000" dirty="0" err="1" smtClean="0"/>
              <a:t>bp</a:t>
            </a:r>
            <a:r>
              <a:rPr lang="en-US" sz="2000" dirty="0" smtClean="0"/>
              <a:t> up and downstream of each probe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376092"/>
                </a:solidFill>
                <a:latin typeface="Courier New"/>
                <a:cs typeface="Courier New"/>
              </a:rPr>
              <a:t>bedtools</a:t>
            </a:r>
            <a:r>
              <a:rPr lang="en-US" b="1" dirty="0" smtClean="0">
                <a:solidFill>
                  <a:srgbClr val="376092"/>
                </a:solidFill>
                <a:latin typeface="Courier New"/>
                <a:cs typeface="Courier New"/>
              </a:rPr>
              <a:t> slop -</a:t>
            </a:r>
            <a:r>
              <a:rPr lang="en-US" b="1" dirty="0" err="1" smtClean="0">
                <a:solidFill>
                  <a:srgbClr val="376092"/>
                </a:solidFill>
                <a:latin typeface="Courier New"/>
                <a:cs typeface="Courier New"/>
              </a:rPr>
              <a:t>i</a:t>
            </a:r>
            <a:r>
              <a:rPr lang="en-US" b="1" dirty="0" smtClean="0">
                <a:solidFill>
                  <a:srgbClr val="376092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376092"/>
                </a:solidFill>
                <a:latin typeface="Courier New"/>
                <a:cs typeface="Courier New"/>
              </a:rPr>
              <a:t>probes.bed</a:t>
            </a:r>
            <a:r>
              <a:rPr lang="en-US" b="1" dirty="0" smtClean="0">
                <a:solidFill>
                  <a:srgbClr val="376092"/>
                </a:solidFill>
                <a:latin typeface="Courier New"/>
                <a:cs typeface="Courier New"/>
              </a:rPr>
              <a:t> -b 500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# Step 2. Get a BED file of all regions not covered by the probes (+500 </a:t>
            </a:r>
            <a:r>
              <a:rPr lang="en-US" sz="2000" dirty="0" err="1" smtClean="0"/>
              <a:t>bp</a:t>
            </a:r>
            <a:r>
              <a:rPr lang="en-US" sz="2000" dirty="0" smtClean="0"/>
              <a:t> up/down)</a:t>
            </a:r>
          </a:p>
          <a:p>
            <a:pPr marL="0" indent="0">
              <a:buNone/>
            </a:pPr>
            <a:r>
              <a:rPr lang="en-US" sz="2000" b="1" dirty="0" err="1" smtClean="0">
                <a:solidFill>
                  <a:srgbClr val="376092"/>
                </a:solidFill>
                <a:latin typeface="Courier New"/>
                <a:cs typeface="Courier New"/>
              </a:rPr>
              <a:t>bedtools</a:t>
            </a:r>
            <a:r>
              <a:rPr lang="en-US" sz="2000" b="1" dirty="0" smtClean="0">
                <a:solidFill>
                  <a:srgbClr val="376092"/>
                </a:solidFill>
                <a:latin typeface="Courier New"/>
                <a:cs typeface="Courier New"/>
              </a:rPr>
              <a:t> complement -</a:t>
            </a:r>
            <a:r>
              <a:rPr lang="en-US" sz="2000" b="1" dirty="0" err="1" smtClean="0">
                <a:solidFill>
                  <a:srgbClr val="376092"/>
                </a:solidFill>
                <a:latin typeface="Courier New"/>
                <a:cs typeface="Courier New"/>
              </a:rPr>
              <a:t>i</a:t>
            </a:r>
            <a:r>
              <a:rPr lang="en-US" sz="2000" b="1" dirty="0" smtClean="0">
                <a:solidFill>
                  <a:srgbClr val="376092"/>
                </a:solidFill>
                <a:latin typeface="Courier New"/>
                <a:cs typeface="Courier New"/>
              </a:rPr>
              <a:t> p.500bp.bed -g hg18.genome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381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800" y="1372752"/>
            <a:ext cx="8966200" cy="474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#Report all genes that are within 10000 </a:t>
            </a:r>
            <a:r>
              <a:rPr lang="en-US" sz="2000" dirty="0" err="1" smtClean="0"/>
              <a:t>bp</a:t>
            </a:r>
            <a:r>
              <a:rPr lang="en-US" sz="2000" dirty="0" smtClean="0"/>
              <a:t> upstream or downstream of xxx.</a:t>
            </a:r>
          </a:p>
          <a:p>
            <a:pPr marL="0" indent="0">
              <a:buNone/>
            </a:pPr>
            <a:r>
              <a:rPr lang="en-US" sz="2000" b="1" dirty="0" err="1" smtClean="0">
                <a:solidFill>
                  <a:srgbClr val="376092"/>
                </a:solidFill>
                <a:latin typeface="Courier New"/>
                <a:cs typeface="Courier New"/>
              </a:rPr>
              <a:t>bedtools</a:t>
            </a:r>
            <a:r>
              <a:rPr lang="en-US" sz="2000" b="1" dirty="0" smtClean="0">
                <a:solidFill>
                  <a:srgbClr val="376092"/>
                </a:solidFill>
                <a:latin typeface="Courier New"/>
                <a:cs typeface="Courier New"/>
              </a:rPr>
              <a:t> window -a </a:t>
            </a:r>
            <a:r>
              <a:rPr lang="en-US" sz="2000" b="1" dirty="0" err="1" smtClean="0">
                <a:solidFill>
                  <a:srgbClr val="376092"/>
                </a:solidFill>
                <a:latin typeface="Courier New"/>
                <a:cs typeface="Courier New"/>
              </a:rPr>
              <a:t>xxx.bed</a:t>
            </a:r>
            <a:r>
              <a:rPr lang="en-US" sz="2000" b="1" dirty="0" smtClean="0">
                <a:solidFill>
                  <a:srgbClr val="376092"/>
                </a:solidFill>
                <a:latin typeface="Courier New"/>
                <a:cs typeface="Courier New"/>
              </a:rPr>
              <a:t> -b </a:t>
            </a:r>
            <a:r>
              <a:rPr lang="en-US" sz="2000" b="1" dirty="0" err="1" smtClean="0">
                <a:solidFill>
                  <a:srgbClr val="376092"/>
                </a:solidFill>
                <a:latin typeface="Courier New"/>
                <a:cs typeface="Courier New"/>
              </a:rPr>
              <a:t>genes.bed</a:t>
            </a:r>
            <a:r>
              <a:rPr lang="en-US" sz="2000" b="1" dirty="0" smtClean="0">
                <a:solidFill>
                  <a:srgbClr val="376092"/>
                </a:solidFill>
                <a:latin typeface="Courier New"/>
                <a:cs typeface="Courier New"/>
              </a:rPr>
              <a:t> -w 10000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# Report all genes that are within 10000 </a:t>
            </a:r>
            <a:r>
              <a:rPr lang="en-US" sz="2000" dirty="0" err="1" smtClean="0"/>
              <a:t>bp</a:t>
            </a:r>
            <a:r>
              <a:rPr lang="en-US" sz="2000" dirty="0" smtClean="0"/>
              <a:t> upstream or 5000 </a:t>
            </a:r>
            <a:r>
              <a:rPr lang="en-US" sz="2000" dirty="0" err="1" smtClean="0"/>
              <a:t>bp</a:t>
            </a:r>
            <a:r>
              <a:rPr lang="en-US" sz="2000" dirty="0" smtClean="0"/>
              <a:t> downstream of xxx.</a:t>
            </a:r>
          </a:p>
          <a:p>
            <a:pPr marL="0" indent="0">
              <a:buNone/>
            </a:pPr>
            <a:r>
              <a:rPr lang="en-US" sz="2000" b="1" dirty="0" err="1" smtClean="0">
                <a:solidFill>
                  <a:srgbClr val="376092"/>
                </a:solidFill>
                <a:latin typeface="Courier New"/>
                <a:cs typeface="Courier New"/>
              </a:rPr>
              <a:t>bedtools</a:t>
            </a:r>
            <a:r>
              <a:rPr lang="en-US" sz="2000" b="1" dirty="0" smtClean="0">
                <a:solidFill>
                  <a:srgbClr val="376092"/>
                </a:solidFill>
                <a:latin typeface="Courier New"/>
                <a:cs typeface="Courier New"/>
              </a:rPr>
              <a:t> window -a </a:t>
            </a:r>
            <a:r>
              <a:rPr lang="en-US" sz="2000" b="1" dirty="0" err="1" smtClean="0">
                <a:solidFill>
                  <a:srgbClr val="376092"/>
                </a:solidFill>
                <a:latin typeface="Courier New"/>
                <a:cs typeface="Courier New"/>
              </a:rPr>
              <a:t>xxx.bed</a:t>
            </a:r>
            <a:r>
              <a:rPr lang="en-US" sz="2000" b="1" dirty="0" smtClean="0">
                <a:solidFill>
                  <a:srgbClr val="376092"/>
                </a:solidFill>
                <a:latin typeface="Courier New"/>
                <a:cs typeface="Courier New"/>
              </a:rPr>
              <a:t> -b </a:t>
            </a:r>
            <a:r>
              <a:rPr lang="en-US" sz="2000" b="1" dirty="0" err="1" smtClean="0">
                <a:solidFill>
                  <a:srgbClr val="376092"/>
                </a:solidFill>
                <a:latin typeface="Courier New"/>
                <a:cs typeface="Courier New"/>
              </a:rPr>
              <a:t>genes.bed</a:t>
            </a:r>
            <a:r>
              <a:rPr lang="en-US" sz="2000" b="1" dirty="0" smtClean="0">
                <a:solidFill>
                  <a:srgbClr val="376092"/>
                </a:solidFill>
                <a:latin typeface="Courier New"/>
                <a:cs typeface="Courier New"/>
              </a:rPr>
              <a:t> -l 10000 -r 5000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#Report all SNPs that are within 5000 </a:t>
            </a:r>
            <a:r>
              <a:rPr lang="en-US" sz="2000" dirty="0" err="1" smtClean="0"/>
              <a:t>bp</a:t>
            </a:r>
            <a:r>
              <a:rPr lang="en-US" sz="2000" dirty="0" smtClean="0"/>
              <a:t> upstream or 1000 </a:t>
            </a:r>
            <a:r>
              <a:rPr lang="en-US" sz="2000" dirty="0" err="1" smtClean="0"/>
              <a:t>bp</a:t>
            </a:r>
            <a:r>
              <a:rPr lang="en-US" sz="2000" dirty="0" smtClean="0"/>
              <a:t> downstream of genes. Define upstream and downstream based on strand.</a:t>
            </a:r>
          </a:p>
          <a:p>
            <a:pPr marL="0" indent="0">
              <a:buNone/>
            </a:pPr>
            <a:r>
              <a:rPr lang="en-US" sz="2000" b="1" dirty="0" err="1" smtClean="0">
                <a:solidFill>
                  <a:srgbClr val="376092"/>
                </a:solidFill>
                <a:latin typeface="Courier New"/>
                <a:cs typeface="Courier New"/>
              </a:rPr>
              <a:t>bedtools</a:t>
            </a:r>
            <a:r>
              <a:rPr lang="en-US" sz="2000" b="1" dirty="0" smtClean="0">
                <a:solidFill>
                  <a:srgbClr val="376092"/>
                </a:solidFill>
                <a:latin typeface="Courier New"/>
                <a:cs typeface="Courier New"/>
              </a:rPr>
              <a:t> window -a </a:t>
            </a:r>
            <a:r>
              <a:rPr lang="en-US" sz="2000" b="1" dirty="0" err="1" smtClean="0">
                <a:solidFill>
                  <a:srgbClr val="376092"/>
                </a:solidFill>
                <a:latin typeface="Courier New"/>
                <a:cs typeface="Courier New"/>
              </a:rPr>
              <a:t>genes.bed</a:t>
            </a:r>
            <a:r>
              <a:rPr lang="en-US" sz="2000" b="1" dirty="0" smtClean="0">
                <a:solidFill>
                  <a:srgbClr val="376092"/>
                </a:solidFill>
                <a:latin typeface="Courier New"/>
                <a:cs typeface="Courier New"/>
              </a:rPr>
              <a:t> -b </a:t>
            </a:r>
            <a:r>
              <a:rPr lang="en-US" sz="2000" b="1" dirty="0" err="1" smtClean="0">
                <a:solidFill>
                  <a:srgbClr val="376092"/>
                </a:solidFill>
                <a:latin typeface="Courier New"/>
                <a:cs typeface="Courier New"/>
              </a:rPr>
              <a:t>snps.bed</a:t>
            </a:r>
            <a:r>
              <a:rPr lang="en-US" sz="2000" b="1" dirty="0" smtClean="0">
                <a:solidFill>
                  <a:srgbClr val="376092"/>
                </a:solidFill>
                <a:latin typeface="Courier New"/>
                <a:cs typeface="Courier New"/>
              </a:rPr>
              <a:t> -l 5000 -r 1000 -</a:t>
            </a:r>
            <a:r>
              <a:rPr lang="en-US" sz="2000" b="1" dirty="0" err="1" smtClean="0">
                <a:solidFill>
                  <a:srgbClr val="376092"/>
                </a:solidFill>
                <a:latin typeface="Courier New"/>
                <a:cs typeface="Courier New"/>
              </a:rPr>
              <a:t>sw</a:t>
            </a:r>
            <a:endParaRPr lang="en-US" sz="2000" b="1" dirty="0">
              <a:solidFill>
                <a:srgbClr val="376092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9219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876"/>
            <a:ext cx="8229600" cy="38729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# Merge overlapping repetitive elements into a single entry.</a:t>
            </a:r>
          </a:p>
          <a:p>
            <a:pPr marL="0" indent="0">
              <a:buNone/>
            </a:pPr>
            <a:r>
              <a:rPr lang="en-US" sz="2000" b="1" dirty="0" err="1" smtClean="0">
                <a:solidFill>
                  <a:srgbClr val="376092"/>
                </a:solidFill>
                <a:latin typeface="Courier New"/>
                <a:cs typeface="Courier New"/>
              </a:rPr>
              <a:t>bedtools</a:t>
            </a:r>
            <a:r>
              <a:rPr lang="en-US" sz="2000" b="1" dirty="0" smtClean="0">
                <a:solidFill>
                  <a:srgbClr val="376092"/>
                </a:solidFill>
                <a:latin typeface="Courier New"/>
                <a:cs typeface="Courier New"/>
              </a:rPr>
              <a:t> merge -</a:t>
            </a:r>
            <a:r>
              <a:rPr lang="en-US" sz="2000" b="1" dirty="0" err="1" smtClean="0">
                <a:solidFill>
                  <a:srgbClr val="376092"/>
                </a:solidFill>
                <a:latin typeface="Courier New"/>
                <a:cs typeface="Courier New"/>
              </a:rPr>
              <a:t>i</a:t>
            </a:r>
            <a:r>
              <a:rPr lang="en-US" sz="2000" b="1" dirty="0" smtClean="0">
                <a:solidFill>
                  <a:srgbClr val="376092"/>
                </a:solidFill>
                <a:latin typeface="Courier New"/>
                <a:cs typeface="Courier New"/>
              </a:rPr>
              <a:t> </a:t>
            </a:r>
            <a:r>
              <a:rPr lang="en-US" sz="2000" b="1" dirty="0" err="1" smtClean="0">
                <a:solidFill>
                  <a:srgbClr val="376092"/>
                </a:solidFill>
                <a:latin typeface="Courier New"/>
                <a:cs typeface="Courier New"/>
              </a:rPr>
              <a:t>example.bed</a:t>
            </a:r>
            <a:endParaRPr lang="en-US" sz="2000" b="1" dirty="0" smtClean="0">
              <a:solidFill>
                <a:srgbClr val="376092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# Merge overlapping repetitive elements into a single entry, returning the number of entries merged.</a:t>
            </a:r>
          </a:p>
          <a:p>
            <a:pPr marL="0" indent="0">
              <a:buNone/>
            </a:pPr>
            <a:r>
              <a:rPr lang="en-US" sz="2000" b="1" dirty="0" err="1" smtClean="0">
                <a:solidFill>
                  <a:srgbClr val="376092"/>
                </a:solidFill>
                <a:latin typeface="Courier New"/>
                <a:cs typeface="Courier New"/>
              </a:rPr>
              <a:t>bedtools</a:t>
            </a:r>
            <a:r>
              <a:rPr lang="en-US" sz="2000" b="1" dirty="0" smtClean="0">
                <a:solidFill>
                  <a:srgbClr val="376092"/>
                </a:solidFill>
                <a:latin typeface="Courier New"/>
                <a:cs typeface="Courier New"/>
              </a:rPr>
              <a:t> merge -</a:t>
            </a:r>
            <a:r>
              <a:rPr lang="en-US" sz="2000" b="1" dirty="0" err="1" smtClean="0">
                <a:solidFill>
                  <a:srgbClr val="376092"/>
                </a:solidFill>
                <a:latin typeface="Courier New"/>
                <a:cs typeface="Courier New"/>
              </a:rPr>
              <a:t>i</a:t>
            </a:r>
            <a:r>
              <a:rPr lang="en-US" sz="2000" b="1" dirty="0" smtClean="0">
                <a:solidFill>
                  <a:srgbClr val="376092"/>
                </a:solidFill>
                <a:latin typeface="Courier New"/>
                <a:cs typeface="Courier New"/>
              </a:rPr>
              <a:t> </a:t>
            </a:r>
            <a:r>
              <a:rPr lang="en-US" sz="2000" b="1" dirty="0" err="1" smtClean="0">
                <a:solidFill>
                  <a:srgbClr val="376092"/>
                </a:solidFill>
                <a:latin typeface="Courier New"/>
                <a:cs typeface="Courier New"/>
              </a:rPr>
              <a:t>example.bed</a:t>
            </a:r>
            <a:r>
              <a:rPr lang="en-US" sz="2000" b="1" dirty="0" smtClean="0">
                <a:solidFill>
                  <a:srgbClr val="376092"/>
                </a:solidFill>
                <a:latin typeface="Courier New"/>
                <a:cs typeface="Courier New"/>
              </a:rPr>
              <a:t> -n</a:t>
            </a:r>
          </a:p>
          <a:p>
            <a:pPr marL="0" indent="0"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# Merge nearby (within 1000 </a:t>
            </a:r>
            <a:r>
              <a:rPr lang="en-US" sz="2000" dirty="0" err="1" smtClean="0"/>
              <a:t>bp</a:t>
            </a:r>
            <a:r>
              <a:rPr lang="en-US" sz="2000" dirty="0" smtClean="0"/>
              <a:t>) repetitive elements into a single entry.</a:t>
            </a:r>
          </a:p>
          <a:p>
            <a:pPr marL="0" indent="0">
              <a:buNone/>
            </a:pPr>
            <a:r>
              <a:rPr lang="en-US" sz="2000" b="1" dirty="0" err="1" smtClean="0">
                <a:solidFill>
                  <a:srgbClr val="376092"/>
                </a:solidFill>
                <a:latin typeface="Courier New"/>
                <a:cs typeface="Courier New"/>
              </a:rPr>
              <a:t>bedtools</a:t>
            </a:r>
            <a:r>
              <a:rPr lang="en-US" sz="2000" b="1" dirty="0" smtClean="0">
                <a:solidFill>
                  <a:srgbClr val="376092"/>
                </a:solidFill>
                <a:latin typeface="Courier New"/>
                <a:cs typeface="Courier New"/>
              </a:rPr>
              <a:t> merge -</a:t>
            </a:r>
            <a:r>
              <a:rPr lang="en-US" sz="2000" b="1" dirty="0" err="1" smtClean="0">
                <a:solidFill>
                  <a:srgbClr val="376092"/>
                </a:solidFill>
                <a:latin typeface="Courier New"/>
                <a:cs typeface="Courier New"/>
              </a:rPr>
              <a:t>i</a:t>
            </a:r>
            <a:r>
              <a:rPr lang="en-US" sz="2000" b="1" dirty="0" smtClean="0">
                <a:solidFill>
                  <a:srgbClr val="376092"/>
                </a:solidFill>
                <a:latin typeface="Courier New"/>
                <a:cs typeface="Courier New"/>
              </a:rPr>
              <a:t> </a:t>
            </a:r>
            <a:r>
              <a:rPr lang="en-US" sz="2000" b="1" dirty="0" err="1" smtClean="0">
                <a:solidFill>
                  <a:srgbClr val="376092"/>
                </a:solidFill>
                <a:latin typeface="Courier New"/>
                <a:cs typeface="Courier New"/>
              </a:rPr>
              <a:t>example.bed</a:t>
            </a:r>
            <a:r>
              <a:rPr lang="en-US" sz="2000" b="1" dirty="0" smtClean="0">
                <a:solidFill>
                  <a:srgbClr val="376092"/>
                </a:solidFill>
                <a:latin typeface="Courier New"/>
                <a:cs typeface="Courier New"/>
              </a:rPr>
              <a:t> -d 1000</a:t>
            </a:r>
            <a:endParaRPr lang="en-US" sz="2000" b="1" dirty="0">
              <a:solidFill>
                <a:srgbClr val="376092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47761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060324"/>
            <a:ext cx="6604000" cy="56071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#Generate random sequences from the genome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376092"/>
                </a:solidFill>
                <a:latin typeface="Courier New"/>
                <a:cs typeface="Courier New"/>
              </a:rPr>
              <a:t>b</a:t>
            </a:r>
            <a:r>
              <a:rPr lang="en-US" sz="2000" b="1" dirty="0" err="1" smtClean="0">
                <a:solidFill>
                  <a:srgbClr val="376092"/>
                </a:solidFill>
                <a:latin typeface="Courier New"/>
                <a:cs typeface="Courier New"/>
              </a:rPr>
              <a:t>edtools</a:t>
            </a:r>
            <a:r>
              <a:rPr lang="en-US" sz="2000" b="1" dirty="0" smtClean="0">
                <a:solidFill>
                  <a:srgbClr val="376092"/>
                </a:solidFill>
                <a:latin typeface="Courier New"/>
                <a:cs typeface="Courier New"/>
              </a:rPr>
              <a:t> random [options] –g &lt;genome&gt;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# typical options: </a:t>
            </a:r>
          </a:p>
          <a:p>
            <a:pPr marL="0" indent="0">
              <a:buNone/>
            </a:pPr>
            <a:r>
              <a:rPr lang="en-US" sz="2000" dirty="0" smtClean="0"/>
              <a:t>-l		the length of the interval to generate </a:t>
            </a:r>
          </a:p>
          <a:p>
            <a:pPr marL="0" indent="0">
              <a:buNone/>
            </a:pPr>
            <a:r>
              <a:rPr lang="en-US" sz="2000" dirty="0" smtClean="0"/>
              <a:t>-n		the number of intervals to generate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The genome file that is supplied takes the form: </a:t>
            </a:r>
          </a:p>
          <a:p>
            <a:pPr marL="0" indent="0">
              <a:buNone/>
            </a:pPr>
            <a:r>
              <a:rPr lang="en-US" sz="2000" dirty="0"/>
              <a:t>	     &lt;</a:t>
            </a:r>
            <a:r>
              <a:rPr lang="en-US" sz="2000" dirty="0" err="1"/>
              <a:t>chromName</a:t>
            </a:r>
            <a:r>
              <a:rPr lang="en-US" sz="2000" dirty="0"/>
              <a:t>&gt;&lt;TAB&gt;&lt;</a:t>
            </a:r>
            <a:r>
              <a:rPr lang="en-US" sz="2000" dirty="0" err="1"/>
              <a:t>chromSize</a:t>
            </a:r>
            <a:r>
              <a:rPr lang="en-US" sz="2000" dirty="0"/>
              <a:t>&gt;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	For example, Human (hg19):</a:t>
            </a:r>
          </a:p>
          <a:p>
            <a:pPr marL="0" indent="0">
              <a:buNone/>
            </a:pPr>
            <a:r>
              <a:rPr lang="is-IS" sz="2000" dirty="0"/>
              <a:t>	chr1	249250621</a:t>
            </a:r>
          </a:p>
          <a:p>
            <a:pPr marL="0" indent="0">
              <a:buNone/>
            </a:pPr>
            <a:r>
              <a:rPr lang="is-IS" sz="2000" dirty="0"/>
              <a:t>	chr2	243199373</a:t>
            </a:r>
          </a:p>
          <a:p>
            <a:pPr marL="0" indent="0">
              <a:buNone/>
            </a:pPr>
            <a:r>
              <a:rPr lang="is-IS" sz="2000" dirty="0"/>
              <a:t>	...</a:t>
            </a:r>
          </a:p>
          <a:p>
            <a:pPr marL="0" indent="0">
              <a:buNone/>
            </a:pPr>
            <a:r>
              <a:rPr lang="en-US" sz="2000" dirty="0"/>
              <a:t>	chr18_gl000207_random	</a:t>
            </a:r>
            <a:r>
              <a:rPr lang="en-US" sz="2000" dirty="0" smtClean="0"/>
              <a:t>4262</a:t>
            </a:r>
          </a:p>
        </p:txBody>
      </p:sp>
    </p:spTree>
    <p:extLst>
      <p:ext uri="{BB962C8B-B14F-4D97-AF65-F5344CB8AC3E}">
        <p14:creationId xmlns:p14="http://schemas.microsoft.com/office/powerpoint/2010/main" val="1307792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450" y="6350362"/>
            <a:ext cx="3227650" cy="3384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smtClean="0">
                <a:hlinkClick r:id="rId2"/>
              </a:rPr>
              <a:t>How To Use </a:t>
            </a:r>
            <a:r>
              <a:rPr lang="en-US" sz="1200" dirty="0" err="1" smtClean="0">
                <a:hlinkClick r:id="rId2"/>
              </a:rPr>
              <a:t>Bedtools</a:t>
            </a:r>
            <a:r>
              <a:rPr lang="en-US" sz="1200" dirty="0" smtClean="0">
                <a:hlinkClick r:id="rId2"/>
              </a:rPr>
              <a:t> To Extract Promoters?</a:t>
            </a: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239450" y="4689698"/>
            <a:ext cx="85870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-l	The number of base pairs that a flank should start </a:t>
            </a:r>
            <a:r>
              <a:rPr lang="en-US" dirty="0" smtClean="0"/>
              <a:t>from orig</a:t>
            </a:r>
            <a:r>
              <a:rPr lang="en-US" dirty="0"/>
              <a:t>. start coordinate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-</a:t>
            </a:r>
            <a:r>
              <a:rPr lang="en-US" dirty="0"/>
              <a:t>r	The number of base pairs that a flank should end </a:t>
            </a:r>
            <a:r>
              <a:rPr lang="en-US" dirty="0" smtClean="0"/>
              <a:t>from orig</a:t>
            </a:r>
            <a:r>
              <a:rPr lang="en-US" dirty="0"/>
              <a:t>. end </a:t>
            </a:r>
            <a:r>
              <a:rPr lang="en-US" dirty="0" smtClean="0"/>
              <a:t>coordinate</a:t>
            </a:r>
          </a:p>
          <a:p>
            <a:r>
              <a:rPr lang="en-US" dirty="0" smtClean="0"/>
              <a:t>-</a:t>
            </a:r>
            <a:r>
              <a:rPr lang="en-US" dirty="0"/>
              <a:t>s	Define -l and -r based on strand.</a:t>
            </a:r>
          </a:p>
          <a:p>
            <a:r>
              <a:rPr lang="en-US" dirty="0"/>
              <a:t>	</a:t>
            </a:r>
            <a:r>
              <a:rPr lang="en-US" dirty="0" smtClean="0"/>
              <a:t>e.g</a:t>
            </a:r>
            <a:r>
              <a:rPr lang="en-US" dirty="0"/>
              <a:t>. if used, -l 500 for a negative-stranded feature, </a:t>
            </a:r>
          </a:p>
          <a:p>
            <a:r>
              <a:rPr lang="en-US" dirty="0"/>
              <a:t>	</a:t>
            </a:r>
            <a:r>
              <a:rPr lang="en-US" dirty="0" smtClean="0"/>
              <a:t>it </a:t>
            </a:r>
            <a:r>
              <a:rPr lang="en-US" dirty="0"/>
              <a:t>will start the flank 500 </a:t>
            </a:r>
            <a:r>
              <a:rPr lang="en-US" dirty="0" err="1"/>
              <a:t>bp</a:t>
            </a:r>
            <a:r>
              <a:rPr lang="en-US" dirty="0"/>
              <a:t> downstream.  Default = false.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300" y="1047625"/>
            <a:ext cx="9029700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76092"/>
                </a:solidFill>
                <a:latin typeface="Courier New"/>
                <a:cs typeface="Courier New"/>
              </a:rPr>
              <a:t>head </a:t>
            </a:r>
            <a:r>
              <a:rPr lang="en-US" b="1" dirty="0" smtClean="0">
                <a:solidFill>
                  <a:srgbClr val="376092"/>
                </a:solidFill>
                <a:latin typeface="Courier New"/>
                <a:cs typeface="Courier New"/>
              </a:rPr>
              <a:t>–n2 </a:t>
            </a:r>
            <a:r>
              <a:rPr lang="en-US" b="1" dirty="0" err="1">
                <a:solidFill>
                  <a:srgbClr val="376092"/>
                </a:solidFill>
                <a:latin typeface="Courier New"/>
                <a:cs typeface="Courier New"/>
              </a:rPr>
              <a:t>genes.bed</a:t>
            </a:r>
            <a:endParaRPr lang="en-US" b="1" dirty="0">
              <a:solidFill>
                <a:srgbClr val="376092"/>
              </a:solidFill>
              <a:latin typeface="Courier New"/>
              <a:cs typeface="Courier New"/>
            </a:endParaRPr>
          </a:p>
          <a:p>
            <a:r>
              <a:rPr lang="en-US" dirty="0"/>
              <a:t>chr1    134212701    134230065    Nuak2    8    +</a:t>
            </a:r>
          </a:p>
          <a:p>
            <a:r>
              <a:rPr lang="en-US" dirty="0"/>
              <a:t>chr1    134212701    134230065    Nuak2    7    +</a:t>
            </a:r>
          </a:p>
          <a:p>
            <a:endParaRPr lang="en-US" dirty="0"/>
          </a:p>
          <a:p>
            <a:r>
              <a:rPr lang="en-US" b="1" dirty="0" err="1">
                <a:solidFill>
                  <a:srgbClr val="376092"/>
                </a:solidFill>
                <a:latin typeface="Courier New"/>
                <a:cs typeface="Courier New"/>
              </a:rPr>
              <a:t>bedtools</a:t>
            </a:r>
            <a:r>
              <a:rPr lang="en-US" b="1" dirty="0">
                <a:solidFill>
                  <a:srgbClr val="376092"/>
                </a:solidFill>
                <a:latin typeface="Courier New"/>
                <a:cs typeface="Courier New"/>
              </a:rPr>
              <a:t> flank -</a:t>
            </a:r>
            <a:r>
              <a:rPr lang="en-US" b="1" dirty="0" err="1">
                <a:solidFill>
                  <a:srgbClr val="376092"/>
                </a:solidFill>
                <a:latin typeface="Courier New"/>
                <a:cs typeface="Courier New"/>
              </a:rPr>
              <a:t>i</a:t>
            </a:r>
            <a:r>
              <a:rPr lang="en-US" b="1" dirty="0">
                <a:solidFill>
                  <a:srgbClr val="376092"/>
                </a:solidFill>
                <a:latin typeface="Courier New"/>
                <a:cs typeface="Courier New"/>
              </a:rPr>
              <a:t> </a:t>
            </a:r>
            <a:r>
              <a:rPr lang="en-US" b="1" dirty="0" err="1">
                <a:solidFill>
                  <a:srgbClr val="376092"/>
                </a:solidFill>
                <a:latin typeface="Courier New"/>
                <a:cs typeface="Courier New"/>
              </a:rPr>
              <a:t>genes.bed</a:t>
            </a:r>
            <a:r>
              <a:rPr lang="en-US" b="1" dirty="0">
                <a:solidFill>
                  <a:srgbClr val="376092"/>
                </a:solidFill>
                <a:latin typeface="Courier New"/>
                <a:cs typeface="Courier New"/>
              </a:rPr>
              <a:t> -g </a:t>
            </a:r>
            <a:r>
              <a:rPr lang="en-US" b="1" dirty="0" err="1" smtClean="0">
                <a:solidFill>
                  <a:srgbClr val="376092"/>
                </a:solidFill>
                <a:latin typeface="Courier New"/>
                <a:cs typeface="Courier New"/>
              </a:rPr>
              <a:t>ref.chromsizes</a:t>
            </a:r>
            <a:r>
              <a:rPr lang="en-US" b="1" dirty="0" smtClean="0">
                <a:solidFill>
                  <a:srgbClr val="376092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376092"/>
                </a:solidFill>
                <a:latin typeface="Courier New"/>
                <a:cs typeface="Courier New"/>
              </a:rPr>
              <a:t>-l 2000 -r 0 -s &gt; </a:t>
            </a:r>
            <a:r>
              <a:rPr lang="en-US" b="1" dirty="0" err="1" smtClean="0">
                <a:solidFill>
                  <a:srgbClr val="376092"/>
                </a:solidFill>
                <a:latin typeface="Courier New"/>
                <a:cs typeface="Courier New"/>
              </a:rPr>
              <a:t>prom.bed</a:t>
            </a:r>
            <a:endParaRPr lang="en-US" b="1" dirty="0" smtClean="0">
              <a:solidFill>
                <a:srgbClr val="376092"/>
              </a:solidFill>
              <a:latin typeface="Courier New"/>
              <a:cs typeface="Courier New"/>
            </a:endParaRPr>
          </a:p>
          <a:p>
            <a:endParaRPr lang="en-US" sz="2000" dirty="0">
              <a:latin typeface="Courier New"/>
              <a:cs typeface="Courier New"/>
            </a:endParaRPr>
          </a:p>
          <a:p>
            <a:r>
              <a:rPr lang="en-US" dirty="0"/>
              <a:t>This will give you the upstream regions based on strand as follows:</a:t>
            </a:r>
          </a:p>
          <a:p>
            <a:r>
              <a:rPr lang="en-US" dirty="0" smtClean="0"/>
              <a:t>chr1    </a:t>
            </a:r>
            <a:r>
              <a:rPr lang="en-US" dirty="0"/>
              <a:t>134210701    134212701    Nuak2    8    +</a:t>
            </a:r>
          </a:p>
          <a:p>
            <a:r>
              <a:rPr lang="en-US" dirty="0"/>
              <a:t>chr1    134210701    134212701    Nuak2    7    +</a:t>
            </a:r>
          </a:p>
          <a:p>
            <a:endParaRPr lang="en-US" dirty="0"/>
          </a:p>
          <a:p>
            <a:r>
              <a:rPr lang="en-US" b="1" dirty="0" err="1">
                <a:solidFill>
                  <a:srgbClr val="376092"/>
                </a:solidFill>
                <a:latin typeface="Courier New"/>
                <a:cs typeface="Courier New"/>
              </a:rPr>
              <a:t>bedtools</a:t>
            </a:r>
            <a:r>
              <a:rPr lang="en-US" b="1" dirty="0">
                <a:solidFill>
                  <a:srgbClr val="376092"/>
                </a:solidFill>
                <a:latin typeface="Courier New"/>
                <a:cs typeface="Courier New"/>
              </a:rPr>
              <a:t> </a:t>
            </a:r>
            <a:r>
              <a:rPr lang="en-US" b="1" dirty="0" err="1">
                <a:solidFill>
                  <a:srgbClr val="376092"/>
                </a:solidFill>
                <a:latin typeface="Courier New"/>
                <a:cs typeface="Courier New"/>
              </a:rPr>
              <a:t>getfasta</a:t>
            </a:r>
            <a:r>
              <a:rPr lang="en-US" b="1" dirty="0">
                <a:solidFill>
                  <a:srgbClr val="376092"/>
                </a:solidFill>
                <a:latin typeface="Courier New"/>
                <a:cs typeface="Courier New"/>
              </a:rPr>
              <a:t> -fi </a:t>
            </a:r>
            <a:r>
              <a:rPr lang="en-US" b="1" dirty="0" err="1" smtClean="0">
                <a:solidFill>
                  <a:srgbClr val="376092"/>
                </a:solidFill>
                <a:latin typeface="Courier New"/>
                <a:cs typeface="Courier New"/>
              </a:rPr>
              <a:t>ref.fa</a:t>
            </a:r>
            <a:r>
              <a:rPr lang="en-US" b="1" dirty="0" smtClean="0">
                <a:solidFill>
                  <a:srgbClr val="376092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376092"/>
                </a:solidFill>
                <a:latin typeface="Courier New"/>
                <a:cs typeface="Courier New"/>
              </a:rPr>
              <a:t>-</a:t>
            </a:r>
            <a:r>
              <a:rPr lang="en-US" b="1" dirty="0" smtClean="0">
                <a:solidFill>
                  <a:srgbClr val="376092"/>
                </a:solidFill>
                <a:latin typeface="Courier New"/>
                <a:cs typeface="Courier New"/>
              </a:rPr>
              <a:t>bed </a:t>
            </a:r>
            <a:r>
              <a:rPr lang="en-US" b="1" dirty="0" err="1" smtClean="0">
                <a:solidFill>
                  <a:srgbClr val="376092"/>
                </a:solidFill>
                <a:latin typeface="Courier New"/>
                <a:cs typeface="Courier New"/>
              </a:rPr>
              <a:t>prom.bed</a:t>
            </a:r>
            <a:r>
              <a:rPr lang="en-US" b="1" dirty="0" smtClean="0">
                <a:solidFill>
                  <a:srgbClr val="376092"/>
                </a:solidFill>
                <a:latin typeface="Courier New"/>
                <a:cs typeface="Courier New"/>
              </a:rPr>
              <a:t> –</a:t>
            </a:r>
            <a:r>
              <a:rPr lang="en-US" b="1" dirty="0" err="1" smtClean="0">
                <a:solidFill>
                  <a:srgbClr val="376092"/>
                </a:solidFill>
                <a:latin typeface="Courier New"/>
                <a:cs typeface="Courier New"/>
              </a:rPr>
              <a:t>fo</a:t>
            </a:r>
            <a:r>
              <a:rPr lang="en-US" b="1" dirty="0" smtClean="0">
                <a:solidFill>
                  <a:srgbClr val="376092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376092"/>
                </a:solidFill>
                <a:latin typeface="Courier New"/>
                <a:cs typeface="Courier New"/>
              </a:rPr>
              <a:t>prom.fa</a:t>
            </a:r>
            <a:endParaRPr lang="en-US" b="1" dirty="0">
              <a:solidFill>
                <a:srgbClr val="376092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97660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sort</a:t>
            </a:r>
            <a:r>
              <a:rPr lang="en-US" dirty="0" smtClean="0"/>
              <a:t> </a:t>
            </a:r>
            <a:r>
              <a:rPr lang="en-US" dirty="0"/>
              <a:t>- sort lines of text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1086300"/>
            <a:ext cx="2857500" cy="52128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>
                <a:latin typeface="Courier New"/>
                <a:cs typeface="Courier New"/>
              </a:rPr>
              <a:t>cat </a:t>
            </a:r>
            <a:r>
              <a:rPr lang="en-US" sz="1600" b="1" dirty="0" err="1">
                <a:latin typeface="Courier New"/>
                <a:cs typeface="Courier New"/>
              </a:rPr>
              <a:t>fruit.txt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banana	5</a:t>
            </a:r>
          </a:p>
          <a:p>
            <a:pPr marL="0" indent="0">
              <a:buNone/>
            </a:pPr>
            <a:endParaRPr lang="en-US" sz="16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/>
                <a:cs typeface="Courier New"/>
              </a:rPr>
              <a:t>sort </a:t>
            </a:r>
            <a:r>
              <a:rPr lang="en-US" sz="1600" b="1" dirty="0" err="1" smtClean="0">
                <a:latin typeface="Courier New"/>
                <a:cs typeface="Courier New"/>
              </a:rPr>
              <a:t>fruit.txt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apple</a:t>
            </a:r>
            <a:r>
              <a:rPr lang="en-US" sz="1600" dirty="0">
                <a:latin typeface="Courier New"/>
                <a:cs typeface="Courier New"/>
              </a:rPr>
              <a:t>	6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banana	5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endParaRPr lang="en-US" sz="16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/>
                <a:cs typeface="Courier New"/>
              </a:rPr>
              <a:t>sort </a:t>
            </a:r>
            <a:r>
              <a:rPr lang="en-US" sz="1600" b="1" dirty="0">
                <a:latin typeface="Courier New"/>
                <a:cs typeface="Courier New"/>
              </a:rPr>
              <a:t>-k 2 </a:t>
            </a:r>
            <a:r>
              <a:rPr lang="en-US" sz="1600" b="1" dirty="0" err="1">
                <a:latin typeface="Courier New"/>
                <a:cs typeface="Courier New"/>
              </a:rPr>
              <a:t>fruit.txt</a:t>
            </a: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banana	5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orange	</a:t>
            </a:r>
            <a:r>
              <a:rPr lang="en-US" sz="1600" dirty="0" smtClean="0">
                <a:latin typeface="Courier New"/>
                <a:cs typeface="Courier New"/>
              </a:rPr>
              <a:t>8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76300" y="6356350"/>
            <a:ext cx="6658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http://</a:t>
            </a:r>
            <a:r>
              <a:rPr lang="en-US" sz="1600" dirty="0" err="1"/>
              <a:t>www.theunixschool.com</a:t>
            </a:r>
            <a:r>
              <a:rPr lang="en-US" sz="1600" dirty="0"/>
              <a:t>/2012/08/</a:t>
            </a:r>
            <a:r>
              <a:rPr lang="en-US" sz="1600" dirty="0" err="1"/>
              <a:t>linux</a:t>
            </a:r>
            <a:r>
              <a:rPr lang="en-US" sz="1600" dirty="0"/>
              <a:t>-sort-command-</a:t>
            </a:r>
            <a:r>
              <a:rPr lang="en-US" sz="1600" dirty="0" err="1"/>
              <a:t>examples.html</a:t>
            </a:r>
            <a:endParaRPr lang="en-US" sz="1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994993" y="1086300"/>
            <a:ext cx="3265715" cy="51853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b="1" dirty="0" smtClean="0">
                <a:latin typeface="Courier New"/>
                <a:cs typeface="Courier New"/>
              </a:rPr>
              <a:t>sort -k 2n </a:t>
            </a:r>
            <a:r>
              <a:rPr lang="en-US" sz="1600" b="1" dirty="0" err="1" smtClean="0">
                <a:latin typeface="Courier New"/>
                <a:cs typeface="Courier New"/>
              </a:rPr>
              <a:t>fruit.txt</a:t>
            </a:r>
            <a:endParaRPr lang="en-US" sz="1600" b="1" dirty="0" smtClean="0">
              <a:latin typeface="Courier New"/>
              <a:cs typeface="Courier New"/>
            </a:endParaRPr>
          </a:p>
          <a:p>
            <a:pPr marL="0" indent="0">
              <a:buFont typeface="Arial"/>
              <a:buNone/>
            </a:pPr>
            <a:r>
              <a:rPr lang="en-US" sz="1600" dirty="0" smtClean="0">
                <a:latin typeface="Courier New"/>
                <a:cs typeface="Courier New"/>
              </a:rPr>
              <a:t>banana	5</a:t>
            </a:r>
          </a:p>
          <a:p>
            <a:pPr marL="0" indent="0">
              <a:buFont typeface="Arial"/>
              <a:buNone/>
            </a:pPr>
            <a:r>
              <a:rPr lang="en-US" sz="1600" dirty="0" smtClean="0">
                <a:latin typeface="Courier New"/>
                <a:cs typeface="Courier New"/>
              </a:rPr>
              <a:t>apple	6</a:t>
            </a:r>
          </a:p>
          <a:p>
            <a:pPr marL="0" indent="0">
              <a:buFont typeface="Arial"/>
              <a:buNone/>
            </a:pPr>
            <a:r>
              <a:rPr lang="en-US" sz="1600" dirty="0" smtClean="0">
                <a:latin typeface="Courier New"/>
                <a:cs typeface="Courier New"/>
              </a:rPr>
              <a:t>orange	8</a:t>
            </a:r>
          </a:p>
          <a:p>
            <a:pPr marL="0" indent="0">
              <a:buFont typeface="Arial"/>
              <a:buNone/>
            </a:pPr>
            <a:r>
              <a:rPr lang="en-US" sz="1600" dirty="0" smtClean="0">
                <a:latin typeface="Courier New"/>
                <a:cs typeface="Courier New"/>
              </a:rPr>
              <a:t>peach	12</a:t>
            </a:r>
          </a:p>
          <a:p>
            <a:pPr marL="0" indent="0">
              <a:buFont typeface="Arial"/>
              <a:buNone/>
            </a:pP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Font typeface="Arial"/>
              <a:buNone/>
            </a:pPr>
            <a:r>
              <a:rPr lang="en-US" sz="1600" b="1" dirty="0" smtClean="0">
                <a:latin typeface="Courier New"/>
                <a:cs typeface="Courier New"/>
              </a:rPr>
              <a:t>sort -k 2nr </a:t>
            </a:r>
            <a:r>
              <a:rPr lang="en-US" sz="1600" b="1" dirty="0" err="1" smtClean="0">
                <a:latin typeface="Courier New"/>
                <a:cs typeface="Courier New"/>
              </a:rPr>
              <a:t>fruit.txt</a:t>
            </a:r>
            <a:endParaRPr lang="en-US" sz="1600" b="1" dirty="0" smtClean="0">
              <a:latin typeface="Courier New"/>
              <a:cs typeface="Courier New"/>
            </a:endParaRPr>
          </a:p>
          <a:p>
            <a:pPr marL="0" indent="0">
              <a:buFont typeface="Arial"/>
              <a:buNone/>
            </a:pPr>
            <a:r>
              <a:rPr lang="en-US" sz="1600" dirty="0" smtClean="0">
                <a:latin typeface="Courier New"/>
                <a:cs typeface="Courier New"/>
              </a:rPr>
              <a:t>peach	12</a:t>
            </a:r>
          </a:p>
          <a:p>
            <a:pPr marL="0" indent="0">
              <a:buFont typeface="Arial"/>
              <a:buNone/>
            </a:pPr>
            <a:r>
              <a:rPr lang="en-US" sz="1600" dirty="0" smtClean="0">
                <a:latin typeface="Courier New"/>
                <a:cs typeface="Courier New"/>
              </a:rPr>
              <a:t>orange	8</a:t>
            </a:r>
          </a:p>
          <a:p>
            <a:pPr marL="0" indent="0">
              <a:buFont typeface="Arial"/>
              <a:buNone/>
            </a:pPr>
            <a:r>
              <a:rPr lang="en-US" sz="1600" dirty="0" smtClean="0">
                <a:latin typeface="Courier New"/>
                <a:cs typeface="Courier New"/>
              </a:rPr>
              <a:t>apple	6</a:t>
            </a:r>
          </a:p>
          <a:p>
            <a:pPr marL="0" indent="0">
              <a:buFont typeface="Arial"/>
              <a:buNone/>
            </a:pPr>
            <a:r>
              <a:rPr lang="en-US" sz="1600" dirty="0" smtClean="0">
                <a:latin typeface="Courier New"/>
                <a:cs typeface="Courier New"/>
              </a:rPr>
              <a:t>banana	5</a:t>
            </a:r>
          </a:p>
          <a:p>
            <a:pPr marL="0" indent="0">
              <a:buNone/>
            </a:pP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/>
                <a:cs typeface="Courier New"/>
              </a:rPr>
              <a:t>sort </a:t>
            </a:r>
            <a:r>
              <a:rPr lang="en-US" sz="1600" b="1" dirty="0">
                <a:latin typeface="Courier New"/>
                <a:cs typeface="Courier New"/>
              </a:rPr>
              <a:t>-k 1,2 </a:t>
            </a:r>
            <a:r>
              <a:rPr lang="en-US" sz="1600" b="1" dirty="0" err="1">
                <a:latin typeface="Courier New"/>
                <a:cs typeface="Courier New"/>
              </a:rPr>
              <a:t>fruit.txt</a:t>
            </a: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banana	5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Font typeface="Arial"/>
              <a:buNone/>
            </a:pP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66005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376092"/>
                </a:solidFill>
              </a:rPr>
              <a:t>find</a:t>
            </a:r>
            <a:r>
              <a:rPr lang="en-US" dirty="0" smtClean="0"/>
              <a:t> </a:t>
            </a:r>
            <a:r>
              <a:rPr lang="en-US" dirty="0"/>
              <a:t>- search for files in a directory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5700" y="1397576"/>
            <a:ext cx="6527800" cy="45333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376092"/>
                </a:solidFill>
                <a:latin typeface="Courier New"/>
                <a:cs typeface="Courier New"/>
              </a:rPr>
              <a:t>find [pathnames] [conditions]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# Finding </a:t>
            </a:r>
            <a:r>
              <a:rPr lang="en-US" sz="1800" dirty="0">
                <a:latin typeface="Courier New"/>
                <a:cs typeface="Courier New"/>
              </a:rPr>
              <a:t>files </a:t>
            </a:r>
            <a:r>
              <a:rPr lang="en-US" sz="1800" dirty="0" smtClean="0">
                <a:latin typeface="Courier New"/>
                <a:cs typeface="Courier New"/>
              </a:rPr>
              <a:t>&gt;10M</a:t>
            </a: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find . -size +10M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# Finding </a:t>
            </a:r>
            <a:r>
              <a:rPr lang="en-US" sz="1800" dirty="0">
                <a:latin typeface="Courier New"/>
                <a:cs typeface="Courier New"/>
              </a:rPr>
              <a:t>files </a:t>
            </a:r>
            <a:r>
              <a:rPr lang="en-US" sz="1800" dirty="0" smtClean="0">
                <a:latin typeface="Courier New"/>
                <a:cs typeface="Courier New"/>
              </a:rPr>
              <a:t>&lt;10M</a:t>
            </a: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find . -size -10M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# find </a:t>
            </a:r>
            <a:r>
              <a:rPr lang="en-US" sz="1800" dirty="0">
                <a:latin typeface="Courier New"/>
                <a:cs typeface="Courier New"/>
              </a:rPr>
              <a:t>a </a:t>
            </a:r>
            <a:r>
              <a:rPr lang="en-US" sz="1800" dirty="0" smtClean="0">
                <a:latin typeface="Courier New"/>
                <a:cs typeface="Courier New"/>
              </a:rPr>
              <a:t>file</a:t>
            </a: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find -name </a:t>
            </a:r>
            <a:r>
              <a:rPr lang="en-US" sz="1800" dirty="0" smtClean="0">
                <a:latin typeface="Courier New"/>
                <a:cs typeface="Courier New"/>
              </a:rPr>
              <a:t>"</a:t>
            </a:r>
            <a:r>
              <a:rPr lang="en-US" sz="1800" dirty="0" err="1" smtClean="0">
                <a:latin typeface="Courier New"/>
                <a:cs typeface="Courier New"/>
              </a:rPr>
              <a:t>fruit.txt</a:t>
            </a:r>
            <a:r>
              <a:rPr lang="en-US" sz="1800" dirty="0" smtClean="0">
                <a:latin typeface="Courier New"/>
                <a:cs typeface="Courier New"/>
              </a:rPr>
              <a:t>"</a:t>
            </a: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# find a </a:t>
            </a:r>
            <a:r>
              <a:rPr lang="en-US" sz="1800" dirty="0">
                <a:latin typeface="Courier New"/>
                <a:cs typeface="Courier New"/>
              </a:rPr>
              <a:t>file in the current </a:t>
            </a:r>
            <a:r>
              <a:rPr lang="en-US" sz="1800" dirty="0" smtClean="0">
                <a:latin typeface="Courier New"/>
                <a:cs typeface="Courier New"/>
              </a:rPr>
              <a:t>directory</a:t>
            </a: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find -</a:t>
            </a:r>
            <a:r>
              <a:rPr lang="en-US" sz="1800" dirty="0" err="1">
                <a:latin typeface="Courier New"/>
                <a:cs typeface="Courier New"/>
              </a:rPr>
              <a:t>maxdepth</a:t>
            </a:r>
            <a:r>
              <a:rPr lang="en-US" sz="1800" dirty="0">
                <a:latin typeface="Courier New"/>
                <a:cs typeface="Courier New"/>
              </a:rPr>
              <a:t> 1 -name </a:t>
            </a:r>
            <a:r>
              <a:rPr lang="en-US" sz="1800" dirty="0" smtClean="0">
                <a:latin typeface="Courier New"/>
                <a:cs typeface="Courier New"/>
              </a:rPr>
              <a:t>"</a:t>
            </a:r>
            <a:r>
              <a:rPr lang="en-US" sz="1800" dirty="0" err="1" smtClean="0">
                <a:latin typeface="Courier New"/>
                <a:cs typeface="Courier New"/>
              </a:rPr>
              <a:t>fruit.txt</a:t>
            </a:r>
            <a:r>
              <a:rPr lang="en-US" sz="1800" dirty="0" smtClean="0">
                <a:latin typeface="Courier New"/>
                <a:cs typeface="Courier New"/>
              </a:rPr>
              <a:t>"</a:t>
            </a: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78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376092"/>
                </a:solidFill>
              </a:rPr>
              <a:t>find</a:t>
            </a:r>
            <a:r>
              <a:rPr lang="en-US" dirty="0" smtClean="0"/>
              <a:t> -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4100" y="1233052"/>
            <a:ext cx="7226300" cy="46222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# find files </a:t>
            </a:r>
            <a:r>
              <a:rPr lang="en-US" sz="1800" dirty="0">
                <a:latin typeface="Courier New"/>
                <a:cs typeface="Courier New"/>
              </a:rPr>
              <a:t>containing a specific word in its </a:t>
            </a:r>
            <a:r>
              <a:rPr lang="en-US" sz="1800" dirty="0" smtClean="0">
                <a:latin typeface="Courier New"/>
                <a:cs typeface="Courier New"/>
              </a:rPr>
              <a:t>name</a:t>
            </a: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find -name </a:t>
            </a:r>
            <a:r>
              <a:rPr lang="en-US" sz="1800" dirty="0" smtClean="0">
                <a:latin typeface="Courier New"/>
                <a:cs typeface="Courier New"/>
              </a:rPr>
              <a:t>"fruit*</a:t>
            </a:r>
            <a:r>
              <a:rPr lang="en-US" sz="1800" dirty="0"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# find files </a:t>
            </a:r>
            <a:r>
              <a:rPr lang="en-US" sz="1800" dirty="0">
                <a:latin typeface="Courier New"/>
                <a:cs typeface="Courier New"/>
              </a:rPr>
              <a:t>whose name are not </a:t>
            </a:r>
            <a:r>
              <a:rPr lang="en-US" sz="1800" dirty="0" smtClean="0">
                <a:latin typeface="Courier New"/>
                <a:cs typeface="Courier New"/>
              </a:rPr>
              <a:t>"</a:t>
            </a:r>
            <a:r>
              <a:rPr lang="en-US" sz="1800" dirty="0" err="1" smtClean="0">
                <a:latin typeface="Courier New"/>
                <a:cs typeface="Courier New"/>
              </a:rPr>
              <a:t>fruit.txt</a:t>
            </a:r>
            <a:r>
              <a:rPr lang="en-US" sz="1800" dirty="0" smtClean="0">
                <a:latin typeface="Courier New"/>
                <a:cs typeface="Courier New"/>
              </a:rPr>
              <a:t>"</a:t>
            </a: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find -not -name </a:t>
            </a:r>
            <a:r>
              <a:rPr lang="en-US" sz="1800" dirty="0" smtClean="0">
                <a:latin typeface="Courier New"/>
                <a:cs typeface="Courier New"/>
              </a:rPr>
              <a:t>"</a:t>
            </a:r>
            <a:r>
              <a:rPr lang="en-US" sz="1800" dirty="0" err="1" smtClean="0">
                <a:latin typeface="Courier New"/>
                <a:cs typeface="Courier New"/>
              </a:rPr>
              <a:t>fruit.txt</a:t>
            </a:r>
            <a:r>
              <a:rPr lang="en-US" sz="1800" dirty="0" smtClean="0">
                <a:latin typeface="Courier New"/>
                <a:cs typeface="Courier New"/>
              </a:rPr>
              <a:t>"</a:t>
            </a: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# find files </a:t>
            </a:r>
            <a:r>
              <a:rPr lang="en-US" sz="1800" b="1" dirty="0" smtClean="0">
                <a:latin typeface="Courier New"/>
                <a:cs typeface="Courier New"/>
              </a:rPr>
              <a:t>modified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>
                <a:latin typeface="Courier New"/>
                <a:cs typeface="Courier New"/>
              </a:rPr>
              <a:t>within 30 </a:t>
            </a:r>
            <a:r>
              <a:rPr lang="en-US" sz="1800" dirty="0" smtClean="0">
                <a:latin typeface="Courier New"/>
                <a:cs typeface="Courier New"/>
              </a:rPr>
              <a:t>minutes</a:t>
            </a: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find . -</a:t>
            </a:r>
            <a:r>
              <a:rPr lang="en-US" sz="1800" dirty="0" err="1">
                <a:latin typeface="Courier New"/>
                <a:cs typeface="Courier New"/>
              </a:rPr>
              <a:t>mmin</a:t>
            </a:r>
            <a:r>
              <a:rPr lang="en-US" sz="1800" dirty="0">
                <a:latin typeface="Courier New"/>
                <a:cs typeface="Courier New"/>
              </a:rPr>
              <a:t> -30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# find files modified </a:t>
            </a:r>
            <a:r>
              <a:rPr lang="en-US" sz="1800" dirty="0">
                <a:latin typeface="Courier New"/>
                <a:cs typeface="Courier New"/>
              </a:rPr>
              <a:t>within 1 </a:t>
            </a:r>
            <a:r>
              <a:rPr lang="en-US" sz="1800" dirty="0" smtClean="0">
                <a:latin typeface="Courier New"/>
                <a:cs typeface="Courier New"/>
              </a:rPr>
              <a:t>day</a:t>
            </a: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find . -</a:t>
            </a:r>
            <a:r>
              <a:rPr lang="en-US" sz="1800" dirty="0" err="1">
                <a:latin typeface="Courier New"/>
                <a:cs typeface="Courier New"/>
              </a:rPr>
              <a:t>mtime</a:t>
            </a:r>
            <a:r>
              <a:rPr lang="en-US" sz="1800" dirty="0">
                <a:latin typeface="Courier New"/>
                <a:cs typeface="Courier New"/>
              </a:rPr>
              <a:t> -1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# find files </a:t>
            </a:r>
            <a:r>
              <a:rPr lang="en-US" sz="1800" b="1" dirty="0" smtClean="0">
                <a:latin typeface="Courier New"/>
                <a:cs typeface="Courier New"/>
              </a:rPr>
              <a:t>accessed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>
                <a:latin typeface="Courier New"/>
                <a:cs typeface="Courier New"/>
              </a:rPr>
              <a:t>within 1 hour.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find . -</a:t>
            </a:r>
            <a:r>
              <a:rPr lang="en-US" sz="1800" dirty="0" err="1">
                <a:latin typeface="Courier New"/>
                <a:cs typeface="Courier New"/>
              </a:rPr>
              <a:t>amin</a:t>
            </a:r>
            <a:r>
              <a:rPr lang="en-US" sz="1800" dirty="0">
                <a:latin typeface="Courier New"/>
                <a:cs typeface="Courier New"/>
              </a:rPr>
              <a:t> -60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3700" y="6339443"/>
            <a:ext cx="7051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http://</a:t>
            </a:r>
            <a:r>
              <a:rPr lang="en-US" sz="1600" dirty="0" err="1"/>
              <a:t>www.folkstalk.com</a:t>
            </a:r>
            <a:r>
              <a:rPr lang="en-US" sz="1600" dirty="0"/>
              <a:t>/2011/12/101-examples-of-using-find-command-in.html</a:t>
            </a:r>
          </a:p>
        </p:txBody>
      </p:sp>
    </p:spTree>
    <p:extLst>
      <p:ext uri="{BB962C8B-B14F-4D97-AF65-F5344CB8AC3E}">
        <p14:creationId xmlns:p14="http://schemas.microsoft.com/office/powerpoint/2010/main" val="3884404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awk</a:t>
            </a:r>
            <a:r>
              <a:rPr lang="en-US" dirty="0" smtClean="0"/>
              <a:t> -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990" y="1392122"/>
            <a:ext cx="7982888" cy="954506"/>
          </a:xfrm>
        </p:spPr>
        <p:txBody>
          <a:bodyPr>
            <a:noAutofit/>
          </a:bodyPr>
          <a:lstStyle/>
          <a:p>
            <a:r>
              <a:rPr lang="en-US" b="1" dirty="0" err="1" smtClean="0">
                <a:solidFill>
                  <a:srgbClr val="17375E"/>
                </a:solidFill>
              </a:rPr>
              <a:t>awk</a:t>
            </a:r>
            <a:r>
              <a:rPr lang="en-US" dirty="0" smtClean="0"/>
              <a:t> : a </a:t>
            </a:r>
            <a:r>
              <a:rPr lang="en-US" dirty="0"/>
              <a:t>programming language designed for text processing and typically used as a data extraction and reporting tool.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7290" y="2470756"/>
            <a:ext cx="769011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376092"/>
                </a:solidFill>
                <a:latin typeface="Courier New"/>
                <a:cs typeface="Courier New"/>
              </a:rPr>
              <a:t>cat </a:t>
            </a:r>
            <a:r>
              <a:rPr lang="en-US" sz="2000" b="1" dirty="0" err="1">
                <a:solidFill>
                  <a:srgbClr val="376092"/>
                </a:solidFill>
                <a:latin typeface="Courier New"/>
                <a:cs typeface="Courier New"/>
              </a:rPr>
              <a:t>fruit.txt</a:t>
            </a:r>
            <a:r>
              <a:rPr lang="en-US" sz="2000" b="1" dirty="0">
                <a:solidFill>
                  <a:srgbClr val="376092"/>
                </a:solidFill>
                <a:latin typeface="Courier New"/>
                <a:cs typeface="Courier New"/>
              </a:rPr>
              <a:t> </a:t>
            </a:r>
          </a:p>
          <a:p>
            <a:r>
              <a:rPr lang="en-US" sz="2000" dirty="0">
                <a:latin typeface="Courier New"/>
                <a:cs typeface="Courier New"/>
              </a:rPr>
              <a:t>orange	8</a:t>
            </a:r>
          </a:p>
          <a:p>
            <a:r>
              <a:rPr lang="en-US" sz="2000" dirty="0">
                <a:latin typeface="Courier New"/>
                <a:cs typeface="Courier New"/>
              </a:rPr>
              <a:t>apple	6</a:t>
            </a:r>
          </a:p>
          <a:p>
            <a:r>
              <a:rPr lang="en-US" sz="2000" dirty="0">
                <a:latin typeface="Courier New"/>
                <a:cs typeface="Courier New"/>
              </a:rPr>
              <a:t>peach	12</a:t>
            </a:r>
          </a:p>
          <a:p>
            <a:r>
              <a:rPr lang="en-US" sz="2000" dirty="0">
                <a:latin typeface="Courier New"/>
                <a:cs typeface="Courier New"/>
              </a:rPr>
              <a:t>banana	5</a:t>
            </a:r>
          </a:p>
          <a:p>
            <a:endParaRPr lang="en-US" sz="2000" dirty="0" smtClean="0">
              <a:latin typeface="Courier New"/>
              <a:cs typeface="Courier New"/>
            </a:endParaRPr>
          </a:p>
          <a:p>
            <a:r>
              <a:rPr lang="en-US" sz="2000" b="1" dirty="0" err="1" smtClean="0">
                <a:solidFill>
                  <a:srgbClr val="376092"/>
                </a:solidFill>
                <a:latin typeface="Courier New"/>
                <a:cs typeface="Courier New"/>
              </a:rPr>
              <a:t>awk</a:t>
            </a:r>
            <a:r>
              <a:rPr lang="en-US" sz="2000" b="1" dirty="0" smtClean="0">
                <a:solidFill>
                  <a:srgbClr val="376092"/>
                </a:solidFill>
                <a:latin typeface="Courier New"/>
                <a:cs typeface="Courier New"/>
              </a:rPr>
              <a:t> </a:t>
            </a:r>
            <a:r>
              <a:rPr lang="en-US" sz="2000" b="1" dirty="0">
                <a:solidFill>
                  <a:srgbClr val="376092"/>
                </a:solidFill>
                <a:latin typeface="Courier New"/>
                <a:cs typeface="Courier New"/>
              </a:rPr>
              <a:t>'{print $1}' </a:t>
            </a:r>
            <a:r>
              <a:rPr lang="en-US" sz="2000" b="1" dirty="0" err="1">
                <a:solidFill>
                  <a:srgbClr val="376092"/>
                </a:solidFill>
                <a:latin typeface="Courier New"/>
                <a:cs typeface="Courier New"/>
              </a:rPr>
              <a:t>fruit.txt</a:t>
            </a:r>
            <a:r>
              <a:rPr lang="en-US" sz="2000" b="1" dirty="0">
                <a:solidFill>
                  <a:srgbClr val="376092"/>
                </a:solidFill>
                <a:latin typeface="Courier New"/>
                <a:cs typeface="Courier New"/>
              </a:rPr>
              <a:t> </a:t>
            </a:r>
            <a:r>
              <a:rPr lang="en-US" sz="2000" dirty="0">
                <a:latin typeface="Courier New"/>
                <a:cs typeface="Courier New"/>
              </a:rPr>
              <a:t># output first field</a:t>
            </a:r>
          </a:p>
          <a:p>
            <a:endParaRPr lang="en-US" sz="2000" b="1" dirty="0">
              <a:solidFill>
                <a:srgbClr val="376092"/>
              </a:solidFill>
              <a:latin typeface="Courier New"/>
              <a:cs typeface="Courier New"/>
            </a:endParaRPr>
          </a:p>
          <a:p>
            <a:r>
              <a:rPr lang="en-US" sz="2000" dirty="0">
                <a:latin typeface="Courier New"/>
                <a:cs typeface="Courier New"/>
              </a:rPr>
              <a:t>orange</a:t>
            </a:r>
          </a:p>
          <a:p>
            <a:r>
              <a:rPr lang="en-US" sz="2000" dirty="0">
                <a:latin typeface="Courier New"/>
                <a:cs typeface="Courier New"/>
              </a:rPr>
              <a:t>apple</a:t>
            </a:r>
          </a:p>
          <a:p>
            <a:r>
              <a:rPr lang="en-US" sz="2000" dirty="0">
                <a:latin typeface="Courier New"/>
                <a:cs typeface="Courier New"/>
              </a:rPr>
              <a:t>peach</a:t>
            </a:r>
          </a:p>
          <a:p>
            <a:r>
              <a:rPr lang="en-US" sz="2000" dirty="0">
                <a:latin typeface="Courier New"/>
                <a:cs typeface="Courier New"/>
              </a:rPr>
              <a:t>banana</a:t>
            </a:r>
          </a:p>
        </p:txBody>
      </p:sp>
    </p:spTree>
    <p:extLst>
      <p:ext uri="{BB962C8B-B14F-4D97-AF65-F5344CB8AC3E}">
        <p14:creationId xmlns:p14="http://schemas.microsoft.com/office/powerpoint/2010/main" val="187088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awk</a:t>
            </a:r>
            <a:r>
              <a:rPr lang="en-US" dirty="0" smtClean="0"/>
              <a:t> -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91852"/>
            <a:ext cx="8686800" cy="31992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awk</a:t>
            </a:r>
            <a:r>
              <a:rPr lang="en-US" sz="1800" b="1" dirty="0">
                <a:solidFill>
                  <a:srgbClr val="376092"/>
                </a:solidFill>
                <a:latin typeface="Courier New"/>
                <a:cs typeface="Courier New"/>
              </a:rPr>
              <a:t> 'BEGIN {</a:t>
            </a: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start_action</a:t>
            </a:r>
            <a:r>
              <a:rPr lang="en-US" sz="1800" b="1" dirty="0">
                <a:solidFill>
                  <a:srgbClr val="376092"/>
                </a:solidFill>
                <a:latin typeface="Courier New"/>
                <a:cs typeface="Courier New"/>
              </a:rPr>
              <a:t>} {action} END {</a:t>
            </a: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stop_action</a:t>
            </a:r>
            <a:r>
              <a:rPr lang="en-US" sz="1800" b="1" dirty="0">
                <a:solidFill>
                  <a:srgbClr val="376092"/>
                </a:solidFill>
                <a:latin typeface="Courier New"/>
                <a:cs typeface="Courier New"/>
              </a:rPr>
              <a:t>}' filename</a:t>
            </a:r>
          </a:p>
          <a:p>
            <a:pPr marL="0" indent="0">
              <a:buNone/>
            </a:pP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# add up values in a column</a:t>
            </a:r>
          </a:p>
          <a:p>
            <a:pPr marL="0" indent="0">
              <a:buNone/>
            </a:pPr>
            <a:r>
              <a:rPr lang="en-US" sz="1800" b="1" dirty="0" err="1" smtClean="0">
                <a:solidFill>
                  <a:srgbClr val="376092"/>
                </a:solidFill>
                <a:latin typeface="Courier New"/>
                <a:cs typeface="Courier New"/>
              </a:rPr>
              <a:t>awk</a:t>
            </a:r>
            <a:r>
              <a:rPr lang="en-US" sz="1800" b="1" dirty="0" smtClean="0">
                <a:solidFill>
                  <a:srgbClr val="376092"/>
                </a:solidFill>
                <a:latin typeface="Courier New"/>
                <a:cs typeface="Courier New"/>
              </a:rPr>
              <a:t> </a:t>
            </a:r>
            <a:r>
              <a:rPr lang="en-US" sz="1800" b="1" dirty="0">
                <a:solidFill>
                  <a:srgbClr val="376092"/>
                </a:solidFill>
                <a:latin typeface="Courier New"/>
                <a:cs typeface="Courier New"/>
              </a:rPr>
              <a:t>'BEGIN </a:t>
            </a:r>
            <a:r>
              <a:rPr lang="en-US" sz="1800" b="1" dirty="0" smtClean="0">
                <a:solidFill>
                  <a:srgbClr val="376092"/>
                </a:solidFill>
                <a:latin typeface="Courier New"/>
                <a:cs typeface="Courier New"/>
              </a:rPr>
              <a:t>{sum=0</a:t>
            </a:r>
            <a:r>
              <a:rPr lang="en-US" sz="1800" b="1" dirty="0">
                <a:solidFill>
                  <a:srgbClr val="376092"/>
                </a:solidFill>
                <a:latin typeface="Courier New"/>
                <a:cs typeface="Courier New"/>
              </a:rPr>
              <a:t>} </a:t>
            </a:r>
            <a:r>
              <a:rPr lang="en-US" sz="1800" b="1" dirty="0" smtClean="0">
                <a:solidFill>
                  <a:srgbClr val="376092"/>
                </a:solidFill>
                <a:latin typeface="Courier New"/>
                <a:cs typeface="Courier New"/>
              </a:rPr>
              <a:t>{sum=sum+$2} </a:t>
            </a:r>
            <a:r>
              <a:rPr lang="en-US" sz="1800" b="1" dirty="0">
                <a:solidFill>
                  <a:srgbClr val="376092"/>
                </a:solidFill>
                <a:latin typeface="Courier New"/>
                <a:cs typeface="Courier New"/>
              </a:rPr>
              <a:t>END {print sum}' </a:t>
            </a: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fruit.txt</a:t>
            </a:r>
            <a:endParaRPr lang="en-US" sz="1800" b="1" dirty="0">
              <a:solidFill>
                <a:srgbClr val="376092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31</a:t>
            </a:r>
          </a:p>
          <a:p>
            <a:pPr marL="0" indent="0">
              <a:buNone/>
            </a:pP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# </a:t>
            </a:r>
            <a:r>
              <a:rPr lang="en-US" sz="1800" dirty="0">
                <a:latin typeface="Courier New"/>
                <a:cs typeface="Courier New"/>
              </a:rPr>
              <a:t>print lines that satisfying certain conditions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awk</a:t>
            </a:r>
            <a:r>
              <a:rPr lang="en-US" sz="1800" b="1" dirty="0">
                <a:solidFill>
                  <a:srgbClr val="376092"/>
                </a:solidFill>
                <a:latin typeface="Courier New"/>
                <a:cs typeface="Courier New"/>
              </a:rPr>
              <a:t> '{if ($2 &gt; 10) print }' </a:t>
            </a:r>
            <a:r>
              <a:rPr lang="en-US" sz="1800" b="1" dirty="0" err="1" smtClean="0">
                <a:solidFill>
                  <a:srgbClr val="376092"/>
                </a:solidFill>
                <a:latin typeface="Courier New"/>
                <a:cs typeface="Courier New"/>
              </a:rPr>
              <a:t>fruit.txt</a:t>
            </a:r>
            <a:endParaRPr lang="en-US" sz="1800" b="1" dirty="0">
              <a:solidFill>
                <a:srgbClr val="376092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peach	</a:t>
            </a:r>
            <a:r>
              <a:rPr lang="en-US" sz="1800" dirty="0" smtClean="0">
                <a:latin typeface="Courier New"/>
                <a:cs typeface="Courier New"/>
              </a:rPr>
              <a:t>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668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awk</a:t>
            </a:r>
            <a:r>
              <a:rPr lang="en-US" dirty="0" smtClean="0"/>
              <a:t> - III: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8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188601"/>
            <a:ext cx="8229600" cy="55328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# </a:t>
            </a:r>
            <a:r>
              <a:rPr lang="en-US" sz="2000" dirty="0">
                <a:latin typeface="Courier New"/>
                <a:cs typeface="Courier New"/>
              </a:rPr>
              <a:t>NF - Number of </a:t>
            </a:r>
            <a:r>
              <a:rPr lang="en-US" sz="2000" dirty="0" err="1">
                <a:latin typeface="Courier New"/>
                <a:cs typeface="Courier New"/>
              </a:rPr>
              <a:t>fileds</a:t>
            </a:r>
            <a:r>
              <a:rPr lang="en-US" sz="2000" dirty="0">
                <a:latin typeface="Courier New"/>
                <a:cs typeface="Courier New"/>
              </a:rPr>
              <a:t> variable: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376092"/>
                </a:solidFill>
                <a:latin typeface="Courier New"/>
                <a:cs typeface="Courier New"/>
              </a:rPr>
              <a:t>awk</a:t>
            </a:r>
            <a:r>
              <a:rPr lang="en-US" sz="2000" b="1" dirty="0">
                <a:solidFill>
                  <a:srgbClr val="376092"/>
                </a:solidFill>
                <a:latin typeface="Courier New"/>
                <a:cs typeface="Courier New"/>
              </a:rPr>
              <a:t> '{print NF}' </a:t>
            </a:r>
            <a:r>
              <a:rPr lang="en-US" sz="2000" b="1" dirty="0" err="1">
                <a:solidFill>
                  <a:srgbClr val="376092"/>
                </a:solidFill>
                <a:latin typeface="Courier New"/>
                <a:cs typeface="Courier New"/>
              </a:rPr>
              <a:t>fruit.txt</a:t>
            </a:r>
            <a:endParaRPr lang="en-US" sz="2000" b="1" dirty="0">
              <a:solidFill>
                <a:srgbClr val="376092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2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2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2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2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# NR - number of records variable: 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376092"/>
                </a:solidFill>
                <a:latin typeface="Courier New"/>
                <a:cs typeface="Courier New"/>
              </a:rPr>
              <a:t>awk</a:t>
            </a:r>
            <a:r>
              <a:rPr lang="en-US" sz="2000" b="1" dirty="0">
                <a:solidFill>
                  <a:srgbClr val="376092"/>
                </a:solidFill>
                <a:latin typeface="Courier New"/>
                <a:cs typeface="Courier New"/>
              </a:rPr>
              <a:t> 'END {print NR}' </a:t>
            </a:r>
            <a:r>
              <a:rPr lang="en-US" sz="2000" b="1" dirty="0" err="1">
                <a:solidFill>
                  <a:srgbClr val="376092"/>
                </a:solidFill>
                <a:latin typeface="Courier New"/>
                <a:cs typeface="Courier New"/>
              </a:rPr>
              <a:t>fruit.txt</a:t>
            </a:r>
            <a:endParaRPr lang="en-US" sz="2000" b="1" dirty="0">
              <a:solidFill>
                <a:srgbClr val="376092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4</a:t>
            </a:r>
          </a:p>
          <a:p>
            <a:pPr marL="0" indent="0">
              <a:buNone/>
            </a:pPr>
            <a:endParaRPr lang="en-US" sz="20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# length of strings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376092"/>
                </a:solidFill>
                <a:latin typeface="Courier New"/>
                <a:cs typeface="Courier New"/>
              </a:rPr>
              <a:t>awk</a:t>
            </a:r>
            <a:r>
              <a:rPr lang="en-US" sz="2000" b="1" dirty="0">
                <a:solidFill>
                  <a:srgbClr val="376092"/>
                </a:solidFill>
                <a:latin typeface="Courier New"/>
                <a:cs typeface="Courier New"/>
              </a:rPr>
              <a:t> '{print length($1)}' </a:t>
            </a:r>
            <a:r>
              <a:rPr lang="en-US" sz="2000" b="1" dirty="0" err="1">
                <a:solidFill>
                  <a:srgbClr val="376092"/>
                </a:solidFill>
                <a:latin typeface="Courier New"/>
                <a:cs typeface="Courier New"/>
              </a:rPr>
              <a:t>fruit.txt</a:t>
            </a:r>
            <a:endParaRPr lang="en-US" sz="2000" b="1" dirty="0" smtClean="0">
              <a:solidFill>
                <a:srgbClr val="376092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376092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b="1" dirty="0" err="1" smtClean="0">
                <a:solidFill>
                  <a:srgbClr val="376092"/>
                </a:solidFill>
                <a:latin typeface="Courier New"/>
                <a:cs typeface="Courier New"/>
              </a:rPr>
              <a:t>tolower</a:t>
            </a:r>
            <a:r>
              <a:rPr lang="en-US" sz="2000" b="1" dirty="0" smtClean="0">
                <a:solidFill>
                  <a:srgbClr val="376092"/>
                </a:solidFill>
                <a:latin typeface="Courier New"/>
                <a:cs typeface="Courier New"/>
              </a:rPr>
              <a:t>(string)</a:t>
            </a:r>
            <a:endParaRPr lang="en-US" sz="2000" b="1" dirty="0">
              <a:solidFill>
                <a:srgbClr val="376092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376092"/>
                </a:solidFill>
                <a:latin typeface="Courier New"/>
                <a:cs typeface="Courier New"/>
              </a:rPr>
              <a:t>toupper</a:t>
            </a:r>
            <a:r>
              <a:rPr lang="en-US" sz="2000" b="1" dirty="0" smtClean="0">
                <a:solidFill>
                  <a:srgbClr val="376092"/>
                </a:solidFill>
                <a:latin typeface="Courier New"/>
                <a:cs typeface="Courier New"/>
              </a:rPr>
              <a:t>(string)</a:t>
            </a:r>
            <a:endParaRPr lang="en-US" sz="2000" b="1" dirty="0">
              <a:solidFill>
                <a:srgbClr val="376092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7797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376092"/>
                </a:solidFill>
              </a:rPr>
              <a:t>sed</a:t>
            </a:r>
            <a:r>
              <a:rPr lang="en-US" dirty="0"/>
              <a:t> -  a </a:t>
            </a:r>
            <a:r>
              <a:rPr lang="en-US" dirty="0" smtClean="0"/>
              <a:t>stream editor </a:t>
            </a:r>
            <a:r>
              <a:rPr lang="en-US" dirty="0"/>
              <a:t>used for modifying </a:t>
            </a:r>
            <a:r>
              <a:rPr lang="en-US" dirty="0" smtClean="0"/>
              <a:t>files </a:t>
            </a:r>
            <a:r>
              <a:rPr lang="en-US" dirty="0"/>
              <a:t>in </a:t>
            </a:r>
            <a:r>
              <a:rPr lang="en-US" dirty="0" err="1" smtClean="0"/>
              <a:t>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8576"/>
            <a:ext cx="6146800" cy="39237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sed</a:t>
            </a:r>
            <a:r>
              <a:rPr lang="en-US" sz="1800" b="1" dirty="0">
                <a:solidFill>
                  <a:srgbClr val="376092"/>
                </a:solidFill>
                <a:latin typeface="Courier New"/>
                <a:cs typeface="Courier New"/>
              </a:rPr>
              <a:t> 's/apple/strawberry/' </a:t>
            </a: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fruit.txt</a:t>
            </a:r>
            <a:endParaRPr lang="en-US" sz="1800" b="1" dirty="0">
              <a:solidFill>
                <a:srgbClr val="376092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strawberry	6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banana	5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sed</a:t>
            </a:r>
            <a:r>
              <a:rPr lang="en-US" sz="1800" b="1" dirty="0">
                <a:solidFill>
                  <a:srgbClr val="376092"/>
                </a:solidFill>
                <a:latin typeface="Courier New"/>
                <a:cs typeface="Courier New"/>
              </a:rPr>
              <a:t> 's/apple/strawberry/g' </a:t>
            </a: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fruit.txt</a:t>
            </a:r>
            <a:endParaRPr lang="en-US" sz="1800" b="1" dirty="0">
              <a:solidFill>
                <a:srgbClr val="376092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strawberry	6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banana	</a:t>
            </a:r>
            <a:r>
              <a:rPr lang="en-US" sz="1800" dirty="0" smtClean="0">
                <a:latin typeface="Courier New"/>
                <a:cs typeface="Courier New"/>
              </a:rPr>
              <a:t>5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05600" y="1280326"/>
            <a:ext cx="1981200" cy="1656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b="1" dirty="0" err="1" smtClean="0">
                <a:latin typeface="Courier New"/>
                <a:cs typeface="Courier New"/>
              </a:rPr>
              <a:t>fruit.txt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</a:p>
          <a:p>
            <a:pPr marL="0" indent="0">
              <a:buFont typeface="Arial"/>
              <a:buNone/>
            </a:pPr>
            <a:r>
              <a:rPr lang="en-US" sz="1600" dirty="0" smtClean="0">
                <a:latin typeface="Courier New"/>
                <a:cs typeface="Courier New"/>
              </a:rPr>
              <a:t>orange	8</a:t>
            </a:r>
          </a:p>
          <a:p>
            <a:pPr marL="0" indent="0">
              <a:buFont typeface="Arial"/>
              <a:buNone/>
            </a:pPr>
            <a:r>
              <a:rPr lang="en-US" sz="1600" dirty="0" smtClean="0">
                <a:latin typeface="Courier New"/>
                <a:cs typeface="Courier New"/>
              </a:rPr>
              <a:t>apple	6</a:t>
            </a:r>
          </a:p>
          <a:p>
            <a:pPr marL="0" indent="0">
              <a:buFont typeface="Arial"/>
              <a:buNone/>
            </a:pPr>
            <a:r>
              <a:rPr lang="en-US" sz="1600" dirty="0" smtClean="0">
                <a:latin typeface="Courier New"/>
                <a:cs typeface="Courier New"/>
              </a:rPr>
              <a:t>peach	12</a:t>
            </a:r>
          </a:p>
          <a:p>
            <a:pPr marL="0" indent="0">
              <a:buFont typeface="Arial"/>
              <a:buNone/>
            </a:pPr>
            <a:r>
              <a:rPr lang="en-US" sz="1600" dirty="0" smtClean="0">
                <a:latin typeface="Courier New"/>
                <a:cs typeface="Courier New"/>
              </a:rPr>
              <a:t>banana	5</a:t>
            </a:r>
          </a:p>
        </p:txBody>
      </p:sp>
    </p:spTree>
    <p:extLst>
      <p:ext uri="{BB962C8B-B14F-4D97-AF65-F5344CB8AC3E}">
        <p14:creationId xmlns:p14="http://schemas.microsoft.com/office/powerpoint/2010/main" val="1599074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16617</TotalTime>
  <Words>1072</Words>
  <Application>Microsoft Macintosh PowerPoint</Application>
  <PresentationFormat>On-screen Show (4:3)</PresentationFormat>
  <Paragraphs>284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Unix II and Bedtools  Bioinformatics Applications (PLPTH813)</vt:lpstr>
      <vt:lpstr>Outline</vt:lpstr>
      <vt:lpstr>sort - sort lines of text files</vt:lpstr>
      <vt:lpstr>find - search for files in a directory hierarchy</vt:lpstr>
      <vt:lpstr>find - II</vt:lpstr>
      <vt:lpstr>awk - I</vt:lpstr>
      <vt:lpstr>awk - II</vt:lpstr>
      <vt:lpstr>awk - III: </vt:lpstr>
      <vt:lpstr>sed -  a stream editor used for modifying files in unix</vt:lpstr>
      <vt:lpstr>sed - II</vt:lpstr>
      <vt:lpstr>wget</vt:lpstr>
      <vt:lpstr>scp</vt:lpstr>
      <vt:lpstr>Cyberduck</vt:lpstr>
      <vt:lpstr>Outline</vt:lpstr>
      <vt:lpstr>BED format</vt:lpstr>
      <vt:lpstr>VCF format</vt:lpstr>
      <vt:lpstr>coverage</vt:lpstr>
      <vt:lpstr>annotate and intersect</vt:lpstr>
      <vt:lpstr>closest</vt:lpstr>
      <vt:lpstr>slop &amp; complement</vt:lpstr>
      <vt:lpstr>window</vt:lpstr>
      <vt:lpstr>merge</vt:lpstr>
      <vt:lpstr>Random</vt:lpstr>
      <vt:lpstr>flanking</vt:lpstr>
    </vt:vector>
  </TitlesOfParts>
  <Company>Kansas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131</cp:revision>
  <dcterms:created xsi:type="dcterms:W3CDTF">2014-12-15T18:58:14Z</dcterms:created>
  <dcterms:modified xsi:type="dcterms:W3CDTF">2017-02-28T05:17:28Z</dcterms:modified>
</cp:coreProperties>
</file>