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38" r:id="rId2"/>
    <p:sldId id="345" r:id="rId3"/>
    <p:sldId id="372" r:id="rId4"/>
    <p:sldId id="373" r:id="rId5"/>
    <p:sldId id="374" r:id="rId6"/>
    <p:sldId id="376" r:id="rId7"/>
    <p:sldId id="379" r:id="rId8"/>
    <p:sldId id="384" r:id="rId9"/>
    <p:sldId id="404" r:id="rId10"/>
    <p:sldId id="382" r:id="rId11"/>
    <p:sldId id="383" r:id="rId12"/>
    <p:sldId id="385" r:id="rId13"/>
    <p:sldId id="392" r:id="rId14"/>
    <p:sldId id="397" r:id="rId15"/>
    <p:sldId id="398" r:id="rId16"/>
    <p:sldId id="405" r:id="rId17"/>
    <p:sldId id="393" r:id="rId18"/>
    <p:sldId id="399" r:id="rId19"/>
    <p:sldId id="400" r:id="rId20"/>
    <p:sldId id="401" r:id="rId21"/>
    <p:sldId id="402" r:id="rId22"/>
    <p:sldId id="394" r:id="rId23"/>
    <p:sldId id="396" r:id="rId24"/>
    <p:sldId id="389" r:id="rId25"/>
    <p:sldId id="390" r:id="rId26"/>
    <p:sldId id="391" r:id="rId27"/>
    <p:sldId id="40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2" autoAdjust="0"/>
    <p:restoredTop sz="98497" autoAdjust="0"/>
  </p:normalViewPr>
  <p:slideViewPr>
    <p:cSldViewPr snapToGrid="0" snapToObjects="1">
      <p:cViewPr>
        <p:scale>
          <a:sx n="200" d="100"/>
          <a:sy n="200" d="100"/>
        </p:scale>
        <p:origin x="-118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3A62-9D77-1A44-8DB5-4DA900A12DD2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80CA-12A1-5F4F-9420-84776E4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SRA metadata describes the technical aspects of sequencing experiments: the sequencing libraries, preparation techniques and data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66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5/1/17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06C3-F7A7-844B-B36F-82CB98B2AC89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www.ncbi.nlm.nih.gov/sra/?term=SRR1238718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82839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In-class project – DE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00" y="3906569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 smtClean="0"/>
              <a:t>4/25/2017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4192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Beocat</a:t>
            </a:r>
            <a:r>
              <a:rPr lang="en-US" sz="3200" dirty="0" smtClean="0"/>
              <a:t> pipeline to download SRA in batch - II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2634"/>
            <a:ext cx="8229600" cy="6981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step 2: Run "bash 1c-download.sh"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91315"/>
            <a:ext cx="86868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#</a:t>
            </a:r>
            <a:r>
              <a:rPr lang="en-US" sz="1600" b="1" dirty="0"/>
              <a:t>## must check</a:t>
            </a:r>
          </a:p>
          <a:p>
            <a:r>
              <a:rPr lang="en-US" sz="1600" b="1" dirty="0" err="1" smtClean="0">
                <a:solidFill>
                  <a:srgbClr val="FF0000"/>
                </a:solidFill>
              </a:rPr>
              <a:t>meta_file</a:t>
            </a:r>
            <a:r>
              <a:rPr lang="en-US" sz="1600" b="1" dirty="0" smtClean="0">
                <a:solidFill>
                  <a:srgbClr val="FF0000"/>
                </a:solidFill>
              </a:rPr>
              <a:t>=</a:t>
            </a:r>
            <a:r>
              <a:rPr lang="en-US" sz="1600" b="1" dirty="0" err="1" smtClean="0">
                <a:solidFill>
                  <a:srgbClr val="FF0000"/>
                </a:solidFill>
              </a:rPr>
              <a:t>dataset.txt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r>
              <a:rPr lang="en-US" sz="1600" b="1" dirty="0" err="1" smtClean="0">
                <a:solidFill>
                  <a:srgbClr val="FF0000"/>
                </a:solidFill>
              </a:rPr>
              <a:t>srr_col</a:t>
            </a:r>
            <a:r>
              <a:rPr lang="en-US" sz="1600" b="1" dirty="0" smtClean="0">
                <a:solidFill>
                  <a:srgbClr val="FF0000"/>
                </a:solidFill>
              </a:rPr>
              <a:t>=2</a:t>
            </a:r>
          </a:p>
          <a:p>
            <a:r>
              <a:rPr lang="en-US" sz="1600" b="1" dirty="0" err="1" smtClean="0">
                <a:solidFill>
                  <a:srgbClr val="FF0000"/>
                </a:solidFill>
              </a:rPr>
              <a:t>rename_col</a:t>
            </a:r>
            <a:r>
              <a:rPr lang="en-US" sz="1600" b="1" dirty="0" smtClean="0">
                <a:solidFill>
                  <a:srgbClr val="FF0000"/>
                </a:solidFill>
              </a:rPr>
              <a:t>=4</a:t>
            </a:r>
          </a:p>
          <a:p>
            <a:endParaRPr lang="en-US" sz="1600" dirty="0"/>
          </a:p>
          <a:p>
            <a:r>
              <a:rPr lang="en-US" sz="1600" dirty="0" smtClean="0"/>
              <a:t>#</a:t>
            </a:r>
            <a:r>
              <a:rPr lang="en-US" sz="1600" dirty="0"/>
              <a:t>## might need to change</a:t>
            </a:r>
          </a:p>
          <a:p>
            <a:r>
              <a:rPr lang="en-US" sz="1600" dirty="0" err="1" smtClean="0"/>
              <a:t>max_mem_size</a:t>
            </a:r>
            <a:r>
              <a:rPr lang="en-US" sz="1600" dirty="0"/>
              <a:t>=16  ### requested memory</a:t>
            </a:r>
          </a:p>
          <a:p>
            <a:r>
              <a:rPr lang="en-US" sz="1600" dirty="0" err="1"/>
              <a:t>max_time</a:t>
            </a:r>
            <a:r>
              <a:rPr lang="en-US" sz="1600" dirty="0"/>
              <a:t>=16:00:00  ### requested running time</a:t>
            </a:r>
          </a:p>
          <a:p>
            <a:r>
              <a:rPr lang="en-US" sz="1600" dirty="0" err="1"/>
              <a:t>fdpath</a:t>
            </a:r>
            <a:r>
              <a:rPr lang="en-US" sz="1600" dirty="0"/>
              <a:t>=/homes/liu3zhen/local/bin/  ### </a:t>
            </a:r>
            <a:r>
              <a:rPr lang="en-US" sz="1600" dirty="0" err="1"/>
              <a:t>fastq</a:t>
            </a:r>
            <a:r>
              <a:rPr lang="en-US" sz="1600" dirty="0"/>
              <a:t>-dump path</a:t>
            </a:r>
          </a:p>
          <a:p>
            <a:r>
              <a:rPr lang="en-US" sz="1600" dirty="0" err="1"/>
              <a:t>srr_script_path</a:t>
            </a:r>
            <a:r>
              <a:rPr lang="en-US" sz="1600" dirty="0"/>
              <a:t>=/homes/liu3zhen/local/pipelines/SRA/</a:t>
            </a:r>
          </a:p>
          <a:p>
            <a:r>
              <a:rPr lang="en-US" sz="1600" dirty="0" err="1"/>
              <a:t>rename_script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FF0000"/>
                </a:solidFill>
              </a:rPr>
              <a:t>2c-rename.sh</a:t>
            </a:r>
          </a:p>
          <a:p>
            <a:endParaRPr lang="en-US" sz="1600" dirty="0"/>
          </a:p>
          <a:p>
            <a:r>
              <a:rPr lang="en-US" sz="1600" dirty="0" smtClean="0"/>
              <a:t>#</a:t>
            </a:r>
            <a:r>
              <a:rPr lang="en-US" sz="1600" dirty="0"/>
              <a:t>## running</a:t>
            </a:r>
          </a:p>
          <a:p>
            <a:r>
              <a:rPr lang="en-US" sz="1600" dirty="0" err="1" smtClean="0"/>
              <a:t>perl</a:t>
            </a:r>
            <a:r>
              <a:rPr lang="en-US" sz="1600" dirty="0" smtClean="0"/>
              <a:t> </a:t>
            </a:r>
            <a:r>
              <a:rPr lang="en-US" sz="1600" dirty="0"/>
              <a:t>$</a:t>
            </a:r>
            <a:r>
              <a:rPr lang="en-US" sz="1600" dirty="0" err="1"/>
              <a:t>srr_script_path</a:t>
            </a:r>
            <a:r>
              <a:rPr lang="en-US" sz="1600" dirty="0"/>
              <a:t>/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srr.qsub.pl</a:t>
            </a:r>
            <a:r>
              <a:rPr lang="en-US" sz="1600" b="1" dirty="0"/>
              <a:t> </a:t>
            </a:r>
            <a:r>
              <a:rPr lang="en-US" sz="1600" dirty="0"/>
              <a:t>--</a:t>
            </a:r>
            <a:r>
              <a:rPr lang="en-US" sz="1600" dirty="0" err="1"/>
              <a:t>mem</a:t>
            </a:r>
            <a:r>
              <a:rPr lang="en-US" sz="1600" dirty="0"/>
              <a:t> $</a:t>
            </a:r>
            <a:r>
              <a:rPr lang="en-US" sz="1600" dirty="0" err="1" smtClean="0"/>
              <a:t>max_mem_size</a:t>
            </a:r>
            <a:r>
              <a:rPr lang="en-US" sz="1600" dirty="0" smtClean="0"/>
              <a:t> \</a:t>
            </a:r>
          </a:p>
          <a:p>
            <a:r>
              <a:rPr lang="en-US" sz="1600" dirty="0" smtClean="0"/>
              <a:t>	-</a:t>
            </a:r>
            <a:r>
              <a:rPr lang="en-US" sz="1600" dirty="0"/>
              <a:t>-time $</a:t>
            </a:r>
            <a:r>
              <a:rPr lang="en-US" sz="1600" dirty="0" err="1"/>
              <a:t>max_time</a:t>
            </a:r>
            <a:r>
              <a:rPr lang="en-US" sz="1600" dirty="0"/>
              <a:t> --list $</a:t>
            </a:r>
            <a:r>
              <a:rPr lang="en-US" sz="1600" dirty="0" err="1"/>
              <a:t>meta_file</a:t>
            </a:r>
            <a:r>
              <a:rPr lang="en-US" sz="1600" dirty="0"/>
              <a:t> --</a:t>
            </a:r>
            <a:r>
              <a:rPr lang="en-US" sz="1600" dirty="0" err="1"/>
              <a:t>srrcol</a:t>
            </a:r>
            <a:r>
              <a:rPr lang="en-US" sz="1600" dirty="0"/>
              <a:t> $</a:t>
            </a:r>
            <a:r>
              <a:rPr lang="en-US" sz="1600" dirty="0" err="1"/>
              <a:t>srr_col</a:t>
            </a:r>
            <a:r>
              <a:rPr lang="en-US" sz="1600" dirty="0"/>
              <a:t> --path $</a:t>
            </a:r>
            <a:r>
              <a:rPr lang="en-US" sz="1600" dirty="0" err="1"/>
              <a:t>fdpath</a:t>
            </a:r>
            <a:endParaRPr lang="en-US" sz="1600" dirty="0"/>
          </a:p>
          <a:p>
            <a:r>
              <a:rPr lang="en-US" sz="1600" dirty="0" smtClean="0"/>
              <a:t>#</a:t>
            </a:r>
            <a:r>
              <a:rPr lang="en-US" sz="1600" dirty="0"/>
              <a:t>## create a script for renaming downloaded </a:t>
            </a:r>
            <a:r>
              <a:rPr lang="en-US" sz="1600" dirty="0" smtClean="0"/>
              <a:t>files</a:t>
            </a:r>
            <a:endParaRPr lang="en-US" sz="1600" dirty="0"/>
          </a:p>
          <a:p>
            <a:r>
              <a:rPr lang="en-US" sz="1200" dirty="0"/>
              <a:t>cut $</a:t>
            </a:r>
            <a:r>
              <a:rPr lang="en-US" sz="1200" dirty="0" err="1"/>
              <a:t>meta_file</a:t>
            </a:r>
            <a:r>
              <a:rPr lang="en-US" sz="1200" dirty="0"/>
              <a:t> -f $srr_col,$</a:t>
            </a:r>
            <a:r>
              <a:rPr lang="en-US" sz="1200" dirty="0" err="1"/>
              <a:t>rename_col</a:t>
            </a:r>
            <a:r>
              <a:rPr lang="en-US" sz="1200" dirty="0"/>
              <a:t> | </a:t>
            </a:r>
            <a:r>
              <a:rPr lang="en-US" sz="1200" dirty="0" err="1"/>
              <a:t>grep</a:t>
            </a:r>
            <a:r>
              <a:rPr lang="en-US" sz="1200" dirty="0"/>
              <a:t> "^[</a:t>
            </a:r>
            <a:r>
              <a:rPr lang="en-US" sz="1200" dirty="0" smtClean="0"/>
              <a:t>EDS</a:t>
            </a:r>
            <a:r>
              <a:rPr lang="en-US" sz="1200" dirty="0"/>
              <a:t>]RR" | </a:t>
            </a:r>
            <a:r>
              <a:rPr lang="en-US" sz="1200" dirty="0" err="1"/>
              <a:t>sed</a:t>
            </a:r>
            <a:r>
              <a:rPr lang="en-US" sz="1200" dirty="0"/>
              <a:t> 's/^/rename /g' | </a:t>
            </a:r>
            <a:r>
              <a:rPr lang="en-US" sz="1200" dirty="0" err="1"/>
              <a:t>sed</a:t>
            </a:r>
            <a:r>
              <a:rPr lang="en-US" sz="1200" dirty="0"/>
              <a:t> 's/\t/ /g'| </a:t>
            </a:r>
            <a:r>
              <a:rPr lang="en-US" sz="1200" dirty="0" err="1"/>
              <a:t>sed</a:t>
            </a:r>
            <a:r>
              <a:rPr lang="en-US" sz="1200" dirty="0"/>
              <a:t> 's/$/ *</a:t>
            </a:r>
            <a:r>
              <a:rPr lang="en-US" sz="1200" dirty="0" err="1"/>
              <a:t>gz</a:t>
            </a:r>
            <a:r>
              <a:rPr lang="en-US" sz="1200" dirty="0"/>
              <a:t>/g' &gt; $</a:t>
            </a:r>
            <a:r>
              <a:rPr lang="en-US" sz="1200" dirty="0" err="1" smtClean="0"/>
              <a:t>rename_script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58927" y="6226385"/>
            <a:ext cx="740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Note</a:t>
            </a:r>
            <a:r>
              <a:rPr lang="en-US" dirty="0" smtClean="0">
                <a:solidFill>
                  <a:srgbClr val="FF0000"/>
                </a:solidFill>
              </a:rPr>
              <a:t>: 1c-download.sh is copied from </a:t>
            </a:r>
            <a:r>
              <a:rPr lang="en-US" b="1" dirty="0" smtClean="0">
                <a:solidFill>
                  <a:srgbClr val="FF0000"/>
                </a:solidFill>
              </a:rPr>
              <a:t>/homes/liu3zhen/local/pipelines/SRA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389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Beocat</a:t>
            </a:r>
            <a:r>
              <a:rPr lang="en-US" sz="3200" dirty="0" smtClean="0"/>
              <a:t> pipeline to download SRA in batch - III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2634"/>
            <a:ext cx="8229600" cy="12078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step 3: Run "2c-rename.sh" to change names (optional)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48574" y="3254401"/>
            <a:ext cx="4894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ourier"/>
                <a:cs typeface="Courier"/>
              </a:rPr>
              <a:t>bash 2c-rename.sh</a:t>
            </a:r>
          </a:p>
        </p:txBody>
      </p:sp>
    </p:spTree>
    <p:extLst>
      <p:ext uri="{BB962C8B-B14F-4D97-AF65-F5344CB8AC3E}">
        <p14:creationId xmlns:p14="http://schemas.microsoft.com/office/powerpoint/2010/main" val="1986857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II. Trimming: generating </a:t>
            </a:r>
            <a:r>
              <a:rPr lang="en-US" sz="3200" dirty="0" err="1" smtClean="0"/>
              <a:t>qsub</a:t>
            </a:r>
            <a:r>
              <a:rPr lang="en-US" sz="3200" dirty="0" smtClean="0"/>
              <a:t> script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303867"/>
            <a:ext cx="8966200" cy="2861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perl</a:t>
            </a:r>
            <a:r>
              <a:rPr lang="en-US" sz="1200" dirty="0">
                <a:latin typeface="Courier"/>
                <a:cs typeface="Courier"/>
              </a:rPr>
              <a:t> /homes/liu3zhen/local/pipelines/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trimmomatic.qsub.pl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mem</a:t>
            </a:r>
            <a:r>
              <a:rPr lang="en-US" sz="1200" dirty="0">
                <a:latin typeface="Courier"/>
                <a:cs typeface="Courier"/>
              </a:rPr>
              <a:t> 16 \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-time 12:00:00 \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trim_shell</a:t>
            </a:r>
            <a:r>
              <a:rPr lang="en-US" sz="1200" dirty="0">
                <a:latin typeface="Courier"/>
                <a:cs typeface="Courier"/>
              </a:rPr>
              <a:t> "/homes/liu3zhen/local/pipelines/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trimmomatic.pe.sh</a:t>
            </a:r>
            <a:r>
              <a:rPr lang="en-US" sz="12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 "/homes/liu3zhen/local/jars/trimmomatic-0.36.jar" \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adaptor_file</a:t>
            </a:r>
            <a:r>
              <a:rPr lang="en-US" sz="1200" dirty="0">
                <a:latin typeface="Courier"/>
                <a:cs typeface="Courier"/>
              </a:rPr>
              <a:t> "/homes/liu3zhen/local/pipelines/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trimmomatic_adaptDB</a:t>
            </a:r>
            <a:r>
              <a:rPr lang="en-US" sz="1200" dirty="0">
                <a:latin typeface="Courier"/>
                <a:cs typeface="Courier"/>
              </a:rPr>
              <a:t>/TruSeq3-PE.fa" \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indir</a:t>
            </a:r>
            <a:r>
              <a:rPr lang="en-US" sz="1200" dirty="0">
                <a:latin typeface="Courier"/>
                <a:cs typeface="Courier"/>
              </a:rPr>
              <a:t> "../1-raw" \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outdir</a:t>
            </a:r>
            <a:r>
              <a:rPr lang="en-US" sz="1200" dirty="0">
                <a:latin typeface="Courier"/>
                <a:cs typeface="Courier"/>
              </a:rPr>
              <a:t> "." \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-fq1feature "_1.fastq.gz" \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-fq2feature "_2.fastq.gz" \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-threads 4 \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min_len</a:t>
            </a:r>
            <a:r>
              <a:rPr lang="en-US" sz="1200" dirty="0">
                <a:latin typeface="Courier"/>
                <a:cs typeface="Courier"/>
              </a:rPr>
              <a:t> 40</a:t>
            </a:r>
          </a:p>
        </p:txBody>
      </p:sp>
    </p:spTree>
    <p:extLst>
      <p:ext uri="{BB962C8B-B14F-4D97-AF65-F5344CB8AC3E}">
        <p14:creationId xmlns:p14="http://schemas.microsoft.com/office/powerpoint/2010/main" val="1318937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II. Trimming: </a:t>
            </a:r>
            <a:r>
              <a:rPr lang="en-US" sz="3200" dirty="0" err="1" smtClean="0"/>
              <a:t>qsub</a:t>
            </a:r>
            <a:r>
              <a:rPr lang="en-US" sz="3200" dirty="0" smtClean="0"/>
              <a:t> command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365250"/>
            <a:ext cx="8591550" cy="48704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#!/bin/bash</a:t>
            </a:r>
          </a:p>
          <a:p>
            <a:pPr marL="0" indent="0">
              <a:buNone/>
            </a:pPr>
            <a:r>
              <a:rPr lang="nl-NL" sz="2000" dirty="0">
                <a:latin typeface="Courier"/>
                <a:cs typeface="Courier"/>
              </a:rPr>
              <a:t>#$ -</a:t>
            </a:r>
            <a:r>
              <a:rPr lang="nl-NL" sz="2000" dirty="0" err="1">
                <a:latin typeface="Courier"/>
                <a:cs typeface="Courier"/>
              </a:rPr>
              <a:t>cwd</a:t>
            </a:r>
            <a:endParaRPr lang="nl-NL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nl-NL" sz="2000" dirty="0">
                <a:latin typeface="Courier"/>
                <a:cs typeface="Courier"/>
              </a:rPr>
              <a:t>#$ -l mem=16G,h_rt=12:00:00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#$ -</a:t>
            </a:r>
            <a:r>
              <a:rPr lang="en-US" sz="2000" dirty="0" err="1">
                <a:latin typeface="Courier"/>
                <a:cs typeface="Courier"/>
              </a:rPr>
              <a:t>pe</a:t>
            </a:r>
            <a:r>
              <a:rPr lang="en-US" sz="2000" dirty="0">
                <a:latin typeface="Courier"/>
                <a:cs typeface="Courier"/>
              </a:rPr>
              <a:t> single 4</a:t>
            </a:r>
          </a:p>
          <a:p>
            <a:pPr marL="0" indent="0">
              <a:buNone/>
            </a:pPr>
            <a:r>
              <a:rPr lang="es-ES_tradnl" sz="2000" dirty="0">
                <a:latin typeface="Courier"/>
                <a:cs typeface="Courier"/>
              </a:rPr>
              <a:t>#$ -j y</a:t>
            </a:r>
          </a:p>
          <a:p>
            <a:pPr marL="0" indent="0">
              <a:buNone/>
            </a:pPr>
            <a:r>
              <a:rPr lang="es-ES_tradnl" sz="1600" dirty="0" err="1">
                <a:latin typeface="Courier"/>
                <a:cs typeface="Courier"/>
              </a:rPr>
              <a:t>bash</a:t>
            </a:r>
            <a:r>
              <a:rPr lang="es-ES_tradnl" sz="1600" dirty="0">
                <a:latin typeface="Courier"/>
                <a:cs typeface="Courier"/>
              </a:rPr>
              <a:t> /</a:t>
            </a:r>
            <a:r>
              <a:rPr lang="es-ES_tradnl" sz="1600" dirty="0" err="1">
                <a:latin typeface="Courier"/>
                <a:cs typeface="Courier"/>
              </a:rPr>
              <a:t>homes</a:t>
            </a:r>
            <a:r>
              <a:rPr lang="es-ES_tradnl" sz="1600" dirty="0">
                <a:latin typeface="Courier"/>
                <a:cs typeface="Courier"/>
              </a:rPr>
              <a:t>/liu3zhen/local/pipelines/</a:t>
            </a:r>
            <a:r>
              <a:rPr lang="es-ES_tradnl" sz="1600" dirty="0" err="1">
                <a:latin typeface="Courier"/>
                <a:cs typeface="Courier"/>
              </a:rPr>
              <a:t>trimmomatic</a:t>
            </a:r>
            <a:r>
              <a:rPr lang="es-ES_tradnl" sz="1600" dirty="0">
                <a:latin typeface="Courier"/>
                <a:cs typeface="Courier"/>
              </a:rPr>
              <a:t>/</a:t>
            </a:r>
            <a:r>
              <a:rPr lang="es-ES_tradnl" sz="1600" dirty="0" err="1" smtClean="0">
                <a:latin typeface="Courier"/>
                <a:cs typeface="Courier"/>
              </a:rPr>
              <a:t>trimmomatic.pe.sh</a:t>
            </a:r>
            <a:r>
              <a:rPr lang="es-ES_tradnl" sz="16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s-ES_tradnl" sz="1600" dirty="0" smtClean="0">
                <a:latin typeface="Courier"/>
                <a:cs typeface="Courier"/>
              </a:rPr>
              <a:t>/</a:t>
            </a:r>
            <a:r>
              <a:rPr lang="es-ES_tradnl" sz="1600" dirty="0" err="1">
                <a:latin typeface="Courier"/>
                <a:cs typeface="Courier"/>
              </a:rPr>
              <a:t>homes</a:t>
            </a:r>
            <a:r>
              <a:rPr lang="es-ES_tradnl" sz="1600" dirty="0">
                <a:latin typeface="Courier"/>
                <a:cs typeface="Courier"/>
              </a:rPr>
              <a:t>/liu3zhen/local/</a:t>
            </a:r>
            <a:r>
              <a:rPr lang="es-ES_tradnl" sz="1600" dirty="0" err="1">
                <a:latin typeface="Courier"/>
                <a:cs typeface="Courier"/>
              </a:rPr>
              <a:t>jars</a:t>
            </a:r>
            <a:r>
              <a:rPr lang="es-ES_tradnl" sz="1600" dirty="0">
                <a:latin typeface="Courier"/>
                <a:cs typeface="Courier"/>
              </a:rPr>
              <a:t>/trimmomatic-0.36.jar </a:t>
            </a:r>
            <a:r>
              <a:rPr lang="es-ES_tradnl" sz="16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s-ES_tradnl" sz="1200" dirty="0" smtClean="0">
                <a:latin typeface="Courier"/>
                <a:cs typeface="Courier"/>
              </a:rPr>
              <a:t>/</a:t>
            </a:r>
            <a:r>
              <a:rPr lang="es-ES_tradnl" sz="1200" dirty="0" err="1">
                <a:latin typeface="Courier"/>
                <a:cs typeface="Courier"/>
              </a:rPr>
              <a:t>homes</a:t>
            </a:r>
            <a:r>
              <a:rPr lang="es-ES_tradnl" sz="1200" dirty="0">
                <a:latin typeface="Courier"/>
                <a:cs typeface="Courier"/>
              </a:rPr>
              <a:t>/liu3zhen/local/pipelines/</a:t>
            </a:r>
            <a:r>
              <a:rPr lang="es-ES_tradnl" sz="1200" dirty="0" err="1">
                <a:latin typeface="Courier"/>
                <a:cs typeface="Courier"/>
              </a:rPr>
              <a:t>trimmomatic</a:t>
            </a:r>
            <a:r>
              <a:rPr lang="es-ES_tradnl" sz="1200" dirty="0">
                <a:latin typeface="Courier"/>
                <a:cs typeface="Courier"/>
              </a:rPr>
              <a:t>/</a:t>
            </a:r>
            <a:r>
              <a:rPr lang="es-ES_tradnl" sz="1200" dirty="0" err="1">
                <a:latin typeface="Courier"/>
                <a:cs typeface="Courier"/>
              </a:rPr>
              <a:t>trimmomatic_adaptDB</a:t>
            </a:r>
            <a:r>
              <a:rPr lang="es-ES_tradnl" sz="1200" dirty="0">
                <a:latin typeface="Courier"/>
                <a:cs typeface="Courier"/>
              </a:rPr>
              <a:t>/TruSeq3-PE.fa</a:t>
            </a:r>
            <a:r>
              <a:rPr lang="es-ES_tradnl" sz="1600" dirty="0">
                <a:latin typeface="Courier"/>
                <a:cs typeface="Courier"/>
              </a:rPr>
              <a:t> </a:t>
            </a:r>
            <a:r>
              <a:rPr lang="es-ES_tradnl" sz="16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s-ES_tradnl" sz="1600" dirty="0" smtClean="0">
                <a:latin typeface="Courier"/>
                <a:cs typeface="Courier"/>
              </a:rPr>
              <a:t>.</a:t>
            </a:r>
            <a:r>
              <a:rPr lang="es-ES_tradnl" sz="1600" dirty="0">
                <a:latin typeface="Courier"/>
                <a:cs typeface="Courier"/>
              </a:rPr>
              <a:t>./1-raw </a:t>
            </a:r>
            <a:r>
              <a:rPr lang="es-ES_tradnl" sz="16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s-ES_tradnl" sz="1600" dirty="0" smtClean="0">
                <a:latin typeface="Courier"/>
                <a:cs typeface="Courier"/>
              </a:rPr>
              <a:t>. \</a:t>
            </a:r>
          </a:p>
          <a:p>
            <a:pPr marL="0" indent="0">
              <a:buNone/>
            </a:pPr>
            <a:r>
              <a:rPr lang="es-ES_tradnl" sz="1600" dirty="0" smtClean="0">
                <a:latin typeface="Courier"/>
                <a:cs typeface="Courier"/>
              </a:rPr>
              <a:t>_1</a:t>
            </a:r>
            <a:r>
              <a:rPr lang="es-ES_tradnl" sz="1600" dirty="0">
                <a:latin typeface="Courier"/>
                <a:cs typeface="Courier"/>
              </a:rPr>
              <a:t>.</a:t>
            </a:r>
            <a:r>
              <a:rPr lang="es-ES_tradnl" sz="1600" dirty="0" smtClean="0">
                <a:latin typeface="Courier"/>
                <a:cs typeface="Courier"/>
              </a:rPr>
              <a:t>fastq.gz \</a:t>
            </a:r>
          </a:p>
          <a:p>
            <a:pPr marL="0" indent="0">
              <a:buNone/>
            </a:pPr>
            <a:r>
              <a:rPr lang="es-ES_tradnl" sz="1600" dirty="0" smtClean="0">
                <a:latin typeface="Courier"/>
                <a:cs typeface="Courier"/>
              </a:rPr>
              <a:t>_2</a:t>
            </a:r>
            <a:r>
              <a:rPr lang="es-ES_tradnl" sz="1600" dirty="0">
                <a:latin typeface="Courier"/>
                <a:cs typeface="Courier"/>
              </a:rPr>
              <a:t>.fastq.gz </a:t>
            </a:r>
            <a:r>
              <a:rPr lang="es-ES_tradnl" sz="16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s-ES_tradnl" sz="1600" dirty="0" smtClean="0">
                <a:latin typeface="Courier"/>
                <a:cs typeface="Courier"/>
              </a:rPr>
              <a:t>4 \</a:t>
            </a:r>
          </a:p>
          <a:p>
            <a:pPr marL="0" indent="0">
              <a:buNone/>
            </a:pPr>
            <a:r>
              <a:rPr lang="es-ES_tradnl" sz="1600" dirty="0" smtClean="0">
                <a:latin typeface="Courier"/>
                <a:cs typeface="Courier"/>
              </a:rPr>
              <a:t>40 \</a:t>
            </a:r>
          </a:p>
          <a:p>
            <a:pPr marL="0" indent="0">
              <a:buNone/>
            </a:pPr>
            <a:r>
              <a:rPr lang="es-ES_tradnl" sz="1600" dirty="0" smtClean="0">
                <a:latin typeface="Courier"/>
                <a:cs typeface="Courier"/>
              </a:rPr>
              <a:t>cold1_1</a:t>
            </a:r>
            <a:r>
              <a:rPr lang="es-ES_tradnl" sz="1600" dirty="0">
                <a:latin typeface="Courier"/>
                <a:cs typeface="Courier"/>
              </a:rPr>
              <a:t>.fastq.gz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76046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total 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DNA library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sequencing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r>
              <a:rPr lang="en-US" sz="2000" dirty="0" smtClean="0">
                <a:solidFill>
                  <a:schemeClr val="tx1"/>
                </a:solidFill>
              </a:rPr>
              <a:t>eads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alignment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counts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statistical test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q-values/FDR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significance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RNA to sequencing reads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reads to read counts per gene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 counts to significant genes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16599" y="3543546"/>
            <a:ext cx="2006600" cy="126552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1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</a:t>
            </a:r>
            <a:r>
              <a:rPr lang="en-US" sz="3200" dirty="0" smtClean="0"/>
              <a:t>IV. </a:t>
            </a:r>
            <a:r>
              <a:rPr lang="en-US" sz="3200" dirty="0" smtClean="0"/>
              <a:t>STAR: </a:t>
            </a:r>
            <a:r>
              <a:rPr lang="en-US" sz="3200" dirty="0" err="1" smtClean="0"/>
              <a:t>qsub</a:t>
            </a:r>
            <a:r>
              <a:rPr lang="en-US" sz="3200" dirty="0" smtClean="0"/>
              <a:t> script (one sample)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734" y="1168400"/>
            <a:ext cx="6874934" cy="54228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#!/bin/bash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#$ -</a:t>
            </a:r>
            <a:r>
              <a:rPr lang="en-US" sz="1200" dirty="0" err="1">
                <a:latin typeface="Courier"/>
                <a:cs typeface="Courier"/>
              </a:rPr>
              <a:t>cwd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#$ -l </a:t>
            </a:r>
            <a:r>
              <a:rPr lang="en-US" sz="1200" dirty="0" err="1">
                <a:latin typeface="Courier"/>
                <a:cs typeface="Courier"/>
              </a:rPr>
              <a:t>mem</a:t>
            </a:r>
            <a:r>
              <a:rPr lang="en-US" sz="1200" dirty="0">
                <a:latin typeface="Courier"/>
                <a:cs typeface="Courier"/>
              </a:rPr>
              <a:t>=48G,h_rt=12:00:00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#$ -</a:t>
            </a:r>
            <a:r>
              <a:rPr lang="en-US" sz="1200" dirty="0" err="1">
                <a:latin typeface="Courier"/>
                <a:cs typeface="Courier"/>
              </a:rPr>
              <a:t>pe</a:t>
            </a:r>
            <a:r>
              <a:rPr lang="en-US" sz="1200" dirty="0">
                <a:latin typeface="Courier"/>
                <a:cs typeface="Courier"/>
              </a:rPr>
              <a:t> single 1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#$ -j y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/homes/liu3zhen/local/bin/STAR --</a:t>
            </a:r>
            <a:r>
              <a:rPr lang="en-US" sz="1200" dirty="0" err="1">
                <a:latin typeface="Courier"/>
                <a:cs typeface="Courier"/>
              </a:rPr>
              <a:t>runThreadN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genomeDir</a:t>
            </a:r>
            <a:r>
              <a:rPr lang="en-US" sz="1200" dirty="0">
                <a:latin typeface="Courier"/>
                <a:cs typeface="Courier"/>
              </a:rPr>
              <a:t> ../0-ref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readFilesIn</a:t>
            </a:r>
            <a:r>
              <a:rPr lang="en-US" sz="1200" dirty="0">
                <a:latin typeface="Courier"/>
                <a:cs typeface="Courier"/>
              </a:rPr>
              <a:t> ../2-trim/cold1.R1.pair.fq ../2-trim/cold1.R2.pair.fq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alignIntronMax</a:t>
            </a:r>
            <a:r>
              <a:rPr lang="en-US" sz="12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alignMatesGapMax</a:t>
            </a:r>
            <a:r>
              <a:rPr lang="en-US" sz="12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outFileNamePrefix</a:t>
            </a:r>
            <a:r>
              <a:rPr lang="en-US" sz="1200" dirty="0">
                <a:latin typeface="Courier"/>
                <a:cs typeface="Courier"/>
              </a:rPr>
              <a:t> cold1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outSAMattrIHstart</a:t>
            </a:r>
            <a:r>
              <a:rPr lang="en-US" sz="12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outSAMmultNmax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outSAMstrandField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intronMotif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outFilterIntronMotifs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RemoveNoncanonicalUnannotated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outSAMtype</a:t>
            </a:r>
            <a:r>
              <a:rPr lang="en-US" sz="1200" dirty="0">
                <a:latin typeface="Courier"/>
                <a:cs typeface="Courier"/>
              </a:rPr>
              <a:t> BAM </a:t>
            </a:r>
            <a:r>
              <a:rPr lang="en-US" sz="1200" dirty="0" err="1">
                <a:latin typeface="Courier"/>
                <a:cs typeface="Courier"/>
              </a:rPr>
              <a:t>SortedByCoordinate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quantMode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GeneCounts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outFilterMismatchNmax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2 </a:t>
            </a:r>
            <a:r>
              <a:rPr lang="en-US" sz="12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outFilterMismatchNoverLmax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0.05 </a:t>
            </a:r>
            <a:r>
              <a:rPr lang="en-US" sz="12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outFilterMatchNmin</a:t>
            </a:r>
            <a:r>
              <a:rPr lang="en-US" sz="12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outSJfilterReads</a:t>
            </a:r>
            <a:r>
              <a:rPr lang="en-US" sz="12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outFilterMultimapNmax</a:t>
            </a:r>
            <a:r>
              <a:rPr lang="en-US" sz="1200" dirty="0">
                <a:latin typeface="Courier"/>
                <a:cs typeface="Courier"/>
              </a:rPr>
              <a:t> 1 </a:t>
            </a:r>
            <a:r>
              <a:rPr lang="en-US" sz="12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--</a:t>
            </a:r>
            <a:r>
              <a:rPr lang="en-US" sz="1200" dirty="0" err="1" smtClean="0">
                <a:latin typeface="Courier"/>
                <a:cs typeface="Courier"/>
              </a:rPr>
              <a:t>outSAMmapqUnique</a:t>
            </a:r>
            <a:r>
              <a:rPr lang="en-US" sz="1200" dirty="0" smtClean="0">
                <a:latin typeface="Courier"/>
                <a:cs typeface="Courier"/>
              </a:rPr>
              <a:t> 60 \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outFilterMultimapScoreRange</a:t>
            </a:r>
            <a:r>
              <a:rPr lang="en-US" sz="1200" dirty="0">
                <a:latin typeface="Courier"/>
                <a:cs typeface="Courier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45596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Autofit/>
          </a:bodyPr>
          <a:lstStyle/>
          <a:p>
            <a:r>
              <a:rPr lang="en-US" sz="2800" dirty="0" smtClean="0"/>
              <a:t>Part </a:t>
            </a:r>
            <a:r>
              <a:rPr lang="en-US" sz="2800" dirty="0" smtClean="0"/>
              <a:t>III. </a:t>
            </a:r>
            <a:r>
              <a:rPr lang="en-US" sz="2800" dirty="0" smtClean="0"/>
              <a:t>STAR: </a:t>
            </a:r>
            <a:r>
              <a:rPr lang="en-US" sz="2800" dirty="0" smtClean="0"/>
              <a:t>Download and index the reference genome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282704"/>
            <a:ext cx="8470900" cy="946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err="1">
                <a:latin typeface="Courier"/>
                <a:cs typeface="Courier"/>
              </a:rPr>
              <a:t>wget</a:t>
            </a:r>
            <a:r>
              <a:rPr lang="en-US" sz="1000" dirty="0">
                <a:latin typeface="Courier"/>
                <a:cs typeface="Courier"/>
              </a:rPr>
              <a:t> ftp://</a:t>
            </a:r>
            <a:r>
              <a:rPr lang="en-US" sz="1000" dirty="0" err="1">
                <a:latin typeface="Courier"/>
                <a:cs typeface="Courier"/>
              </a:rPr>
              <a:t>ftp.ensemblgenomes.org</a:t>
            </a:r>
            <a:r>
              <a:rPr lang="en-US" sz="1000" dirty="0">
                <a:latin typeface="Courier"/>
                <a:cs typeface="Courier"/>
              </a:rPr>
              <a:t>/pub/release-35/plants/</a:t>
            </a:r>
            <a:r>
              <a:rPr lang="en-US" sz="1000" dirty="0" err="1">
                <a:latin typeface="Courier"/>
                <a:cs typeface="Courier"/>
              </a:rPr>
              <a:t>fasta</a:t>
            </a:r>
            <a:r>
              <a:rPr lang="en-US" sz="1000" dirty="0">
                <a:latin typeface="Courier"/>
                <a:cs typeface="Courier"/>
              </a:rPr>
              <a:t>/</a:t>
            </a:r>
            <a:r>
              <a:rPr lang="en-US" sz="1000" dirty="0" err="1">
                <a:latin typeface="Courier"/>
                <a:cs typeface="Courier"/>
              </a:rPr>
              <a:t>zea_mays</a:t>
            </a:r>
            <a:r>
              <a:rPr lang="en-US" sz="1000" dirty="0">
                <a:latin typeface="Courier"/>
                <a:cs typeface="Courier"/>
              </a:rPr>
              <a:t>/</a:t>
            </a:r>
            <a:r>
              <a:rPr lang="en-US" sz="1000" dirty="0" err="1">
                <a:latin typeface="Courier"/>
                <a:cs typeface="Courier"/>
              </a:rPr>
              <a:t>dna</a:t>
            </a:r>
            <a:r>
              <a:rPr lang="en-US" sz="1000" dirty="0">
                <a:latin typeface="Courier"/>
                <a:cs typeface="Courier"/>
              </a:rPr>
              <a:t>/Zea_mays.AGPv4.dna.toplevel.fa.gz</a:t>
            </a:r>
          </a:p>
          <a:p>
            <a:pPr marL="0" indent="0">
              <a:buNone/>
            </a:pPr>
            <a:r>
              <a:rPr lang="en-US" sz="1000" dirty="0" err="1">
                <a:latin typeface="Courier"/>
                <a:cs typeface="Courier"/>
              </a:rPr>
              <a:t>wget</a:t>
            </a:r>
            <a:r>
              <a:rPr lang="en-US" sz="1000" dirty="0">
                <a:latin typeface="Courier"/>
                <a:cs typeface="Courier"/>
              </a:rPr>
              <a:t> ftp://</a:t>
            </a:r>
            <a:r>
              <a:rPr lang="en-US" sz="1000" dirty="0" err="1">
                <a:latin typeface="Courier"/>
                <a:cs typeface="Courier"/>
              </a:rPr>
              <a:t>ftp.ensemblgenomes.org</a:t>
            </a:r>
            <a:r>
              <a:rPr lang="en-US" sz="1000" dirty="0">
                <a:latin typeface="Courier"/>
                <a:cs typeface="Courier"/>
              </a:rPr>
              <a:t>/pub/release-35/plants/</a:t>
            </a:r>
            <a:r>
              <a:rPr lang="en-US" sz="1000" dirty="0" err="1">
                <a:latin typeface="Courier"/>
                <a:cs typeface="Courier"/>
              </a:rPr>
              <a:t>gtf</a:t>
            </a:r>
            <a:r>
              <a:rPr lang="en-US" sz="1000" dirty="0">
                <a:latin typeface="Courier"/>
                <a:cs typeface="Courier"/>
              </a:rPr>
              <a:t>/</a:t>
            </a:r>
            <a:r>
              <a:rPr lang="en-US" sz="1000" dirty="0" err="1">
                <a:latin typeface="Courier"/>
                <a:cs typeface="Courier"/>
              </a:rPr>
              <a:t>zea_mays</a:t>
            </a:r>
            <a:r>
              <a:rPr lang="en-US" sz="1000" dirty="0">
                <a:latin typeface="Courier"/>
                <a:cs typeface="Courier"/>
              </a:rPr>
              <a:t>/Zea_mays.AGPv4.35.gtf.gz</a:t>
            </a:r>
          </a:p>
          <a:p>
            <a:pPr marL="0" indent="0">
              <a:buNone/>
            </a:pPr>
            <a:r>
              <a:rPr lang="en-US" sz="1000" dirty="0" err="1">
                <a:latin typeface="Courier"/>
                <a:cs typeface="Courier"/>
              </a:rPr>
              <a:t>gunzip</a:t>
            </a:r>
            <a:r>
              <a:rPr lang="en-US" sz="1000" dirty="0">
                <a:latin typeface="Courier"/>
                <a:cs typeface="Courier"/>
              </a:rPr>
              <a:t> *</a:t>
            </a:r>
            <a:r>
              <a:rPr lang="en-US" sz="1000" dirty="0" err="1">
                <a:latin typeface="Courier"/>
                <a:cs typeface="Courier"/>
              </a:rPr>
              <a:t>gz</a:t>
            </a:r>
            <a:endParaRPr lang="en-US" sz="1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00" dirty="0" err="1">
                <a:latin typeface="Courier"/>
                <a:cs typeface="Courier"/>
              </a:rPr>
              <a:t>qsub</a:t>
            </a:r>
            <a:r>
              <a:rPr lang="en-US" sz="1000" dirty="0">
                <a:latin typeface="Courier"/>
                <a:cs typeface="Courier"/>
              </a:rPr>
              <a:t> </a:t>
            </a:r>
            <a:r>
              <a:rPr lang="en-US" sz="1000" b="1" dirty="0" err="1">
                <a:solidFill>
                  <a:srgbClr val="FF0000"/>
                </a:solidFill>
                <a:latin typeface="Courier"/>
                <a:cs typeface="Courier"/>
              </a:rPr>
              <a:t>STAR.index.qsub</a:t>
            </a:r>
            <a:endParaRPr lang="en-US" sz="1000" b="1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2825750"/>
            <a:ext cx="7449375" cy="28007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#!/bin/bash</a:t>
            </a:r>
          </a:p>
          <a:p>
            <a:r>
              <a:rPr lang="nl-NL" sz="1600" dirty="0">
                <a:latin typeface="Courier"/>
                <a:cs typeface="Courier"/>
              </a:rPr>
              <a:t>#$ -</a:t>
            </a:r>
            <a:r>
              <a:rPr lang="nl-NL" sz="1600" dirty="0" err="1">
                <a:latin typeface="Courier"/>
                <a:cs typeface="Courier"/>
              </a:rPr>
              <a:t>cwd</a:t>
            </a:r>
            <a:endParaRPr lang="nl-NL" sz="1600" dirty="0">
              <a:latin typeface="Courier"/>
              <a:cs typeface="Courier"/>
            </a:endParaRPr>
          </a:p>
          <a:p>
            <a:r>
              <a:rPr lang="nl-NL" sz="1600" dirty="0">
                <a:latin typeface="Courier"/>
                <a:cs typeface="Courier"/>
              </a:rPr>
              <a:t>#$ -l mem=3G,h_rt=12:00:00</a:t>
            </a:r>
          </a:p>
          <a:p>
            <a:r>
              <a:rPr lang="en-US" sz="1600" dirty="0">
                <a:latin typeface="Courier"/>
                <a:cs typeface="Courier"/>
              </a:rPr>
              <a:t>#$ -</a:t>
            </a:r>
            <a:r>
              <a:rPr lang="en-US" sz="1600" dirty="0" err="1">
                <a:latin typeface="Courier"/>
                <a:cs typeface="Courier"/>
              </a:rPr>
              <a:t>pe</a:t>
            </a:r>
            <a:r>
              <a:rPr lang="en-US" sz="1600" dirty="0">
                <a:latin typeface="Courier"/>
                <a:cs typeface="Courier"/>
              </a:rPr>
              <a:t> single 1</a:t>
            </a:r>
          </a:p>
          <a:p>
            <a:r>
              <a:rPr lang="es-ES_tradnl" sz="1600" dirty="0">
                <a:latin typeface="Courier"/>
                <a:cs typeface="Courier"/>
              </a:rPr>
              <a:t>#$ -j y # </a:t>
            </a:r>
          </a:p>
          <a:p>
            <a:r>
              <a:rPr lang="es-ES_tradnl" sz="1600" dirty="0">
                <a:latin typeface="Courier"/>
                <a:cs typeface="Courier"/>
              </a:rPr>
              <a:t>/</a:t>
            </a:r>
            <a:r>
              <a:rPr lang="es-ES_tradnl" sz="1600" dirty="0" err="1">
                <a:latin typeface="Courier"/>
                <a:cs typeface="Courier"/>
              </a:rPr>
              <a:t>homes</a:t>
            </a:r>
            <a:r>
              <a:rPr lang="es-ES_tradnl" sz="1600" dirty="0">
                <a:latin typeface="Courier"/>
                <a:cs typeface="Courier"/>
              </a:rPr>
              <a:t>/liu3zhen/local/</a:t>
            </a:r>
            <a:r>
              <a:rPr lang="es-ES_tradnl" sz="1600" dirty="0" err="1">
                <a:latin typeface="Courier"/>
                <a:cs typeface="Courier"/>
              </a:rPr>
              <a:t>bin</a:t>
            </a:r>
            <a:r>
              <a:rPr lang="es-ES_tradnl" sz="1600" dirty="0">
                <a:latin typeface="Courier"/>
                <a:cs typeface="Courier"/>
              </a:rPr>
              <a:t>/STAR --</a:t>
            </a:r>
            <a:r>
              <a:rPr lang="es-ES_tradnl" sz="1600" dirty="0" err="1">
                <a:latin typeface="Courier"/>
                <a:cs typeface="Courier"/>
              </a:rPr>
              <a:t>runThreadN</a:t>
            </a:r>
            <a:r>
              <a:rPr lang="es-ES_tradnl" sz="1600" dirty="0">
                <a:latin typeface="Courier"/>
                <a:cs typeface="Courier"/>
              </a:rPr>
              <a:t> 4 \</a:t>
            </a:r>
          </a:p>
          <a:p>
            <a:r>
              <a:rPr lang="es-ES_tradnl" sz="1600" dirty="0">
                <a:latin typeface="Courier"/>
                <a:cs typeface="Courier"/>
              </a:rPr>
              <a:t>        --</a:t>
            </a:r>
            <a:r>
              <a:rPr lang="es-ES_tradnl" sz="1600" dirty="0" err="1">
                <a:latin typeface="Courier"/>
                <a:cs typeface="Courier"/>
              </a:rPr>
              <a:t>runMode</a:t>
            </a:r>
            <a:r>
              <a:rPr lang="es-ES_tradnl" sz="1600" dirty="0">
                <a:latin typeface="Courier"/>
                <a:cs typeface="Courier"/>
              </a:rPr>
              <a:t> </a:t>
            </a:r>
            <a:r>
              <a:rPr lang="es-ES_tradnl" sz="1600" dirty="0" err="1">
                <a:latin typeface="Courier"/>
                <a:cs typeface="Courier"/>
              </a:rPr>
              <a:t>genomeGenerate</a:t>
            </a:r>
            <a:r>
              <a:rPr lang="es-ES_tradnl" sz="1600" dirty="0">
                <a:latin typeface="Courier"/>
                <a:cs typeface="Courier"/>
              </a:rPr>
              <a:t> \</a:t>
            </a:r>
          </a:p>
          <a:p>
            <a:r>
              <a:rPr lang="sv-SE" sz="1600" dirty="0">
                <a:latin typeface="Courier"/>
                <a:cs typeface="Courier"/>
              </a:rPr>
              <a:t>        --</a:t>
            </a:r>
            <a:r>
              <a:rPr lang="sv-SE" sz="1600" dirty="0" err="1">
                <a:latin typeface="Courier"/>
                <a:cs typeface="Courier"/>
              </a:rPr>
              <a:t>genomeDir</a:t>
            </a:r>
            <a:r>
              <a:rPr lang="sv-SE" sz="1600" dirty="0">
                <a:latin typeface="Courier"/>
                <a:cs typeface="Courier"/>
              </a:rPr>
              <a:t> . \</a:t>
            </a:r>
          </a:p>
          <a:p>
            <a:r>
              <a:rPr lang="sv-SE" sz="1600" dirty="0">
                <a:latin typeface="Courier"/>
                <a:cs typeface="Courier"/>
              </a:rPr>
              <a:t>        --</a:t>
            </a:r>
            <a:r>
              <a:rPr lang="sv-SE" sz="1600" dirty="0" err="1">
                <a:latin typeface="Courier"/>
                <a:cs typeface="Courier"/>
              </a:rPr>
              <a:t>genomeFastaFiles</a:t>
            </a:r>
            <a:r>
              <a:rPr lang="sv-SE" sz="1600" dirty="0">
                <a:latin typeface="Courier"/>
                <a:cs typeface="Courier"/>
              </a:rPr>
              <a:t> Zea_mays.AGPv4.dna.toplevel.fa \</a:t>
            </a:r>
          </a:p>
          <a:p>
            <a:r>
              <a:rPr lang="sv-SE" sz="1600" dirty="0">
                <a:latin typeface="Courier"/>
                <a:cs typeface="Courier"/>
              </a:rPr>
              <a:t>        --</a:t>
            </a:r>
            <a:r>
              <a:rPr lang="sv-SE" sz="1600" dirty="0" err="1">
                <a:latin typeface="Courier"/>
                <a:cs typeface="Courier"/>
              </a:rPr>
              <a:t>sjdbGTFfile</a:t>
            </a:r>
            <a:r>
              <a:rPr lang="sv-SE" sz="1600" dirty="0">
                <a:latin typeface="Courier"/>
                <a:cs typeface="Courier"/>
              </a:rPr>
              <a:t> Zea_mays.AGPv4.35.gtf \</a:t>
            </a:r>
          </a:p>
          <a:p>
            <a:r>
              <a:rPr lang="nl-NL" sz="1600" dirty="0">
                <a:latin typeface="Courier"/>
                <a:cs typeface="Courier"/>
              </a:rPr>
              <a:t>        --</a:t>
            </a:r>
            <a:r>
              <a:rPr lang="nl-NL" sz="1600" dirty="0" err="1">
                <a:latin typeface="Courier"/>
                <a:cs typeface="Courier"/>
              </a:rPr>
              <a:t>sjdbOverhang</a:t>
            </a:r>
            <a:r>
              <a:rPr lang="nl-NL" sz="1600" dirty="0">
                <a:latin typeface="Courier"/>
                <a:cs typeface="Courier"/>
              </a:rPr>
              <a:t> </a:t>
            </a:r>
            <a:r>
              <a:rPr lang="nl-NL" sz="1600" dirty="0" smtClean="0">
                <a:latin typeface="Courier"/>
                <a:cs typeface="Courier"/>
              </a:rPr>
              <a:t>100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71049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Part </a:t>
            </a:r>
            <a:r>
              <a:rPr lang="en-US" sz="2800" dirty="0" smtClean="0"/>
              <a:t>IV. </a:t>
            </a:r>
            <a:r>
              <a:rPr lang="en-US" sz="2800" dirty="0" smtClean="0"/>
              <a:t>STAR: generate </a:t>
            </a:r>
            <a:r>
              <a:rPr lang="en-US" sz="2800" dirty="0" err="1" smtClean="0"/>
              <a:t>qsub</a:t>
            </a:r>
            <a:r>
              <a:rPr lang="en-US" sz="2800" dirty="0" smtClean="0"/>
              <a:t> script and submit jobs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4233" y="1035050"/>
            <a:ext cx="6739467" cy="5721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 err="1">
                <a:latin typeface="Courier"/>
                <a:cs typeface="Courier"/>
              </a:rPr>
              <a:t>dbdir</a:t>
            </a:r>
            <a:r>
              <a:rPr lang="en-US" sz="1300" dirty="0">
                <a:latin typeface="Courier"/>
                <a:cs typeface="Courier"/>
              </a:rPr>
              <a:t>=../0-ref</a:t>
            </a:r>
          </a:p>
          <a:p>
            <a:pPr marL="0" indent="0">
              <a:buNone/>
            </a:pPr>
            <a:r>
              <a:rPr lang="en-US" sz="1300" dirty="0" err="1">
                <a:latin typeface="Courier"/>
                <a:cs typeface="Courier"/>
              </a:rPr>
              <a:t>perl</a:t>
            </a:r>
            <a:r>
              <a:rPr lang="en-US" sz="1300" dirty="0">
                <a:latin typeface="Courier"/>
                <a:cs typeface="Courier"/>
              </a:rPr>
              <a:t> /homes/liu3zhen/local/pipelines/STAR/</a:t>
            </a:r>
            <a:r>
              <a:rPr lang="en-US" sz="1300" dirty="0" err="1">
                <a:latin typeface="Courier"/>
                <a:cs typeface="Courier"/>
              </a:rPr>
              <a:t>STAR.qsub.pl</a:t>
            </a:r>
            <a:r>
              <a:rPr lang="en-US" sz="13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300" dirty="0" smtClean="0">
                <a:latin typeface="Courier"/>
                <a:cs typeface="Courier"/>
              </a:rPr>
              <a:t>-</a:t>
            </a:r>
            <a:r>
              <a:rPr lang="en-US" sz="1300" dirty="0">
                <a:latin typeface="Courier"/>
                <a:cs typeface="Courier"/>
              </a:rPr>
              <a:t>-</a:t>
            </a:r>
            <a:r>
              <a:rPr lang="en-US" sz="1300" dirty="0" err="1">
                <a:latin typeface="Courier"/>
                <a:cs typeface="Courier"/>
              </a:rPr>
              <a:t>mem</a:t>
            </a:r>
            <a:r>
              <a:rPr lang="en-US" sz="1300" dirty="0">
                <a:latin typeface="Courier"/>
                <a:cs typeface="Courier"/>
              </a:rPr>
              <a:t> 48 --threads 1 --time 12:00:00 \</a:t>
            </a:r>
          </a:p>
          <a:p>
            <a:pPr marL="0" indent="0">
              <a:buNone/>
            </a:pPr>
            <a:r>
              <a:rPr lang="en-US" sz="1300" dirty="0" smtClean="0">
                <a:latin typeface="Courier"/>
                <a:cs typeface="Courier"/>
              </a:rPr>
              <a:t>-</a:t>
            </a:r>
            <a:r>
              <a:rPr lang="en-US" sz="1300" dirty="0">
                <a:latin typeface="Courier"/>
                <a:cs typeface="Courier"/>
              </a:rPr>
              <a:t>-</a:t>
            </a:r>
            <a:r>
              <a:rPr lang="en-US" sz="1300" dirty="0" err="1">
                <a:latin typeface="Courier"/>
                <a:cs typeface="Courier"/>
              </a:rPr>
              <a:t>star_cmd</a:t>
            </a:r>
            <a:r>
              <a:rPr lang="en-US" sz="1300" dirty="0">
                <a:latin typeface="Courier"/>
                <a:cs typeface="Courier"/>
              </a:rPr>
              <a:t> /homes/liu3zhen/local/bin/STAR \</a:t>
            </a:r>
          </a:p>
          <a:p>
            <a:pPr marL="0" indent="0">
              <a:buNone/>
            </a:pPr>
            <a:r>
              <a:rPr lang="en-US" sz="1300" dirty="0" smtClean="0">
                <a:latin typeface="Courier"/>
                <a:cs typeface="Courier"/>
              </a:rPr>
              <a:t>-</a:t>
            </a:r>
            <a:r>
              <a:rPr lang="en-US" sz="1300" dirty="0">
                <a:latin typeface="Courier"/>
                <a:cs typeface="Courier"/>
              </a:rPr>
              <a:t>-</a:t>
            </a:r>
            <a:r>
              <a:rPr lang="en-US" sz="1300" dirty="0" err="1">
                <a:latin typeface="Courier"/>
                <a:cs typeface="Courier"/>
              </a:rPr>
              <a:t>indir</a:t>
            </a:r>
            <a:r>
              <a:rPr lang="en-US" sz="1300" dirty="0">
                <a:latin typeface="Courier"/>
                <a:cs typeface="Courier"/>
              </a:rPr>
              <a:t> ../2-trim \</a:t>
            </a:r>
          </a:p>
          <a:p>
            <a:pPr marL="0" indent="0">
              <a:buNone/>
            </a:pPr>
            <a:r>
              <a:rPr lang="en-US" sz="1300" dirty="0" smtClean="0">
                <a:latin typeface="Courier"/>
                <a:cs typeface="Courier"/>
              </a:rPr>
              <a:t>-</a:t>
            </a:r>
            <a:r>
              <a:rPr lang="en-US" sz="1300" dirty="0">
                <a:latin typeface="Courier"/>
                <a:cs typeface="Courier"/>
              </a:rPr>
              <a:t>-</a:t>
            </a:r>
            <a:r>
              <a:rPr lang="en-US" sz="1300" dirty="0" err="1">
                <a:latin typeface="Courier"/>
                <a:cs typeface="Courier"/>
              </a:rPr>
              <a:t>dbdir</a:t>
            </a:r>
            <a:r>
              <a:rPr lang="en-US" sz="1300" dirty="0">
                <a:latin typeface="Courier"/>
                <a:cs typeface="Courier"/>
              </a:rPr>
              <a:t> $</a:t>
            </a:r>
            <a:r>
              <a:rPr lang="en-US" sz="1300" dirty="0" err="1">
                <a:latin typeface="Courier"/>
                <a:cs typeface="Courier"/>
              </a:rPr>
              <a:t>dbdir</a:t>
            </a:r>
            <a:r>
              <a:rPr lang="en-US" sz="13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300" dirty="0" smtClean="0">
                <a:latin typeface="Courier"/>
                <a:cs typeface="Courier"/>
              </a:rPr>
              <a:t>-</a:t>
            </a:r>
            <a:r>
              <a:rPr lang="en-US" sz="1300" dirty="0">
                <a:latin typeface="Courier"/>
                <a:cs typeface="Courier"/>
              </a:rPr>
              <a:t>-fq1feature .R1.pair.fq \</a:t>
            </a:r>
          </a:p>
          <a:p>
            <a:pPr marL="0" indent="0">
              <a:buNone/>
            </a:pPr>
            <a:r>
              <a:rPr lang="en-US" sz="1300" dirty="0" smtClean="0">
                <a:latin typeface="Courier"/>
                <a:cs typeface="Courier"/>
              </a:rPr>
              <a:t>-</a:t>
            </a:r>
            <a:r>
              <a:rPr lang="en-US" sz="1300" dirty="0">
                <a:latin typeface="Courier"/>
                <a:cs typeface="Courier"/>
              </a:rPr>
              <a:t>-fq2feature .R2.pair.fq \</a:t>
            </a:r>
          </a:p>
          <a:p>
            <a:pPr marL="0" indent="0">
              <a:buNone/>
            </a:pPr>
            <a:r>
              <a:rPr lang="en-US" sz="1300" dirty="0" smtClean="0">
                <a:latin typeface="Courier"/>
                <a:cs typeface="Courier"/>
              </a:rPr>
              <a:t>-</a:t>
            </a:r>
            <a:r>
              <a:rPr lang="en-US" sz="1300" dirty="0">
                <a:latin typeface="Courier"/>
                <a:cs typeface="Courier"/>
              </a:rPr>
              <a:t>-</a:t>
            </a:r>
            <a:r>
              <a:rPr lang="en-US" sz="1300" dirty="0" err="1">
                <a:latin typeface="Courier"/>
                <a:cs typeface="Courier"/>
              </a:rPr>
              <a:t>alignIntronMax</a:t>
            </a:r>
            <a:r>
              <a:rPr lang="en-US" sz="13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300" dirty="0" smtClean="0">
                <a:latin typeface="Courier"/>
                <a:cs typeface="Courier"/>
              </a:rPr>
              <a:t>-</a:t>
            </a:r>
            <a:r>
              <a:rPr lang="en-US" sz="1300" dirty="0">
                <a:latin typeface="Courier"/>
                <a:cs typeface="Courier"/>
              </a:rPr>
              <a:t>-</a:t>
            </a:r>
            <a:r>
              <a:rPr lang="en-US" sz="1300" dirty="0" err="1">
                <a:latin typeface="Courier"/>
                <a:cs typeface="Courier"/>
              </a:rPr>
              <a:t>alignMatesGapMax</a:t>
            </a:r>
            <a:r>
              <a:rPr lang="en-US" sz="13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300" dirty="0" smtClean="0">
                <a:latin typeface="Courier"/>
                <a:cs typeface="Courier"/>
              </a:rPr>
              <a:t>-</a:t>
            </a:r>
            <a:r>
              <a:rPr lang="en-US" sz="1300" dirty="0">
                <a:latin typeface="Courier"/>
                <a:cs typeface="Courier"/>
              </a:rPr>
              <a:t>-</a:t>
            </a:r>
            <a:r>
              <a:rPr lang="en-US" sz="1300" dirty="0" err="1">
                <a:latin typeface="Courier"/>
                <a:cs typeface="Courier"/>
              </a:rPr>
              <a:t>outSAMattrIHstart</a:t>
            </a:r>
            <a:r>
              <a:rPr lang="en-US" sz="13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300" dirty="0" smtClean="0">
                <a:latin typeface="Courier"/>
                <a:cs typeface="Courier"/>
              </a:rPr>
              <a:t>-</a:t>
            </a:r>
            <a:r>
              <a:rPr lang="en-US" sz="1300" dirty="0">
                <a:latin typeface="Courier"/>
                <a:cs typeface="Courier"/>
              </a:rPr>
              <a:t>-</a:t>
            </a:r>
            <a:r>
              <a:rPr lang="en-US" sz="1300" dirty="0" err="1">
                <a:latin typeface="Courier"/>
                <a:cs typeface="Courier"/>
              </a:rPr>
              <a:t>outSAMmultNmax</a:t>
            </a:r>
            <a:r>
              <a:rPr lang="en-US" sz="13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300" dirty="0" smtClean="0">
                <a:latin typeface="Courier"/>
                <a:cs typeface="Courier"/>
              </a:rPr>
              <a:t>-</a:t>
            </a:r>
            <a:r>
              <a:rPr lang="en-US" sz="1300" dirty="0">
                <a:latin typeface="Courier"/>
                <a:cs typeface="Courier"/>
              </a:rPr>
              <a:t>-</a:t>
            </a:r>
            <a:r>
              <a:rPr lang="en-US" sz="1300" dirty="0" err="1">
                <a:latin typeface="Courier"/>
                <a:cs typeface="Courier"/>
              </a:rPr>
              <a:t>outSAMstrandField</a:t>
            </a:r>
            <a:r>
              <a:rPr lang="en-US" sz="1300" dirty="0">
                <a:latin typeface="Courier"/>
                <a:cs typeface="Courier"/>
              </a:rPr>
              <a:t> </a:t>
            </a:r>
            <a:r>
              <a:rPr lang="en-US" sz="1300" dirty="0" err="1">
                <a:latin typeface="Courier"/>
                <a:cs typeface="Courier"/>
              </a:rPr>
              <a:t>intronMotif</a:t>
            </a:r>
            <a:r>
              <a:rPr lang="en-US" sz="1300" dirty="0">
                <a:latin typeface="Courier"/>
                <a:cs typeface="Courier"/>
              </a:rPr>
              <a:t>  \</a:t>
            </a:r>
          </a:p>
          <a:p>
            <a:pPr marL="0" indent="0">
              <a:buNone/>
            </a:pPr>
            <a:r>
              <a:rPr lang="en-US" sz="1300" dirty="0" smtClean="0">
                <a:latin typeface="Courier"/>
                <a:cs typeface="Courier"/>
              </a:rPr>
              <a:t>-</a:t>
            </a:r>
            <a:r>
              <a:rPr lang="en-US" sz="1300" dirty="0">
                <a:latin typeface="Courier"/>
                <a:cs typeface="Courier"/>
              </a:rPr>
              <a:t>-</a:t>
            </a:r>
            <a:r>
              <a:rPr lang="en-US" sz="1300" dirty="0" err="1">
                <a:latin typeface="Courier"/>
                <a:cs typeface="Courier"/>
              </a:rPr>
              <a:t>outFilterIntronMotifs</a:t>
            </a:r>
            <a:r>
              <a:rPr lang="en-US" sz="1300" dirty="0">
                <a:latin typeface="Courier"/>
                <a:cs typeface="Courier"/>
              </a:rPr>
              <a:t> </a:t>
            </a:r>
            <a:r>
              <a:rPr lang="en-US" sz="1300" dirty="0" err="1">
                <a:latin typeface="Courier"/>
                <a:cs typeface="Courier"/>
              </a:rPr>
              <a:t>RemoveNoncanonicalUnannotated</a:t>
            </a:r>
            <a:r>
              <a:rPr lang="en-US" sz="13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300" dirty="0" smtClean="0">
                <a:latin typeface="Courier"/>
                <a:cs typeface="Courier"/>
              </a:rPr>
              <a:t>-</a:t>
            </a:r>
            <a:r>
              <a:rPr lang="en-US" sz="1300" dirty="0">
                <a:latin typeface="Courier"/>
                <a:cs typeface="Courier"/>
              </a:rPr>
              <a:t>-</a:t>
            </a:r>
            <a:r>
              <a:rPr lang="en-US" sz="1300" dirty="0" err="1">
                <a:latin typeface="Courier"/>
                <a:cs typeface="Courier"/>
              </a:rPr>
              <a:t>outSAMtype</a:t>
            </a:r>
            <a:r>
              <a:rPr lang="en-US" sz="1300" dirty="0">
                <a:latin typeface="Courier"/>
                <a:cs typeface="Courier"/>
              </a:rPr>
              <a:t> "BAM </a:t>
            </a:r>
            <a:r>
              <a:rPr lang="en-US" sz="1300" dirty="0" err="1">
                <a:latin typeface="Courier"/>
                <a:cs typeface="Courier"/>
              </a:rPr>
              <a:t>SortedByCoordinate</a:t>
            </a:r>
            <a:r>
              <a:rPr lang="en-US" sz="13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300" dirty="0" smtClean="0">
                <a:latin typeface="Courier"/>
                <a:cs typeface="Courier"/>
              </a:rPr>
              <a:t>-</a:t>
            </a:r>
            <a:r>
              <a:rPr lang="en-US" sz="1300" dirty="0">
                <a:latin typeface="Courier"/>
                <a:cs typeface="Courier"/>
              </a:rPr>
              <a:t>-</a:t>
            </a:r>
            <a:r>
              <a:rPr lang="en-US" sz="1300" dirty="0" err="1">
                <a:latin typeface="Courier"/>
                <a:cs typeface="Courier"/>
              </a:rPr>
              <a:t>quantMode</a:t>
            </a:r>
            <a:r>
              <a:rPr lang="en-US" sz="1300" dirty="0">
                <a:latin typeface="Courier"/>
                <a:cs typeface="Courier"/>
              </a:rPr>
              <a:t> </a:t>
            </a:r>
            <a:r>
              <a:rPr lang="en-US" sz="1300" dirty="0" err="1">
                <a:latin typeface="Courier"/>
                <a:cs typeface="Courier"/>
              </a:rPr>
              <a:t>GeneCounts</a:t>
            </a:r>
            <a:r>
              <a:rPr lang="en-US" sz="13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300" dirty="0" smtClean="0">
                <a:latin typeface="Courier"/>
                <a:cs typeface="Courier"/>
              </a:rPr>
              <a:t>-</a:t>
            </a:r>
            <a:r>
              <a:rPr lang="en-US" sz="1300" dirty="0">
                <a:latin typeface="Courier"/>
                <a:cs typeface="Courier"/>
              </a:rPr>
              <a:t>-</a:t>
            </a:r>
            <a:r>
              <a:rPr lang="en-US" sz="1300" dirty="0" err="1">
                <a:latin typeface="Courier"/>
                <a:cs typeface="Courier"/>
              </a:rPr>
              <a:t>outFilterMismatchNmax</a:t>
            </a:r>
            <a:r>
              <a:rPr lang="en-US" sz="1300" dirty="0">
                <a:latin typeface="Courier"/>
                <a:cs typeface="Courier"/>
              </a:rPr>
              <a:t> </a:t>
            </a:r>
            <a:r>
              <a:rPr lang="en-US" sz="1300" dirty="0" smtClean="0">
                <a:latin typeface="Courier"/>
                <a:cs typeface="Courier"/>
              </a:rPr>
              <a:t>2 </a:t>
            </a:r>
            <a:r>
              <a:rPr lang="en-US" sz="13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300" dirty="0" smtClean="0">
                <a:latin typeface="Courier"/>
                <a:cs typeface="Courier"/>
              </a:rPr>
              <a:t>-</a:t>
            </a:r>
            <a:r>
              <a:rPr lang="en-US" sz="1300" dirty="0">
                <a:latin typeface="Courier"/>
                <a:cs typeface="Courier"/>
              </a:rPr>
              <a:t>-</a:t>
            </a:r>
            <a:r>
              <a:rPr lang="en-US" sz="1300" dirty="0" err="1">
                <a:latin typeface="Courier"/>
                <a:cs typeface="Courier"/>
              </a:rPr>
              <a:t>outFilterMismatchNoverLmax</a:t>
            </a:r>
            <a:r>
              <a:rPr lang="en-US" sz="1300" dirty="0">
                <a:latin typeface="Courier"/>
                <a:cs typeface="Courier"/>
              </a:rPr>
              <a:t> 0.05 \</a:t>
            </a:r>
          </a:p>
          <a:p>
            <a:pPr marL="0" indent="0">
              <a:buNone/>
            </a:pPr>
            <a:r>
              <a:rPr lang="en-US" sz="1300" dirty="0" smtClean="0">
                <a:latin typeface="Courier"/>
                <a:cs typeface="Courier"/>
              </a:rPr>
              <a:t>-</a:t>
            </a:r>
            <a:r>
              <a:rPr lang="en-US" sz="1300" dirty="0">
                <a:latin typeface="Courier"/>
                <a:cs typeface="Courier"/>
              </a:rPr>
              <a:t>-</a:t>
            </a:r>
            <a:r>
              <a:rPr lang="en-US" sz="1300" dirty="0" err="1">
                <a:latin typeface="Courier"/>
                <a:cs typeface="Courier"/>
              </a:rPr>
              <a:t>outFilterMatchNmin</a:t>
            </a:r>
            <a:r>
              <a:rPr lang="en-US" sz="13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300" dirty="0" smtClean="0">
                <a:latin typeface="Courier"/>
                <a:cs typeface="Courier"/>
              </a:rPr>
              <a:t>-</a:t>
            </a:r>
            <a:r>
              <a:rPr lang="en-US" sz="1300" dirty="0">
                <a:latin typeface="Courier"/>
                <a:cs typeface="Courier"/>
              </a:rPr>
              <a:t>-</a:t>
            </a:r>
            <a:r>
              <a:rPr lang="en-US" sz="1300" dirty="0" err="1">
                <a:latin typeface="Courier"/>
                <a:cs typeface="Courier"/>
              </a:rPr>
              <a:t>outSJfilterReads</a:t>
            </a:r>
            <a:r>
              <a:rPr lang="en-US" sz="13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300" dirty="0" smtClean="0">
                <a:latin typeface="Courier"/>
                <a:cs typeface="Courier"/>
              </a:rPr>
              <a:t>-</a:t>
            </a:r>
            <a:r>
              <a:rPr lang="en-US" sz="1300" dirty="0">
                <a:latin typeface="Courier"/>
                <a:cs typeface="Courier"/>
              </a:rPr>
              <a:t>-</a:t>
            </a:r>
            <a:r>
              <a:rPr lang="en-US" sz="1300" dirty="0" err="1">
                <a:latin typeface="Courier"/>
                <a:cs typeface="Courier"/>
              </a:rPr>
              <a:t>outFilterMultimapNmax</a:t>
            </a:r>
            <a:r>
              <a:rPr lang="en-US" sz="1300" dirty="0">
                <a:latin typeface="Courier"/>
                <a:cs typeface="Courier"/>
              </a:rPr>
              <a:t> 1 </a:t>
            </a:r>
            <a:r>
              <a:rPr lang="en-US" sz="13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300" dirty="0">
                <a:latin typeface="Courier"/>
                <a:cs typeface="Courier"/>
              </a:rPr>
              <a:t>--</a:t>
            </a:r>
            <a:r>
              <a:rPr lang="en-US" sz="1300" dirty="0" err="1">
                <a:latin typeface="Courier"/>
                <a:cs typeface="Courier"/>
              </a:rPr>
              <a:t>outSAMmapqUnique</a:t>
            </a:r>
            <a:r>
              <a:rPr lang="en-US" sz="1300" dirty="0">
                <a:latin typeface="Courier"/>
                <a:cs typeface="Courier"/>
              </a:rPr>
              <a:t> 60 \</a:t>
            </a:r>
          </a:p>
          <a:p>
            <a:pPr marL="0" indent="0">
              <a:buNone/>
            </a:pPr>
            <a:r>
              <a:rPr lang="en-US" sz="1300" dirty="0" smtClean="0">
                <a:latin typeface="Courier"/>
                <a:cs typeface="Courier"/>
              </a:rPr>
              <a:t>-</a:t>
            </a:r>
            <a:r>
              <a:rPr lang="en-US" sz="1300" dirty="0">
                <a:latin typeface="Courier"/>
                <a:cs typeface="Courier"/>
              </a:rPr>
              <a:t>-</a:t>
            </a:r>
            <a:r>
              <a:rPr lang="en-US" sz="1300" dirty="0" err="1">
                <a:latin typeface="Courier"/>
                <a:cs typeface="Courier"/>
              </a:rPr>
              <a:t>outFilterMultimapScoreRange</a:t>
            </a:r>
            <a:r>
              <a:rPr lang="en-US" sz="1300" dirty="0">
                <a:latin typeface="Courier"/>
                <a:cs typeface="Courier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80061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STAR </a:t>
            </a:r>
            <a:r>
              <a:rPr lang="en-US" sz="3200" dirty="0"/>
              <a:t>o</a:t>
            </a:r>
            <a:r>
              <a:rPr lang="en-US" sz="3200" dirty="0" smtClean="0"/>
              <a:t>utput – cold1 sample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8229600" cy="4957763"/>
          </a:xfrm>
        </p:spPr>
        <p:txBody>
          <a:bodyPr/>
          <a:lstStyle/>
          <a:p>
            <a:r>
              <a:rPr lang="en-US" dirty="0"/>
              <a:t>cold1Aligned.sortedByCoord.out.bam</a:t>
            </a:r>
          </a:p>
          <a:p>
            <a:r>
              <a:rPr lang="en-US" dirty="0"/>
              <a:t>cold1Log.final.out</a:t>
            </a:r>
          </a:p>
          <a:p>
            <a:r>
              <a:rPr lang="en-US" dirty="0"/>
              <a:t>cold1Log.out</a:t>
            </a:r>
          </a:p>
          <a:p>
            <a:r>
              <a:rPr lang="en-US" dirty="0"/>
              <a:t>cold1Log.progress.out</a:t>
            </a:r>
          </a:p>
          <a:p>
            <a:r>
              <a:rPr lang="en-US" b="1" dirty="0">
                <a:solidFill>
                  <a:srgbClr val="FF0000"/>
                </a:solidFill>
              </a:rPr>
              <a:t>cold1ReadsPerGene.out.tab</a:t>
            </a:r>
          </a:p>
          <a:p>
            <a:r>
              <a:rPr lang="en-US" dirty="0"/>
              <a:t>cold1SJ.out.tab</a:t>
            </a:r>
          </a:p>
        </p:txBody>
      </p:sp>
    </p:spTree>
    <p:extLst>
      <p:ext uri="{BB962C8B-B14F-4D97-AF65-F5344CB8AC3E}">
        <p14:creationId xmlns:p14="http://schemas.microsoft.com/office/powerpoint/2010/main" val="3300332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1229"/>
          </a:xfrm>
        </p:spPr>
        <p:txBody>
          <a:bodyPr>
            <a:noAutofit/>
          </a:bodyPr>
          <a:lstStyle/>
          <a:p>
            <a:r>
              <a:rPr lang="en-US" sz="3200" dirty="0" smtClean="0"/>
              <a:t>cold1Log.final.out</a:t>
            </a:r>
            <a:endParaRPr lang="en-US" sz="3200" dirty="0"/>
          </a:p>
        </p:txBody>
      </p:sp>
      <p:pic>
        <p:nvPicPr>
          <p:cNvPr id="4" name="Picture 3" descr="Screenshot 2017-04-24 15.50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32" y="1015999"/>
            <a:ext cx="5957998" cy="55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7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total 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DNA library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sequencing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r>
              <a:rPr lang="en-US" sz="2000" dirty="0" smtClean="0">
                <a:solidFill>
                  <a:schemeClr val="tx1"/>
                </a:solidFill>
              </a:rPr>
              <a:t>eads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QC, alignment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counts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statistical test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q-values/FDR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significance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RNA to sequencing reads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reads to read counts per gene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 counts to significant genes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21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cold1</a:t>
            </a:r>
            <a:r>
              <a:rPr lang="en-US" sz="3200" b="1" dirty="0">
                <a:solidFill>
                  <a:srgbClr val="FF0000"/>
                </a:solidFill>
              </a:rPr>
              <a:t>ReadsPerGene.out.tab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47933"/>
              </p:ext>
            </p:extLst>
          </p:nvPr>
        </p:nvGraphicFramePr>
        <p:xfrm>
          <a:off x="1782234" y="1815571"/>
          <a:ext cx="5380567" cy="2870200"/>
        </p:xfrm>
        <a:graphic>
          <a:graphicData uri="http://schemas.openxmlformats.org/drawingml/2006/table">
            <a:tbl>
              <a:tblPr/>
              <a:tblGrid>
                <a:gridCol w="2199355"/>
                <a:gridCol w="1060404"/>
                <a:gridCol w="1060404"/>
                <a:gridCol w="106040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N_unmapped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N_multimapping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N_noFeature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2927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25138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25275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N_ambiguous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5079999"/>
            <a:ext cx="8654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1: gene ID</a:t>
            </a:r>
          </a:p>
          <a:p>
            <a:r>
              <a:rPr lang="en-US" dirty="0"/>
              <a:t>column 2: counts for </a:t>
            </a:r>
            <a:r>
              <a:rPr lang="en-US" dirty="0" err="1"/>
              <a:t>unstranded</a:t>
            </a:r>
            <a:r>
              <a:rPr lang="en-US" dirty="0"/>
              <a:t> RNA-</a:t>
            </a:r>
            <a:r>
              <a:rPr lang="en-US" dirty="0" err="1"/>
              <a:t>seq</a:t>
            </a:r>
            <a:endParaRPr lang="en-US" dirty="0"/>
          </a:p>
          <a:p>
            <a:r>
              <a:rPr lang="en-US" dirty="0"/>
              <a:t>column 3: counts for the 1st read strand aligned with RNA (</a:t>
            </a:r>
            <a:r>
              <a:rPr lang="en-US" dirty="0" err="1"/>
              <a:t>htseq</a:t>
            </a:r>
            <a:r>
              <a:rPr lang="en-US" dirty="0"/>
              <a:t>-count option -s yes)</a:t>
            </a:r>
          </a:p>
          <a:p>
            <a:r>
              <a:rPr lang="en-US" dirty="0"/>
              <a:t>column 4: counts for the 2nd read strand aligned with RNA (</a:t>
            </a:r>
            <a:r>
              <a:rPr lang="en-US" dirty="0" err="1"/>
              <a:t>htseq</a:t>
            </a:r>
            <a:r>
              <a:rPr lang="en-US" dirty="0"/>
              <a:t>-count option -s reverse)</a:t>
            </a:r>
          </a:p>
        </p:txBody>
      </p:sp>
    </p:spTree>
    <p:extLst>
      <p:ext uri="{BB962C8B-B14F-4D97-AF65-F5344CB8AC3E}">
        <p14:creationId xmlns:p14="http://schemas.microsoft.com/office/powerpoint/2010/main" val="228475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total 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DNA library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sequencing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r>
              <a:rPr lang="en-US" sz="2000" dirty="0" smtClean="0">
                <a:solidFill>
                  <a:schemeClr val="tx1"/>
                </a:solidFill>
              </a:rPr>
              <a:t>eads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alignment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counts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statistical test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q-values/FDR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significance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RNA to sequencing reads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reads to read counts per gene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 counts to significant genes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16599" y="4876800"/>
            <a:ext cx="2006600" cy="184938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54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Comparison among read counts</a:t>
            </a:r>
            <a:endParaRPr lang="en-US" sz="32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617148" y="1524283"/>
            <a:ext cx="1052429" cy="1111689"/>
            <a:chOff x="646340" y="1202566"/>
            <a:chExt cx="1052429" cy="1111689"/>
          </a:xfrm>
        </p:grpSpPr>
        <p:pic>
          <p:nvPicPr>
            <p:cNvPr id="9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711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46340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 1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36787" y="1524283"/>
            <a:ext cx="704152" cy="1111689"/>
            <a:chOff x="4653217" y="1202566"/>
            <a:chExt cx="704152" cy="1111689"/>
          </a:xfrm>
        </p:grpSpPr>
        <p:pic>
          <p:nvPicPr>
            <p:cNvPr id="1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450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653217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TRT 1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08177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48026" y="1524283"/>
            <a:ext cx="1052429" cy="1111689"/>
            <a:chOff x="1872345" y="1202566"/>
            <a:chExt cx="1052429" cy="1111689"/>
          </a:xfrm>
        </p:grpSpPr>
        <p:pic>
          <p:nvPicPr>
            <p:cNvPr id="13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71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872345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 2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70437" y="1524283"/>
            <a:ext cx="1052429" cy="1111689"/>
            <a:chOff x="3155296" y="1202566"/>
            <a:chExt cx="1052429" cy="1111689"/>
          </a:xfrm>
        </p:grpSpPr>
        <p:pic>
          <p:nvPicPr>
            <p:cNvPr id="15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66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155296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 3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41134" y="1524283"/>
            <a:ext cx="704152" cy="1111689"/>
            <a:chOff x="5954853" y="1202566"/>
            <a:chExt cx="704152" cy="1111689"/>
          </a:xfrm>
        </p:grpSpPr>
        <p:pic>
          <p:nvPicPr>
            <p:cNvPr id="17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08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954853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TRT 2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09813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879348" y="1524283"/>
            <a:ext cx="704152" cy="1111689"/>
            <a:chOff x="7355074" y="1202566"/>
            <a:chExt cx="704152" cy="1111689"/>
          </a:xfrm>
        </p:grpSpPr>
        <p:pic>
          <p:nvPicPr>
            <p:cNvPr id="2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330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7355074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TRT 3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0034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308731"/>
              </p:ext>
            </p:extLst>
          </p:nvPr>
        </p:nvGraphicFramePr>
        <p:xfrm>
          <a:off x="457199" y="2910774"/>
          <a:ext cx="8365067" cy="861060"/>
        </p:xfrm>
        <a:graphic>
          <a:graphicData uri="http://schemas.openxmlformats.org/drawingml/2006/table">
            <a:tbl>
              <a:tblPr/>
              <a:tblGrid>
                <a:gridCol w="1033331"/>
                <a:gridCol w="1295951"/>
                <a:gridCol w="1207157"/>
                <a:gridCol w="1207157"/>
                <a:gridCol w="1207157"/>
                <a:gridCol w="1207157"/>
                <a:gridCol w="1207157"/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9926" y="4177267"/>
            <a:ext cx="772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Sequence depth (total read number) influences read counts.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90289" y="5215466"/>
            <a:ext cx="7947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we generate some comparable numbers among samples?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95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Statistical test for differential expression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6365"/>
            <a:ext cx="8229600" cy="47942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Statistical test to discover differential expression (DE)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17375E"/>
                </a:solidFill>
              </a:rPr>
              <a:t>Count data</a:t>
            </a:r>
            <a:r>
              <a:rPr lang="en-US" sz="2400" dirty="0" smtClean="0"/>
              <a:t>: Generalized Linear Model (GLM) to deal with count data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smtClean="0"/>
              <a:t>e.g., Poisson GLM </a:t>
            </a:r>
            <a:r>
              <a:rPr lang="en-US" sz="2400" dirty="0"/>
              <a:t>could handle count </a:t>
            </a:r>
            <a:r>
              <a:rPr lang="en-US" sz="2400" dirty="0" smtClean="0"/>
              <a:t>data but </a:t>
            </a:r>
            <a:r>
              <a:rPr lang="en-US" sz="2400" dirty="0" err="1" smtClean="0"/>
              <a:t>overdispersion</a:t>
            </a:r>
            <a:r>
              <a:rPr lang="en-US" sz="2400" dirty="0" smtClean="0"/>
              <a:t> exits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17375E"/>
                </a:solidFill>
              </a:rPr>
              <a:t>Dispersion issue</a:t>
            </a:r>
            <a:r>
              <a:rPr lang="en-US" sz="2400" dirty="0" smtClean="0"/>
              <a:t>: Using negative binomial GLM to incorporate dispersion into the model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17375E"/>
                </a:solidFill>
              </a:rPr>
              <a:t>Small n problem</a:t>
            </a:r>
            <a:r>
              <a:rPr lang="en-US" sz="2400" dirty="0" smtClean="0"/>
              <a:t>: a few number of replication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smtClean="0"/>
              <a:t>Borrowing information across all the genes to estimate gene-specific variation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932" y="5814482"/>
            <a:ext cx="803486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edgeR</a:t>
            </a:r>
            <a:r>
              <a:rPr lang="en-US" sz="2400" dirty="0"/>
              <a:t> (Robinson and Smyth, </a:t>
            </a:r>
            <a:r>
              <a:rPr lang="en-US" sz="2400" dirty="0" smtClean="0"/>
              <a:t>2007), </a:t>
            </a:r>
            <a:r>
              <a:rPr lang="en-US" sz="2400" dirty="0" err="1"/>
              <a:t>DESeq</a:t>
            </a:r>
            <a:r>
              <a:rPr lang="en-US" sz="2400" dirty="0"/>
              <a:t> (Anders and Huber, 2010</a:t>
            </a:r>
            <a:r>
              <a:rPr lang="en-US" sz="2400" dirty="0" smtClean="0"/>
              <a:t>), </a:t>
            </a:r>
            <a:r>
              <a:rPr lang="en-US" sz="2400" dirty="0" err="1" smtClean="0"/>
              <a:t>NBPSeq</a:t>
            </a:r>
            <a:r>
              <a:rPr lang="en-US" sz="2400" dirty="0" smtClean="0"/>
              <a:t> </a:t>
            </a:r>
            <a:r>
              <a:rPr lang="en-US" sz="2400" dirty="0"/>
              <a:t>(Di et al., 2011</a:t>
            </a:r>
            <a:r>
              <a:rPr lang="en-US" sz="2400" dirty="0" smtClean="0"/>
              <a:t>), and </a:t>
            </a:r>
            <a:r>
              <a:rPr lang="en-US" sz="2400" dirty="0" err="1" smtClean="0"/>
              <a:t>QuasiSeq</a:t>
            </a:r>
            <a:r>
              <a:rPr lang="en-US" sz="2400" dirty="0" smtClean="0"/>
              <a:t> (Lund 2012)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321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</a:t>
            </a:r>
            <a:r>
              <a:rPr lang="en-US" sz="3200" dirty="0" smtClean="0"/>
              <a:t>V</a:t>
            </a:r>
            <a:r>
              <a:rPr lang="en-US" sz="3200" dirty="0" smtClean="0"/>
              <a:t>. DE: merge counting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59935"/>
            <a:ext cx="7619999" cy="44280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err="1">
                <a:latin typeface="Courier"/>
                <a:cs typeface="Courier"/>
              </a:rPr>
              <a:t>setwd</a:t>
            </a:r>
            <a:r>
              <a:rPr lang="en-US" sz="1000" dirty="0">
                <a:latin typeface="Courier"/>
                <a:cs typeface="Courier"/>
              </a:rPr>
              <a:t>(</a:t>
            </a:r>
            <a:r>
              <a:rPr lang="en-US" sz="1000" dirty="0" smtClean="0">
                <a:latin typeface="Courier"/>
                <a:cs typeface="Courier"/>
              </a:rPr>
              <a:t>"</a:t>
            </a:r>
            <a:r>
              <a:rPr lang="en-US" sz="1000" dirty="0" smtClean="0">
                <a:solidFill>
                  <a:srgbClr val="FF0000"/>
                </a:solidFill>
                <a:latin typeface="Courier"/>
                <a:cs typeface="Courier"/>
              </a:rPr>
              <a:t>/homes/liu3zhen/teaching/BA17/in-</a:t>
            </a:r>
            <a:r>
              <a:rPr lang="en-US" sz="1000" dirty="0" err="1" smtClean="0">
                <a:solidFill>
                  <a:srgbClr val="FF0000"/>
                </a:solidFill>
                <a:latin typeface="Courier"/>
                <a:cs typeface="Courier"/>
              </a:rPr>
              <a:t>class.project</a:t>
            </a:r>
            <a:r>
              <a:rPr lang="en-US" sz="1000" dirty="0" smtClean="0">
                <a:solidFill>
                  <a:srgbClr val="FF0000"/>
                </a:solidFill>
                <a:latin typeface="Courier"/>
                <a:cs typeface="Courier"/>
              </a:rPr>
              <a:t>/DE/4-DE/</a:t>
            </a:r>
            <a:r>
              <a:rPr lang="en-US" sz="1000" dirty="0" smtClean="0">
                <a:latin typeface="Courier"/>
                <a:cs typeface="Courier"/>
              </a:rPr>
              <a:t>"</a:t>
            </a:r>
            <a:r>
              <a:rPr lang="en-US" sz="1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latin typeface="Courier"/>
                <a:cs typeface="Courier"/>
              </a:rPr>
              <a:t>library("DESeq2")</a:t>
            </a:r>
          </a:p>
          <a:p>
            <a:pPr marL="0" indent="0">
              <a:buNone/>
            </a:pPr>
            <a:endParaRPr lang="en-US" sz="1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latin typeface="Courier"/>
                <a:cs typeface="Courier"/>
              </a:rPr>
              <a:t>### Parameters </a:t>
            </a:r>
            <a:r>
              <a:rPr lang="en-US" sz="1000" dirty="0">
                <a:solidFill>
                  <a:srgbClr val="000000"/>
                </a:solidFill>
                <a:latin typeface="Courier"/>
                <a:cs typeface="Courier"/>
              </a:rPr>
              <a:t>- Subject to change</a:t>
            </a:r>
          </a:p>
          <a:p>
            <a:pPr marL="0" indent="0">
              <a:buNone/>
            </a:pPr>
            <a:r>
              <a:rPr lang="en-US" sz="1000" dirty="0" err="1">
                <a:solidFill>
                  <a:srgbClr val="000000"/>
                </a:solidFill>
                <a:latin typeface="Courier"/>
                <a:cs typeface="Courier"/>
              </a:rPr>
              <a:t>datapath</a:t>
            </a:r>
            <a:r>
              <a:rPr lang="en-US" sz="1000" dirty="0">
                <a:solidFill>
                  <a:srgbClr val="000000"/>
                </a:solidFill>
                <a:latin typeface="Courier"/>
                <a:cs typeface="Courier"/>
              </a:rPr>
              <a:t> &lt;- </a:t>
            </a:r>
            <a:r>
              <a:rPr lang="en-US" sz="1000" dirty="0">
                <a:solidFill>
                  <a:srgbClr val="FF0000"/>
                </a:solidFill>
                <a:latin typeface="Courier"/>
                <a:cs typeface="Courier"/>
              </a:rPr>
              <a:t>"/homes/liu3zhen/teaching/BA17/in-</a:t>
            </a:r>
            <a:r>
              <a:rPr lang="en-US" sz="1000" dirty="0" err="1">
                <a:solidFill>
                  <a:srgbClr val="FF0000"/>
                </a:solidFill>
                <a:latin typeface="Courier"/>
                <a:cs typeface="Courier"/>
              </a:rPr>
              <a:t>class.project</a:t>
            </a:r>
            <a:r>
              <a:rPr lang="en-US" sz="1000" dirty="0">
                <a:solidFill>
                  <a:srgbClr val="FF0000"/>
                </a:solidFill>
                <a:latin typeface="Courier"/>
                <a:cs typeface="Courier"/>
              </a:rPr>
              <a:t>/DE/3-STAR/"</a:t>
            </a:r>
          </a:p>
          <a:p>
            <a:pPr marL="0" indent="0">
              <a:buNone/>
            </a:pPr>
            <a:r>
              <a:rPr lang="en-US" sz="1000" dirty="0">
                <a:latin typeface="Courier"/>
                <a:cs typeface="Courier"/>
              </a:rPr>
              <a:t>suffix &lt;- "</a:t>
            </a:r>
            <a:r>
              <a:rPr lang="en-US" sz="1000" dirty="0" err="1">
                <a:latin typeface="Courier"/>
                <a:cs typeface="Courier"/>
              </a:rPr>
              <a:t>ReadsPerGene.out.tab</a:t>
            </a:r>
            <a:r>
              <a:rPr lang="en-US" sz="1000" dirty="0">
                <a:latin typeface="Courier"/>
                <a:cs typeface="Courier"/>
              </a:rPr>
              <a:t>"</a:t>
            </a:r>
          </a:p>
          <a:p>
            <a:pPr marL="0" indent="0">
              <a:buNone/>
            </a:pPr>
            <a:r>
              <a:rPr lang="en-US" sz="1000" dirty="0" err="1">
                <a:latin typeface="Courier"/>
                <a:cs typeface="Courier"/>
              </a:rPr>
              <a:t>count.files</a:t>
            </a:r>
            <a:r>
              <a:rPr lang="en-US" sz="1000" dirty="0">
                <a:latin typeface="Courier"/>
                <a:cs typeface="Courier"/>
              </a:rPr>
              <a:t> &lt;- </a:t>
            </a:r>
            <a:r>
              <a:rPr lang="en-US" sz="1000" dirty="0" err="1">
                <a:latin typeface="Courier"/>
                <a:cs typeface="Courier"/>
              </a:rPr>
              <a:t>dir</a:t>
            </a:r>
            <a:r>
              <a:rPr lang="en-US" sz="1000" dirty="0">
                <a:latin typeface="Courier"/>
                <a:cs typeface="Courier"/>
              </a:rPr>
              <a:t>(path = </a:t>
            </a:r>
            <a:r>
              <a:rPr lang="en-US" sz="1000" dirty="0" err="1">
                <a:latin typeface="Courier"/>
                <a:cs typeface="Courier"/>
              </a:rPr>
              <a:t>datapath</a:t>
            </a:r>
            <a:r>
              <a:rPr lang="en-US" sz="1000" dirty="0">
                <a:latin typeface="Courier"/>
                <a:cs typeface="Courier"/>
              </a:rPr>
              <a:t>, pattern = suffix)</a:t>
            </a:r>
          </a:p>
          <a:p>
            <a:pPr marL="0" indent="0">
              <a:buNone/>
            </a:pPr>
            <a:endParaRPr lang="en-US" sz="1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"/>
                <a:cs typeface="Courier"/>
              </a:rPr>
              <a:t>### merge all counts</a:t>
            </a:r>
          </a:p>
          <a:p>
            <a:pPr marL="0" indent="0">
              <a:buNone/>
            </a:pPr>
            <a:r>
              <a:rPr lang="en-US" sz="1000" dirty="0" err="1" smtClean="0">
                <a:latin typeface="Courier"/>
                <a:cs typeface="Courier"/>
              </a:rPr>
              <a:t>allcounts</a:t>
            </a:r>
            <a:r>
              <a:rPr lang="en-US" sz="1000" dirty="0" smtClean="0">
                <a:latin typeface="Courier"/>
                <a:cs typeface="Courier"/>
              </a:rPr>
              <a:t> </a:t>
            </a:r>
            <a:r>
              <a:rPr lang="en-US" sz="1000" dirty="0">
                <a:latin typeface="Courier"/>
                <a:cs typeface="Courier"/>
              </a:rPr>
              <a:t>&lt;- </a:t>
            </a:r>
            <a:r>
              <a:rPr lang="en-US" sz="1000" dirty="0" smtClean="0">
                <a:latin typeface="Courier"/>
                <a:cs typeface="Courier"/>
              </a:rPr>
              <a:t>NULL</a:t>
            </a:r>
            <a:endParaRPr lang="en-US" sz="1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00" dirty="0">
                <a:latin typeface="Courier"/>
                <a:cs typeface="Courier"/>
              </a:rPr>
              <a:t>for (</a:t>
            </a:r>
            <a:r>
              <a:rPr lang="en-US" sz="1000" dirty="0" err="1">
                <a:latin typeface="Courier"/>
                <a:cs typeface="Courier"/>
              </a:rPr>
              <a:t>cf</a:t>
            </a:r>
            <a:r>
              <a:rPr lang="en-US" sz="1000" dirty="0">
                <a:latin typeface="Courier"/>
                <a:cs typeface="Courier"/>
              </a:rPr>
              <a:t> in </a:t>
            </a:r>
            <a:r>
              <a:rPr lang="en-US" sz="1000" dirty="0" err="1">
                <a:latin typeface="Courier"/>
                <a:cs typeface="Courier"/>
              </a:rPr>
              <a:t>count.files</a:t>
            </a:r>
            <a:r>
              <a:rPr lang="en-US" sz="1000" dirty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latin typeface="Courier"/>
                <a:cs typeface="Courier"/>
              </a:rPr>
              <a:t>  counts &lt;- </a:t>
            </a:r>
            <a:r>
              <a:rPr lang="en-US" sz="1000" dirty="0" err="1">
                <a:latin typeface="Courier"/>
                <a:cs typeface="Courier"/>
              </a:rPr>
              <a:t>read.delim</a:t>
            </a:r>
            <a:r>
              <a:rPr lang="en-US" sz="1000" dirty="0">
                <a:latin typeface="Courier"/>
                <a:cs typeface="Courier"/>
              </a:rPr>
              <a:t>(paste0(</a:t>
            </a:r>
            <a:r>
              <a:rPr lang="en-US" sz="1000" dirty="0" err="1">
                <a:latin typeface="Courier"/>
                <a:cs typeface="Courier"/>
              </a:rPr>
              <a:t>datapath</a:t>
            </a:r>
            <a:r>
              <a:rPr lang="en-US" sz="1000" dirty="0">
                <a:latin typeface="Courier"/>
                <a:cs typeface="Courier"/>
              </a:rPr>
              <a:t>, "/", </a:t>
            </a:r>
            <a:r>
              <a:rPr lang="en-US" sz="1000" dirty="0" err="1">
                <a:latin typeface="Courier"/>
                <a:cs typeface="Courier"/>
              </a:rPr>
              <a:t>cf</a:t>
            </a:r>
            <a:r>
              <a:rPr lang="en-US" sz="1000" dirty="0">
                <a:latin typeface="Courier"/>
                <a:cs typeface="Courier"/>
              </a:rPr>
              <a:t>), header = F, </a:t>
            </a:r>
            <a:r>
              <a:rPr lang="en-US" sz="1000" dirty="0" err="1">
                <a:latin typeface="Courier"/>
                <a:cs typeface="Courier"/>
              </a:rPr>
              <a:t>stringsAsFactors</a:t>
            </a:r>
            <a:r>
              <a:rPr lang="en-US" sz="1000" dirty="0">
                <a:latin typeface="Courier"/>
                <a:cs typeface="Courier"/>
              </a:rPr>
              <a:t> = F, skip = 4)</a:t>
            </a:r>
          </a:p>
          <a:p>
            <a:pPr marL="0" indent="0">
              <a:buNone/>
            </a:pPr>
            <a:r>
              <a:rPr lang="en-US" sz="1000" dirty="0">
                <a:latin typeface="Courier"/>
                <a:cs typeface="Courier"/>
              </a:rPr>
              <a:t>  base &lt;- </a:t>
            </a:r>
            <a:r>
              <a:rPr lang="en-US" sz="1000" dirty="0" err="1">
                <a:latin typeface="Courier"/>
                <a:cs typeface="Courier"/>
              </a:rPr>
              <a:t>gsub</a:t>
            </a:r>
            <a:r>
              <a:rPr lang="en-US" sz="1000" dirty="0">
                <a:latin typeface="Courier"/>
                <a:cs typeface="Courier"/>
              </a:rPr>
              <a:t>(suffix, "", </a:t>
            </a:r>
            <a:r>
              <a:rPr lang="en-US" sz="1000" dirty="0" err="1">
                <a:latin typeface="Courier"/>
                <a:cs typeface="Courier"/>
              </a:rPr>
              <a:t>cf</a:t>
            </a:r>
            <a:r>
              <a:rPr lang="en-US" sz="1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latin typeface="Courier"/>
                <a:cs typeface="Courier"/>
              </a:rPr>
              <a:t>  counts &lt;- counts[, 1:2]</a:t>
            </a:r>
          </a:p>
          <a:p>
            <a:pPr marL="0" indent="0">
              <a:buNone/>
            </a:pPr>
            <a:r>
              <a:rPr lang="en-US" sz="1000" dirty="0">
                <a:latin typeface="Courier"/>
                <a:cs typeface="Courier"/>
              </a:rPr>
              <a:t>  </a:t>
            </a:r>
            <a:r>
              <a:rPr lang="en-US" sz="1000" dirty="0" err="1">
                <a:latin typeface="Courier"/>
                <a:cs typeface="Courier"/>
              </a:rPr>
              <a:t>colnames</a:t>
            </a:r>
            <a:r>
              <a:rPr lang="en-US" sz="1000" dirty="0">
                <a:latin typeface="Courier"/>
                <a:cs typeface="Courier"/>
              </a:rPr>
              <a:t>(counts) &lt;- c("Gene", base)</a:t>
            </a:r>
          </a:p>
          <a:p>
            <a:pPr marL="0" indent="0">
              <a:buNone/>
            </a:pPr>
            <a:endParaRPr lang="en-US" sz="1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00" dirty="0">
                <a:latin typeface="Courier"/>
                <a:cs typeface="Courier"/>
              </a:rPr>
              <a:t>  ### merge data</a:t>
            </a:r>
          </a:p>
          <a:p>
            <a:pPr marL="0" indent="0">
              <a:buNone/>
            </a:pPr>
            <a:r>
              <a:rPr lang="en-US" sz="1000" dirty="0">
                <a:latin typeface="Courier"/>
                <a:cs typeface="Courier"/>
              </a:rPr>
              <a:t>  if (</a:t>
            </a:r>
            <a:r>
              <a:rPr lang="en-US" sz="1000" dirty="0" err="1">
                <a:latin typeface="Courier"/>
                <a:cs typeface="Courier"/>
              </a:rPr>
              <a:t>is.null</a:t>
            </a:r>
            <a:r>
              <a:rPr lang="en-US" sz="1000" dirty="0">
                <a:latin typeface="Courier"/>
                <a:cs typeface="Courier"/>
              </a:rPr>
              <a:t>(</a:t>
            </a:r>
            <a:r>
              <a:rPr lang="en-US" sz="1000" dirty="0" err="1">
                <a:latin typeface="Courier"/>
                <a:cs typeface="Courier"/>
              </a:rPr>
              <a:t>allcounts</a:t>
            </a:r>
            <a:r>
              <a:rPr lang="en-US" sz="1000" dirty="0">
                <a:latin typeface="Courier"/>
                <a:cs typeface="Courier"/>
              </a:rPr>
              <a:t>)) {</a:t>
            </a:r>
          </a:p>
          <a:p>
            <a:pPr marL="0" indent="0">
              <a:buNone/>
            </a:pPr>
            <a:r>
              <a:rPr lang="en-US" sz="1000" dirty="0">
                <a:latin typeface="Courier"/>
                <a:cs typeface="Courier"/>
              </a:rPr>
              <a:t>    </a:t>
            </a:r>
            <a:r>
              <a:rPr lang="en-US" sz="1000" dirty="0" err="1">
                <a:latin typeface="Courier"/>
                <a:cs typeface="Courier"/>
              </a:rPr>
              <a:t>allcounts</a:t>
            </a:r>
            <a:r>
              <a:rPr lang="en-US" sz="1000" dirty="0">
                <a:latin typeface="Courier"/>
                <a:cs typeface="Courier"/>
              </a:rPr>
              <a:t> &lt;- counts</a:t>
            </a:r>
          </a:p>
          <a:p>
            <a:pPr marL="0" indent="0">
              <a:buNone/>
            </a:pPr>
            <a:r>
              <a:rPr lang="en-US" sz="1000" dirty="0">
                <a:latin typeface="Courier"/>
                <a:cs typeface="Courier"/>
              </a:rPr>
              <a:t>  } else {</a:t>
            </a:r>
          </a:p>
          <a:p>
            <a:pPr marL="0" indent="0">
              <a:buNone/>
            </a:pPr>
            <a:r>
              <a:rPr lang="en-US" sz="1000" dirty="0">
                <a:latin typeface="Courier"/>
                <a:cs typeface="Courier"/>
              </a:rPr>
              <a:t>    </a:t>
            </a:r>
            <a:r>
              <a:rPr lang="en-US" sz="1000" dirty="0" err="1">
                <a:latin typeface="Courier"/>
                <a:cs typeface="Courier"/>
              </a:rPr>
              <a:t>allcounts</a:t>
            </a:r>
            <a:r>
              <a:rPr lang="en-US" sz="1000" dirty="0">
                <a:latin typeface="Courier"/>
                <a:cs typeface="Courier"/>
              </a:rPr>
              <a:t> &lt;- merge(</a:t>
            </a:r>
            <a:r>
              <a:rPr lang="en-US" sz="1000" dirty="0" err="1">
                <a:latin typeface="Courier"/>
                <a:cs typeface="Courier"/>
              </a:rPr>
              <a:t>allcounts</a:t>
            </a:r>
            <a:r>
              <a:rPr lang="en-US" sz="1000" dirty="0">
                <a:latin typeface="Courier"/>
                <a:cs typeface="Courier"/>
              </a:rPr>
              <a:t>, counts, by = "Gene")</a:t>
            </a:r>
          </a:p>
          <a:p>
            <a:pPr marL="0" indent="0">
              <a:buNone/>
            </a:pPr>
            <a:r>
              <a:rPr lang="en-US" sz="1000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1000" dirty="0" smtClean="0">
                <a:latin typeface="Courier"/>
                <a:cs typeface="Courier"/>
              </a:rPr>
              <a:t>}</a:t>
            </a:r>
            <a:endParaRPr lang="en-US" sz="1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05423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</a:t>
            </a:r>
            <a:r>
              <a:rPr lang="en-US" sz="3200" dirty="0" smtClean="0"/>
              <a:t>VI. </a:t>
            </a:r>
            <a:r>
              <a:rPr lang="en-US" sz="3200" dirty="0" smtClean="0"/>
              <a:t>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934" y="1159934"/>
            <a:ext cx="6402916" cy="52091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### load modules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source("/homes/liu3zhen/local/share/</a:t>
            </a:r>
            <a:r>
              <a:rPr lang="en-US" sz="1100" dirty="0" err="1">
                <a:latin typeface="Courier"/>
                <a:cs typeface="Courier"/>
              </a:rPr>
              <a:t>LiuLabScripts</a:t>
            </a:r>
            <a:r>
              <a:rPr lang="en-US" sz="1100" dirty="0">
                <a:latin typeface="Courier"/>
                <a:cs typeface="Courier"/>
              </a:rPr>
              <a:t>/DESeq2.single.trt.R")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source("/homes/liu3zhen/local/share/</a:t>
            </a:r>
            <a:r>
              <a:rPr lang="en-US" sz="1100" dirty="0" err="1">
                <a:latin typeface="Courier"/>
                <a:cs typeface="Courier"/>
              </a:rPr>
              <a:t>LiuLabScripts</a:t>
            </a:r>
            <a:r>
              <a:rPr lang="en-US" sz="1100" dirty="0">
                <a:latin typeface="Courier"/>
                <a:cs typeface="Courier"/>
              </a:rPr>
              <a:t>/</a:t>
            </a:r>
            <a:r>
              <a:rPr lang="en-US" sz="1100" dirty="0" err="1">
                <a:latin typeface="Courier"/>
                <a:cs typeface="Courier"/>
              </a:rPr>
              <a:t>DE.summary.R</a:t>
            </a:r>
            <a:r>
              <a:rPr lang="en-US" sz="1100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en-US" sz="1100" dirty="0" smtClean="0">
                <a:latin typeface="Courier"/>
                <a:cs typeface="Courier"/>
              </a:rPr>
              <a:t>#</a:t>
            </a:r>
            <a:r>
              <a:rPr lang="en-US" sz="1100" dirty="0">
                <a:latin typeface="Courier"/>
                <a:cs typeface="Courier"/>
              </a:rPr>
              <a:t>## DE parameters</a:t>
            </a:r>
          </a:p>
          <a:p>
            <a:pPr marL="0" indent="0">
              <a:buNone/>
            </a:pPr>
            <a:r>
              <a:rPr lang="en-US" sz="1100" dirty="0" err="1">
                <a:latin typeface="Courier"/>
                <a:cs typeface="Courier"/>
              </a:rPr>
              <a:t>fdr.cutoff</a:t>
            </a:r>
            <a:r>
              <a:rPr lang="en-US" sz="1100" dirty="0">
                <a:latin typeface="Courier"/>
                <a:cs typeface="Courier"/>
              </a:rPr>
              <a:t> &lt;- 0.05</a:t>
            </a:r>
          </a:p>
          <a:p>
            <a:pPr marL="0" indent="0">
              <a:buNone/>
            </a:pPr>
            <a:r>
              <a:rPr lang="en-US" sz="1100" dirty="0" smtClean="0">
                <a:latin typeface="Courier"/>
                <a:cs typeface="Courier"/>
              </a:rPr>
              <a:t># </a:t>
            </a:r>
            <a:r>
              <a:rPr lang="en-US" sz="1100" dirty="0">
                <a:latin typeface="Courier"/>
                <a:cs typeface="Courier"/>
              </a:rPr>
              <a:t>data reformat:</a:t>
            </a:r>
          </a:p>
          <a:p>
            <a:pPr marL="0" indent="0">
              <a:buNone/>
            </a:pPr>
            <a:r>
              <a:rPr lang="en-US" sz="1100" dirty="0" smtClean="0">
                <a:latin typeface="Courier"/>
                <a:cs typeface="Courier"/>
              </a:rPr>
              <a:t>input </a:t>
            </a:r>
            <a:r>
              <a:rPr lang="en-US" sz="1100" dirty="0">
                <a:latin typeface="Courier"/>
                <a:cs typeface="Courier"/>
              </a:rPr>
              <a:t>&lt;- </a:t>
            </a:r>
            <a:r>
              <a:rPr lang="en-US" sz="1100" dirty="0" err="1">
                <a:latin typeface="Courier"/>
                <a:cs typeface="Courier"/>
              </a:rPr>
              <a:t>allcounts</a:t>
            </a:r>
            <a:r>
              <a:rPr lang="en-US" sz="1100" dirty="0">
                <a:latin typeface="Courier"/>
                <a:cs typeface="Courier"/>
              </a:rPr>
              <a:t>[, </a:t>
            </a:r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2:7</a:t>
            </a:r>
            <a:r>
              <a:rPr lang="en-US" sz="1100" dirty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1100" dirty="0" err="1">
                <a:latin typeface="Courier"/>
                <a:cs typeface="Courier"/>
              </a:rPr>
              <a:t>rownames</a:t>
            </a:r>
            <a:r>
              <a:rPr lang="en-US" sz="1100" dirty="0">
                <a:latin typeface="Courier"/>
                <a:cs typeface="Courier"/>
              </a:rPr>
              <a:t>(input) &lt;- </a:t>
            </a:r>
            <a:r>
              <a:rPr lang="en-US" sz="1100" dirty="0" err="1">
                <a:latin typeface="Courier"/>
                <a:cs typeface="Courier"/>
              </a:rPr>
              <a:t>allcounts</a:t>
            </a:r>
            <a:r>
              <a:rPr lang="en-US" sz="1100" dirty="0">
                <a:latin typeface="Courier"/>
                <a:cs typeface="Courier"/>
              </a:rPr>
              <a:t>[, 1]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# DE statistical analysis:</a:t>
            </a:r>
          </a:p>
          <a:p>
            <a:pPr marL="0" indent="0">
              <a:buNone/>
            </a:pPr>
            <a:r>
              <a:rPr lang="en-US" sz="1100" dirty="0" err="1">
                <a:latin typeface="Courier"/>
                <a:cs typeface="Courier"/>
              </a:rPr>
              <a:t>DE.out</a:t>
            </a:r>
            <a:r>
              <a:rPr lang="en-US" sz="1100" dirty="0">
                <a:latin typeface="Courier"/>
                <a:cs typeface="Courier"/>
              </a:rPr>
              <a:t> &lt;- DESeq2.single.trt(</a:t>
            </a:r>
            <a:r>
              <a:rPr lang="en-US" sz="1100" dirty="0" err="1">
                <a:latin typeface="Courier"/>
                <a:cs typeface="Courier"/>
              </a:rPr>
              <a:t>input.matrix</a:t>
            </a:r>
            <a:r>
              <a:rPr lang="en-US" sz="1100" dirty="0">
                <a:latin typeface="Courier"/>
                <a:cs typeface="Courier"/>
              </a:rPr>
              <a:t> = input,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                     </a:t>
            </a:r>
            <a:r>
              <a:rPr lang="en-US" sz="1100" dirty="0" err="1">
                <a:latin typeface="Courier"/>
                <a:cs typeface="Courier"/>
              </a:rPr>
              <a:t>min.mean.reads</a:t>
            </a:r>
            <a:r>
              <a:rPr lang="en-US" sz="1100" dirty="0">
                <a:latin typeface="Courier"/>
                <a:cs typeface="Courier"/>
              </a:rPr>
              <a:t> = 5,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                     group1.col = </a:t>
            </a:r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1:3</a:t>
            </a:r>
            <a:r>
              <a:rPr lang="en-US" sz="11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                     group2.col = </a:t>
            </a:r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4:6</a:t>
            </a:r>
            <a:r>
              <a:rPr lang="en-US" sz="11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                     comparison = </a:t>
            </a:r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c("norm", "cold")</a:t>
            </a:r>
            <a:r>
              <a:rPr lang="en-US" sz="11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                     </a:t>
            </a:r>
            <a:r>
              <a:rPr lang="en-US" sz="1100" dirty="0" err="1">
                <a:latin typeface="Courier"/>
                <a:cs typeface="Courier"/>
              </a:rPr>
              <a:t>geneID</a:t>
            </a:r>
            <a:r>
              <a:rPr lang="en-US" sz="1100" dirty="0">
                <a:latin typeface="Courier"/>
                <a:cs typeface="Courier"/>
              </a:rPr>
              <a:t> = </a:t>
            </a:r>
            <a:r>
              <a:rPr lang="en-US" sz="1100" dirty="0" err="1">
                <a:latin typeface="Courier"/>
                <a:cs typeface="Courier"/>
              </a:rPr>
              <a:t>rownames</a:t>
            </a:r>
            <a:r>
              <a:rPr lang="en-US" sz="1100" dirty="0">
                <a:latin typeface="Courier"/>
                <a:cs typeface="Courier"/>
              </a:rPr>
              <a:t>(input),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                     </a:t>
            </a:r>
            <a:r>
              <a:rPr lang="en-US" sz="1100" dirty="0" err="1">
                <a:latin typeface="Courier"/>
                <a:cs typeface="Courier"/>
              </a:rPr>
              <a:t>fdr</a:t>
            </a:r>
            <a:r>
              <a:rPr lang="en-US" sz="1100" dirty="0">
                <a:latin typeface="Courier"/>
                <a:cs typeface="Courier"/>
              </a:rPr>
              <a:t> = </a:t>
            </a:r>
            <a:r>
              <a:rPr lang="en-US" sz="1100" dirty="0" err="1">
                <a:latin typeface="Courier"/>
                <a:cs typeface="Courier"/>
              </a:rPr>
              <a:t>fdr.cutoff</a:t>
            </a:r>
            <a:r>
              <a:rPr lang="en-US" sz="11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                     </a:t>
            </a:r>
            <a:r>
              <a:rPr lang="en-US" sz="1100" dirty="0" err="1">
                <a:latin typeface="Courier"/>
                <a:cs typeface="Courier"/>
              </a:rPr>
              <a:t>logpath</a:t>
            </a:r>
            <a:r>
              <a:rPr lang="en-US" sz="1100" dirty="0">
                <a:latin typeface="Courier"/>
                <a:cs typeface="Courier"/>
              </a:rPr>
              <a:t> = ".",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                     </a:t>
            </a:r>
            <a:r>
              <a:rPr lang="en-US" sz="1100" dirty="0" err="1">
                <a:latin typeface="Courier"/>
                <a:cs typeface="Courier"/>
              </a:rPr>
              <a:t>logfile</a:t>
            </a:r>
            <a:r>
              <a:rPr lang="en-US" sz="1100" dirty="0">
                <a:latin typeface="Courier"/>
                <a:cs typeface="Courier"/>
              </a:rPr>
              <a:t> = </a:t>
            </a:r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"cold-</a:t>
            </a:r>
            <a:r>
              <a:rPr lang="en-US" sz="1100" dirty="0" err="1">
                <a:solidFill>
                  <a:srgbClr val="FF0000"/>
                </a:solidFill>
                <a:latin typeface="Courier"/>
                <a:cs typeface="Courier"/>
              </a:rPr>
              <a:t>norm.log.md</a:t>
            </a:r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1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# merge DE with counts and output DE result:</a:t>
            </a:r>
          </a:p>
          <a:p>
            <a:pPr marL="0" indent="0">
              <a:buNone/>
            </a:pPr>
            <a:r>
              <a:rPr lang="en-US" sz="1100" dirty="0" err="1">
                <a:latin typeface="Courier"/>
                <a:cs typeface="Courier"/>
              </a:rPr>
              <a:t>DE.out</a:t>
            </a:r>
            <a:r>
              <a:rPr lang="en-US" sz="1100" dirty="0">
                <a:latin typeface="Courier"/>
                <a:cs typeface="Courier"/>
              </a:rPr>
              <a:t> &lt;- </a:t>
            </a:r>
            <a:r>
              <a:rPr lang="en-US" sz="1100" dirty="0" err="1">
                <a:latin typeface="Courier"/>
                <a:cs typeface="Courier"/>
              </a:rPr>
              <a:t>data.frame</a:t>
            </a:r>
            <a:r>
              <a:rPr lang="en-US" sz="1100" dirty="0">
                <a:latin typeface="Courier"/>
                <a:cs typeface="Courier"/>
              </a:rPr>
              <a:t>(</a:t>
            </a:r>
            <a:r>
              <a:rPr lang="en-US" sz="1100" dirty="0" err="1">
                <a:latin typeface="Courier"/>
                <a:cs typeface="Courier"/>
              </a:rPr>
              <a:t>DE.out</a:t>
            </a:r>
            <a:r>
              <a:rPr lang="en-US" sz="11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100" dirty="0" err="1">
                <a:latin typeface="Courier"/>
                <a:cs typeface="Courier"/>
              </a:rPr>
              <a:t>final.out</a:t>
            </a:r>
            <a:r>
              <a:rPr lang="en-US" sz="1100" dirty="0">
                <a:latin typeface="Courier"/>
                <a:cs typeface="Courier"/>
              </a:rPr>
              <a:t> &lt;- merge(</a:t>
            </a:r>
            <a:r>
              <a:rPr lang="en-US" sz="1100" dirty="0" err="1">
                <a:latin typeface="Courier"/>
                <a:cs typeface="Courier"/>
              </a:rPr>
              <a:t>allcounts</a:t>
            </a:r>
            <a:r>
              <a:rPr lang="en-US" sz="1100" dirty="0">
                <a:latin typeface="Courier"/>
                <a:cs typeface="Courier"/>
              </a:rPr>
              <a:t>, </a:t>
            </a:r>
            <a:r>
              <a:rPr lang="en-US" sz="1100" dirty="0" err="1">
                <a:latin typeface="Courier"/>
                <a:cs typeface="Courier"/>
              </a:rPr>
              <a:t>DE.out</a:t>
            </a:r>
            <a:r>
              <a:rPr lang="en-US" sz="1100" dirty="0">
                <a:latin typeface="Courier"/>
                <a:cs typeface="Courier"/>
              </a:rPr>
              <a:t>, </a:t>
            </a:r>
            <a:r>
              <a:rPr lang="en-US" sz="1100" dirty="0" err="1">
                <a:latin typeface="Courier"/>
                <a:cs typeface="Courier"/>
              </a:rPr>
              <a:t>by.x</a:t>
            </a:r>
            <a:r>
              <a:rPr lang="en-US" sz="1100" dirty="0">
                <a:latin typeface="Courier"/>
                <a:cs typeface="Courier"/>
              </a:rPr>
              <a:t> = </a:t>
            </a:r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"Gene"</a:t>
            </a:r>
            <a:r>
              <a:rPr lang="en-US" sz="1100" dirty="0">
                <a:latin typeface="Courier"/>
                <a:cs typeface="Courier"/>
              </a:rPr>
              <a:t>, </a:t>
            </a:r>
            <a:r>
              <a:rPr lang="en-US" sz="1100" dirty="0" err="1">
                <a:latin typeface="Courier"/>
                <a:cs typeface="Courier"/>
              </a:rPr>
              <a:t>by.y</a:t>
            </a:r>
            <a:r>
              <a:rPr lang="en-US" sz="1100" dirty="0">
                <a:latin typeface="Courier"/>
                <a:cs typeface="Courier"/>
              </a:rPr>
              <a:t> = </a:t>
            </a:r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100" dirty="0" err="1">
                <a:solidFill>
                  <a:srgbClr val="FF0000"/>
                </a:solidFill>
                <a:latin typeface="Courier"/>
                <a:cs typeface="Courier"/>
              </a:rPr>
              <a:t>GeneID</a:t>
            </a:r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100" dirty="0" err="1">
                <a:latin typeface="Courier"/>
                <a:cs typeface="Courier"/>
              </a:rPr>
              <a:t>write.table</a:t>
            </a:r>
            <a:r>
              <a:rPr lang="en-US" sz="1100" dirty="0">
                <a:latin typeface="Courier"/>
                <a:cs typeface="Courier"/>
              </a:rPr>
              <a:t>(</a:t>
            </a:r>
            <a:r>
              <a:rPr lang="en-US" sz="1100" dirty="0" err="1">
                <a:latin typeface="Courier"/>
                <a:cs typeface="Courier"/>
              </a:rPr>
              <a:t>final.out</a:t>
            </a:r>
            <a:r>
              <a:rPr lang="en-US" sz="1100" dirty="0">
                <a:latin typeface="Courier"/>
                <a:cs typeface="Courier"/>
              </a:rPr>
              <a:t>, </a:t>
            </a:r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"cold-norm.DESeq2.txt"</a:t>
            </a:r>
            <a:r>
              <a:rPr lang="en-US" sz="1100" dirty="0">
                <a:latin typeface="Courier"/>
                <a:cs typeface="Courier"/>
              </a:rPr>
              <a:t>, </a:t>
            </a:r>
            <a:r>
              <a:rPr lang="en-US" sz="1100" dirty="0" err="1">
                <a:latin typeface="Courier"/>
                <a:cs typeface="Courier"/>
              </a:rPr>
              <a:t>sep</a:t>
            </a:r>
            <a:r>
              <a:rPr lang="en-US" sz="1100" dirty="0">
                <a:latin typeface="Courier"/>
                <a:cs typeface="Courier"/>
              </a:rPr>
              <a:t>="\t", quote=F, </a:t>
            </a:r>
            <a:r>
              <a:rPr lang="en-US" sz="1100" dirty="0" err="1">
                <a:latin typeface="Courier"/>
                <a:cs typeface="Courier"/>
              </a:rPr>
              <a:t>row.names</a:t>
            </a:r>
            <a:r>
              <a:rPr lang="en-US" sz="1100" dirty="0">
                <a:latin typeface="Courier"/>
                <a:cs typeface="Courier"/>
              </a:rPr>
              <a:t>=F )</a:t>
            </a:r>
          </a:p>
        </p:txBody>
      </p:sp>
    </p:spTree>
    <p:extLst>
      <p:ext uri="{BB962C8B-B14F-4D97-AF65-F5344CB8AC3E}">
        <p14:creationId xmlns:p14="http://schemas.microsoft.com/office/powerpoint/2010/main" val="1253974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VI. DE 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383" y="1996018"/>
            <a:ext cx="5856817" cy="2758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de.summary</a:t>
            </a:r>
            <a:r>
              <a:rPr lang="en-US" sz="1600" dirty="0">
                <a:latin typeface="Courier"/>
                <a:cs typeface="Courier"/>
              </a:rPr>
              <a:t> &lt;- </a:t>
            </a:r>
            <a:r>
              <a:rPr lang="en-US" sz="1600" dirty="0" err="1">
                <a:latin typeface="Courier"/>
                <a:cs typeface="Courier"/>
              </a:rPr>
              <a:t>DE.summary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DE.path</a:t>
            </a:r>
            <a:r>
              <a:rPr lang="en-US" sz="1600" dirty="0" smtClean="0">
                <a:latin typeface="Courier"/>
                <a:cs typeface="Courier"/>
              </a:rPr>
              <a:t>=".",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DE.files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"cold-norm.DESeq2.txt"</a:t>
            </a:r>
            <a:r>
              <a:rPr lang="en-US" sz="16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qval.feature</a:t>
            </a:r>
            <a:r>
              <a:rPr lang="en-US" sz="1600" dirty="0">
                <a:latin typeface="Courier"/>
                <a:cs typeface="Courier"/>
              </a:rPr>
              <a:t>=".</a:t>
            </a:r>
            <a:r>
              <a:rPr lang="en-US" sz="1600" dirty="0" err="1">
                <a:latin typeface="Courier"/>
                <a:cs typeface="Courier"/>
              </a:rPr>
              <a:t>qval</a:t>
            </a:r>
            <a:r>
              <a:rPr lang="en-US" sz="16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log2FC.feature</a:t>
            </a:r>
            <a:r>
              <a:rPr lang="en-US" sz="1600" dirty="0">
                <a:latin typeface="Courier"/>
                <a:cs typeface="Courier"/>
              </a:rPr>
              <a:t>=".log2FC"</a:t>
            </a:r>
            <a:r>
              <a:rPr lang="en-US" sz="16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fdr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 err="1">
                <a:latin typeface="Courier"/>
                <a:cs typeface="Courier"/>
              </a:rPr>
              <a:t>fdr.cutoff</a:t>
            </a:r>
            <a:r>
              <a:rPr lang="en-US" sz="16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out.path</a:t>
            </a:r>
            <a:r>
              <a:rPr lang="en-US" sz="1600" dirty="0" smtClean="0">
                <a:latin typeface="Courier"/>
                <a:cs typeface="Courier"/>
              </a:rPr>
              <a:t>=".",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out.file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"cold-norm.DESeq2.summary.txt"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1048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your </a:t>
            </a:r>
            <a:r>
              <a:rPr lang="en-US" sz="3200" smtClean="0"/>
              <a:t>turn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76564"/>
              </p:ext>
            </p:extLst>
          </p:nvPr>
        </p:nvGraphicFramePr>
        <p:xfrm>
          <a:off x="1879600" y="1903571"/>
          <a:ext cx="4724400" cy="1760220"/>
        </p:xfrm>
        <a:graphic>
          <a:graphicData uri="http://schemas.openxmlformats.org/drawingml/2006/table">
            <a:tbl>
              <a:tblPr/>
              <a:tblGrid>
                <a:gridCol w="584200"/>
                <a:gridCol w="1054100"/>
                <a:gridCol w="838200"/>
                <a:gridCol w="14224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Tissue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Replicate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82800" y="4584700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hair (RH) vs. root without hair (root)</a:t>
            </a:r>
          </a:p>
        </p:txBody>
      </p:sp>
    </p:spTree>
    <p:extLst>
      <p:ext uri="{BB962C8B-B14F-4D97-AF65-F5344CB8AC3E}">
        <p14:creationId xmlns:p14="http://schemas.microsoft.com/office/powerpoint/2010/main" val="154312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239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information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87350" y="5880100"/>
            <a:ext cx="245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Makarevitch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Hirsch </a:t>
            </a:r>
            <a:r>
              <a:rPr lang="en-US" i="1" dirty="0" smtClean="0"/>
              <a:t>et al</a:t>
            </a:r>
            <a:r>
              <a:rPr lang="en-US" dirty="0" smtClean="0"/>
              <a:t>., 2016</a:t>
            </a:r>
            <a:endParaRPr lang="en-US" dirty="0"/>
          </a:p>
        </p:txBody>
      </p:sp>
      <p:pic>
        <p:nvPicPr>
          <p:cNvPr id="8" name="Picture 7" descr="Screenshot 2017-04-25 09.1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189314"/>
            <a:ext cx="4076700" cy="568128"/>
          </a:xfrm>
          <a:prstGeom prst="rect">
            <a:avLst/>
          </a:prstGeom>
        </p:spPr>
      </p:pic>
      <p:pic>
        <p:nvPicPr>
          <p:cNvPr id="9" name="Picture 8" descr="Screenshot 2017-04-25 09.15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1502901"/>
            <a:ext cx="6813550" cy="20471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86150" y="4965125"/>
            <a:ext cx="2038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hlinkClick r:id="rId4"/>
              </a:rPr>
              <a:t>SRR1238718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5806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9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Part I: Data downloading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972" y="2014151"/>
            <a:ext cx="5843828" cy="26149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Introduction of Sequence Read Archive (SRA) (2007)</a:t>
            </a:r>
          </a:p>
          <a:p>
            <a:endParaRPr lang="en-US" sz="2800" dirty="0" smtClean="0"/>
          </a:p>
          <a:p>
            <a:r>
              <a:rPr lang="en-US" sz="2800" dirty="0" smtClean="0"/>
              <a:t>Data download (SRA toolkit)</a:t>
            </a:r>
          </a:p>
          <a:p>
            <a:pPr marL="0" indent="0">
              <a:buNone/>
            </a:pPr>
            <a:r>
              <a:rPr lang="en-US" sz="2800" dirty="0" smtClean="0"/>
              <a:t>- </a:t>
            </a:r>
            <a:r>
              <a:rPr lang="en-US" sz="2800" dirty="0" err="1" smtClean="0"/>
              <a:t>fastq</a:t>
            </a:r>
            <a:r>
              <a:rPr lang="en-US" sz="2800" dirty="0" smtClean="0"/>
              <a:t>-dump</a:t>
            </a:r>
          </a:p>
        </p:txBody>
      </p:sp>
    </p:spTree>
    <p:extLst>
      <p:ext uri="{BB962C8B-B14F-4D97-AF65-F5344CB8AC3E}">
        <p14:creationId xmlns:p14="http://schemas.microsoft.com/office/powerpoint/2010/main" val="348853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198453" cy="705569"/>
          </a:xfrm>
        </p:spPr>
        <p:txBody>
          <a:bodyPr/>
          <a:lstStyle/>
          <a:p>
            <a:r>
              <a:rPr lang="en-US" dirty="0" smtClean="0"/>
              <a:t>Framework of data submission</a:t>
            </a:r>
            <a:endParaRPr lang="en-US" dirty="0"/>
          </a:p>
        </p:txBody>
      </p:sp>
      <p:pic>
        <p:nvPicPr>
          <p:cNvPr id="7" name="Picture 6" descr="anatomy_of_SRA_submis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19" y="1118263"/>
            <a:ext cx="7357996" cy="54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9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82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Metadata and sequence 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833" y="1341237"/>
            <a:ext cx="7535820" cy="5036211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Study</a:t>
            </a:r>
            <a:r>
              <a:rPr lang="en-US" sz="2400" dirty="0" smtClean="0"/>
              <a:t> – a set of experiments with an overall goal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SRA Study accessions – SRP, DRP, or ERP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Experiment</a:t>
            </a:r>
            <a:r>
              <a:rPr lang="en-US" sz="2400" dirty="0" smtClean="0"/>
              <a:t> –laboratory operations on input material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SRA Experiment accessions – SRE, DRE, or ERE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Sample</a:t>
            </a:r>
            <a:r>
              <a:rPr lang="en-US" sz="2400" dirty="0" smtClean="0"/>
              <a:t> – An experiment targets one or more samples 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SRA Sample accessions – SRS, DRS, or ERS</a:t>
            </a:r>
          </a:p>
          <a:p>
            <a:endParaRPr lang="en-US" sz="2400" dirty="0" smtClean="0"/>
          </a:p>
          <a:p>
            <a:r>
              <a:rPr lang="en-US" sz="2400" b="1" dirty="0" smtClean="0"/>
              <a:t>Run</a:t>
            </a:r>
            <a:r>
              <a:rPr lang="en-US" sz="2400" dirty="0" smtClean="0"/>
              <a:t> –the data gathered for a sample or sample bundle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rgbClr val="17375E"/>
                </a:solidFill>
              </a:rPr>
              <a:t>SRA Run accessions – SRR, DRR, or ERR</a:t>
            </a:r>
          </a:p>
        </p:txBody>
      </p:sp>
    </p:spTree>
    <p:extLst>
      <p:ext uri="{BB962C8B-B14F-4D97-AF65-F5344CB8AC3E}">
        <p14:creationId xmlns:p14="http://schemas.microsoft.com/office/powerpoint/2010/main" val="183509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32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format conversion - </a:t>
            </a:r>
            <a:r>
              <a:rPr lang="en-US" sz="3200" dirty="0" err="1" smtClean="0"/>
              <a:t>fastq</a:t>
            </a:r>
            <a:r>
              <a:rPr lang="en-US" sz="3200" dirty="0" smtClean="0"/>
              <a:t>-dump in </a:t>
            </a:r>
            <a:r>
              <a:rPr lang="en-US" sz="3200" dirty="0" err="1" smtClean="0"/>
              <a:t>Beocat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614" y="1502510"/>
            <a:ext cx="7584137" cy="477129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17375E"/>
                </a:solidFill>
              </a:rPr>
              <a:t>fastq</a:t>
            </a:r>
            <a:r>
              <a:rPr lang="en-US" b="1" dirty="0" smtClean="0">
                <a:solidFill>
                  <a:srgbClr val="17375E"/>
                </a:solidFill>
              </a:rPr>
              <a:t>-dump </a:t>
            </a:r>
            <a:r>
              <a:rPr lang="en-US" dirty="0" smtClean="0"/>
              <a:t>[options] &lt;accession&gt;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#!/bin/bash</a:t>
            </a:r>
          </a:p>
          <a:p>
            <a:pPr marL="0" indent="0">
              <a:buNone/>
            </a:pPr>
            <a:r>
              <a:rPr lang="en-US" sz="2000" dirty="0" smtClean="0"/>
              <a:t>#$ -</a:t>
            </a:r>
            <a:r>
              <a:rPr lang="en-US" sz="2000" dirty="0" err="1" smtClean="0"/>
              <a:t>cwd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#$ -l </a:t>
            </a:r>
            <a:r>
              <a:rPr lang="en-US" sz="2000" dirty="0" err="1" smtClean="0"/>
              <a:t>mem</a:t>
            </a:r>
            <a:r>
              <a:rPr lang="en-US" sz="2000" dirty="0" smtClean="0"/>
              <a:t>=16G,h_rt=16:00:00</a:t>
            </a:r>
          </a:p>
          <a:p>
            <a:pPr marL="0" indent="0">
              <a:buNone/>
            </a:pPr>
            <a:r>
              <a:rPr lang="en-US" sz="2000" dirty="0" smtClean="0"/>
              <a:t>#$ -</a:t>
            </a:r>
            <a:r>
              <a:rPr lang="en-US" sz="2000" dirty="0" err="1" smtClean="0"/>
              <a:t>pe</a:t>
            </a:r>
            <a:r>
              <a:rPr lang="en-US" sz="2000" dirty="0" smtClean="0"/>
              <a:t> single 1</a:t>
            </a:r>
          </a:p>
          <a:p>
            <a:pPr marL="0" indent="0">
              <a:buNone/>
            </a:pPr>
            <a:r>
              <a:rPr lang="en-US" sz="2000" dirty="0" smtClean="0"/>
              <a:t>#$ -j y</a:t>
            </a:r>
          </a:p>
          <a:p>
            <a:pPr marL="0" indent="0">
              <a:buNone/>
            </a:pPr>
            <a:r>
              <a:rPr lang="en-US" sz="2000" dirty="0" smtClean="0"/>
              <a:t>/homes/liu3zhen/local/bin/</a:t>
            </a:r>
            <a:r>
              <a:rPr lang="en-US" sz="2000" dirty="0" err="1" smtClean="0"/>
              <a:t>fastq</a:t>
            </a:r>
            <a:r>
              <a:rPr lang="en-US" sz="2000" dirty="0" smtClean="0"/>
              <a:t>-dump \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--split-spot </a:t>
            </a:r>
            <a:r>
              <a:rPr lang="en-US" sz="2000" b="1" dirty="0" smtClean="0">
                <a:solidFill>
                  <a:srgbClr val="17375E"/>
                </a:solidFill>
              </a:rPr>
              <a:t>--split-3</a:t>
            </a:r>
            <a:r>
              <a:rPr lang="en-US" sz="2000" dirty="0" smtClean="0"/>
              <a:t> \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--</a:t>
            </a:r>
            <a:r>
              <a:rPr lang="en-US" sz="2000" dirty="0" err="1" smtClean="0"/>
              <a:t>defline-seq</a:t>
            </a:r>
            <a:r>
              <a:rPr lang="en-US" sz="2000" dirty="0" smtClean="0"/>
              <a:t> '@$</a:t>
            </a:r>
            <a:r>
              <a:rPr lang="en-US" sz="2000" dirty="0" err="1" smtClean="0"/>
              <a:t>sn</a:t>
            </a:r>
            <a:r>
              <a:rPr lang="en-US" sz="2000" dirty="0" smtClean="0"/>
              <a:t>/$</a:t>
            </a:r>
            <a:r>
              <a:rPr lang="en-US" sz="2000" dirty="0" err="1" smtClean="0"/>
              <a:t>ri</a:t>
            </a:r>
            <a:r>
              <a:rPr lang="en-US" sz="2000" dirty="0" smtClean="0"/>
              <a:t>' \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--</a:t>
            </a:r>
            <a:r>
              <a:rPr lang="en-US" sz="2000" dirty="0" err="1" smtClean="0"/>
              <a:t>defline-qual</a:t>
            </a:r>
            <a:r>
              <a:rPr lang="en-US" sz="2000" dirty="0" smtClean="0"/>
              <a:t> '+' \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--</a:t>
            </a:r>
            <a:r>
              <a:rPr lang="en-US" sz="2000" dirty="0" err="1" smtClean="0"/>
              <a:t>gzip</a:t>
            </a:r>
            <a:r>
              <a:rPr lang="en-US" sz="2000" dirty="0" smtClean="0"/>
              <a:t> -A &lt;accession&gt;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403601" y="3314700"/>
            <a:ext cx="1962150" cy="438150"/>
          </a:xfrm>
          <a:prstGeom prst="rect">
            <a:avLst/>
          </a:prstGeom>
          <a:solidFill>
            <a:srgbClr val="FCD5B5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submit a job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03601" y="2371725"/>
            <a:ext cx="1962150" cy="438150"/>
          </a:xfrm>
          <a:prstGeom prst="rect">
            <a:avLst/>
          </a:prstGeom>
          <a:solidFill>
            <a:srgbClr val="FCD5B5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QSUB script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7267201" y="2898775"/>
            <a:ext cx="184150" cy="28575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14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Beocat</a:t>
            </a:r>
            <a:r>
              <a:rPr lang="en-US" sz="3200" dirty="0" smtClean="0"/>
              <a:t> pipeline to download SRA in batch - 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981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step 1: Prepare data: </a:t>
            </a:r>
            <a:r>
              <a:rPr lang="en-US" dirty="0" err="1" smtClean="0"/>
              <a:t>dataset.txt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960728"/>
              </p:ext>
            </p:extLst>
          </p:nvPr>
        </p:nvGraphicFramePr>
        <p:xfrm>
          <a:off x="1602317" y="3018631"/>
          <a:ext cx="5695949" cy="1689100"/>
        </p:xfrm>
        <a:graphic>
          <a:graphicData uri="http://schemas.openxmlformats.org/drawingml/2006/table">
            <a:tbl>
              <a:tblPr/>
              <a:tblGrid>
                <a:gridCol w="577655"/>
                <a:gridCol w="1020972"/>
                <a:gridCol w="846333"/>
                <a:gridCol w="913501"/>
                <a:gridCol w="1168744"/>
                <a:gridCol w="1168744"/>
              </a:tblGrid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Genotype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Citation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SRR1238718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SRR1819617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SRR1819621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SRR1238717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SRR1819204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SRR1819205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20800" y="5486400"/>
            <a:ext cx="245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Makarevitch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Hirsch </a:t>
            </a:r>
            <a:r>
              <a:rPr lang="en-US" i="1" dirty="0" smtClean="0"/>
              <a:t>et al</a:t>
            </a:r>
            <a:r>
              <a:rPr lang="en-US" dirty="0" smtClean="0"/>
              <a:t>.,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94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24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General procedure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41300" y="1362075"/>
            <a:ext cx="1962150" cy="438150"/>
          </a:xfrm>
          <a:prstGeom prst="rect">
            <a:avLst/>
          </a:prstGeom>
          <a:solidFill>
            <a:srgbClr val="FCD5B5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submit a job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1300" y="419100"/>
            <a:ext cx="1962150" cy="438150"/>
          </a:xfrm>
          <a:prstGeom prst="rect">
            <a:avLst/>
          </a:prstGeom>
          <a:solidFill>
            <a:srgbClr val="FCD5B5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QSUB script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75000" y="1733550"/>
            <a:ext cx="2806700" cy="5715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script to generate and submit QSUB scripts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75000" y="2987675"/>
            <a:ext cx="28067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 the script to generate QSUB scripts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546600" y="2524125"/>
            <a:ext cx="184150" cy="28575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1104900" y="946150"/>
            <a:ext cx="184150" cy="28575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3567" y="4134148"/>
            <a:ext cx="39878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perl</a:t>
            </a:r>
            <a:r>
              <a:rPr lang="en-US" dirty="0"/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srr.qsub.pl</a:t>
            </a:r>
            <a:r>
              <a:rPr lang="en-US" b="1" dirty="0" smtClean="0"/>
              <a:t> \</a:t>
            </a:r>
          </a:p>
          <a:p>
            <a:r>
              <a:rPr lang="en-US" b="1" dirty="0"/>
              <a:t>	</a:t>
            </a:r>
            <a:r>
              <a:rPr lang="en-US" dirty="0" smtClean="0"/>
              <a:t>-</a:t>
            </a:r>
            <a:r>
              <a:rPr lang="en-US" dirty="0"/>
              <a:t>-</a:t>
            </a:r>
            <a:r>
              <a:rPr lang="en-US" dirty="0" err="1"/>
              <a:t>mem</a:t>
            </a:r>
            <a:r>
              <a:rPr lang="en-US" dirty="0"/>
              <a:t> </a:t>
            </a:r>
            <a:r>
              <a:rPr lang="en-US" dirty="0" smtClean="0"/>
              <a:t>16 \</a:t>
            </a:r>
            <a:endParaRPr lang="en-US" dirty="0"/>
          </a:p>
          <a:p>
            <a:r>
              <a:rPr lang="en-US" dirty="0"/>
              <a:t>	--time </a:t>
            </a:r>
            <a:r>
              <a:rPr lang="en-US" dirty="0" smtClean="0"/>
              <a:t>16:00:00 \</a:t>
            </a:r>
          </a:p>
          <a:p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/>
              <a:t>-list </a:t>
            </a:r>
            <a:r>
              <a:rPr lang="en-US" dirty="0" err="1" smtClean="0"/>
              <a:t>dataset.txt</a:t>
            </a:r>
            <a:r>
              <a:rPr lang="en-US" dirty="0" smtClean="0"/>
              <a:t> \</a:t>
            </a:r>
          </a:p>
          <a:p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/>
              <a:t>-</a:t>
            </a:r>
            <a:r>
              <a:rPr lang="en-US" dirty="0" err="1"/>
              <a:t>srrcol</a:t>
            </a:r>
            <a:r>
              <a:rPr lang="en-US" dirty="0"/>
              <a:t> </a:t>
            </a:r>
            <a:r>
              <a:rPr lang="en-US" dirty="0" smtClean="0"/>
              <a:t>2 \</a:t>
            </a:r>
          </a:p>
          <a:p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/>
              <a:t>-path /homes/liu3zhen/local/bin/ 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197748"/>
              </p:ext>
            </p:extLst>
          </p:nvPr>
        </p:nvGraphicFramePr>
        <p:xfrm>
          <a:off x="4248150" y="4369654"/>
          <a:ext cx="4724400" cy="1659553"/>
        </p:xfrm>
        <a:graphic>
          <a:graphicData uri="http://schemas.openxmlformats.org/drawingml/2006/table">
            <a:tbl>
              <a:tblPr/>
              <a:tblGrid>
                <a:gridCol w="514350"/>
                <a:gridCol w="921294"/>
                <a:gridCol w="780506"/>
                <a:gridCol w="641350"/>
                <a:gridCol w="838200"/>
                <a:gridCol w="1028700"/>
              </a:tblGrid>
              <a:tr h="2117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Genotype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Citation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SRR1238718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SRR1819617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SRR1819621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SRR1238717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SRR1819204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SRR1819205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161367" y="3968572"/>
            <a:ext cx="11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dataset.txt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6550" y="6400800"/>
            <a:ext cx="359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path to the command: </a:t>
            </a:r>
            <a:r>
              <a:rPr lang="en-US" dirty="0" err="1" smtClean="0"/>
              <a:t>fastq</a:t>
            </a:r>
            <a:r>
              <a:rPr lang="en-US" dirty="0" smtClean="0"/>
              <a:t>-dump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070600" y="2813049"/>
            <a:ext cx="1776291" cy="942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Organize the running script in a shell script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3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37466</TotalTime>
  <Words>2239</Words>
  <Application>Microsoft Macintosh PowerPoint</Application>
  <PresentationFormat>On-screen Show (4:3)</PresentationFormat>
  <Paragraphs>511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In-class project – DE  Bioinformatics Applications (PLPTH813)</vt:lpstr>
      <vt:lpstr>RNA-Seq procedure</vt:lpstr>
      <vt:lpstr>data information</vt:lpstr>
      <vt:lpstr>Part I: Data downloading</vt:lpstr>
      <vt:lpstr>Framework of data submission</vt:lpstr>
      <vt:lpstr>Metadata and sequence data</vt:lpstr>
      <vt:lpstr>format conversion - fastq-dump in Beocat</vt:lpstr>
      <vt:lpstr>Beocat pipeline to download SRA in batch - I</vt:lpstr>
      <vt:lpstr>General procedure</vt:lpstr>
      <vt:lpstr>Beocat pipeline to download SRA in batch - II</vt:lpstr>
      <vt:lpstr>Beocat pipeline to download SRA in batch - III</vt:lpstr>
      <vt:lpstr>Part II. Trimming: generating qsub script</vt:lpstr>
      <vt:lpstr>Part II. Trimming: qsub command</vt:lpstr>
      <vt:lpstr>RNA-Seq procedure</vt:lpstr>
      <vt:lpstr>Part IV. STAR: qsub script (one sample)</vt:lpstr>
      <vt:lpstr>Part III. STAR: Download and index the reference genome</vt:lpstr>
      <vt:lpstr>Part IV. STAR: generate qsub script and submit jobs</vt:lpstr>
      <vt:lpstr>STAR output – cold1 sample</vt:lpstr>
      <vt:lpstr>cold1Log.final.out</vt:lpstr>
      <vt:lpstr>cold1ReadsPerGene.out.tab</vt:lpstr>
      <vt:lpstr>RNA-Seq procedure</vt:lpstr>
      <vt:lpstr>Comparison among read counts</vt:lpstr>
      <vt:lpstr>Statistical test for differential expression</vt:lpstr>
      <vt:lpstr>Part V. DE: merge counting data</vt:lpstr>
      <vt:lpstr>Part VI. DE</vt:lpstr>
      <vt:lpstr>Part VI. DE summary</vt:lpstr>
      <vt:lpstr>your turn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</dc:title>
  <dc:creator>Sanzhen Liu</dc:creator>
  <cp:lastModifiedBy>Sanzhen Liu</cp:lastModifiedBy>
  <cp:revision>316</cp:revision>
  <cp:lastPrinted>2015-04-30T14:29:06Z</cp:lastPrinted>
  <dcterms:created xsi:type="dcterms:W3CDTF">2014-05-23T20:11:37Z</dcterms:created>
  <dcterms:modified xsi:type="dcterms:W3CDTF">2017-05-02T04:08:49Z</dcterms:modified>
</cp:coreProperties>
</file>