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2" r:id="rId3"/>
    <p:sldId id="333" r:id="rId4"/>
    <p:sldId id="321" r:id="rId5"/>
    <p:sldId id="328" r:id="rId6"/>
    <p:sldId id="326" r:id="rId7"/>
    <p:sldId id="323" r:id="rId8"/>
    <p:sldId id="325" r:id="rId9"/>
    <p:sldId id="329" r:id="rId10"/>
    <p:sldId id="330" r:id="rId11"/>
    <p:sldId id="324" r:id="rId12"/>
    <p:sldId id="331" r:id="rId13"/>
    <p:sldId id="332" r:id="rId14"/>
    <p:sldId id="334" r:id="rId15"/>
    <p:sldId id="336" r:id="rId16"/>
    <p:sldId id="337" r:id="rId17"/>
    <p:sldId id="338" r:id="rId18"/>
    <p:sldId id="339" r:id="rId19"/>
    <p:sldId id="335" r:id="rId20"/>
    <p:sldId id="34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85729" autoAdjust="0"/>
  </p:normalViewPr>
  <p:slideViewPr>
    <p:cSldViewPr snapToGrid="0" snapToObjects="1">
      <p:cViewPr varScale="1">
        <p:scale>
          <a:sx n="89" d="100"/>
          <a:sy n="89" d="100"/>
        </p:scale>
        <p:origin x="-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(lab)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/27/2017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– Paired-end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37" y="1480358"/>
            <a:ext cx="7282596" cy="3790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</a:t>
            </a:r>
            <a:r>
              <a:rPr lang="en-US" sz="1800" dirty="0" err="1" smtClean="0">
                <a:latin typeface="Courier"/>
                <a:cs typeface="Courier"/>
              </a:rPr>
              <a:t>gtf</a:t>
            </a:r>
            <a:r>
              <a:rPr lang="en-US" sz="1800" dirty="0" smtClean="0">
                <a:latin typeface="Courier"/>
                <a:cs typeface="Courier"/>
              </a:rPr>
              <a:t> file: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=/homes/liu3zhen/teaching/BA17/Lab12_DE/</a:t>
            </a:r>
            <a:r>
              <a:rPr lang="en-US" sz="1200" dirty="0" err="1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/ZmB73_5b_FGS.standard.gtf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BAM data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bam=</a:t>
            </a:r>
            <a:r>
              <a:rPr lang="en-US" sz="1200" dirty="0">
                <a:solidFill>
                  <a:srgbClr val="D9D9D9"/>
                </a:solidFill>
                <a:latin typeface="Courier"/>
                <a:cs typeface="Courier"/>
              </a:rPr>
              <a:t>/homes/liu3zhen/teaching/BA17/Lab12_DE/</a:t>
            </a:r>
            <a:r>
              <a:rPr lang="en-US" sz="1200" dirty="0" err="1">
                <a:solidFill>
                  <a:srgbClr val="D9D9D9"/>
                </a:solidFill>
                <a:latin typeface="Courier"/>
                <a:cs typeface="Courier"/>
              </a:rPr>
              <a:t>aln</a:t>
            </a:r>
            <a:r>
              <a:rPr lang="en-US" sz="1200" dirty="0">
                <a:solidFill>
                  <a:srgbClr val="D9D9D9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p</a:t>
            </a:r>
            <a:r>
              <a:rPr lang="en-US" sz="1200" dirty="0" err="1" smtClean="0">
                <a:latin typeface="Courier"/>
                <a:cs typeface="Courier"/>
              </a:rPr>
              <a:t>e.bam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counting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/homes/liu3zhen/software/bin/</a:t>
            </a:r>
            <a:r>
              <a:rPr lang="en-US" sz="1800" dirty="0" err="1">
                <a:latin typeface="Courier"/>
                <a:cs typeface="Courier"/>
              </a:rPr>
              <a:t>htseq</a:t>
            </a:r>
            <a:r>
              <a:rPr lang="en-US" sz="1800" dirty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count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-stranded=no --type=exon --order=</a:t>
            </a:r>
            <a:r>
              <a:rPr lang="en-US" sz="1800" dirty="0" err="1">
                <a:latin typeface="Courier"/>
                <a:cs typeface="Courier"/>
              </a:rPr>
              <a:t>pos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-format=bam --</a:t>
            </a:r>
            <a:r>
              <a:rPr lang="en-US" sz="1800" dirty="0" err="1">
                <a:latin typeface="Courier"/>
                <a:cs typeface="Courier"/>
              </a:rPr>
              <a:t>minaqual</a:t>
            </a:r>
            <a:r>
              <a:rPr lang="en-US" sz="1800" dirty="0">
                <a:latin typeface="Courier"/>
                <a:cs typeface="Courier"/>
              </a:rPr>
              <a:t>=30 --mode=</a:t>
            </a:r>
            <a:r>
              <a:rPr lang="en-US" sz="1800" dirty="0" smtClean="0">
                <a:latin typeface="Courier"/>
                <a:cs typeface="Courier"/>
              </a:rPr>
              <a:t>union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bam $</a:t>
            </a:r>
            <a:r>
              <a:rPr lang="en-US" sz="1800" dirty="0" err="1">
                <a:latin typeface="Courier"/>
                <a:cs typeface="Courier"/>
              </a:rPr>
              <a:t>gtf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dirty="0" err="1">
                <a:latin typeface="Courier"/>
                <a:cs typeface="Courier"/>
              </a:rPr>
              <a:t>pe.counts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825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37" y="1184364"/>
            <a:ext cx="8667612" cy="1885343"/>
          </a:xfrm>
        </p:spPr>
        <p:txBody>
          <a:bodyPr>
            <a:noAutofit/>
          </a:bodyPr>
          <a:lstStyle/>
          <a:p>
            <a:r>
              <a:rPr lang="en-US" dirty="0" smtClean="0"/>
              <a:t>counts:</a:t>
            </a:r>
          </a:p>
          <a:p>
            <a:pPr marL="0" indent="0">
              <a:buNone/>
            </a:pPr>
            <a:r>
              <a:rPr lang="en-US" sz="2000" dirty="0"/>
              <a:t>/homes/liu3zhen/teaching/BA17/Lab12_DE/DE/</a:t>
            </a:r>
            <a:r>
              <a:rPr lang="en-US" sz="2200" dirty="0" smtClean="0"/>
              <a:t>bm2.txt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total, four datasets: two mutants and two wild-types</a:t>
            </a:r>
            <a:endParaRPr lang="en-US" dirty="0"/>
          </a:p>
        </p:txBody>
      </p:sp>
      <p:pic>
        <p:nvPicPr>
          <p:cNvPr id="4" name="Picture 3" descr="Screen Shot 2015-04-28 at 11.4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5" y="3290959"/>
            <a:ext cx="2327326" cy="1546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881" y="5469061"/>
            <a:ext cx="698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Tang, HM, </a:t>
            </a:r>
            <a:r>
              <a:rPr lang="en-US" dirty="0" smtClean="0"/>
              <a:t>et al., </a:t>
            </a:r>
            <a:r>
              <a:rPr lang="en-US" dirty="0"/>
              <a:t>2014 The maize brown midrib2 (bm2) gene encodes a </a:t>
            </a:r>
            <a:r>
              <a:rPr lang="en-US" dirty="0" err="1"/>
              <a:t>methylenetetrahydrofolate</a:t>
            </a:r>
            <a:r>
              <a:rPr lang="en-US" dirty="0"/>
              <a:t> </a:t>
            </a:r>
            <a:r>
              <a:rPr lang="en-US" dirty="0" err="1"/>
              <a:t>reductase</a:t>
            </a:r>
            <a:r>
              <a:rPr lang="en-US" dirty="0"/>
              <a:t> that contributes to lignin accumulation. Plant J, 77: 380-392.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189" y="47899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8920" y="47804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027"/>
            <a:ext cx="8229600" cy="28831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DESeq2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source("http://</a:t>
            </a:r>
            <a:r>
              <a:rPr lang="en-US" dirty="0" err="1">
                <a:latin typeface="Courier"/>
                <a:cs typeface="Courier"/>
              </a:rPr>
              <a:t>bioconductor.org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biocLite.R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biocLite</a:t>
            </a:r>
            <a:r>
              <a:rPr lang="en-US" dirty="0">
                <a:latin typeface="Courier"/>
                <a:cs typeface="Courier"/>
              </a:rPr>
              <a:t>("DESeq2"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library("DESeq2")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011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13" y="276897"/>
            <a:ext cx="8813379" cy="4688170"/>
          </a:xfrm>
        </p:spPr>
        <p:txBody>
          <a:bodyPr/>
          <a:lstStyle/>
          <a:p>
            <a:r>
              <a:rPr lang="en-US" dirty="0" smtClean="0"/>
              <a:t>Your Turn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setup a working directory and read counting data "bm2.txt" to the variable "</a:t>
            </a:r>
            <a:r>
              <a:rPr lang="en-US" dirty="0" err="1" smtClean="0"/>
              <a:t>grc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datafile</a:t>
            </a:r>
            <a:r>
              <a:rPr lang="en-US" sz="2000" dirty="0" smtClean="0"/>
              <a:t>=</a:t>
            </a:r>
            <a:r>
              <a:rPr lang="en-US" sz="2000" dirty="0"/>
              <a:t>/homes/liu3zhen/teaching/BA17/Lab12_DE</a:t>
            </a:r>
            <a:r>
              <a:rPr lang="en-US" sz="2000" dirty="0" smtClean="0"/>
              <a:t>/DE/</a:t>
            </a:r>
            <a:r>
              <a:rPr lang="en-US" sz="2000" dirty="0"/>
              <a:t>bm2.txt</a:t>
            </a:r>
          </a:p>
        </p:txBody>
      </p:sp>
    </p:spTree>
    <p:extLst>
      <p:ext uri="{BB962C8B-B14F-4D97-AF65-F5344CB8AC3E}">
        <p14:creationId xmlns:p14="http://schemas.microsoft.com/office/powerpoint/2010/main" val="34323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working directory and 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7" y="1852738"/>
            <a:ext cx="8683433" cy="252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setwd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 smtClean="0">
                <a:solidFill>
                  <a:srgbClr val="FF0000"/>
                </a:solidFill>
                <a:latin typeface="Courier"/>
                <a:cs typeface="Courier"/>
              </a:rPr>
              <a:t>your working directory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datafile</a:t>
            </a:r>
            <a:r>
              <a:rPr lang="en-US" sz="1800" dirty="0">
                <a:latin typeface="Courier"/>
                <a:cs typeface="Courier"/>
              </a:rPr>
              <a:t>=/homes/liu3zhen/teaching/BA17/Lab12_DE</a:t>
            </a:r>
            <a:r>
              <a:rPr lang="en-US" sz="1800" dirty="0" smtClean="0">
                <a:latin typeface="Courier"/>
                <a:cs typeface="Courier"/>
              </a:rPr>
              <a:t>/DE</a:t>
            </a:r>
            <a:r>
              <a:rPr lang="en-US" sz="1800" dirty="0">
                <a:latin typeface="Courier"/>
                <a:cs typeface="Courier"/>
              </a:rPr>
              <a:t>/bm2.</a:t>
            </a:r>
            <a:r>
              <a:rPr lang="en-US" sz="1800" dirty="0" smtClean="0">
                <a:latin typeface="Courier"/>
                <a:cs typeface="Courier"/>
              </a:rPr>
              <a:t>txt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grc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&lt;- </a:t>
            </a:r>
            <a:r>
              <a:rPr lang="en-US" sz="1800" dirty="0" err="1">
                <a:latin typeface="Courier"/>
                <a:cs typeface="Courier"/>
              </a:rPr>
              <a:t>read.delim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datafile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head(</a:t>
            </a:r>
            <a:r>
              <a:rPr lang="en-US" sz="1800" dirty="0" err="1">
                <a:latin typeface="Courier"/>
                <a:cs typeface="Courier"/>
              </a:rPr>
              <a:t>grc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87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(read counts each gene)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736" y="1757256"/>
            <a:ext cx="6541941" cy="316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&gt; head(</a:t>
            </a:r>
            <a:r>
              <a:rPr lang="en-US" sz="2000" dirty="0" err="1">
                <a:latin typeface="Courier"/>
                <a:cs typeface="Courier"/>
              </a:rPr>
              <a:t>grc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    </a:t>
            </a:r>
            <a:r>
              <a:rPr lang="en-US" sz="2000" dirty="0" err="1">
                <a:latin typeface="Courier"/>
                <a:cs typeface="Courier"/>
              </a:rPr>
              <a:t>GeneID</a:t>
            </a:r>
            <a:r>
              <a:rPr lang="en-US" sz="2000" dirty="0">
                <a:latin typeface="Courier"/>
                <a:cs typeface="Courier"/>
              </a:rPr>
              <a:t> mut_1 wt_1 mut_2 wt_2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1 AC147602.5_FG004  6241 7181  3145 5364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2 AC148152.3_FG001     9    6    13    4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3 AC148152.3_FG005    45   62    52   37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4 AC148152.3_FG006     2    4     2   11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5 AC148152.3_FG008   803 1201   639 1036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6 AC148167.6_FG001  1394 1758  1192 1613</a:t>
            </a:r>
          </a:p>
        </p:txBody>
      </p:sp>
    </p:spTree>
    <p:extLst>
      <p:ext uri="{BB962C8B-B14F-4D97-AF65-F5344CB8AC3E}">
        <p14:creationId xmlns:p14="http://schemas.microsoft.com/office/powerpoint/2010/main" val="269756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13" y="1384876"/>
            <a:ext cx="880025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count information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geneid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grc$GeneID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grc</a:t>
            </a:r>
            <a:r>
              <a:rPr lang="en-US" sz="2000" dirty="0">
                <a:latin typeface="Courier"/>
                <a:cs typeface="Courier"/>
              </a:rPr>
              <a:t>[, 2:5]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as.matrix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sample names and grouping information (treatment)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sample.ids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treatment &lt;- c("</a:t>
            </a:r>
            <a:r>
              <a:rPr lang="en-US" sz="2000" dirty="0" err="1">
                <a:latin typeface="Courier"/>
                <a:cs typeface="Courier"/>
              </a:rPr>
              <a:t>mut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wt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mut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wt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treatment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sample.info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&lt;</a:t>
            </a:r>
            <a:r>
              <a:rPr lang="en-US" sz="1800" dirty="0" smtClean="0">
                <a:latin typeface="Courier"/>
                <a:cs typeface="Courier"/>
              </a:rPr>
              <a:t>- </a:t>
            </a:r>
            <a:r>
              <a:rPr lang="en-US" sz="1800" dirty="0" err="1" smtClean="0">
                <a:latin typeface="Courier"/>
                <a:cs typeface="Courier"/>
              </a:rPr>
              <a:t>data.frame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row.names</a:t>
            </a:r>
            <a:r>
              <a:rPr lang="en-US" sz="1800" dirty="0" smtClean="0">
                <a:latin typeface="Courier"/>
                <a:cs typeface="Courier"/>
              </a:rPr>
              <a:t>=</a:t>
            </a:r>
            <a:r>
              <a:rPr lang="en-US" sz="1800" dirty="0" err="1" smtClean="0">
                <a:latin typeface="Courier"/>
                <a:cs typeface="Courier"/>
              </a:rPr>
              <a:t>sample.ids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trt</a:t>
            </a:r>
            <a:r>
              <a:rPr lang="en-US" sz="1800" dirty="0" smtClean="0">
                <a:latin typeface="Courier"/>
                <a:cs typeface="Courier"/>
              </a:rPr>
              <a:t>=treatment)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sample.info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353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35" y="1868301"/>
            <a:ext cx="7907394" cy="150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DESeqDataSetFromMatrix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countData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in.data</a:t>
            </a:r>
            <a:r>
              <a:rPr lang="en-US" sz="18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</a:t>
            </a:r>
            <a:r>
              <a:rPr lang="en-US" sz="1800" dirty="0" err="1" smtClean="0">
                <a:latin typeface="Courier"/>
                <a:cs typeface="Courier"/>
              </a:rPr>
              <a:t>colData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, formula(~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DESeq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, "Wald")</a:t>
            </a:r>
          </a:p>
        </p:txBody>
      </p:sp>
    </p:spTree>
    <p:extLst>
      <p:ext uri="{BB962C8B-B14F-4D97-AF65-F5344CB8AC3E}">
        <p14:creationId xmlns:p14="http://schemas.microsoft.com/office/powerpoint/2010/main" val="394017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033"/>
            <a:ext cx="8229600" cy="294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DE: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res &lt;- results(</a:t>
            </a: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cooksCutoff</a:t>
            </a:r>
            <a:r>
              <a:rPr lang="en-US" sz="1800" dirty="0">
                <a:latin typeface="Courier"/>
                <a:cs typeface="Courier"/>
              </a:rPr>
              <a:t>=F, </a:t>
            </a:r>
            <a:r>
              <a:rPr lang="en-US" sz="1800" dirty="0" err="1">
                <a:latin typeface="Courier"/>
                <a:cs typeface="Courier"/>
              </a:rPr>
              <a:t>independentFiltering</a:t>
            </a:r>
            <a:r>
              <a:rPr lang="en-US" sz="1800" dirty="0">
                <a:latin typeface="Courier"/>
                <a:cs typeface="Courier"/>
              </a:rPr>
              <a:t>=T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res$GeneID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geneid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res </a:t>
            </a:r>
            <a:r>
              <a:rPr lang="en-US" sz="1800" dirty="0">
                <a:latin typeface="Courier"/>
                <a:cs typeface="Courier"/>
              </a:rPr>
              <a:t>&lt;- res[,c("GeneID"</a:t>
            </a:r>
            <a:r>
              <a:rPr lang="en-US" sz="1800" dirty="0" smtClean="0">
                <a:latin typeface="Courier"/>
                <a:cs typeface="Courier"/>
              </a:rPr>
              <a:t>,"log2FoldChange"</a:t>
            </a:r>
            <a:r>
              <a:rPr lang="en-US" sz="1800" dirty="0">
                <a:latin typeface="Courier"/>
                <a:cs typeface="Courier"/>
              </a:rPr>
              <a:t>, "</a:t>
            </a:r>
            <a:r>
              <a:rPr lang="en-US" sz="1800" dirty="0" err="1">
                <a:latin typeface="Courier"/>
                <a:cs typeface="Courier"/>
              </a:rPr>
              <a:t>pvalue</a:t>
            </a:r>
            <a:r>
              <a:rPr lang="en-US" sz="1800" dirty="0">
                <a:latin typeface="Courier"/>
                <a:cs typeface="Courier"/>
              </a:rPr>
              <a:t>", "</a:t>
            </a:r>
            <a:r>
              <a:rPr lang="en-US" sz="1800" dirty="0" err="1">
                <a:latin typeface="Courier"/>
                <a:cs typeface="Courier"/>
              </a:rPr>
              <a:t>padj</a:t>
            </a:r>
            <a:r>
              <a:rPr lang="en-US" sz="1800" dirty="0">
                <a:latin typeface="Courier"/>
                <a:cs typeface="Courier"/>
              </a:rPr>
              <a:t>")]</a:t>
            </a:r>
          </a:p>
        </p:txBody>
      </p:sp>
    </p:spTree>
    <p:extLst>
      <p:ext uri="{BB962C8B-B14F-4D97-AF65-F5344CB8AC3E}">
        <p14:creationId xmlns:p14="http://schemas.microsoft.com/office/powerpoint/2010/main" val="42418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47" y="2584003"/>
            <a:ext cx="4557180" cy="4156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196" y="1279268"/>
            <a:ext cx="86044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400" dirty="0" err="1">
                <a:latin typeface="Courier"/>
                <a:cs typeface="Courier"/>
              </a:rPr>
              <a:t>hist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res$pvalue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xlab</a:t>
            </a:r>
            <a:r>
              <a:rPr lang="en-US" sz="2400" dirty="0">
                <a:latin typeface="Courier"/>
                <a:cs typeface="Courier"/>
              </a:rPr>
              <a:t> = "p-values"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ylab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"Number of genes", main = "bm2")</a:t>
            </a:r>
          </a:p>
        </p:txBody>
      </p:sp>
    </p:spTree>
    <p:extLst>
      <p:ext uri="{BB962C8B-B14F-4D97-AF65-F5344CB8AC3E}">
        <p14:creationId xmlns:p14="http://schemas.microsoft.com/office/powerpoint/2010/main" val="33579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199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Today's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" y="1867178"/>
            <a:ext cx="8229600" cy="22099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from reads to alignments (GSNAP)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from alignments to read counts (</a:t>
            </a:r>
            <a:r>
              <a:rPr lang="en-US" sz="3200" dirty="0" err="1" smtClean="0"/>
              <a:t>HTSeq</a:t>
            </a:r>
            <a:r>
              <a:rPr lang="en-US" sz="3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Differential expression analysis (DESeq2)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240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067" y="1047625"/>
            <a:ext cx="8229600" cy="906694"/>
          </a:xfrm>
        </p:spPr>
        <p:txBody>
          <a:bodyPr/>
          <a:lstStyle/>
          <a:p>
            <a:pPr marL="0" indent="0">
              <a:buNone/>
            </a:pPr>
            <a:r>
              <a:rPr lang="fi-FI" dirty="0" err="1">
                <a:latin typeface="Courier"/>
                <a:cs typeface="Courier"/>
              </a:rPr>
              <a:t>plotMA(dds</a:t>
            </a:r>
            <a:r>
              <a:rPr lang="fi-FI" dirty="0">
                <a:latin typeface="Courier"/>
                <a:cs typeface="Courier"/>
              </a:rPr>
              <a:t>, alpha = 0.05</a:t>
            </a:r>
            <a:r>
              <a:rPr lang="fi-FI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fi-FI" dirty="0">
                <a:latin typeface="Courier"/>
                <a:cs typeface="Courier"/>
              </a:rPr>
              <a:t>	</a:t>
            </a:r>
            <a:r>
              <a:rPr lang="fi-FI" dirty="0" smtClean="0">
                <a:latin typeface="Courier"/>
                <a:cs typeface="Courier"/>
              </a:rPr>
              <a:t>	main </a:t>
            </a:r>
            <a:r>
              <a:rPr lang="fi-FI" dirty="0">
                <a:latin typeface="Courier"/>
                <a:cs typeface="Courier"/>
              </a:rPr>
              <a:t>= "bm2-MA", </a:t>
            </a:r>
            <a:r>
              <a:rPr lang="fi-FI" dirty="0" err="1">
                <a:latin typeface="Courier"/>
                <a:cs typeface="Courier"/>
              </a:rPr>
              <a:t>ylim</a:t>
            </a:r>
            <a:r>
              <a:rPr lang="fi-FI" dirty="0">
                <a:latin typeface="Courier"/>
                <a:cs typeface="Courier"/>
              </a:rPr>
              <a:t> = c(-10, 5))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98" y="2167445"/>
            <a:ext cx="4127086" cy="41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217" y="1652614"/>
            <a:ext cx="4441243" cy="294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&lt;course directory&gt;</a:t>
            </a:r>
          </a:p>
          <a:p>
            <a:pPr marL="0" indent="0">
              <a:buNone/>
            </a:pPr>
            <a:r>
              <a:rPr lang="en-US" sz="3200" dirty="0" smtClean="0"/>
              <a:t>------ Lab12_RNA-Seq</a:t>
            </a:r>
          </a:p>
          <a:p>
            <a:pPr marL="0" indent="0">
              <a:buNone/>
            </a:pPr>
            <a:r>
              <a:rPr lang="en-US" sz="3200" dirty="0" smtClean="0"/>
              <a:t>-------------- </a:t>
            </a:r>
            <a:r>
              <a:rPr lang="en-US" sz="3200" dirty="0" err="1" smtClean="0"/>
              <a:t>aln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</a:t>
            </a:r>
            <a:r>
              <a:rPr lang="en-US" sz="3200" dirty="0" smtClean="0"/>
              <a:t>-----</a:t>
            </a:r>
            <a:r>
              <a:rPr lang="en-US" sz="3200" dirty="0"/>
              <a:t>--------</a:t>
            </a:r>
            <a:r>
              <a:rPr lang="en-US" sz="3200" dirty="0" smtClean="0"/>
              <a:t> 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the reference genome for GSNAP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432" y="2307226"/>
            <a:ext cx="6015140" cy="1111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index reference genome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gmap_build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-D . -d ref </a:t>
            </a:r>
            <a:r>
              <a:rPr lang="en-US" dirty="0" err="1" smtClean="0">
                <a:latin typeface="Courier"/>
                <a:cs typeface="Courier"/>
              </a:rPr>
              <a:t>ref.fas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6532" y="4059919"/>
            <a:ext cx="1733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skip to run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1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GSNAP to align </a:t>
            </a:r>
            <a:r>
              <a:rPr lang="en-US" b="1" dirty="0" smtClean="0">
                <a:solidFill>
                  <a:srgbClr val="FF0000"/>
                </a:solidFill>
              </a:rPr>
              <a:t>SE</a:t>
            </a:r>
            <a:r>
              <a:rPr lang="en-US" dirty="0" smtClean="0"/>
              <a:t> reads to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50" y="1091926"/>
            <a:ext cx="8201775" cy="56661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refpath</a:t>
            </a:r>
            <a:r>
              <a:rPr lang="en-US" sz="1600" dirty="0">
                <a:latin typeface="Courier"/>
                <a:cs typeface="Courier"/>
              </a:rPr>
              <a:t>=/homes/liu3zhen/teaching/BA17/Lab12_DE/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db</a:t>
            </a:r>
            <a:r>
              <a:rPr lang="en-US" sz="2000" dirty="0" smtClean="0">
                <a:latin typeface="Courier"/>
                <a:cs typeface="Courier"/>
              </a:rPr>
              <a:t>=ref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fq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/homes/liu3zhen/teaching/BA17/Lab12_DE/</a:t>
            </a:r>
            <a:r>
              <a:rPr lang="en-US" sz="1600" dirty="0" err="1">
                <a:latin typeface="Courier"/>
                <a:cs typeface="Courier"/>
              </a:rPr>
              <a:t>fastq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 smtClean="0">
                <a:latin typeface="Courier"/>
                <a:cs typeface="Courier"/>
              </a:rPr>
              <a:t>se.fq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out</a:t>
            </a:r>
            <a:r>
              <a:rPr lang="en-US" sz="2000" dirty="0" smtClean="0">
                <a:latin typeface="Courier"/>
                <a:cs typeface="Courier"/>
              </a:rPr>
              <a:t>=se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### alignment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/homes/liu3zhen/software/bin/</a:t>
            </a:r>
            <a:r>
              <a:rPr lang="en-US" sz="2000" dirty="0" err="1">
                <a:latin typeface="Courier"/>
                <a:cs typeface="Courier"/>
              </a:rPr>
              <a:t>gsnap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D $</a:t>
            </a:r>
            <a:r>
              <a:rPr lang="en-US" sz="2000" dirty="0" err="1">
                <a:latin typeface="Courier"/>
                <a:cs typeface="Courier"/>
              </a:rPr>
              <a:t>refpath</a:t>
            </a:r>
            <a:r>
              <a:rPr lang="en-US" sz="2000" dirty="0">
                <a:latin typeface="Courier"/>
                <a:cs typeface="Courier"/>
              </a:rPr>
              <a:t> -d $</a:t>
            </a:r>
            <a:r>
              <a:rPr lang="en-US" sz="2000" dirty="0" err="1">
                <a:latin typeface="Courier"/>
                <a:cs typeface="Courier"/>
              </a:rPr>
              <a:t>db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-B 2 -N 1 -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2 -n 3 -t 4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--format=</a:t>
            </a:r>
            <a:r>
              <a:rPr lang="en-US" sz="2000" dirty="0" err="1">
                <a:latin typeface="Courier"/>
                <a:cs typeface="Courier"/>
              </a:rPr>
              <a:t>sam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fq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&gt;$</a:t>
            </a:r>
            <a:r>
              <a:rPr lang="en-US" sz="2000" dirty="0" err="1" smtClean="0">
                <a:latin typeface="Courier"/>
                <a:cs typeface="Courier"/>
              </a:rPr>
              <a:t>out.sam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### sorted, indexed 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 view -</a:t>
            </a:r>
            <a:r>
              <a:rPr lang="en-US" sz="2000" dirty="0" err="1">
                <a:latin typeface="Courier"/>
                <a:cs typeface="Courier"/>
              </a:rPr>
              <a:t>bS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out.sam</a:t>
            </a:r>
            <a:r>
              <a:rPr lang="en-US" sz="2000" dirty="0">
                <a:latin typeface="Courier"/>
                <a:cs typeface="Courier"/>
              </a:rPr>
              <a:t> -o 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sort 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r>
              <a:rPr lang="en-US" sz="2000" dirty="0" smtClean="0">
                <a:latin typeface="Courier"/>
                <a:cs typeface="Courier"/>
              </a:rPr>
              <a:t> –o $</a:t>
            </a:r>
            <a:r>
              <a:rPr lang="en-US" sz="2000" dirty="0" err="1" smtClean="0">
                <a:latin typeface="Courier"/>
                <a:cs typeface="Courier"/>
              </a:rPr>
              <a:t>out.bam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index $</a:t>
            </a:r>
            <a:r>
              <a:rPr lang="en-US" sz="2000" dirty="0" err="1">
                <a:latin typeface="Courier"/>
                <a:cs typeface="Courier"/>
              </a:rPr>
              <a:t>out.bam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rm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178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GSNAP to align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reads to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08" y="1047626"/>
            <a:ext cx="8716284" cy="461446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refpath</a:t>
            </a:r>
            <a:r>
              <a:rPr lang="en-US" sz="1600" dirty="0">
                <a:latin typeface="Courier"/>
                <a:cs typeface="Courier"/>
              </a:rPr>
              <a:t>=/homes/liu3zhen/teaching/BA17/Lab12_DE/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db</a:t>
            </a:r>
            <a:r>
              <a:rPr lang="en-US" sz="2000" dirty="0">
                <a:latin typeface="Courier"/>
                <a:cs typeface="Courier"/>
              </a:rPr>
              <a:t>=ref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fq1=/homes/liu3zhen/teaching/BA17/Lab12_DE/</a:t>
            </a:r>
            <a:r>
              <a:rPr lang="en-US" sz="1400" dirty="0" err="1">
                <a:latin typeface="Courier"/>
                <a:cs typeface="Courier"/>
              </a:rPr>
              <a:t>fastq</a:t>
            </a:r>
            <a:r>
              <a:rPr lang="en-US" sz="1400" dirty="0">
                <a:latin typeface="Courier"/>
                <a:cs typeface="Courier"/>
              </a:rPr>
              <a:t>/sample.pe1.</a:t>
            </a:r>
            <a:r>
              <a:rPr lang="en-US" sz="1400" dirty="0" smtClean="0">
                <a:latin typeface="Courier"/>
                <a:cs typeface="Courier"/>
              </a:rPr>
              <a:t>fq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fq2=/homes/liu3zhen/teaching/BA17/Lab12_DE/</a:t>
            </a:r>
            <a:r>
              <a:rPr lang="en-US" sz="1400" dirty="0" err="1">
                <a:latin typeface="Courier"/>
                <a:cs typeface="Courier"/>
              </a:rPr>
              <a:t>fastq</a:t>
            </a:r>
            <a:r>
              <a:rPr lang="en-US" sz="1400" dirty="0">
                <a:latin typeface="Courier"/>
                <a:cs typeface="Courier"/>
              </a:rPr>
              <a:t>/sample.pe2.</a:t>
            </a:r>
            <a:r>
              <a:rPr lang="en-US" sz="1400" dirty="0" smtClean="0">
                <a:latin typeface="Courier"/>
                <a:cs typeface="Courier"/>
              </a:rPr>
              <a:t>fq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out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### alignment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/homes/liu3zhen/software/bin/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r>
              <a:rPr lang="en-US" sz="1600" dirty="0">
                <a:latin typeface="Courier"/>
                <a:cs typeface="Courier"/>
              </a:rPr>
              <a:t> -D $</a:t>
            </a:r>
            <a:r>
              <a:rPr lang="en-US" sz="1600" dirty="0" err="1" smtClean="0">
                <a:latin typeface="Courier"/>
                <a:cs typeface="Courier"/>
              </a:rPr>
              <a:t>refpath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-d $</a:t>
            </a:r>
            <a:r>
              <a:rPr lang="en-US" sz="1600" dirty="0" err="1">
                <a:latin typeface="Courier"/>
                <a:cs typeface="Courier"/>
              </a:rPr>
              <a:t>db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-B 2 -N 1 -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2 -n 3 -t 4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--format=</a:t>
            </a:r>
            <a:r>
              <a:rPr lang="en-US" sz="1600" dirty="0" err="1">
                <a:latin typeface="Courier"/>
                <a:cs typeface="Courier"/>
              </a:rPr>
              <a:t>sam</a:t>
            </a:r>
            <a:r>
              <a:rPr lang="en-US" sz="1600" dirty="0">
                <a:latin typeface="Courier"/>
                <a:cs typeface="Courier"/>
              </a:rPr>
              <a:t> $fq1 $fq2 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</a:t>
            </a:r>
            <a:r>
              <a:rPr lang="en-US" sz="1600" dirty="0">
                <a:latin typeface="Courier"/>
                <a:cs typeface="Courier"/>
              </a:rPr>
              <a:t>## sorted, indexed BAM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samtools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view -</a:t>
            </a:r>
            <a:r>
              <a:rPr lang="en-US" sz="1600" dirty="0" err="1">
                <a:latin typeface="Courier"/>
                <a:cs typeface="Courier"/>
              </a:rPr>
              <a:t>bS</a:t>
            </a:r>
            <a:r>
              <a:rPr lang="en-US" sz="1600" dirty="0">
                <a:latin typeface="Courier"/>
                <a:cs typeface="Courier"/>
              </a:rPr>
              <a:t>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##### note: sort by name for PE data, which is required for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HTSeq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sort </a:t>
            </a:r>
            <a:r>
              <a:rPr lang="en-US" sz="1600" dirty="0" smtClean="0">
                <a:latin typeface="Courier"/>
                <a:cs typeface="Courier"/>
              </a:rPr>
              <a:t>-n 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r>
              <a:rPr lang="en-US" sz="1600" dirty="0" smtClean="0">
                <a:latin typeface="Courier"/>
                <a:cs typeface="Courier"/>
              </a:rPr>
              <a:t> –o $</a:t>
            </a:r>
            <a:r>
              <a:rPr lang="en-US" sz="1600" dirty="0" err="1" smtClean="0">
                <a:latin typeface="Courier"/>
                <a:cs typeface="Courier"/>
              </a:rPr>
              <a:t>out.sortbyname.bam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rm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8220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to count reads for each gene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56" y="1433547"/>
            <a:ext cx="4838940" cy="4346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2642" y="6234979"/>
            <a:ext cx="427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http://www-</a:t>
            </a:r>
            <a:r>
              <a:rPr lang="en-US" sz="1200" dirty="0" err="1"/>
              <a:t>huber.embl.de</a:t>
            </a:r>
            <a:r>
              <a:rPr lang="en-US" sz="1200" dirty="0"/>
              <a:t>/users/</a:t>
            </a:r>
            <a:r>
              <a:rPr lang="en-US" sz="1200" dirty="0" err="1"/>
              <a:t>anders</a:t>
            </a:r>
            <a:r>
              <a:rPr lang="en-US" sz="1200" dirty="0"/>
              <a:t>/</a:t>
            </a:r>
            <a:r>
              <a:rPr lang="en-US" sz="1200" dirty="0" err="1"/>
              <a:t>HTSeq</a:t>
            </a:r>
            <a:r>
              <a:rPr lang="en-US" sz="1200" dirty="0"/>
              <a:t>/doc/</a:t>
            </a:r>
            <a:r>
              <a:rPr lang="en-US" sz="1200" dirty="0" err="1"/>
              <a:t>count.html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306429" y="1317651"/>
            <a:ext cx="868925" cy="46308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pip2.7 install --user </a:t>
            </a:r>
            <a:r>
              <a:rPr lang="en-US" sz="1800" dirty="0" err="1"/>
              <a:t>numpy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pip2.7 install --user </a:t>
            </a:r>
            <a:r>
              <a:rPr lang="en-US" sz="1800" dirty="0" err="1"/>
              <a:t>PySam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cd ~</a:t>
            </a:r>
          </a:p>
          <a:p>
            <a:pPr marL="0" indent="0">
              <a:buNone/>
            </a:pPr>
            <a:r>
              <a:rPr lang="en-US" sz="1800" dirty="0" err="1"/>
              <a:t>mkdir</a:t>
            </a:r>
            <a:r>
              <a:rPr lang="en-US" sz="1800" dirty="0"/>
              <a:t> </a:t>
            </a:r>
            <a:r>
              <a:rPr lang="en-US" sz="1800" dirty="0" smtClean="0"/>
              <a:t>software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cd </a:t>
            </a:r>
            <a:r>
              <a:rPr lang="en-US" sz="1800" dirty="0" smtClean="0"/>
              <a:t>software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mkdir</a:t>
            </a:r>
            <a:r>
              <a:rPr lang="en-US" sz="1800" dirty="0"/>
              <a:t> </a:t>
            </a:r>
            <a:r>
              <a:rPr lang="en-US" sz="1800" dirty="0" err="1" smtClean="0"/>
              <a:t>HTSeq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cd </a:t>
            </a:r>
            <a:r>
              <a:rPr lang="en-US" sz="1800" dirty="0" err="1" smtClean="0"/>
              <a:t>HTSeq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wget</a:t>
            </a:r>
            <a:r>
              <a:rPr lang="en-US" sz="1800" dirty="0"/>
              <a:t> https://</a:t>
            </a:r>
            <a:r>
              <a:rPr lang="en-US" sz="1800" dirty="0" err="1"/>
              <a:t>pypi.python.org</a:t>
            </a:r>
            <a:r>
              <a:rPr lang="en-US" sz="1800" dirty="0"/>
              <a:t>/packages/source/H/</a:t>
            </a:r>
            <a:r>
              <a:rPr lang="en-US" sz="1800" dirty="0" err="1"/>
              <a:t>HTSeq</a:t>
            </a:r>
            <a:r>
              <a:rPr lang="en-US" sz="1800" dirty="0"/>
              <a:t>/HTSeq-0.6.1p1.tar.gz</a:t>
            </a:r>
          </a:p>
          <a:p>
            <a:pPr marL="0" indent="0">
              <a:buNone/>
            </a:pPr>
            <a:r>
              <a:rPr lang="en-US" sz="1800" dirty="0"/>
              <a:t>tar -</a:t>
            </a:r>
            <a:r>
              <a:rPr lang="en-US" sz="1800" dirty="0" err="1"/>
              <a:t>xf</a:t>
            </a:r>
            <a:r>
              <a:rPr lang="en-US" sz="1800" dirty="0"/>
              <a:t> HTSeq-0.6.1p1.tar.gz</a:t>
            </a:r>
          </a:p>
          <a:p>
            <a:pPr marL="0" indent="0">
              <a:buNone/>
            </a:pPr>
            <a:r>
              <a:rPr lang="en-US" sz="1800" dirty="0"/>
              <a:t>cd HTSeq-0.6.1p1</a:t>
            </a:r>
          </a:p>
          <a:p>
            <a:pPr marL="0" indent="0">
              <a:buNone/>
            </a:pPr>
            <a:r>
              <a:rPr lang="en-US" sz="1800" dirty="0"/>
              <a:t>python2.7 </a:t>
            </a:r>
            <a:r>
              <a:rPr lang="en-US" sz="1800" dirty="0" err="1"/>
              <a:t>setup.py</a:t>
            </a:r>
            <a:r>
              <a:rPr lang="en-US" sz="1800" dirty="0"/>
              <a:t> install --user</a:t>
            </a:r>
          </a:p>
          <a:p>
            <a:pPr marL="0" indent="0">
              <a:buNone/>
            </a:pPr>
            <a:r>
              <a:rPr lang="en-US" sz="1800" dirty="0"/>
              <a:t>export PATH=$PATH:~/</a:t>
            </a:r>
            <a:r>
              <a:rPr lang="en-US" sz="1800" dirty="0" smtClean="0"/>
              <a:t>software/</a:t>
            </a:r>
            <a:r>
              <a:rPr lang="en-US" sz="1800" dirty="0" err="1"/>
              <a:t>HTSeq</a:t>
            </a:r>
            <a:r>
              <a:rPr lang="en-US" sz="1800" dirty="0"/>
              <a:t>/HTSeq-0.6.1p1/build/scripts-2.7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50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– Single-end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53" y="1480358"/>
            <a:ext cx="8163947" cy="399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</a:t>
            </a:r>
            <a:r>
              <a:rPr lang="en-US" sz="1800" dirty="0" err="1" smtClean="0">
                <a:latin typeface="Courier"/>
                <a:cs typeface="Courier"/>
              </a:rPr>
              <a:t>gtf</a:t>
            </a:r>
            <a:r>
              <a:rPr lang="en-US" sz="1800" dirty="0" smtClean="0">
                <a:latin typeface="Courier"/>
                <a:cs typeface="Courier"/>
              </a:rPr>
              <a:t> file: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=/homes/liu3zhen/teaching/BA17/Lab12_DE/</a:t>
            </a:r>
            <a:r>
              <a:rPr lang="en-US" sz="1200" dirty="0" err="1" smtClean="0">
                <a:latin typeface="Courier"/>
                <a:cs typeface="Courier"/>
              </a:rPr>
              <a:t>gtf</a:t>
            </a:r>
            <a:r>
              <a:rPr lang="en-US" sz="1200" dirty="0" smtClean="0">
                <a:latin typeface="Courier"/>
                <a:cs typeface="Courier"/>
              </a:rPr>
              <a:t>/ZmB73_5b_FGS.standard.gtf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### BAM data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bam=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/homes/liu3zhen/teaching/BA17/Lab12_DE/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aln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200" dirty="0" err="1" smtClean="0">
                <a:latin typeface="Courier"/>
                <a:cs typeface="Courier"/>
              </a:rPr>
              <a:t>se.bam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counting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/homes/liu3zhen/software/bin/</a:t>
            </a:r>
            <a:r>
              <a:rPr lang="en-US" sz="1800" dirty="0" err="1">
                <a:latin typeface="Courier"/>
                <a:cs typeface="Courier"/>
              </a:rPr>
              <a:t>htseq</a:t>
            </a:r>
            <a:r>
              <a:rPr lang="en-US" sz="1800" dirty="0">
                <a:latin typeface="Courier"/>
                <a:cs typeface="Courier"/>
              </a:rPr>
              <a:t>-count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-stranded=no --type=exon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-format=bam --</a:t>
            </a:r>
            <a:r>
              <a:rPr lang="en-US" sz="1800" dirty="0" err="1">
                <a:latin typeface="Courier"/>
                <a:cs typeface="Courier"/>
              </a:rPr>
              <a:t>minaqual</a:t>
            </a:r>
            <a:r>
              <a:rPr lang="en-US" sz="1800" dirty="0">
                <a:latin typeface="Courier"/>
                <a:cs typeface="Courier"/>
              </a:rPr>
              <a:t>=30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-mode=union $bam $</a:t>
            </a:r>
            <a:r>
              <a:rPr lang="en-US" sz="1800" dirty="0" err="1">
                <a:latin typeface="Courier"/>
                <a:cs typeface="Courier"/>
              </a:rPr>
              <a:t>gtf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dirty="0" err="1">
                <a:latin typeface="Courier"/>
                <a:cs typeface="Courier"/>
              </a:rPr>
              <a:t>se.counts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9557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15112</TotalTime>
  <Words>1136</Words>
  <Application>Microsoft Macintosh PowerPoint</Application>
  <PresentationFormat>On-screen Show (4:3)</PresentationFormat>
  <Paragraphs>158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RNA-Seq (lab)  Bioinformatics Applications (PLPTH813)</vt:lpstr>
      <vt:lpstr>Today's Lab</vt:lpstr>
      <vt:lpstr>Working directories</vt:lpstr>
      <vt:lpstr>Index the reference genome for GSNAP alignments</vt:lpstr>
      <vt:lpstr>GSNAP to align SE reads to the reference genome</vt:lpstr>
      <vt:lpstr>GSNAP to align PE reads to the reference genome</vt:lpstr>
      <vt:lpstr>HTSeq to count reads for each gene</vt:lpstr>
      <vt:lpstr>HTSeq Installation</vt:lpstr>
      <vt:lpstr>HTSeq – Single-end reads</vt:lpstr>
      <vt:lpstr>HTSeq – Paired-end reads</vt:lpstr>
      <vt:lpstr>count data</vt:lpstr>
      <vt:lpstr>DESeq2 installation</vt:lpstr>
      <vt:lpstr>Your Turn   setup a working directory and read counting data "bm2.txt" to the variable "grc"    datafile=/homes/liu3zhen/teaching/BA17/Lab12_DE/DE/bm2.txt</vt:lpstr>
      <vt:lpstr>Set the working directory and import data</vt:lpstr>
      <vt:lpstr>data (read counts each gene)</vt:lpstr>
      <vt:lpstr>data organization</vt:lpstr>
      <vt:lpstr>DESeq2</vt:lpstr>
      <vt:lpstr>Output</vt:lpstr>
      <vt:lpstr>p-values</vt:lpstr>
      <vt:lpstr>MA plot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189</cp:revision>
  <dcterms:created xsi:type="dcterms:W3CDTF">2014-12-15T18:58:14Z</dcterms:created>
  <dcterms:modified xsi:type="dcterms:W3CDTF">2017-04-27T17:07:10Z</dcterms:modified>
</cp:coreProperties>
</file>