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1" r:id="rId2"/>
    <p:sldId id="269" r:id="rId3"/>
    <p:sldId id="314" r:id="rId4"/>
    <p:sldId id="324" r:id="rId5"/>
    <p:sldId id="325" r:id="rId6"/>
    <p:sldId id="317" r:id="rId7"/>
    <p:sldId id="319" r:id="rId8"/>
    <p:sldId id="320" r:id="rId9"/>
    <p:sldId id="321" r:id="rId10"/>
    <p:sldId id="334" r:id="rId11"/>
    <p:sldId id="322" r:id="rId12"/>
    <p:sldId id="323" r:id="rId13"/>
    <p:sldId id="333" r:id="rId14"/>
    <p:sldId id="326" r:id="rId15"/>
    <p:sldId id="339" r:id="rId16"/>
    <p:sldId id="335" r:id="rId17"/>
    <p:sldId id="327" r:id="rId18"/>
    <p:sldId id="338" r:id="rId19"/>
    <p:sldId id="336" r:id="rId20"/>
    <p:sldId id="337" r:id="rId21"/>
    <p:sldId id="33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745" autoAdjust="0"/>
  </p:normalViewPr>
  <p:slideViewPr>
    <p:cSldViewPr snapToGrid="0" snapToObjects="1">
      <p:cViewPr varScale="1">
        <p:scale>
          <a:sx n="80" d="100"/>
          <a:sy n="80" d="100"/>
        </p:scale>
        <p:origin x="-1808" y="-112"/>
      </p:cViewPr>
      <p:guideLst>
        <p:guide orient="horz" pos="2875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2.xlsx"/><Relationship Id="rId4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QTL mapping and GWAS</a:t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 smtClean="0"/>
          </a:p>
          <a:p>
            <a:r>
              <a:rPr lang="en-US" sz="2800" dirty="0" smtClean="0"/>
              <a:t>4/13/2017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7968" y="1584379"/>
            <a:ext cx="7672646" cy="21867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# Calculate the error LOD score</a:t>
            </a:r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error.prob</a:t>
            </a:r>
            <a:r>
              <a:rPr lang="en-US" dirty="0"/>
              <a:t>=0.01</a:t>
            </a:r>
            <a:r>
              <a:rPr lang="en-US" dirty="0" smtClean="0"/>
              <a:t>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 List the genotypes </a:t>
            </a:r>
            <a:r>
              <a:rPr lang="en-US" dirty="0"/>
              <a:t>that </a:t>
            </a:r>
            <a:r>
              <a:rPr lang="en-US" dirty="0" smtClean="0"/>
              <a:t>are likely error</a:t>
            </a:r>
            <a:endParaRPr lang="en-US" dirty="0"/>
          </a:p>
          <a:p>
            <a:pPr algn="l"/>
            <a:r>
              <a:rPr lang="en-US" dirty="0" err="1"/>
              <a:t>top.errorlod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genotypes that are likely wrong</a:t>
            </a:r>
            <a:endParaRPr lang="en-US" dirty="0"/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3" y="4093733"/>
            <a:ext cx="3405773" cy="21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935"/>
            <a:ext cx="8495409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dirty="0" err="1" smtClean="0"/>
              <a:t>qtld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calc.genoprob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/>
              <a:t>step=2, </a:t>
            </a:r>
            <a:r>
              <a:rPr lang="en-US" dirty="0" err="1" smtClean="0"/>
              <a:t>map.function</a:t>
            </a:r>
            <a:r>
              <a:rPr lang="en-US" dirty="0"/>
              <a:t>="</a:t>
            </a:r>
            <a:r>
              <a:rPr lang="en-US" dirty="0" err="1" smtClean="0"/>
              <a:t>haldane</a:t>
            </a:r>
            <a:r>
              <a:rPr lang="en-US" dirty="0" smtClean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interval mapping</a:t>
            </a:r>
          </a:p>
          <a:p>
            <a:pPr marL="0" indent="0">
              <a:buNone/>
            </a:pPr>
            <a:r>
              <a:rPr lang="en-US" dirty="0" err="1" smtClean="0"/>
              <a:t>imqtl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scanone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/>
              <a:t>pheno.col</a:t>
            </a:r>
            <a:r>
              <a:rPr lang="en-US" dirty="0"/>
              <a:t>=1</a:t>
            </a:r>
            <a:r>
              <a:rPr lang="en-US" dirty="0" smtClean="0"/>
              <a:t>, method</a:t>
            </a:r>
            <a:r>
              <a:rPr lang="en-US" dirty="0"/>
              <a:t>="</a:t>
            </a:r>
            <a:r>
              <a:rPr lang="en-US" dirty="0" err="1"/>
              <a:t>hk</a:t>
            </a:r>
            <a:r>
              <a:rPr lang="en-US" dirty="0" smtClean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plot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plot</a:t>
            </a:r>
            <a:r>
              <a:rPr lang="en-US" dirty="0" smtClean="0"/>
              <a:t>(</a:t>
            </a:r>
            <a:r>
              <a:rPr lang="en-US" dirty="0" err="1" smtClean="0"/>
              <a:t>imqtl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QTL mapping (interval mapping)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533892"/>
            <a:ext cx="3997420" cy="31979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2761" y="4526002"/>
            <a:ext cx="2144467" cy="2175577"/>
            <a:chOff x="2212761" y="4526002"/>
            <a:chExt cx="2144467" cy="2175577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5853" y="6455358"/>
              <a:ext cx="2131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07400" cy="4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QTL with permutation</a:t>
            </a:r>
          </a:p>
          <a:p>
            <a:pPr marL="0" indent="0">
              <a:buNone/>
            </a:pPr>
            <a:r>
              <a:rPr lang="en-US" dirty="0" err="1"/>
              <a:t>imqtl.perm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method = "</a:t>
            </a:r>
            <a:r>
              <a:rPr lang="en-US" dirty="0" err="1"/>
              <a:t>hk</a:t>
            </a:r>
            <a:r>
              <a:rPr lang="en-US" dirty="0"/>
              <a:t>", </a:t>
            </a:r>
            <a:r>
              <a:rPr lang="en-US" dirty="0" err="1"/>
              <a:t>n.perm</a:t>
            </a:r>
            <a:r>
              <a:rPr lang="en-US" dirty="0"/>
              <a:t> = 1000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thresh1 &lt;- summary(</a:t>
            </a:r>
            <a:r>
              <a:rPr lang="en-US" dirty="0" err="1"/>
              <a:t>imqtl.perm</a:t>
            </a:r>
            <a:r>
              <a:rPr lang="en-US" dirty="0"/>
              <a:t> , alpha = 0.05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plot and highlight thresholds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(h = thresh1, </a:t>
            </a:r>
            <a:r>
              <a:rPr lang="en-US" dirty="0" err="1"/>
              <a:t>lty</a:t>
            </a:r>
            <a:r>
              <a:rPr lang="en-US" dirty="0"/>
              <a:t> = "dotted", col = "red")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summary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summary(</a:t>
            </a:r>
            <a:r>
              <a:rPr lang="en-US" dirty="0" err="1" smtClean="0"/>
              <a:t>imqtl</a:t>
            </a:r>
            <a:r>
              <a:rPr lang="en-US" dirty="0" smtClean="0"/>
              <a:t>, perm = </a:t>
            </a:r>
            <a:r>
              <a:rPr lang="en-US" dirty="0" err="1" smtClean="0"/>
              <a:t>imqtl.perm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alpha = 0.05)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to determine a threshold</a:t>
            </a:r>
            <a:endParaRPr lang="en-US" dirty="0"/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8" y="5564964"/>
            <a:ext cx="2750266" cy="9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Goal of today’s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smtClean="0"/>
              <a:t>Perform GWAS analysis with GAPIT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GAPIT and related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585871"/>
            <a:ext cx="7598548" cy="4319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install GAPIT related </a:t>
            </a:r>
            <a:r>
              <a:rPr lang="en-US" dirty="0" smtClean="0"/>
              <a:t>packages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source("http://</a:t>
            </a:r>
            <a:r>
              <a:rPr lang="en-US" dirty="0" err="1"/>
              <a:t>www.bioconductor.org</a:t>
            </a:r>
            <a:r>
              <a:rPr lang="en-US" dirty="0"/>
              <a:t>/</a:t>
            </a:r>
            <a:r>
              <a:rPr lang="en-US" dirty="0" err="1"/>
              <a:t>biocLite.R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multtest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("chopsticks")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gplots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LDheatmap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("scatterplot3d"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("genetics")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EMMREML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related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157247"/>
            <a:ext cx="7598548" cy="5176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load these </a:t>
            </a:r>
            <a:r>
              <a:rPr lang="en-US" sz="2000" dirty="0" smtClean="0"/>
              <a:t>packages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library('MASS') # required for </a:t>
            </a:r>
            <a:r>
              <a:rPr lang="en-US" sz="2000" dirty="0" err="1"/>
              <a:t>ginv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library</a:t>
            </a:r>
            <a:r>
              <a:rPr lang="en-US" sz="2000" dirty="0"/>
              <a:t>(</a:t>
            </a:r>
            <a:r>
              <a:rPr lang="en-US" sz="2000" dirty="0" err="1"/>
              <a:t>multtest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gplots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LDheatmap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library("scatterplot3d"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library(genetics)</a:t>
            </a:r>
          </a:p>
          <a:p>
            <a:pPr marL="0" indent="0">
              <a:buNone/>
            </a:pPr>
            <a:r>
              <a:rPr lang="en-US" sz="2000" dirty="0"/>
              <a:t>library(EMMREML)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library(compiler) #required for </a:t>
            </a:r>
            <a:r>
              <a:rPr lang="en-US" sz="2000" dirty="0" err="1" smtClean="0"/>
              <a:t>cmpfun</a:t>
            </a:r>
            <a:r>
              <a:rPr lang="en-US" sz="2000" dirty="0" smtClean="0"/>
              <a:t>        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load the GAPIT package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source</a:t>
            </a:r>
            <a:r>
              <a:rPr lang="en-US" sz="2000" dirty="0"/>
              <a:t>("http://</a:t>
            </a:r>
            <a:r>
              <a:rPr lang="en-US" sz="2000" dirty="0" err="1"/>
              <a:t>www.zzlab.net</a:t>
            </a:r>
            <a:r>
              <a:rPr lang="en-US" sz="2000" dirty="0"/>
              <a:t>/GAPIT/</a:t>
            </a:r>
            <a:r>
              <a:rPr lang="en-US" sz="2000" dirty="0" err="1"/>
              <a:t>emma.txt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smtClean="0"/>
              <a:t>source</a:t>
            </a:r>
            <a:r>
              <a:rPr lang="en-US" sz="2000" dirty="0"/>
              <a:t>("http://</a:t>
            </a:r>
            <a:r>
              <a:rPr lang="en-US" sz="2000" dirty="0" err="1"/>
              <a:t>zzlab.net</a:t>
            </a:r>
            <a:r>
              <a:rPr lang="en-US" sz="2000" dirty="0"/>
              <a:t>/GAPIT/</a:t>
            </a:r>
            <a:r>
              <a:rPr lang="en-US" sz="2000" dirty="0" err="1"/>
              <a:t>gapit_functions.txt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55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data for GAPIT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9" y="1096910"/>
            <a:ext cx="8908321" cy="33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</a:t>
            </a:r>
            <a:r>
              <a:rPr lang="en-US" sz="2000" dirty="0" smtClean="0"/>
              <a:t>directory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xxx</a:t>
            </a:r>
            <a:r>
              <a:rPr lang="en-US" sz="2000" dirty="0"/>
              <a:t>/Lab10_QG</a:t>
            </a:r>
            <a:r>
              <a:rPr lang="en-US" sz="2000" dirty="0" smtClean="0"/>
              <a:t>/</a:t>
            </a:r>
            <a:r>
              <a:rPr lang="en-US" sz="2000" dirty="0" err="1" smtClean="0"/>
              <a:t>gwas</a:t>
            </a:r>
            <a:r>
              <a:rPr lang="en-US" sz="2000" dirty="0" smtClean="0"/>
              <a:t>/run1")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data </a:t>
            </a:r>
            <a:r>
              <a:rPr lang="en-US" sz="2000" dirty="0" smtClean="0"/>
              <a:t>path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</a:t>
            </a:r>
            <a:r>
              <a:rPr lang="en-US" sz="2000" dirty="0" smtClean="0"/>
              <a:t>"</a:t>
            </a:r>
            <a:r>
              <a:rPr lang="en-US" sz="2000" dirty="0"/>
              <a:t>/homes/liu3zhen/teaching/BA17/Lab10_gwas/</a:t>
            </a:r>
            <a:r>
              <a:rPr lang="en-US" sz="2000" dirty="0" err="1"/>
              <a:t>GAPITdata</a:t>
            </a:r>
            <a:r>
              <a:rPr lang="en-US" sz="2000" dirty="0" smtClean="0"/>
              <a:t>"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</a:t>
            </a:r>
            <a:r>
              <a:rPr lang="en-US" sz="2000" dirty="0" smtClean="0"/>
              <a:t>files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myY</a:t>
            </a:r>
            <a:r>
              <a:rPr lang="en-US" sz="2000" dirty="0"/>
              <a:t>  &lt;- </a:t>
            </a:r>
            <a:r>
              <a:rPr lang="en-US" sz="2000" dirty="0" err="1"/>
              <a:t>read.table</a:t>
            </a:r>
            <a:r>
              <a:rPr lang="en-US" sz="2000" dirty="0"/>
              <a:t>(paste(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mdp_traits.txt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T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myG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(paste0(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mdp_genotype_test.hmp.txt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F)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" y="4887878"/>
            <a:ext cx="2641600" cy="1511300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6" y="4583014"/>
            <a:ext cx="5414572" cy="18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+ K model using GAPIT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8" y="1384877"/>
            <a:ext cx="8222562" cy="3198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dp</a:t>
            </a:r>
            <a:r>
              <a:rPr lang="en-US" sz="2000" dirty="0" smtClean="0"/>
              <a:t>=</a:t>
            </a:r>
            <a:r>
              <a:rPr lang="en-US" sz="2000" dirty="0" smtClean="0"/>
              <a:t>"</a:t>
            </a:r>
            <a:r>
              <a:rPr lang="en-US" sz="2000" dirty="0"/>
              <a:t>/homes/liu3zhen/teaching/BA17/Lab10_gwas/</a:t>
            </a:r>
            <a:r>
              <a:rPr lang="en-US" sz="2000" dirty="0" err="1"/>
              <a:t>GAPITdata</a:t>
            </a:r>
            <a:r>
              <a:rPr lang="en-US" sz="2000" dirty="0" smtClean="0"/>
              <a:t>"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 </a:t>
            </a:r>
            <a:r>
              <a:rPr lang="en-US" sz="2000" dirty="0" smtClean="0"/>
              <a:t>step </a:t>
            </a:r>
            <a:r>
              <a:rPr lang="en-US" sz="2000" dirty="0"/>
              <a:t>1: Set data directory and import files</a:t>
            </a:r>
          </a:p>
          <a:p>
            <a:pPr marL="0" indent="0">
              <a:buNone/>
            </a:pPr>
            <a:r>
              <a:rPr lang="en-US" sz="1800" dirty="0" err="1"/>
              <a:t>myY</a:t>
            </a:r>
            <a:r>
              <a:rPr lang="en-US" sz="1800" dirty="0"/>
              <a:t>  &lt;- </a:t>
            </a:r>
            <a:r>
              <a:rPr lang="en-US" sz="1800" dirty="0" err="1"/>
              <a:t>read.table</a:t>
            </a:r>
            <a:r>
              <a:rPr lang="en-US" sz="1800" dirty="0"/>
              <a:t>(</a:t>
            </a:r>
            <a:r>
              <a:rPr lang="en-US" sz="1800" dirty="0" smtClean="0"/>
              <a:t>paste0(</a:t>
            </a:r>
            <a:r>
              <a:rPr lang="en-US" sz="1800" dirty="0" err="1"/>
              <a:t>dp</a:t>
            </a:r>
            <a:r>
              <a:rPr lang="en-US" sz="1800" dirty="0"/>
              <a:t>, "/</a:t>
            </a:r>
            <a:r>
              <a:rPr lang="en-US" sz="1800" dirty="0" err="1"/>
              <a:t>mdp_traits.txt</a:t>
            </a:r>
            <a:r>
              <a:rPr lang="en-US" sz="1800" dirty="0" smtClean="0"/>
              <a:t>")</a:t>
            </a:r>
            <a:r>
              <a:rPr lang="en-US" sz="1800" dirty="0"/>
              <a:t>, header = T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myG</a:t>
            </a:r>
            <a:r>
              <a:rPr lang="en-US" sz="1800" dirty="0"/>
              <a:t> &lt;- </a:t>
            </a:r>
            <a:r>
              <a:rPr lang="en-US" sz="1800" dirty="0" err="1"/>
              <a:t>read.delim</a:t>
            </a:r>
            <a:r>
              <a:rPr lang="en-US" sz="1800" dirty="0"/>
              <a:t>(paste0(</a:t>
            </a:r>
            <a:r>
              <a:rPr lang="en-US" sz="1800" dirty="0" err="1"/>
              <a:t>dp</a:t>
            </a:r>
            <a:r>
              <a:rPr lang="en-US" sz="1800" dirty="0"/>
              <a:t>, "/</a:t>
            </a:r>
            <a:r>
              <a:rPr lang="en-US" sz="1800" dirty="0" err="1"/>
              <a:t>mdp_genotype_test.hmp.txt</a:t>
            </a:r>
            <a:r>
              <a:rPr lang="en-US" sz="1800" dirty="0" smtClean="0"/>
              <a:t>")</a:t>
            </a:r>
            <a:r>
              <a:rPr lang="en-US" sz="1800" dirty="0"/>
              <a:t>, header = F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step </a:t>
            </a:r>
            <a:r>
              <a:rPr lang="en-US" sz="2000" dirty="0"/>
              <a:t>2: Run GAPIT</a:t>
            </a:r>
          </a:p>
          <a:p>
            <a:pPr marL="0" indent="0">
              <a:buNone/>
            </a:pPr>
            <a:r>
              <a:rPr lang="en-US" sz="2000" dirty="0" err="1"/>
              <a:t>myGAPIT</a:t>
            </a:r>
            <a:r>
              <a:rPr lang="en-US" sz="2000" dirty="0"/>
              <a:t> &lt;- GAPIT</a:t>
            </a:r>
            <a:r>
              <a:rPr lang="en-US" sz="2000" dirty="0" smtClean="0"/>
              <a:t>(Y</a:t>
            </a:r>
            <a:r>
              <a:rPr lang="en-US" sz="2000" dirty="0"/>
              <a:t>=</a:t>
            </a:r>
            <a:r>
              <a:rPr lang="en-US" sz="2000" dirty="0" err="1" smtClean="0"/>
              <a:t>myY</a:t>
            </a:r>
            <a:r>
              <a:rPr lang="en-US" sz="2000" dirty="0" smtClean="0"/>
              <a:t>[, 1:2], G</a:t>
            </a:r>
            <a:r>
              <a:rPr lang="en-US" sz="2000" dirty="0"/>
              <a:t>=</a:t>
            </a:r>
            <a:r>
              <a:rPr lang="en-US" sz="2000" dirty="0" err="1"/>
              <a:t>myG</a:t>
            </a:r>
            <a:r>
              <a:rPr lang="en-US" sz="2000" dirty="0" smtClean="0"/>
              <a:t>, </a:t>
            </a:r>
            <a:r>
              <a:rPr lang="en-US" sz="2000" dirty="0" err="1" smtClean="0"/>
              <a:t>PCA.total</a:t>
            </a:r>
            <a:r>
              <a:rPr lang="en-US" sz="2000" dirty="0"/>
              <a:t>=</a:t>
            </a:r>
            <a:r>
              <a:rPr lang="en-US" sz="2000" dirty="0" smtClean="0"/>
              <a:t>3)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result - I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39628"/>
              </p:ext>
            </p:extLst>
          </p:nvPr>
        </p:nvGraphicFramePr>
        <p:xfrm>
          <a:off x="39279" y="2748040"/>
          <a:ext cx="9122109" cy="83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3" imgW="10541000" imgH="965200" progId="Excel.Sheet.12">
                  <p:embed/>
                </p:oleObj>
              </mc:Choice>
              <mc:Fallback>
                <p:oleObj name="Worksheet" r:id="rId3" imgW="10541000" imgH="965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79" y="2748040"/>
                        <a:ext cx="9122109" cy="836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2502" y="1940616"/>
            <a:ext cx="316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GAPIT..</a:t>
            </a:r>
            <a:r>
              <a:rPr lang="en-US" dirty="0" err="1"/>
              <a:t>EarHT.GWAS.Results.csv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plot</a:t>
            </a:r>
            <a:endParaRPr lang="en-US" dirty="0"/>
          </a:p>
        </p:txBody>
      </p:sp>
      <p:pic>
        <p:nvPicPr>
          <p:cNvPr id="4" name="Picture 3" descr="GAPIT.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2" y="1984543"/>
            <a:ext cx="8686800" cy="38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Goal of today’s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Perform QTL analysis with R/</a:t>
            </a:r>
            <a:r>
              <a:rPr lang="en-US" sz="3200" dirty="0" err="1" smtClean="0"/>
              <a:t>qtl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Perform GWAS analysis with GAPIT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15771" y="4795818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Acknowledgements:</a:t>
            </a:r>
          </a:p>
          <a:p>
            <a:r>
              <a:rPr lang="en-US" i="1" dirty="0" smtClean="0"/>
              <a:t>Some slides were prepared by Dr. Lei Li </a:t>
            </a:r>
          </a:p>
          <a:p>
            <a:r>
              <a:rPr lang="en-US" i="1" dirty="0" smtClean="0"/>
              <a:t>QTL data from Dr. Karl W. Broman</a:t>
            </a:r>
          </a:p>
          <a:p>
            <a:r>
              <a:rPr lang="en-US" i="1" dirty="0" smtClean="0"/>
              <a:t>GWAS data from Dr. </a:t>
            </a:r>
            <a:r>
              <a:rPr lang="en-US" i="1" dirty="0" err="1" smtClean="0"/>
              <a:t>Zhiwu</a:t>
            </a:r>
            <a:r>
              <a:rPr lang="en-US" i="1" dirty="0" smtClean="0"/>
              <a:t> Zhang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MAF and QQ plot</a:t>
            </a:r>
            <a:endParaRPr lang="en-US" dirty="0"/>
          </a:p>
        </p:txBody>
      </p:sp>
      <p:pic>
        <p:nvPicPr>
          <p:cNvPr id="4" name="Picture 3" descr="GAPIT.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6" y="1677102"/>
            <a:ext cx="4572000" cy="4572000"/>
          </a:xfrm>
          <a:prstGeom prst="rect">
            <a:avLst/>
          </a:prstGeom>
        </p:spPr>
      </p:pic>
      <p:pic>
        <p:nvPicPr>
          <p:cNvPr id="7" name="Picture 6" descr="GAPIT..EarHT.MA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67710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own data of population structure and kinship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84876"/>
            <a:ext cx="8686800" cy="492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/Lab10_QG/</a:t>
            </a:r>
            <a:r>
              <a:rPr lang="en-US" dirty="0" err="1"/>
              <a:t>gwas</a:t>
            </a:r>
            <a:r>
              <a:rPr lang="en-US" dirty="0"/>
              <a:t>/</a:t>
            </a:r>
            <a:r>
              <a:rPr lang="en-US" dirty="0" smtClean="0"/>
              <a:t>run2"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step </a:t>
            </a:r>
            <a:r>
              <a:rPr lang="en-US" dirty="0"/>
              <a:t>1: Set data directory and import files</a:t>
            </a:r>
          </a:p>
          <a:p>
            <a:pPr marL="0" indent="0">
              <a:buNone/>
            </a:pPr>
            <a:r>
              <a:rPr lang="en-US" dirty="0" err="1"/>
              <a:t>myCV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</a:t>
            </a:r>
            <a:r>
              <a:rPr lang="en-US" dirty="0" smtClean="0"/>
              <a:t>/Q_PCA3</a:t>
            </a:r>
            <a:r>
              <a:rPr lang="en-US" dirty="0"/>
              <a:t>.txt", </a:t>
            </a:r>
            <a:r>
              <a:rPr lang="en-US" dirty="0" err="1"/>
              <a:t>sep</a:t>
            </a:r>
            <a:r>
              <a:rPr lang="en-US" dirty="0"/>
              <a:t> = ""), </a:t>
            </a:r>
            <a:r>
              <a:rPr lang="en-US" dirty="0" smtClean="0"/>
              <a:t>header </a:t>
            </a:r>
            <a:r>
              <a:rPr lang="en-US" dirty="0"/>
              <a:t>= 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myKI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read.table</a:t>
            </a:r>
            <a:r>
              <a:rPr lang="en-US" dirty="0" smtClean="0"/>
              <a:t>(</a:t>
            </a:r>
            <a:r>
              <a:rPr lang="en-US" dirty="0"/>
              <a:t>paste(</a:t>
            </a:r>
            <a:r>
              <a:rPr lang="en-US" dirty="0" err="1"/>
              <a:t>dp</a:t>
            </a:r>
            <a:r>
              <a:rPr lang="en-US" dirty="0"/>
              <a:t>, </a:t>
            </a:r>
            <a:r>
              <a:rPr lang="en-US" dirty="0" smtClean="0"/>
              <a:t>"/</a:t>
            </a:r>
            <a:r>
              <a:rPr lang="en-US" dirty="0" err="1" smtClean="0"/>
              <a:t>KSN.txt</a:t>
            </a:r>
            <a:r>
              <a:rPr lang="en-US" dirty="0"/>
              <a:t>", </a:t>
            </a:r>
            <a:r>
              <a:rPr lang="en-US" dirty="0" err="1" smtClean="0"/>
              <a:t>sep</a:t>
            </a:r>
            <a:r>
              <a:rPr lang="en-US" dirty="0" smtClean="0"/>
              <a:t> = ""), header </a:t>
            </a:r>
            <a:r>
              <a:rPr lang="en-US" dirty="0"/>
              <a:t>= </a:t>
            </a:r>
            <a:r>
              <a:rPr lang="en-US" dirty="0" smtClean="0"/>
              <a:t>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step </a:t>
            </a:r>
            <a:r>
              <a:rPr lang="en-US" dirty="0"/>
              <a:t>2: Run GAPIT</a:t>
            </a:r>
          </a:p>
          <a:p>
            <a:pPr marL="0" indent="0">
              <a:buNone/>
            </a:pPr>
            <a:r>
              <a:rPr lang="en-US" dirty="0" smtClean="0"/>
              <a:t>myGAPIT2 </a:t>
            </a:r>
            <a:r>
              <a:rPr lang="en-US" dirty="0"/>
              <a:t>&lt;- GAPIT</a:t>
            </a:r>
            <a:r>
              <a:rPr lang="en-US" dirty="0" smtClean="0"/>
              <a:t>(Y = </a:t>
            </a:r>
            <a:r>
              <a:rPr lang="en-US" dirty="0" err="1" smtClean="0"/>
              <a:t>myY</a:t>
            </a:r>
            <a:r>
              <a:rPr lang="en-US" dirty="0"/>
              <a:t>[</a:t>
            </a:r>
            <a:r>
              <a:rPr lang="en-US" dirty="0" smtClean="0"/>
              <a:t>, 1</a:t>
            </a:r>
            <a:r>
              <a:rPr lang="en-US" dirty="0"/>
              <a:t>:2]</a:t>
            </a:r>
            <a:r>
              <a:rPr lang="en-US" dirty="0" smtClean="0"/>
              <a:t>, G = </a:t>
            </a:r>
            <a:r>
              <a:rPr lang="en-US" dirty="0" err="1" smtClean="0"/>
              <a:t>myG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dirty="0"/>
              <a:t>CV = </a:t>
            </a:r>
            <a:r>
              <a:rPr lang="en-US" dirty="0" err="1" smtClean="0"/>
              <a:t>myCV</a:t>
            </a:r>
            <a:r>
              <a:rPr lang="en-US" dirty="0" smtClean="0"/>
              <a:t>, KI = </a:t>
            </a:r>
            <a:r>
              <a:rPr lang="en-US" dirty="0" err="1" smtClean="0"/>
              <a:t>myKI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R/</a:t>
            </a:r>
            <a:r>
              <a:rPr lang="en-US" dirty="0" err="1" smtClean="0"/>
              <a:t>qtl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914" y="1948159"/>
            <a:ext cx="3842259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# install r/</a:t>
            </a:r>
            <a:r>
              <a:rPr lang="en-US" sz="2800" dirty="0" err="1" smtClean="0"/>
              <a:t>qtl</a:t>
            </a:r>
            <a:r>
              <a:rPr lang="en-US" sz="2800" dirty="0" smtClean="0"/>
              <a:t> package</a:t>
            </a:r>
          </a:p>
          <a:p>
            <a:pPr marL="0" indent="0">
              <a:buNone/>
            </a:pPr>
            <a:r>
              <a:rPr lang="en-US" sz="2800" dirty="0" err="1" smtClean="0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library("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20" y="2259790"/>
            <a:ext cx="7185432" cy="33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Lab directory: Lab10_QG</a:t>
            </a:r>
          </a:p>
          <a:p>
            <a:pPr marL="0" indent="0">
              <a:buNone/>
            </a:pPr>
            <a:r>
              <a:rPr lang="en-US" sz="2800" dirty="0" smtClean="0"/>
              <a:t>QTL directory: xx/Lab10_QG/</a:t>
            </a:r>
            <a:r>
              <a:rPr lang="en-US" sz="2800" dirty="0" err="1" smtClean="0"/>
              <a:t>qtl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GWAS directory: xx</a:t>
            </a:r>
            <a:r>
              <a:rPr lang="en-US" sz="2800" dirty="0"/>
              <a:t>/Lab10_QG</a:t>
            </a:r>
            <a:r>
              <a:rPr lang="en-US" sz="2800" dirty="0" smtClean="0"/>
              <a:t>/</a:t>
            </a:r>
            <a:r>
              <a:rPr lang="en-US" sz="2800" dirty="0" err="1" smtClean="0"/>
              <a:t>gwas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GWAS subdirectory:</a:t>
            </a:r>
          </a:p>
          <a:p>
            <a:pPr marL="0" indent="0">
              <a:buNone/>
            </a:pPr>
            <a:r>
              <a:rPr lang="en-US" sz="2800" dirty="0" smtClean="0"/>
              <a:t>run1</a:t>
            </a:r>
          </a:p>
          <a:p>
            <a:pPr marL="0" indent="0">
              <a:buNone/>
            </a:pPr>
            <a:r>
              <a:rPr lang="en-US" sz="2800" dirty="0" smtClean="0"/>
              <a:t>run2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6112" y="1515181"/>
            <a:ext cx="36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Beocat</a:t>
            </a:r>
            <a:r>
              <a:rPr lang="en-US" sz="2800" dirty="0" smtClean="0"/>
              <a:t> Linux system: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4" y="1274485"/>
            <a:ext cx="4227908" cy="2426954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351969"/>
              </p:ext>
            </p:extLst>
          </p:nvPr>
        </p:nvGraphicFramePr>
        <p:xfrm>
          <a:off x="1552938" y="4772381"/>
          <a:ext cx="6273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4" imgW="6273800" imgH="1346200" progId="Excel.Sheet.12">
                  <p:embed/>
                </p:oleObj>
              </mc:Choice>
              <mc:Fallback>
                <p:oleObj name="Worksheet" r:id="rId4" imgW="62738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938" y="4772381"/>
                        <a:ext cx="6273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53350" y="4188741"/>
            <a:ext cx="120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55640" y="4596006"/>
            <a:ext cx="0" cy="1763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03" y="2177816"/>
            <a:ext cx="7895231" cy="3465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setup working directory</a:t>
            </a:r>
          </a:p>
          <a:p>
            <a:pPr marL="0" indent="0">
              <a:buNone/>
            </a:pPr>
            <a:r>
              <a:rPr lang="en-US" dirty="0" err="1" smtClean="0"/>
              <a:t>setwd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>
                <a:solidFill>
                  <a:srgbClr val="FF0000"/>
                </a:solidFill>
              </a:rPr>
              <a:t>xxx</a:t>
            </a:r>
            <a:r>
              <a:rPr lang="en-US" dirty="0" smtClean="0"/>
              <a:t>/</a:t>
            </a:r>
            <a:r>
              <a:rPr lang="en-US" dirty="0"/>
              <a:t>Lab10_QG/</a:t>
            </a:r>
            <a:r>
              <a:rPr lang="en-US" dirty="0" err="1" smtClean="0"/>
              <a:t>qtl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read QTL </a:t>
            </a:r>
            <a:r>
              <a:rPr lang="en-US" dirty="0" err="1" smtClean="0"/>
              <a:t>dara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read.cross</a:t>
            </a:r>
            <a:r>
              <a:rPr lang="en-US" dirty="0" smtClean="0"/>
              <a:t>(format = "</a:t>
            </a:r>
            <a:r>
              <a:rPr lang="en-US" dirty="0" err="1" smtClean="0"/>
              <a:t>csv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dir</a:t>
            </a:r>
            <a:r>
              <a:rPr lang="en-US" dirty="0" smtClean="0"/>
              <a:t> = "</a:t>
            </a:r>
            <a:r>
              <a:rPr lang="en-US" dirty="0"/>
              <a:t>http://</a:t>
            </a:r>
            <a:r>
              <a:rPr lang="en-US" dirty="0" err="1"/>
              <a:t>www.rqtl.org</a:t>
            </a:r>
            <a:r>
              <a:rPr lang="en-US" dirty="0"/>
              <a:t>/</a:t>
            </a:r>
            <a:r>
              <a:rPr lang="en-US" dirty="0" err="1"/>
              <a:t>sampledata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file = "</a:t>
            </a:r>
            <a:r>
              <a:rPr lang="en-US" dirty="0" err="1"/>
              <a:t>listeria.csv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 QTL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0" y="1086475"/>
            <a:ext cx="8229600" cy="2728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plotMap(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 smtClean="0"/>
              <a:t>show.marker.names</a:t>
            </a:r>
            <a:r>
              <a:rPr lang="en-US" dirty="0" smtClean="0"/>
              <a:t> = 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plotPheno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 smtClean="0"/>
              <a:t>pheno.col</a:t>
            </a:r>
            <a:r>
              <a:rPr lang="en-US" dirty="0" smtClean="0"/>
              <a:t> = 1)</a:t>
            </a:r>
          </a:p>
          <a:p>
            <a:pPr marL="0" indent="0">
              <a:buNone/>
            </a:pPr>
            <a:r>
              <a:rPr lang="en-US" dirty="0" err="1" smtClean="0"/>
              <a:t>plotMissing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reorder = TRUE)</a:t>
            </a:r>
          </a:p>
          <a:p>
            <a:pPr marL="0" indent="0">
              <a:buNone/>
            </a:pPr>
            <a:r>
              <a:rPr lang="en-US" dirty="0" smtClean="0"/>
              <a:t># three in one</a:t>
            </a:r>
          </a:p>
          <a:p>
            <a:pPr marL="0" indent="0">
              <a:buNone/>
            </a:pPr>
            <a:r>
              <a:rPr lang="en-US" dirty="0"/>
              <a:t>plot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4759"/>
            <a:ext cx="914400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211909"/>
            <a:ext cx="8229600" cy="193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# estimate recombination fractions between all pairs of markers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qtld</a:t>
            </a:r>
            <a:r>
              <a:rPr lang="en-US" sz="2400" dirty="0"/>
              <a:t> &lt;- </a:t>
            </a:r>
            <a:r>
              <a:rPr lang="en-US" sz="2400" dirty="0" err="1"/>
              <a:t>est.rf</a:t>
            </a:r>
            <a:r>
              <a:rPr lang="en-US" sz="2400" dirty="0"/>
              <a:t>(</a:t>
            </a:r>
            <a:r>
              <a:rPr lang="en-US" sz="2400" dirty="0" err="1"/>
              <a:t>qtld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 err="1"/>
              <a:t>plotRF</a:t>
            </a:r>
            <a:r>
              <a:rPr lang="en-US" sz="2400" dirty="0"/>
              <a:t>(</a:t>
            </a:r>
            <a:r>
              <a:rPr lang="en-US" sz="2400" dirty="0" err="1"/>
              <a:t>qtld</a:t>
            </a:r>
            <a:r>
              <a:rPr lang="en-US" sz="2400" dirty="0"/>
              <a:t>)</a:t>
            </a:r>
          </a:p>
          <a:p>
            <a:pPr algn="l"/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Recombination fractions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93" y="2043547"/>
            <a:ext cx="4953227" cy="4735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30" y="4504885"/>
            <a:ext cx="384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Upper left triangle:</a:t>
            </a:r>
          </a:p>
          <a:p>
            <a:r>
              <a:rPr lang="en-US" sz="2400" dirty="0" smtClean="0"/>
              <a:t>recombination fractions (r)</a:t>
            </a:r>
          </a:p>
          <a:p>
            <a:endParaRPr lang="en-US" sz="2400" dirty="0"/>
          </a:p>
          <a:p>
            <a:r>
              <a:rPr lang="en-US" sz="2400" dirty="0" smtClean="0"/>
              <a:t>Lower right triangle:</a:t>
            </a:r>
          </a:p>
          <a:p>
            <a:r>
              <a:rPr lang="en-US" sz="2400" dirty="0" smtClean="0"/>
              <a:t>LOD scores for tests of r = 0.5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00451"/>
            <a:ext cx="8229600" cy="2509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 Reconstruct a genetic map</a:t>
            </a:r>
          </a:p>
          <a:p>
            <a:pPr marL="0" indent="0">
              <a:buNone/>
            </a:pPr>
            <a:r>
              <a:rPr lang="en-US" dirty="0" err="1" smtClean="0"/>
              <a:t>newmap</a:t>
            </a:r>
            <a:r>
              <a:rPr lang="en-US" dirty="0" smtClean="0"/>
              <a:t> &lt;- </a:t>
            </a:r>
            <a:r>
              <a:rPr lang="en-US" dirty="0" err="1" smtClean="0"/>
              <a:t>est.map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 smtClean="0"/>
              <a:t>error.prob</a:t>
            </a:r>
            <a:r>
              <a:rPr lang="en-US" dirty="0" smtClean="0"/>
              <a:t>=0.01)</a:t>
            </a:r>
          </a:p>
          <a:p>
            <a:pPr marL="0" indent="0">
              <a:buNone/>
            </a:pPr>
            <a:r>
              <a:rPr lang="en-US" dirty="0" smtClean="0"/>
              <a:t>plotMap(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/>
              <a:t>newmap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Replace the </a:t>
            </a:r>
            <a:r>
              <a:rPr lang="en-US" dirty="0" smtClean="0"/>
              <a:t>genetic </a:t>
            </a:r>
            <a:r>
              <a:rPr lang="en-US" dirty="0"/>
              <a:t>map </a:t>
            </a:r>
            <a:r>
              <a:rPr lang="en-US" dirty="0" smtClean="0"/>
              <a:t>with the new one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replace.map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newmap</a:t>
            </a:r>
            <a:r>
              <a:rPr lang="en-US" dirty="0" smtClean="0"/>
              <a:t>)</a:t>
            </a:r>
          </a:p>
          <a:p>
            <a:pPr lvl="4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02" y="3911008"/>
            <a:ext cx="3812774" cy="285212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onstruct a new genetic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57738</TotalTime>
  <Words>964</Words>
  <Application>Microsoft Macintosh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Worksheet</vt:lpstr>
      <vt:lpstr>QTL mapping and GWAS  Bioinformatics Applications (PLPTH813)</vt:lpstr>
      <vt:lpstr>Goal of today’s lab</vt:lpstr>
      <vt:lpstr>Install R/qtl</vt:lpstr>
      <vt:lpstr>Directory preparation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Goal of today’s lab</vt:lpstr>
      <vt:lpstr>Install GAPIT and related packages</vt:lpstr>
      <vt:lpstr>Load related packages</vt:lpstr>
      <vt:lpstr>Prepare data for GAPIT</vt:lpstr>
      <vt:lpstr>Q + K model using GAPIT</vt:lpstr>
      <vt:lpstr>output result - I</vt:lpstr>
      <vt:lpstr>Manhattan plot</vt:lpstr>
      <vt:lpstr>MAF and QQ plot</vt:lpstr>
      <vt:lpstr>Supply own data of population structure and kinship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202</cp:revision>
  <dcterms:created xsi:type="dcterms:W3CDTF">2014-12-15T18:58:14Z</dcterms:created>
  <dcterms:modified xsi:type="dcterms:W3CDTF">2017-04-13T17:36:57Z</dcterms:modified>
</cp:coreProperties>
</file>