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4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320" r:id="rId3"/>
    <p:sldId id="257" r:id="rId4"/>
    <p:sldId id="264" r:id="rId5"/>
    <p:sldId id="308" r:id="rId6"/>
    <p:sldId id="312" r:id="rId7"/>
    <p:sldId id="330" r:id="rId8"/>
    <p:sldId id="314" r:id="rId9"/>
    <p:sldId id="319" r:id="rId10"/>
    <p:sldId id="321" r:id="rId11"/>
    <p:sldId id="326" r:id="rId12"/>
    <p:sldId id="331" r:id="rId13"/>
    <p:sldId id="265" r:id="rId14"/>
    <p:sldId id="324" r:id="rId15"/>
    <p:sldId id="328" r:id="rId16"/>
    <p:sldId id="329" r:id="rId17"/>
    <p:sldId id="332" r:id="rId18"/>
    <p:sldId id="293" r:id="rId19"/>
    <p:sldId id="327" r:id="rId20"/>
    <p:sldId id="266" r:id="rId21"/>
    <p:sldId id="305" r:id="rId22"/>
    <p:sldId id="295" r:id="rId23"/>
    <p:sldId id="296" r:id="rId24"/>
    <p:sldId id="306" r:id="rId25"/>
    <p:sldId id="259" r:id="rId26"/>
    <p:sldId id="301" r:id="rId27"/>
    <p:sldId id="302" r:id="rId28"/>
    <p:sldId id="304" r:id="rId29"/>
    <p:sldId id="315" r:id="rId30"/>
    <p:sldId id="303" r:id="rId31"/>
    <p:sldId id="300" r:id="rId32"/>
    <p:sldId id="316" r:id="rId33"/>
    <p:sldId id="317" r:id="rId34"/>
    <p:sldId id="318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 autoAdjust="0"/>
    <p:restoredTop sz="99214" autoAdjust="0"/>
  </p:normalViewPr>
  <p:slideViewPr>
    <p:cSldViewPr snapToGrid="0" snapToObjects="1">
      <p:cViewPr>
        <p:scale>
          <a:sx n="150" d="100"/>
          <a:sy n="150" d="100"/>
        </p:scale>
        <p:origin x="-3400" y="-8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DEAB8-EB75-9542-9F77-F65808E666D2}" type="datetimeFigureOut">
              <a:rPr lang="en-US" smtClean="0"/>
              <a:t>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650B9-622D-DD45-98D3-29A20BF13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701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94D9D-3452-824E-9FD3-5F78030E805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04CBB-41C6-9848-8788-70E8C4D39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273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Collect sequences to form a database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Provide a</a:t>
            </a:r>
            <a:r>
              <a:rPr lang="en-US" baseline="0" dirty="0" smtClean="0"/>
              <a:t> searching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Display the</a:t>
            </a:r>
            <a:r>
              <a:rPr lang="en-US" baseline="0" dirty="0" smtClean="0"/>
              <a:t> searching result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58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4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bit score lets you estimate the magnitude of the search space you would have to</a:t>
            </a:r>
          </a:p>
          <a:p>
            <a:r>
              <a:rPr lang="en-US" dirty="0" smtClean="0"/>
              <a:t>look through before you would expect to find an score as good as or better than this one by</a:t>
            </a:r>
          </a:p>
          <a:p>
            <a:r>
              <a:rPr lang="en-US" dirty="0" smtClean="0"/>
              <a:t>chance.</a:t>
            </a:r>
          </a:p>
          <a:p>
            <a:r>
              <a:rPr lang="en-US" dirty="0" smtClean="0"/>
              <a:t>Ex: If the bit-score is 30, you would have to score, on average, about 2^30 = 1 billion independent segment</a:t>
            </a:r>
          </a:p>
          <a:p>
            <a:r>
              <a:rPr lang="en-US" dirty="0" smtClean="0"/>
              <a:t>pairs to find a score this score by chance. Each additional bit doubles the size of the search space.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963E-077C-5E48-A797-3461034DB1F6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653A-9A16-2F44-97DE-A911028B6186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2B9C-C217-3F4D-8C39-01D020C6F513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B037-7BAB-9544-8462-A0186F0FEFCC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FC00-1BC1-3F42-B123-94CF6EE2544B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5B6E-DA34-604F-A3F3-E3DAA68A02F3}" type="datetime1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D9A-A9CB-C94D-A55B-35E6DD692E2C}" type="datetime1">
              <a:rPr lang="en-US" smtClean="0"/>
              <a:t>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4CB-9014-D642-8B29-45835AE742E9}" type="datetime1">
              <a:rPr lang="en-US" smtClean="0"/>
              <a:t>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99E1-5127-9243-9466-B520323A71C1}" type="datetime1">
              <a:rPr lang="en-US" smtClean="0"/>
              <a:t>2/14/17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3CF7-840A-FE4E-BAED-EAF2FD1F6173}" type="datetime1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E9B5-4C86-1840-A941-E5CA7F942A3D}" type="datetime1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A6583-72B8-874D-88C5-2A4865DF055E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6.emf"/><Relationship Id="rId8" Type="http://schemas.openxmlformats.org/officeDocument/2006/relationships/image" Target="../media/image7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Alignment (I)</a:t>
            </a:r>
            <a:br>
              <a:rPr lang="en-US" sz="36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(PLPTH813)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</a:t>
            </a:r>
            <a:r>
              <a:rPr lang="en-US" sz="2800" dirty="0" smtClean="0"/>
              <a:t>/14/2017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and global alignments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966" y="1545468"/>
            <a:ext cx="738256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Local </a:t>
            </a:r>
            <a:r>
              <a:rPr lang="en-US" sz="2400" dirty="0" smtClean="0"/>
              <a:t>alignment: to find </a:t>
            </a:r>
            <a:r>
              <a:rPr lang="en-US" sz="2400" dirty="0"/>
              <a:t>similar sequence regions between </a:t>
            </a:r>
            <a:r>
              <a:rPr lang="en-US" sz="2400" dirty="0" smtClean="0"/>
              <a:t>sequences</a:t>
            </a:r>
          </a:p>
          <a:p>
            <a:r>
              <a:rPr lang="en-US" sz="2400" b="1" dirty="0" smtClean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sz="2400" b="1" dirty="0" smtClean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T  G  T  </a:t>
            </a:r>
            <a:r>
              <a:rPr lang="en-US" sz="2400" b="1" dirty="0" smtClean="0">
                <a:solidFill>
                  <a:srgbClr val="376092"/>
                </a:solidFill>
                <a:latin typeface="Courier New" charset="0"/>
              </a:rPr>
              <a:t>T  G  C  T  G 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</a:t>
            </a:r>
          </a:p>
          <a:p>
            <a:r>
              <a:rPr lang="en-US" sz="2400" b="1" dirty="0" smtClean="0">
                <a:solidFill>
                  <a:schemeClr val="accent2"/>
                </a:solidFill>
                <a:latin typeface="Courier New" charset="0"/>
              </a:rPr>
              <a:t>           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</a:rPr>
              <a:t>T 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charset="0"/>
              </a:rPr>
              <a:t>G  C  T 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</a:rPr>
              <a:t>G</a:t>
            </a:r>
          </a:p>
          <a:p>
            <a:endParaRPr lang="en-US" sz="2400" b="1" dirty="0" smtClean="0">
              <a:solidFill>
                <a:schemeClr val="accent1"/>
              </a:solidFill>
              <a:latin typeface="Courier New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Global </a:t>
            </a:r>
            <a:r>
              <a:rPr lang="en-US" sz="2400" dirty="0" smtClean="0"/>
              <a:t>alignment: to attempt </a:t>
            </a:r>
            <a:r>
              <a:rPr lang="en-US" sz="2400" dirty="0"/>
              <a:t>to optimally align the entire length of two sequences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b="1" dirty="0" smtClean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sz="2400" b="1" dirty="0" smtClean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T  T  G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C  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-</a:t>
            </a:r>
            <a:r>
              <a:rPr lang="en-US" sz="2400" b="1" dirty="0" smtClean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-  -  -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-</a:t>
            </a:r>
            <a:endParaRPr lang="en-US" sz="2400" b="1" dirty="0">
              <a:solidFill>
                <a:srgbClr val="FF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44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(local) alignment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22400" y="1263180"/>
            <a:ext cx="66209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Question: How to determine which alignment is better?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Alignment 1: </a:t>
            </a:r>
            <a:r>
              <a:rPr lang="en-US" b="1" dirty="0" smtClean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T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T  G </a:t>
            </a:r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  T  G  C</a:t>
            </a:r>
          </a:p>
          <a:p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   </a:t>
            </a: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             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T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G 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C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T  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G</a:t>
            </a:r>
          </a:p>
          <a:p>
            <a:endParaRPr lang="en-US" b="1" dirty="0">
              <a:solidFill>
                <a:schemeClr val="accent1"/>
              </a:solidFill>
              <a:latin typeface="Courier New" charset="0"/>
            </a:endParaRPr>
          </a:p>
          <a:p>
            <a:r>
              <a:rPr lang="en-US" b="1" dirty="0">
                <a:solidFill>
                  <a:srgbClr val="404040"/>
                </a:solidFill>
                <a:latin typeface="Courier New" charset="0"/>
              </a:rPr>
              <a:t>Alignment </a:t>
            </a:r>
            <a:r>
              <a:rPr lang="en-US" b="1" dirty="0" smtClean="0">
                <a:solidFill>
                  <a:srgbClr val="404040"/>
                </a:solidFill>
                <a:latin typeface="Courier New" charset="0"/>
              </a:rPr>
              <a:t>2: </a:t>
            </a:r>
            <a:r>
              <a:rPr lang="en-US" b="1" dirty="0" smtClean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T  T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G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C  T  G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</a:t>
            </a:r>
          </a:p>
          <a:p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   </a:t>
            </a: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             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T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G  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-  -  -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C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T  G</a:t>
            </a:r>
            <a:endParaRPr lang="en-US" b="1" dirty="0">
              <a:solidFill>
                <a:schemeClr val="accent1"/>
              </a:solidFill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5674" y="3979333"/>
            <a:ext cx="61696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Need a scoring scheme:</a:t>
            </a:r>
          </a:p>
          <a:p>
            <a:endParaRPr lang="en-US" sz="2400" dirty="0"/>
          </a:p>
          <a:p>
            <a:r>
              <a:rPr lang="en-US" sz="2400" dirty="0" smtClean="0"/>
              <a:t>    e.g., match </a:t>
            </a:r>
            <a:r>
              <a:rPr lang="en-US" sz="2400" dirty="0"/>
              <a:t>+1; mismatch -1; gap -</a:t>
            </a:r>
            <a:r>
              <a:rPr lang="en-US" sz="2400" dirty="0" smtClean="0"/>
              <a:t>2</a:t>
            </a:r>
          </a:p>
          <a:p>
            <a:endParaRPr lang="en-US" sz="2400" dirty="0"/>
          </a:p>
          <a:p>
            <a:r>
              <a:rPr lang="en-US" sz="2400" dirty="0" smtClean="0"/>
              <a:t>then, a score can be assigned to each alignment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3589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(local) alignment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12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31800" y="1622040"/>
            <a:ext cx="8255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Alignment 1: </a:t>
            </a:r>
            <a:r>
              <a:rPr lang="en-US" dirty="0" smtClean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dirty="0" smtClean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T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  T  G  C</a:t>
            </a:r>
          </a:p>
          <a:p>
            <a:r>
              <a:rPr lang="en-US" dirty="0">
                <a:solidFill>
                  <a:schemeClr val="accent2"/>
                </a:solidFill>
                <a:latin typeface="Courier New" charset="0"/>
              </a:rPr>
              <a:t>   </a:t>
            </a:r>
            <a:r>
              <a:rPr lang="en-US" dirty="0" smtClean="0">
                <a:solidFill>
                  <a:schemeClr val="accent2"/>
                </a:solidFill>
                <a:latin typeface="Courier New" charset="0"/>
              </a:rPr>
              <a:t>             </a:t>
            </a:r>
            <a:r>
              <a:rPr lang="en-US" dirty="0" smtClean="0">
                <a:solidFill>
                  <a:schemeClr val="accent1"/>
                </a:solidFill>
                <a:latin typeface="Courier New" charset="0"/>
              </a:rPr>
              <a:t>T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C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</a:t>
            </a:r>
            <a:r>
              <a:rPr lang="en-US" dirty="0" smtClean="0">
                <a:solidFill>
                  <a:schemeClr val="accent1"/>
                </a:solidFill>
                <a:latin typeface="Courier New" charset="0"/>
              </a:rPr>
              <a:t>G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               1  2  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1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  2  3                 score = 3</a:t>
            </a:r>
            <a:endParaRPr lang="en-US" b="1" dirty="0">
              <a:solidFill>
                <a:schemeClr val="accent1"/>
              </a:solidFill>
              <a:latin typeface="Courier New" charset="0"/>
            </a:endParaRPr>
          </a:p>
          <a:p>
            <a:r>
              <a:rPr lang="en-US" dirty="0">
                <a:solidFill>
                  <a:srgbClr val="404040"/>
                </a:solidFill>
                <a:latin typeface="Courier New" charset="0"/>
              </a:rPr>
              <a:t>Alignment </a:t>
            </a: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2: </a:t>
            </a:r>
            <a:r>
              <a:rPr lang="en-US" dirty="0" smtClean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dirty="0" smtClean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T  T  G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C  T  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 C</a:t>
            </a:r>
          </a:p>
          <a:p>
            <a:r>
              <a:rPr lang="en-US" dirty="0">
                <a:solidFill>
                  <a:schemeClr val="accent2"/>
                </a:solidFill>
                <a:latin typeface="Courier New" charset="0"/>
              </a:rPr>
              <a:t>   </a:t>
            </a:r>
            <a:r>
              <a:rPr lang="en-US" dirty="0" smtClean="0">
                <a:solidFill>
                  <a:schemeClr val="accent2"/>
                </a:solidFill>
                <a:latin typeface="Courier New" charset="0"/>
              </a:rPr>
              <a:t>             </a:t>
            </a:r>
            <a:r>
              <a:rPr lang="en-US" dirty="0" smtClean="0">
                <a:solidFill>
                  <a:schemeClr val="accent1"/>
                </a:solidFill>
                <a:latin typeface="Courier New" charset="0"/>
              </a:rPr>
              <a:t>T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G  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</a:rPr>
              <a:t>-  -  -  </a:t>
            </a:r>
            <a:r>
              <a:rPr lang="en-US" dirty="0" smtClean="0">
                <a:solidFill>
                  <a:schemeClr val="accent1"/>
                </a:solidFill>
                <a:latin typeface="Courier New" charset="0"/>
              </a:rPr>
              <a:t>C  T  G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               1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2 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0 -2 -4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 -3 -2 -1      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score = 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-1</a:t>
            </a:r>
            <a:endParaRPr lang="en-US" b="1" dirty="0">
              <a:solidFill>
                <a:schemeClr val="accent1"/>
              </a:solidFill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3174" y="994833"/>
            <a:ext cx="3974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match </a:t>
            </a:r>
            <a:r>
              <a:rPr lang="en-US" sz="2400" dirty="0"/>
              <a:t>+1; mismatch -1; gap -</a:t>
            </a:r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375707"/>
            <a:ext cx="8255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Alignment 1: </a:t>
            </a:r>
            <a:r>
              <a:rPr lang="en-US" dirty="0" smtClean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dirty="0" smtClean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T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  T  G  C</a:t>
            </a:r>
          </a:p>
          <a:p>
            <a:r>
              <a:rPr lang="en-US" dirty="0">
                <a:solidFill>
                  <a:schemeClr val="accent2"/>
                </a:solidFill>
                <a:latin typeface="Courier New" charset="0"/>
              </a:rPr>
              <a:t>   </a:t>
            </a:r>
            <a:r>
              <a:rPr lang="en-US" dirty="0" smtClean="0">
                <a:solidFill>
                  <a:schemeClr val="accent2"/>
                </a:solidFill>
                <a:latin typeface="Courier New" charset="0"/>
              </a:rPr>
              <a:t>             </a:t>
            </a:r>
            <a:r>
              <a:rPr lang="en-US" dirty="0" smtClean="0">
                <a:solidFill>
                  <a:schemeClr val="accent1"/>
                </a:solidFill>
                <a:latin typeface="Courier New" charset="0"/>
              </a:rPr>
              <a:t>T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C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</a:t>
            </a:r>
            <a:r>
              <a:rPr lang="en-US" dirty="0" smtClean="0">
                <a:solidFill>
                  <a:schemeClr val="accent1"/>
                </a:solidFill>
                <a:latin typeface="Courier New" charset="0"/>
              </a:rPr>
              <a:t>G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               1  2  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0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1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1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                 score = 2</a:t>
            </a:r>
          </a:p>
          <a:p>
            <a:r>
              <a:rPr lang="en-US" dirty="0">
                <a:solidFill>
                  <a:srgbClr val="404040"/>
                </a:solidFill>
                <a:latin typeface="Courier New" charset="0"/>
              </a:rPr>
              <a:t>Alignment 2: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T  T  G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C  T  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 C</a:t>
            </a:r>
          </a:p>
          <a:p>
            <a:r>
              <a:rPr lang="en-US" dirty="0">
                <a:solidFill>
                  <a:schemeClr val="accent2"/>
                </a:solidFill>
                <a:latin typeface="Courier New" charset="0"/>
              </a:rPr>
              <a:t>              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-  -  -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C  T  G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                1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2  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0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0  0  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3  4  5      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score = 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8574" y="3748500"/>
            <a:ext cx="3974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match </a:t>
            </a:r>
            <a:r>
              <a:rPr lang="en-US" sz="2400" dirty="0"/>
              <a:t>+1; </a:t>
            </a:r>
            <a:r>
              <a:rPr lang="en-US" sz="2400" dirty="0">
                <a:solidFill>
                  <a:srgbClr val="000000"/>
                </a:solidFill>
              </a:rPr>
              <a:t>mismatch </a:t>
            </a:r>
            <a:r>
              <a:rPr lang="en-US" sz="2400" b="1" dirty="0" smtClean="0">
                <a:solidFill>
                  <a:srgbClr val="FF0000"/>
                </a:solidFill>
              </a:rPr>
              <a:t>-2</a:t>
            </a:r>
            <a:r>
              <a:rPr lang="en-US" sz="2400" dirty="0" smtClean="0">
                <a:solidFill>
                  <a:srgbClr val="000000"/>
                </a:solidFill>
              </a:rPr>
              <a:t>; </a:t>
            </a:r>
            <a:r>
              <a:rPr lang="en-US" sz="2400" dirty="0">
                <a:solidFill>
                  <a:srgbClr val="000000"/>
                </a:solidFill>
              </a:rPr>
              <a:t>gap </a:t>
            </a:r>
            <a:r>
              <a:rPr lang="en-US" sz="2400" b="1" dirty="0" smtClean="0">
                <a:solidFill>
                  <a:srgbClr val="FF0000"/>
                </a:solidFill>
              </a:rPr>
              <a:t>0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967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20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classic algorithm for local alignment – Smith-Waterman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3447" y="4108272"/>
            <a:ext cx="79049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17375E"/>
                </a:solidFill>
              </a:rPr>
              <a:t>Smith</a:t>
            </a:r>
            <a:r>
              <a:rPr lang="en-US" sz="2400" b="1" dirty="0">
                <a:solidFill>
                  <a:srgbClr val="17375E"/>
                </a:solidFill>
              </a:rPr>
              <a:t>–</a:t>
            </a:r>
            <a:r>
              <a:rPr lang="en-US" sz="2400" b="1" dirty="0" smtClean="0">
                <a:solidFill>
                  <a:srgbClr val="17375E"/>
                </a:solidFill>
              </a:rPr>
              <a:t>Waterman (SW)</a:t>
            </a:r>
            <a:endParaRPr lang="en-US" sz="2400" dirty="0"/>
          </a:p>
          <a:p>
            <a:r>
              <a:rPr lang="en-US" sz="2400" dirty="0" smtClean="0"/>
              <a:t>Using </a:t>
            </a:r>
            <a:r>
              <a:rPr lang="en-US" sz="2400" dirty="0"/>
              <a:t>dynamic programming to </a:t>
            </a:r>
            <a:r>
              <a:rPr lang="en-US" sz="2400" dirty="0" smtClean="0"/>
              <a:t>find the best local alignment(s)  between two sequences with respect to a scoring scheme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58619" y="1715016"/>
            <a:ext cx="51302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b="1" dirty="0">
                <a:solidFill>
                  <a:srgbClr val="7F7F7F"/>
                </a:solidFill>
                <a:latin typeface="Courier New" charset="0"/>
              </a:rPr>
              <a:t>T  G  T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charset="0"/>
              </a:rPr>
              <a:t>T  G  C  T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</a:rPr>
              <a:t>G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</a:t>
            </a:r>
          </a:p>
          <a:p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           </a:t>
            </a:r>
            <a:r>
              <a:rPr lang="en-US" b="1" dirty="0" smtClean="0">
                <a:solidFill>
                  <a:srgbClr val="376092"/>
                </a:solidFill>
                <a:latin typeface="Courier New" charset="0"/>
              </a:rPr>
              <a:t>T  </a:t>
            </a:r>
            <a:r>
              <a:rPr lang="en-US" b="1" dirty="0">
                <a:solidFill>
                  <a:srgbClr val="376092"/>
                </a:solidFill>
                <a:latin typeface="Courier New" charset="0"/>
              </a:rPr>
              <a:t>G  C  T  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2163" y="1837254"/>
            <a:ext cx="1825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Local alignment</a:t>
            </a:r>
            <a:endParaRPr lang="en-US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39800" y="3000632"/>
            <a:ext cx="759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List all possible alignments and to find a winner with the highest score?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0144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6282-C7CF-CF44-A8DE-9B4E2A02B0DD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72764"/>
            <a:ext cx="7772400" cy="668105"/>
          </a:xfrm>
        </p:spPr>
        <p:txBody>
          <a:bodyPr/>
          <a:lstStyle/>
          <a:p>
            <a:r>
              <a:rPr lang="en-US" dirty="0" smtClean="0"/>
              <a:t>SW example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424" y="952872"/>
            <a:ext cx="3694909" cy="20866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Scoring rule:</a:t>
            </a:r>
          </a:p>
          <a:p>
            <a:pPr marL="0" indent="0">
              <a:buNone/>
            </a:pPr>
            <a:r>
              <a:rPr lang="en-US" dirty="0" smtClean="0"/>
              <a:t>match +1; mismatch -1; gap -2 (</a:t>
            </a:r>
            <a:r>
              <a:rPr lang="en-US" i="1" dirty="0" err="1" smtClean="0"/>
              <a:t>γ</a:t>
            </a:r>
            <a:r>
              <a:rPr lang="en-US" dirty="0" smtClean="0"/>
              <a:t>)</a:t>
            </a:r>
          </a:p>
          <a:p>
            <a:pPr marL="457200" indent="-457200">
              <a:buFontTx/>
              <a:buAutoNum type="arabicPeriod"/>
            </a:pPr>
            <a:endParaRPr lang="en-US" dirty="0" smtClean="0"/>
          </a:p>
          <a:p>
            <a:pPr marL="457200" indent="-457200">
              <a:buFontTx/>
              <a:buAutoNum type="arabicPeriod"/>
            </a:pPr>
            <a:r>
              <a:rPr lang="en-US" sz="2000" dirty="0" smtClean="0"/>
              <a:t>Initialize </a:t>
            </a:r>
            <a:r>
              <a:rPr lang="en-US" sz="2000" dirty="0"/>
              <a:t>top row and leftmost column to zero.</a:t>
            </a:r>
          </a:p>
          <a:p>
            <a:pPr marL="457200" indent="-457200">
              <a:buFontTx/>
              <a:buAutoNum type="arabicPeriod"/>
            </a:pPr>
            <a:endParaRPr lang="en-US" sz="2000" dirty="0" smtClean="0"/>
          </a:p>
          <a:p>
            <a:pPr marL="457200" indent="-457200">
              <a:buFontTx/>
              <a:buAutoNum type="arabicPeriod"/>
            </a:pPr>
            <a:r>
              <a:rPr lang="en-US" sz="2000" dirty="0" smtClean="0"/>
              <a:t>Fill in the table using the following formula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22438"/>
              </p:ext>
            </p:extLst>
          </p:nvPr>
        </p:nvGraphicFramePr>
        <p:xfrm>
          <a:off x="4380499" y="1667354"/>
          <a:ext cx="4542736" cy="3991206"/>
        </p:xfrm>
        <a:graphic>
          <a:graphicData uri="http://schemas.openxmlformats.org/drawingml/2006/table">
            <a:tbl>
              <a:tblPr/>
              <a:tblGrid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28163"/>
              </p:ext>
            </p:extLst>
          </p:nvPr>
        </p:nvGraphicFramePr>
        <p:xfrm>
          <a:off x="115090" y="4608772"/>
          <a:ext cx="3387729" cy="10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name="Equation" r:id="rId4" imgW="2882900" imgH="1028700" progId="Equation.3">
                  <p:embed/>
                </p:oleObj>
              </mc:Choice>
              <mc:Fallback>
                <p:oleObj name="Equation" r:id="rId4" imgW="28829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0" y="4608772"/>
                        <a:ext cx="3387729" cy="10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418927"/>
              </p:ext>
            </p:extLst>
          </p:nvPr>
        </p:nvGraphicFramePr>
        <p:xfrm>
          <a:off x="1345193" y="3299251"/>
          <a:ext cx="1982206" cy="976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103"/>
                <a:gridCol w="991103"/>
              </a:tblGrid>
              <a:tr h="488208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smtClean="0"/>
                        <a:t>i</a:t>
                      </a:r>
                      <a:r>
                        <a:rPr lang="en-US" sz="1600" i="0" dirty="0" smtClean="0"/>
                        <a:t>-1</a:t>
                      </a:r>
                      <a:r>
                        <a:rPr lang="en-US" sz="1600" i="1" dirty="0" smtClean="0"/>
                        <a:t>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smtClean="0"/>
                        <a:t>i</a:t>
                      </a:r>
                      <a:r>
                        <a:rPr lang="en-US" sz="1600" i="0" dirty="0" smtClean="0"/>
                        <a:t>-1,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]</a:t>
                      </a:r>
                      <a:endParaRPr lang="en-US" sz="1600" i="0" dirty="0" smtClean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20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err="1" smtClean="0"/>
                        <a:t>i</a:t>
                      </a:r>
                      <a:r>
                        <a:rPr lang="en-US" sz="1600" i="0" dirty="0" smtClean="0"/>
                        <a:t>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-1]</a:t>
                      </a:r>
                      <a:endParaRPr lang="en-US" sz="1600" i="0" dirty="0" smtClean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err="1" smtClean="0"/>
                        <a:t>i</a:t>
                      </a:r>
                      <a:r>
                        <a:rPr lang="en-US" sz="1600" i="0" dirty="0" smtClean="0"/>
                        <a:t>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]</a:t>
                      </a:r>
                      <a:endParaRPr lang="en-US" sz="1600" i="0" dirty="0" smtClean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404031"/>
      </p:ext>
    </p:extLst>
  </p:cSld>
  <p:clrMapOvr>
    <a:masterClrMapping/>
  </p:clrMapOvr>
  <p:transition xmlns:p14="http://schemas.microsoft.com/office/powerpoint/2010/main" advTm="32384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6282-C7CF-CF44-A8DE-9B4E2A02B0DD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72764"/>
            <a:ext cx="7772400" cy="668105"/>
          </a:xfrm>
        </p:spPr>
        <p:txBody>
          <a:bodyPr/>
          <a:lstStyle/>
          <a:p>
            <a:r>
              <a:rPr lang="en-US" dirty="0" smtClean="0"/>
              <a:t>SW example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424" y="952872"/>
            <a:ext cx="3694909" cy="20866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Scoring rule:</a:t>
            </a:r>
          </a:p>
          <a:p>
            <a:pPr marL="0" indent="0">
              <a:buNone/>
            </a:pPr>
            <a:r>
              <a:rPr lang="en-US" dirty="0" smtClean="0"/>
              <a:t>match +1; mismatch -1; gap -2 (</a:t>
            </a:r>
            <a:r>
              <a:rPr lang="en-US" i="1" dirty="0" err="1" smtClean="0"/>
              <a:t>γ</a:t>
            </a:r>
            <a:r>
              <a:rPr lang="en-US" dirty="0" smtClean="0"/>
              <a:t>)</a:t>
            </a:r>
          </a:p>
          <a:p>
            <a:pPr marL="457200" indent="-457200">
              <a:buFontTx/>
              <a:buAutoNum type="arabicPeriod"/>
            </a:pPr>
            <a:endParaRPr lang="en-US" dirty="0" smtClean="0"/>
          </a:p>
          <a:p>
            <a:pPr marL="457200" indent="-457200">
              <a:buFontTx/>
              <a:buAutoNum type="arabicPeriod"/>
            </a:pPr>
            <a:r>
              <a:rPr lang="en-US" sz="2000" dirty="0" smtClean="0"/>
              <a:t>Initialize </a:t>
            </a:r>
            <a:r>
              <a:rPr lang="en-US" sz="2000" dirty="0"/>
              <a:t>top row and leftmost column to zero.</a:t>
            </a:r>
          </a:p>
          <a:p>
            <a:pPr marL="457200" indent="-457200">
              <a:buFontTx/>
              <a:buAutoNum type="arabicPeriod"/>
            </a:pPr>
            <a:endParaRPr lang="en-US" sz="2000" dirty="0" smtClean="0"/>
          </a:p>
          <a:p>
            <a:pPr marL="457200" indent="-457200">
              <a:buFontTx/>
              <a:buAutoNum type="arabicPeriod"/>
            </a:pPr>
            <a:r>
              <a:rPr lang="en-US" sz="2000" dirty="0" smtClean="0"/>
              <a:t>Fill in the table using the following formula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83567"/>
              </p:ext>
            </p:extLst>
          </p:nvPr>
        </p:nvGraphicFramePr>
        <p:xfrm>
          <a:off x="115090" y="4608772"/>
          <a:ext cx="3387729" cy="10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quation" r:id="rId4" imgW="2882900" imgH="1028700" progId="Equation.3">
                  <p:embed/>
                </p:oleObj>
              </mc:Choice>
              <mc:Fallback>
                <p:oleObj name="Equation" r:id="rId4" imgW="28829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0" y="4608772"/>
                        <a:ext cx="3387729" cy="10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06337"/>
              </p:ext>
            </p:extLst>
          </p:nvPr>
        </p:nvGraphicFramePr>
        <p:xfrm>
          <a:off x="1345193" y="3299251"/>
          <a:ext cx="1982206" cy="976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103"/>
                <a:gridCol w="991103"/>
              </a:tblGrid>
              <a:tr h="488208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smtClean="0"/>
                        <a:t>i</a:t>
                      </a:r>
                      <a:r>
                        <a:rPr lang="en-US" sz="1600" i="0" dirty="0" smtClean="0"/>
                        <a:t>-1</a:t>
                      </a:r>
                      <a:r>
                        <a:rPr lang="en-US" sz="1600" i="1" dirty="0" smtClean="0"/>
                        <a:t>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smtClean="0"/>
                        <a:t>i</a:t>
                      </a:r>
                      <a:r>
                        <a:rPr lang="en-US" sz="1600" i="0" dirty="0" smtClean="0"/>
                        <a:t>-1,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]</a:t>
                      </a:r>
                      <a:endParaRPr lang="en-US" sz="1600" i="0" dirty="0" smtClean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20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err="1" smtClean="0"/>
                        <a:t>i</a:t>
                      </a:r>
                      <a:r>
                        <a:rPr lang="en-US" sz="1600" i="0" dirty="0" smtClean="0"/>
                        <a:t>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-1]</a:t>
                      </a:r>
                      <a:endParaRPr lang="en-US" sz="1600" i="0" dirty="0" smtClean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err="1" smtClean="0"/>
                        <a:t>i</a:t>
                      </a:r>
                      <a:r>
                        <a:rPr lang="en-US" sz="1600" i="0" dirty="0" smtClean="0"/>
                        <a:t>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]</a:t>
                      </a:r>
                      <a:endParaRPr lang="en-US" sz="1600" i="0" dirty="0" smtClean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32071"/>
              </p:ext>
            </p:extLst>
          </p:nvPr>
        </p:nvGraphicFramePr>
        <p:xfrm>
          <a:off x="4380499" y="1667354"/>
          <a:ext cx="4542736" cy="3991206"/>
        </p:xfrm>
        <a:graphic>
          <a:graphicData uri="http://schemas.openxmlformats.org/drawingml/2006/table">
            <a:tbl>
              <a:tblPr/>
              <a:tblGrid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3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047078"/>
              </p:ext>
            </p:extLst>
          </p:nvPr>
        </p:nvGraphicFramePr>
        <p:xfrm>
          <a:off x="1721932" y="889002"/>
          <a:ext cx="112921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quation" r:id="rId6" imgW="673100" imgH="241300" progId="Equation.3">
                  <p:embed/>
                </p:oleObj>
              </mc:Choice>
              <mc:Fallback>
                <p:oleObj name="Equation" r:id="rId6" imgW="673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21932" y="889002"/>
                        <a:ext cx="1129215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81400" y="4549503"/>
            <a:ext cx="637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 + 0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0 - 2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0 - 2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338026"/>
      </p:ext>
    </p:extLst>
  </p:cSld>
  <p:clrMapOvr>
    <a:masterClrMapping/>
  </p:clrMapOvr>
  <p:transition xmlns:p14="http://schemas.microsoft.com/office/powerpoint/2010/main" advTm="32384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6282-C7CF-CF44-A8DE-9B4E2A02B0DD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72764"/>
            <a:ext cx="7772400" cy="668105"/>
          </a:xfrm>
        </p:spPr>
        <p:txBody>
          <a:bodyPr/>
          <a:lstStyle/>
          <a:p>
            <a:r>
              <a:rPr lang="en-US" dirty="0" smtClean="0"/>
              <a:t>SW example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424" y="952872"/>
            <a:ext cx="3694909" cy="20866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Scoring rule:</a:t>
            </a:r>
          </a:p>
          <a:p>
            <a:pPr marL="0" indent="0">
              <a:buNone/>
            </a:pPr>
            <a:r>
              <a:rPr lang="en-US" dirty="0" smtClean="0"/>
              <a:t>match +1; mismatch -1; gap -2 (</a:t>
            </a:r>
            <a:r>
              <a:rPr lang="en-US" i="1" dirty="0" err="1" smtClean="0"/>
              <a:t>γ</a:t>
            </a:r>
            <a:r>
              <a:rPr lang="en-US" dirty="0" smtClean="0"/>
              <a:t>)</a:t>
            </a:r>
          </a:p>
          <a:p>
            <a:pPr marL="457200" indent="-457200">
              <a:buFontTx/>
              <a:buAutoNum type="arabicPeriod"/>
            </a:pPr>
            <a:endParaRPr lang="en-US" dirty="0" smtClean="0"/>
          </a:p>
          <a:p>
            <a:pPr marL="457200" indent="-457200">
              <a:buFontTx/>
              <a:buAutoNum type="arabicPeriod"/>
            </a:pPr>
            <a:r>
              <a:rPr lang="en-US" sz="2000" dirty="0" smtClean="0"/>
              <a:t>Initialize </a:t>
            </a:r>
            <a:r>
              <a:rPr lang="en-US" sz="2000" dirty="0"/>
              <a:t>top row and leftmost column to zero.</a:t>
            </a:r>
          </a:p>
          <a:p>
            <a:pPr marL="457200" indent="-457200">
              <a:buFontTx/>
              <a:buAutoNum type="arabicPeriod"/>
            </a:pPr>
            <a:endParaRPr lang="en-US" sz="2000" dirty="0" smtClean="0"/>
          </a:p>
          <a:p>
            <a:pPr marL="457200" indent="-457200">
              <a:buFontTx/>
              <a:buAutoNum type="arabicPeriod"/>
            </a:pPr>
            <a:r>
              <a:rPr lang="en-US" sz="2000" dirty="0" smtClean="0"/>
              <a:t>Fill in the table using the following formula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985039"/>
              </p:ext>
            </p:extLst>
          </p:nvPr>
        </p:nvGraphicFramePr>
        <p:xfrm>
          <a:off x="4380499" y="1667354"/>
          <a:ext cx="4542736" cy="3991206"/>
        </p:xfrm>
        <a:graphic>
          <a:graphicData uri="http://schemas.openxmlformats.org/drawingml/2006/table">
            <a:tbl>
              <a:tblPr/>
              <a:tblGrid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3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28163"/>
              </p:ext>
            </p:extLst>
          </p:nvPr>
        </p:nvGraphicFramePr>
        <p:xfrm>
          <a:off x="115090" y="4608772"/>
          <a:ext cx="3387729" cy="10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7" name="Equation" r:id="rId4" imgW="2882900" imgH="1028700" progId="Equation.3">
                  <p:embed/>
                </p:oleObj>
              </mc:Choice>
              <mc:Fallback>
                <p:oleObj name="Equation" r:id="rId4" imgW="28829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0" y="4608772"/>
                        <a:ext cx="3387729" cy="10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418927"/>
              </p:ext>
            </p:extLst>
          </p:nvPr>
        </p:nvGraphicFramePr>
        <p:xfrm>
          <a:off x="1345193" y="3299251"/>
          <a:ext cx="1982206" cy="976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103"/>
                <a:gridCol w="991103"/>
              </a:tblGrid>
              <a:tr h="488208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smtClean="0"/>
                        <a:t>i</a:t>
                      </a:r>
                      <a:r>
                        <a:rPr lang="en-US" sz="1600" i="0" dirty="0" smtClean="0"/>
                        <a:t>-1</a:t>
                      </a:r>
                      <a:r>
                        <a:rPr lang="en-US" sz="1600" i="1" dirty="0" smtClean="0"/>
                        <a:t>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smtClean="0"/>
                        <a:t>i</a:t>
                      </a:r>
                      <a:r>
                        <a:rPr lang="en-US" sz="1600" i="0" dirty="0" smtClean="0"/>
                        <a:t>-1,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]</a:t>
                      </a:r>
                      <a:endParaRPr lang="en-US" sz="1600" i="0" dirty="0" smtClean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20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err="1" smtClean="0"/>
                        <a:t>i</a:t>
                      </a:r>
                      <a:r>
                        <a:rPr lang="en-US" sz="1600" i="0" dirty="0" smtClean="0"/>
                        <a:t>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-1]</a:t>
                      </a:r>
                      <a:endParaRPr lang="en-US" sz="1600" i="0" dirty="0" smtClean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err="1" smtClean="0"/>
                        <a:t>i</a:t>
                      </a:r>
                      <a:r>
                        <a:rPr lang="en-US" sz="1600" i="0" dirty="0" smtClean="0"/>
                        <a:t>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]</a:t>
                      </a:r>
                      <a:endParaRPr lang="en-US" sz="1600" i="0" dirty="0" smtClean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81400" y="4549503"/>
            <a:ext cx="637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 + 1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0 - 2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0 - 2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684771"/>
              </p:ext>
            </p:extLst>
          </p:nvPr>
        </p:nvGraphicFramePr>
        <p:xfrm>
          <a:off x="1721932" y="889002"/>
          <a:ext cx="112921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8" name="Equation" r:id="rId6" imgW="673100" imgH="241300" progId="Equation.3">
                  <p:embed/>
                </p:oleObj>
              </mc:Choice>
              <mc:Fallback>
                <p:oleObj name="Equation" r:id="rId6" imgW="673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21932" y="889002"/>
                        <a:ext cx="1129215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9635199"/>
      </p:ext>
    </p:extLst>
  </p:cSld>
  <p:clrMapOvr>
    <a:masterClrMapping/>
  </p:clrMapOvr>
  <p:transition xmlns:p14="http://schemas.microsoft.com/office/powerpoint/2010/main" advTm="32384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6282-C7CF-CF44-A8DE-9B4E2A02B0DD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72764"/>
            <a:ext cx="7772400" cy="668105"/>
          </a:xfrm>
        </p:spPr>
        <p:txBody>
          <a:bodyPr/>
          <a:lstStyle/>
          <a:p>
            <a:r>
              <a:rPr lang="en-US" dirty="0" smtClean="0"/>
              <a:t>SW example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424" y="952872"/>
            <a:ext cx="3694909" cy="20866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Scoring rule:</a:t>
            </a:r>
          </a:p>
          <a:p>
            <a:pPr marL="0" indent="0">
              <a:buNone/>
            </a:pPr>
            <a:r>
              <a:rPr lang="en-US" dirty="0" smtClean="0"/>
              <a:t>match +1; mismatch -1; gap -2 (</a:t>
            </a:r>
            <a:r>
              <a:rPr lang="en-US" i="1" dirty="0" err="1" smtClean="0"/>
              <a:t>γ</a:t>
            </a:r>
            <a:r>
              <a:rPr lang="en-US" dirty="0" smtClean="0"/>
              <a:t>)</a:t>
            </a:r>
          </a:p>
          <a:p>
            <a:pPr marL="457200" indent="-457200">
              <a:buFontTx/>
              <a:buAutoNum type="arabicPeriod"/>
            </a:pPr>
            <a:endParaRPr lang="en-US" dirty="0" smtClean="0"/>
          </a:p>
          <a:p>
            <a:pPr marL="457200" indent="-457200">
              <a:buFontTx/>
              <a:buAutoNum type="arabicPeriod"/>
            </a:pPr>
            <a:r>
              <a:rPr lang="en-US" sz="2000" dirty="0" smtClean="0"/>
              <a:t>Initialize </a:t>
            </a:r>
            <a:r>
              <a:rPr lang="en-US" sz="2000" dirty="0"/>
              <a:t>top row and leftmost column to zero.</a:t>
            </a:r>
          </a:p>
          <a:p>
            <a:pPr marL="457200" indent="-457200">
              <a:buFontTx/>
              <a:buAutoNum type="arabicPeriod"/>
            </a:pPr>
            <a:endParaRPr lang="en-US" sz="2000" dirty="0" smtClean="0"/>
          </a:p>
          <a:p>
            <a:pPr marL="457200" indent="-457200">
              <a:buFontTx/>
              <a:buAutoNum type="arabicPeriod"/>
            </a:pPr>
            <a:r>
              <a:rPr lang="en-US" sz="2000" dirty="0" smtClean="0"/>
              <a:t>Fill in the table using the following formula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727860"/>
              </p:ext>
            </p:extLst>
          </p:nvPr>
        </p:nvGraphicFramePr>
        <p:xfrm>
          <a:off x="4380499" y="1667354"/>
          <a:ext cx="4542736" cy="4042182"/>
        </p:xfrm>
        <a:graphic>
          <a:graphicData uri="http://schemas.openxmlformats.org/drawingml/2006/table">
            <a:tbl>
              <a:tblPr/>
              <a:tblGrid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3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8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107883"/>
              </p:ext>
            </p:extLst>
          </p:nvPr>
        </p:nvGraphicFramePr>
        <p:xfrm>
          <a:off x="115090" y="4608772"/>
          <a:ext cx="3387729" cy="10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7" name="Equation" r:id="rId4" imgW="2882900" imgH="1028700" progId="Equation.3">
                  <p:embed/>
                </p:oleObj>
              </mc:Choice>
              <mc:Fallback>
                <p:oleObj name="Equation" r:id="rId4" imgW="28829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0" y="4608772"/>
                        <a:ext cx="3387729" cy="10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834194"/>
              </p:ext>
            </p:extLst>
          </p:nvPr>
        </p:nvGraphicFramePr>
        <p:xfrm>
          <a:off x="1345193" y="3299251"/>
          <a:ext cx="1982206" cy="976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103"/>
                <a:gridCol w="991103"/>
              </a:tblGrid>
              <a:tr h="488208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smtClean="0"/>
                        <a:t>i</a:t>
                      </a:r>
                      <a:r>
                        <a:rPr lang="en-US" sz="1600" i="0" dirty="0" smtClean="0"/>
                        <a:t>-1</a:t>
                      </a:r>
                      <a:r>
                        <a:rPr lang="en-US" sz="1600" i="1" dirty="0" smtClean="0"/>
                        <a:t>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smtClean="0"/>
                        <a:t>i</a:t>
                      </a:r>
                      <a:r>
                        <a:rPr lang="en-US" sz="1600" i="0" dirty="0" smtClean="0"/>
                        <a:t>-1,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]</a:t>
                      </a:r>
                      <a:endParaRPr lang="en-US" sz="1600" i="0" dirty="0" smtClean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20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err="1" smtClean="0"/>
                        <a:t>i</a:t>
                      </a:r>
                      <a:r>
                        <a:rPr lang="en-US" sz="1600" i="0" dirty="0" smtClean="0"/>
                        <a:t>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-1]</a:t>
                      </a:r>
                      <a:endParaRPr lang="en-US" sz="1600" i="0" dirty="0" smtClean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err="1" smtClean="0"/>
                        <a:t>i</a:t>
                      </a:r>
                      <a:r>
                        <a:rPr lang="en-US" sz="1600" i="0" dirty="0" smtClean="0"/>
                        <a:t>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]</a:t>
                      </a:r>
                      <a:endParaRPr lang="en-US" sz="1600" i="0" dirty="0" smtClean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684771"/>
              </p:ext>
            </p:extLst>
          </p:nvPr>
        </p:nvGraphicFramePr>
        <p:xfrm>
          <a:off x="1721932" y="889002"/>
          <a:ext cx="112921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8" name="Equation" r:id="rId6" imgW="673100" imgH="241300" progId="Equation.3">
                  <p:embed/>
                </p:oleObj>
              </mc:Choice>
              <mc:Fallback>
                <p:oleObj name="Equation" r:id="rId6" imgW="673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21932" y="889002"/>
                        <a:ext cx="1129215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 descr="Screen Shot 2015-01-05 at 3.59.00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187" y="2727863"/>
            <a:ext cx="3379656" cy="298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89112"/>
      </p:ext>
    </p:extLst>
  </p:cSld>
  <p:clrMapOvr>
    <a:masterClrMapping/>
  </p:clrMapOvr>
  <p:transition xmlns:p14="http://schemas.microsoft.com/office/powerpoint/2010/main" advTm="32384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617" y="6356350"/>
            <a:ext cx="2133600" cy="365125"/>
          </a:xfrm>
        </p:spPr>
        <p:txBody>
          <a:bodyPr/>
          <a:lstStyle/>
          <a:p>
            <a:fld id="{33B56282-C7CF-CF44-A8DE-9B4E2A02B0DD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72764"/>
            <a:ext cx="7772400" cy="668105"/>
          </a:xfrm>
        </p:spPr>
        <p:txBody>
          <a:bodyPr/>
          <a:lstStyle/>
          <a:p>
            <a:r>
              <a:rPr lang="en-US" dirty="0" smtClean="0"/>
              <a:t>SW example (cont.)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" y="2002736"/>
            <a:ext cx="4343399" cy="4237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 obtain the optimum local </a:t>
            </a:r>
            <a:r>
              <a:rPr lang="en-US" sz="2000" dirty="0" smtClean="0"/>
              <a:t>alignment,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 smtClean="0"/>
              <a:t>Identify the highest scores in the matrix.</a:t>
            </a:r>
          </a:p>
          <a:p>
            <a:pPr marL="457200" indent="-457200">
              <a:buFont typeface="+mj-lt"/>
              <a:buAutoNum type="arabicPeriod" startAt="3"/>
            </a:pPr>
            <a:endParaRPr lang="en-US" sz="2000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Then, go backwards </a:t>
            </a:r>
            <a:r>
              <a:rPr lang="en-US" sz="2000" dirty="0" smtClean="0"/>
              <a:t>to the cell with the highest score of the positions of (</a:t>
            </a:r>
            <a:r>
              <a:rPr lang="en-US" sz="2000" dirty="0" err="1"/>
              <a:t>i</a:t>
            </a:r>
            <a:r>
              <a:rPr lang="en-US" sz="2000" dirty="0"/>
              <a:t> − 1</a:t>
            </a:r>
            <a:r>
              <a:rPr lang="en-US" sz="2000" dirty="0" smtClean="0"/>
              <a:t>, j</a:t>
            </a:r>
            <a:r>
              <a:rPr lang="en-US" sz="2000" dirty="0"/>
              <a:t>), (</a:t>
            </a:r>
            <a:r>
              <a:rPr lang="en-US" sz="2000" dirty="0" err="1"/>
              <a:t>i</a:t>
            </a:r>
            <a:r>
              <a:rPr lang="en-US" sz="2000" dirty="0"/>
              <a:t>, j − 1), and </a:t>
            </a:r>
            <a:r>
              <a:rPr lang="en-US" sz="2000" dirty="0" smtClean="0"/>
              <a:t>(</a:t>
            </a:r>
            <a:r>
              <a:rPr lang="en-US" sz="2000" dirty="0" err="1" smtClean="0"/>
              <a:t>i</a:t>
            </a:r>
            <a:r>
              <a:rPr lang="en-US" sz="2000" dirty="0" smtClean="0"/>
              <a:t> − 1, j − 1)</a:t>
            </a:r>
          </a:p>
          <a:p>
            <a:pPr marL="457200" indent="-457200">
              <a:buFont typeface="+mj-lt"/>
              <a:buAutoNum type="arabicPeriod" startAt="3"/>
            </a:pPr>
            <a:endParaRPr lang="en-US" sz="2000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 smtClean="0"/>
              <a:t>This procedure </a:t>
            </a:r>
            <a:r>
              <a:rPr lang="en-US" sz="2000" dirty="0"/>
              <a:t>is </a:t>
            </a:r>
            <a:r>
              <a:rPr lang="en-US" sz="2000" dirty="0" smtClean="0"/>
              <a:t>repeated </a:t>
            </a:r>
            <a:r>
              <a:rPr lang="en-US" sz="2000" dirty="0"/>
              <a:t>until a </a:t>
            </a:r>
            <a:r>
              <a:rPr lang="en-US" sz="2000" dirty="0" smtClean="0"/>
              <a:t>cell </a:t>
            </a:r>
            <a:r>
              <a:rPr lang="en-US" sz="2000" dirty="0"/>
              <a:t>with zero value is reached.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837018"/>
              </p:ext>
            </p:extLst>
          </p:nvPr>
        </p:nvGraphicFramePr>
        <p:xfrm>
          <a:off x="4380499" y="1591151"/>
          <a:ext cx="4542736" cy="3991206"/>
        </p:xfrm>
        <a:graphic>
          <a:graphicData uri="http://schemas.openxmlformats.org/drawingml/2006/table">
            <a:tbl>
              <a:tblPr/>
              <a:tblGrid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1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1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1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76484" y="770774"/>
            <a:ext cx="808858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dirty="0" smtClean="0"/>
              <a:t>Question: to find the optimal local alignments between s and t.</a:t>
            </a:r>
          </a:p>
          <a:p>
            <a:pPr algn="l"/>
            <a:r>
              <a:rPr lang="en-US" dirty="0" smtClean="0">
                <a:latin typeface="Courier New"/>
                <a:cs typeface="Courier New"/>
              </a:rPr>
              <a:t>s: CTGTTGCT</a:t>
            </a:r>
          </a:p>
          <a:p>
            <a:pPr algn="l"/>
            <a:r>
              <a:rPr lang="en-US" dirty="0" smtClean="0">
                <a:latin typeface="Courier New"/>
                <a:cs typeface="Courier New"/>
              </a:rPr>
              <a:t>t: ATGCTGCA</a:t>
            </a:r>
            <a:endParaRPr lang="en-US" dirty="0">
              <a:latin typeface="Courier New"/>
              <a:cs typeface="Courier New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107881" y="4097865"/>
            <a:ext cx="812802" cy="1151469"/>
            <a:chOff x="8107881" y="4097865"/>
            <a:chExt cx="812802" cy="1151469"/>
          </a:xfrm>
        </p:grpSpPr>
        <p:sp>
          <p:nvSpPr>
            <p:cNvPr id="3" name="Oval 2"/>
            <p:cNvSpPr/>
            <p:nvPr/>
          </p:nvSpPr>
          <p:spPr>
            <a:xfrm>
              <a:off x="8107881" y="4826000"/>
              <a:ext cx="389467" cy="423334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531216" y="4097865"/>
              <a:ext cx="389467" cy="423334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Straight Arrow Connector 4"/>
          <p:cNvCxnSpPr/>
          <p:nvPr/>
        </p:nvCxnSpPr>
        <p:spPr>
          <a:xfrm flipH="1" flipV="1">
            <a:off x="7947017" y="4734721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7591417" y="4396050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7176552" y="4023518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770150" y="3659450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355284" y="3286916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404217" y="4031985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7989352" y="3659453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7582950" y="3295385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22546" y="5719003"/>
            <a:ext cx="1708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s: CTGTTGCT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||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lang="en-US" dirty="0" smtClean="0">
                <a:latin typeface="Courier New"/>
                <a:cs typeface="Courier New"/>
              </a:rPr>
              <a:t>|||</a:t>
            </a:r>
          </a:p>
          <a:p>
            <a:r>
              <a:rPr lang="en-US" dirty="0">
                <a:latin typeface="Courier New"/>
                <a:cs typeface="Courier New"/>
              </a:rPr>
              <a:t>t</a:t>
            </a:r>
            <a:r>
              <a:rPr lang="en-US" dirty="0" smtClean="0">
                <a:latin typeface="Courier New"/>
                <a:cs typeface="Courier New"/>
              </a:rPr>
              <a:t>: ATGCTGCA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66970" y="5719003"/>
            <a:ext cx="2123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s: CTGTTGCT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||||</a:t>
            </a:r>
          </a:p>
          <a:p>
            <a:r>
              <a:rPr lang="en-US" dirty="0" smtClean="0">
                <a:latin typeface="Courier New"/>
                <a:cs typeface="Courier New"/>
              </a:rPr>
              <a:t>   t: ATGCTGCA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31701212"/>
      </p:ext>
    </p:extLst>
  </p:cSld>
  <p:clrMapOvr>
    <a:masterClrMapping/>
  </p:clrMapOvr>
  <p:transition xmlns:p14="http://schemas.microsoft.com/office/powerpoint/2010/main" advTm="32384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2001"/>
          </a:xfrm>
        </p:spPr>
        <p:txBody>
          <a:bodyPr>
            <a:normAutofit/>
          </a:bodyPr>
          <a:lstStyle/>
          <a:p>
            <a:r>
              <a:rPr lang="en-US" dirty="0" smtClean="0"/>
              <a:t>Global alignment – Needleman-</a:t>
            </a:r>
            <a:r>
              <a:rPr lang="en-US" dirty="0" err="1" smtClean="0"/>
              <a:t>Wunsch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7987" y="1257301"/>
            <a:ext cx="7659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Global alignments attempt to optimally align the entire length of two sequences.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625725"/>
              </p:ext>
            </p:extLst>
          </p:nvPr>
        </p:nvGraphicFramePr>
        <p:xfrm>
          <a:off x="4799239" y="2011461"/>
          <a:ext cx="4098776" cy="3596791"/>
        </p:xfrm>
        <a:graphic>
          <a:graphicData uri="http://schemas.openxmlformats.org/drawingml/2006/table">
            <a:tbl>
              <a:tblPr/>
              <a:tblGrid>
                <a:gridCol w="372616"/>
                <a:gridCol w="372616"/>
                <a:gridCol w="372616"/>
                <a:gridCol w="372616"/>
                <a:gridCol w="372616"/>
                <a:gridCol w="372616"/>
                <a:gridCol w="372616"/>
                <a:gridCol w="372616"/>
                <a:gridCol w="372616"/>
                <a:gridCol w="372616"/>
                <a:gridCol w="372616"/>
              </a:tblGrid>
              <a:tr h="326981"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18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-5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-10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-15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-20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-25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-30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-35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-40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-5</a:t>
                      </a:r>
                      <a:endParaRPr lang="en-US" sz="18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-2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-7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-10</a:t>
                      </a:r>
                      <a:endParaRPr lang="en-US" sz="18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-7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-15</a:t>
                      </a:r>
                      <a:endParaRPr lang="en-US" sz="18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-20</a:t>
                      </a:r>
                      <a:endParaRPr lang="en-US" sz="18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16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-25</a:t>
                      </a:r>
                      <a:endParaRPr lang="en-US" sz="18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23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26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-30</a:t>
                      </a:r>
                      <a:endParaRPr lang="en-US" sz="18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36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-35</a:t>
                      </a:r>
                      <a:endParaRPr lang="en-US" sz="18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46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-40</a:t>
                      </a:r>
                      <a:endParaRPr lang="en-US" sz="18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44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" name="Text Box 115"/>
          <p:cNvSpPr txBox="1">
            <a:spLocks noChangeArrowheads="1"/>
          </p:cNvSpPr>
          <p:nvPr/>
        </p:nvSpPr>
        <p:spPr bwMode="auto">
          <a:xfrm>
            <a:off x="252526" y="1992349"/>
            <a:ext cx="454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 dirty="0">
                <a:solidFill>
                  <a:srgbClr val="FF0000"/>
                </a:solidFill>
              </a:rPr>
              <a:t>+10 for match, -2 for mismatch, -5 for </a:t>
            </a:r>
            <a:r>
              <a:rPr lang="en-US" sz="2000" dirty="0" smtClean="0">
                <a:solidFill>
                  <a:srgbClr val="FF0000"/>
                </a:solidFill>
              </a:rPr>
              <a:t>gap</a:t>
            </a: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4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988614"/>
              </p:ext>
            </p:extLst>
          </p:nvPr>
        </p:nvGraphicFramePr>
        <p:xfrm>
          <a:off x="370705" y="3479800"/>
          <a:ext cx="4048895" cy="1113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6" name="Equation" r:id="rId3" imgW="2603500" imgH="825500" progId="Equation.3">
                  <p:embed/>
                </p:oleObj>
              </mc:Choice>
              <mc:Fallback>
                <p:oleObj name="Equation" r:id="rId3" imgW="26035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05" y="3479800"/>
                        <a:ext cx="4048895" cy="1113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277813" y="2400633"/>
            <a:ext cx="18176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s: CTGTTGCT</a:t>
            </a:r>
          </a:p>
          <a:p>
            <a:r>
              <a:rPr lang="en-US" dirty="0">
                <a:latin typeface="Courier New"/>
                <a:cs typeface="Courier New"/>
              </a:rPr>
              <a:t>t: ATGCTGCA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30387" y="5016038"/>
            <a:ext cx="240101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/>
                <a:cs typeface="Courier New"/>
              </a:rPr>
              <a:t>s: CTG-TTGCT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|</a:t>
            </a:r>
            <a:r>
              <a:rPr lang="en-US" sz="2400" dirty="0">
                <a:latin typeface="Courier New"/>
                <a:cs typeface="Courier New"/>
              </a:rPr>
              <a:t>|</a:t>
            </a:r>
            <a:r>
              <a:rPr lang="en-US" sz="2400" dirty="0" smtClean="0">
                <a:latin typeface="Courier New"/>
                <a:cs typeface="Courier New"/>
              </a:rPr>
              <a:t>  |</a:t>
            </a:r>
            <a:r>
              <a:rPr lang="en-US" sz="2400" dirty="0">
                <a:latin typeface="Courier New"/>
                <a:cs typeface="Courier New"/>
              </a:rPr>
              <a:t>|</a:t>
            </a:r>
            <a:r>
              <a:rPr lang="en-US" sz="2400" dirty="0" smtClean="0">
                <a:latin typeface="Courier New"/>
                <a:cs typeface="Courier New"/>
              </a:rPr>
              <a:t>|</a:t>
            </a:r>
            <a:endParaRPr lang="en-US" sz="2400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latin typeface="Courier New"/>
                <a:cs typeface="Courier New"/>
              </a:rPr>
              <a:t>t: ATGC-TGCA</a:t>
            </a:r>
            <a:endParaRPr lang="en-US" sz="2400" dirty="0">
              <a:latin typeface="Courier New"/>
              <a:cs typeface="Courier New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8448322" y="5204623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8075788" y="4861260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7703255" y="4542027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7320843" y="4461935"/>
            <a:ext cx="16227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238999" y="4200110"/>
            <a:ext cx="0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6932788" y="3881627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6570134" y="3551427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6213121" y="3229694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5849055" y="2917586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467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NGS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3" y="2256941"/>
            <a:ext cx="8136467" cy="287385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FASTA/Q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Tools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dirty="0" smtClean="0"/>
              <a:t>FASTQC: a tools to overview data (quantity and quality)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dirty="0" err="1"/>
              <a:t>s</a:t>
            </a:r>
            <a:r>
              <a:rPr lang="en-US" dirty="0" err="1" smtClean="0"/>
              <a:t>eqtk</a:t>
            </a:r>
            <a:r>
              <a:rPr lang="en-US" dirty="0" smtClean="0"/>
              <a:t>: a FASTA/Q manipulation tool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dirty="0" err="1" smtClean="0"/>
              <a:t>Trimmomatic</a:t>
            </a:r>
            <a:r>
              <a:rPr lang="en-US" dirty="0" smtClean="0"/>
              <a:t>: an efficient trimming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59893" y="2035932"/>
            <a:ext cx="19878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</a:rPr>
              <a:t>@</a:t>
            </a:r>
            <a:r>
              <a:rPr lang="en-US" sz="1400" dirty="0">
                <a:latin typeface="Courier New"/>
                <a:cs typeface="Courier New"/>
              </a:rPr>
              <a:t>SEQ_ID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ATCAACTGATGCATC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lang="en-US" sz="1400" dirty="0" smtClean="0">
                <a:latin typeface="Courier New"/>
                <a:cs typeface="Courier New"/>
              </a:rPr>
              <a:t>SEQ_ID</a:t>
            </a:r>
            <a:endParaRPr lang="en-US" sz="14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!''*((((***+))</a:t>
            </a:r>
            <a:r>
              <a:rPr lang="en-US" sz="1400" dirty="0" smtClean="0">
                <a:latin typeface="Courier New"/>
                <a:cs typeface="Courier New"/>
              </a:rPr>
              <a:t>%</a:t>
            </a:r>
            <a:endParaRPr lang="en-US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04941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BLAST (Basic Local Alignment Search Tool)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733" y="1533616"/>
            <a:ext cx="8034868" cy="4490991"/>
          </a:xfrm>
        </p:spPr>
        <p:txBody>
          <a:bodyPr>
            <a:normAutofit/>
          </a:bodyPr>
          <a:lstStyle/>
          <a:p>
            <a:r>
              <a:rPr lang="en-US" dirty="0" smtClean="0"/>
              <a:t>The classic algorithm, </a:t>
            </a:r>
            <a:r>
              <a:rPr lang="en-US" dirty="0"/>
              <a:t>S</a:t>
            </a:r>
            <a:r>
              <a:rPr lang="en-US" dirty="0" smtClean="0"/>
              <a:t>mith</a:t>
            </a:r>
            <a:r>
              <a:rPr lang="en-US" dirty="0"/>
              <a:t>–</a:t>
            </a:r>
            <a:r>
              <a:rPr lang="en-US" dirty="0" smtClean="0"/>
              <a:t>Waterman algorithm, optimizes the similar measure. </a:t>
            </a:r>
            <a:r>
              <a:rPr lang="en-US" dirty="0"/>
              <a:t>It ensured the best performance on accuracy and the most precise </a:t>
            </a:r>
            <a:r>
              <a:rPr lang="en-US" dirty="0" smtClean="0"/>
              <a:t>results with respect to its scoring scheme.</a:t>
            </a:r>
          </a:p>
          <a:p>
            <a:endParaRPr lang="en-US" dirty="0" smtClean="0"/>
          </a:p>
          <a:p>
            <a:r>
              <a:rPr lang="en-US" dirty="0" smtClean="0"/>
              <a:t>However, Smith</a:t>
            </a:r>
            <a:r>
              <a:rPr lang="en-US" dirty="0"/>
              <a:t>–Waterman algorithm is </a:t>
            </a:r>
            <a:r>
              <a:rPr lang="en-US" dirty="0" smtClean="0">
                <a:solidFill>
                  <a:srgbClr val="FF0000"/>
                </a:solidFill>
              </a:rPr>
              <a:t>time-consuming </a:t>
            </a:r>
            <a:r>
              <a:rPr lang="en-US" dirty="0" smtClean="0"/>
              <a:t>and computational burdensome. It is not practical to apply it to align a query sequence to a large database.</a:t>
            </a:r>
          </a:p>
          <a:p>
            <a:endParaRPr lang="en-US" dirty="0" smtClean="0"/>
          </a:p>
          <a:p>
            <a:r>
              <a:rPr lang="en-US" dirty="0"/>
              <a:t>BLAST emphasizes on speed </a:t>
            </a:r>
            <a:r>
              <a:rPr lang="en-US" dirty="0" smtClean="0"/>
              <a:t>to make </a:t>
            </a:r>
            <a:r>
              <a:rPr lang="en-US" dirty="0"/>
              <a:t>the algorithm practical on the huge genome </a:t>
            </a:r>
            <a:r>
              <a:rPr lang="en-US" dirty="0" smtClean="0"/>
              <a:t>databases.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4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6" y="5222682"/>
            <a:ext cx="8246531" cy="991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Could you recall the procedure of a BLAST job to achieve the BLAST alignment results? And what does NCBI actually provide?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69" y="1360892"/>
            <a:ext cx="5748864" cy="371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50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BLAST+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30645" y="1295400"/>
            <a:ext cx="8056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BLAST was first introduced by NCBI </a:t>
            </a:r>
            <a:r>
              <a:rPr lang="en-US" sz="2400" dirty="0"/>
              <a:t>in </a:t>
            </a:r>
            <a:r>
              <a:rPr lang="en-US" sz="2400" dirty="0" smtClean="0"/>
              <a:t>1989.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NCBI </a:t>
            </a:r>
            <a:r>
              <a:rPr lang="en-US" sz="2400" dirty="0"/>
              <a:t>introduced </a:t>
            </a:r>
            <a:r>
              <a:rPr lang="en-US" sz="2400" dirty="0" smtClean="0"/>
              <a:t>BLAST+ in 2009, which is faster and allows more </a:t>
            </a:r>
            <a:r>
              <a:rPr lang="en-US" sz="2400" dirty="0"/>
              <a:t>flexibility in output formats and in the search input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It provides a variety of BLAST functions for both DNA and protein sequences.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97467" y="3403600"/>
            <a:ext cx="1405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example: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288883"/>
              </p:ext>
            </p:extLst>
          </p:nvPr>
        </p:nvGraphicFramePr>
        <p:xfrm>
          <a:off x="897467" y="3891965"/>
          <a:ext cx="7854950" cy="1889172"/>
        </p:xfrm>
        <a:graphic>
          <a:graphicData uri="http://schemas.openxmlformats.org/drawingml/2006/table">
            <a:tbl>
              <a:tblPr/>
              <a:tblGrid>
                <a:gridCol w="1386417"/>
                <a:gridCol w="6468533"/>
              </a:tblGrid>
              <a:tr h="3148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8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Traditional BLASTP to compare a protein query to a protein database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8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blastp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-short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BLASTP optimized for queries shorter than 30 residues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8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8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Traditional BLASTN requiring an exact match of 11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8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blastn-short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BLASTN program optimized for sequences shorter than 50 bases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33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BLAST algorithm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9401" y="963563"/>
            <a:ext cx="8864599" cy="5539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cs typeface="Courier New"/>
              </a:rPr>
              <a:t>1. Make k-tuple words (seeds) </a:t>
            </a:r>
            <a:r>
              <a:rPr lang="en-US" sz="2000" dirty="0">
                <a:cs typeface="Courier New"/>
              </a:rPr>
              <a:t>of the query sequence.</a:t>
            </a:r>
          </a:p>
          <a:p>
            <a:r>
              <a:rPr lang="en-US" dirty="0" smtClean="0">
                <a:latin typeface="Courier New"/>
                <a:cs typeface="Courier New"/>
              </a:rPr>
              <a:t>CTGTTGCTCGTCTCGGGACTGT</a:t>
            </a:r>
          </a:p>
          <a:p>
            <a:r>
              <a:rPr lang="en-US" dirty="0" smtClean="0">
                <a:latin typeface="Courier New"/>
                <a:cs typeface="Courier New"/>
              </a:rPr>
              <a:t>CTG</a:t>
            </a:r>
          </a:p>
          <a:p>
            <a:r>
              <a:rPr lang="en-US" dirty="0" smtClean="0">
                <a:latin typeface="Courier New"/>
                <a:cs typeface="Courier New"/>
              </a:rPr>
              <a:t> TGT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GTT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…</a:t>
            </a:r>
          </a:p>
          <a:p>
            <a:r>
              <a:rPr lang="en-US" sz="2000" dirty="0" smtClean="0">
                <a:cs typeface="Courier New"/>
              </a:rPr>
              <a:t>2. List possible </a:t>
            </a:r>
            <a:r>
              <a:rPr lang="en-US" sz="2000" dirty="0">
                <a:cs typeface="Courier New"/>
              </a:rPr>
              <a:t>matching </a:t>
            </a:r>
            <a:r>
              <a:rPr lang="en-US" sz="2000" dirty="0" smtClean="0">
                <a:cs typeface="Courier New"/>
              </a:rPr>
              <a:t>words for each k-tuple word &amp; remove low-scoring words</a:t>
            </a:r>
            <a:endParaRPr lang="en-US" sz="2000" dirty="0"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CTG 0</a:t>
            </a:r>
          </a:p>
          <a:p>
            <a:r>
              <a:rPr lang="en-US" dirty="0" smtClean="0">
                <a:latin typeface="Courier New"/>
                <a:cs typeface="Courier New"/>
              </a:rPr>
              <a:t>ATG 1</a:t>
            </a:r>
          </a:p>
          <a:p>
            <a:r>
              <a:rPr lang="en-US" dirty="0" smtClean="0">
                <a:latin typeface="Courier New"/>
                <a:cs typeface="Courier New"/>
              </a:rPr>
              <a:t>TTG 1  high-scoring words</a:t>
            </a:r>
          </a:p>
          <a:p>
            <a:r>
              <a:rPr lang="en-US" dirty="0" smtClean="0">
                <a:latin typeface="Courier New"/>
                <a:cs typeface="Courier New"/>
              </a:rPr>
              <a:t>GTG 1</a:t>
            </a:r>
          </a:p>
          <a:p>
            <a:r>
              <a:rPr lang="en-US" dirty="0" smtClean="0">
                <a:latin typeface="Courier New"/>
                <a:cs typeface="Courier New"/>
              </a:rPr>
              <a:t>CAG 1</a:t>
            </a:r>
          </a:p>
          <a:p>
            <a:r>
              <a:rPr lang="en-US" dirty="0" smtClean="0">
                <a:latin typeface="Courier New"/>
                <a:cs typeface="Courier New"/>
              </a:rPr>
              <a:t>…</a:t>
            </a:r>
          </a:p>
          <a:p>
            <a:r>
              <a:rPr lang="en-US" dirty="0" smtClean="0">
                <a:latin typeface="Courier New"/>
                <a:cs typeface="Courier New"/>
              </a:rPr>
              <a:t>AAG 2</a:t>
            </a:r>
          </a:p>
          <a:p>
            <a:r>
              <a:rPr lang="en-US" dirty="0" smtClean="0">
                <a:latin typeface="Courier New"/>
                <a:cs typeface="Courier New"/>
              </a:rPr>
              <a:t>…</a:t>
            </a:r>
          </a:p>
          <a:p>
            <a:r>
              <a:rPr lang="en-US" sz="2000" dirty="0" smtClean="0">
                <a:cs typeface="Courier New"/>
              </a:rPr>
              <a:t>3. Compare </a:t>
            </a:r>
            <a:r>
              <a:rPr lang="en-US" sz="2000" dirty="0">
                <a:cs typeface="Courier New"/>
              </a:rPr>
              <a:t>the high-scoring words to the database </a:t>
            </a:r>
            <a:r>
              <a:rPr lang="en-US" sz="2000" dirty="0" smtClean="0">
                <a:cs typeface="Courier New"/>
              </a:rPr>
              <a:t>sequences </a:t>
            </a:r>
            <a:r>
              <a:rPr lang="en-US" sz="2000" dirty="0">
                <a:cs typeface="Courier New"/>
              </a:rPr>
              <a:t>to identify </a:t>
            </a:r>
            <a:r>
              <a:rPr lang="en-US" sz="2000" dirty="0" smtClean="0">
                <a:cs typeface="Courier New"/>
              </a:rPr>
              <a:t>exact matches</a:t>
            </a:r>
          </a:p>
          <a:p>
            <a:r>
              <a:rPr lang="en-US" sz="2000" dirty="0" smtClean="0">
                <a:cs typeface="Courier New"/>
              </a:rPr>
              <a:t>4</a:t>
            </a:r>
            <a:r>
              <a:rPr lang="en-US" sz="2000" dirty="0">
                <a:cs typeface="Courier New"/>
              </a:rPr>
              <a:t>. Extend the exact matches </a:t>
            </a:r>
            <a:r>
              <a:rPr lang="en-US" sz="2000" dirty="0" smtClean="0">
                <a:cs typeface="Courier New"/>
              </a:rPr>
              <a:t>to both directions on the database sequences to obtain </a:t>
            </a:r>
            <a:r>
              <a:rPr lang="en-US" sz="2000" dirty="0">
                <a:cs typeface="Courier New"/>
              </a:rPr>
              <a:t>high-scoring segment </a:t>
            </a:r>
            <a:r>
              <a:rPr lang="en-US" sz="2000" dirty="0" smtClean="0">
                <a:cs typeface="Courier New"/>
              </a:rPr>
              <a:t>pairs </a:t>
            </a:r>
            <a:r>
              <a:rPr lang="en-US" sz="2000" dirty="0">
                <a:cs typeface="Courier New"/>
              </a:rPr>
              <a:t>(</a:t>
            </a:r>
            <a:r>
              <a:rPr lang="en-US" sz="2000" dirty="0" smtClean="0">
                <a:cs typeface="Courier New"/>
              </a:rPr>
              <a:t>HSPs)</a:t>
            </a:r>
            <a:endParaRPr lang="en-US" sz="2000" dirty="0">
              <a:cs typeface="Courier New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79401" y="4402660"/>
            <a:ext cx="1380067" cy="0"/>
          </a:xfrm>
          <a:prstGeom prst="lin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5672666" y="3983564"/>
            <a:ext cx="1811867" cy="481569"/>
            <a:chOff x="5672666" y="3983564"/>
            <a:chExt cx="1811867" cy="481569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6654800" y="4146827"/>
              <a:ext cx="829733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5672666" y="4146827"/>
              <a:ext cx="618067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672666" y="3983564"/>
              <a:ext cx="0" cy="381000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484532" y="3983564"/>
              <a:ext cx="0" cy="381000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233971" y="4095801"/>
              <a:ext cx="553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HSP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71599" y="3335868"/>
            <a:ext cx="5147734" cy="622295"/>
            <a:chOff x="1371599" y="3335868"/>
            <a:chExt cx="5147734" cy="62229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392333" y="3708399"/>
              <a:ext cx="0" cy="249764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451600" y="3335868"/>
              <a:ext cx="0" cy="431800"/>
            </a:xfrm>
            <a:prstGeom prst="straightConnector1">
              <a:avLst/>
            </a:prstGeom>
            <a:ln>
              <a:solidFill>
                <a:srgbClr val="7F7F7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371599" y="3352802"/>
              <a:ext cx="5071534" cy="0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519333" y="3708399"/>
              <a:ext cx="0" cy="249764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893733" y="3454406"/>
            <a:ext cx="3862284" cy="406394"/>
            <a:chOff x="4893733" y="3454406"/>
            <a:chExt cx="3862284" cy="406394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893733" y="3860800"/>
              <a:ext cx="3666067" cy="0"/>
            </a:xfrm>
            <a:prstGeom prst="line">
              <a:avLst/>
            </a:prstGeom>
            <a:ln w="57150" cmpd="sng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745431" y="3454406"/>
              <a:ext cx="2010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Database sequence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00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based BLAST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336" y="1585569"/>
            <a:ext cx="7755464" cy="3909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Step 1:</a:t>
            </a:r>
          </a:p>
          <a:p>
            <a:r>
              <a:rPr lang="en-US" dirty="0" smtClean="0"/>
              <a:t>Computer/server</a:t>
            </a:r>
          </a:p>
          <a:p>
            <a:r>
              <a:rPr lang="en-US" dirty="0" smtClean="0"/>
              <a:t>Install the “BLAST+” software package</a:t>
            </a:r>
          </a:p>
          <a:p>
            <a:r>
              <a:rPr lang="en-US" dirty="0" smtClean="0"/>
              <a:t>Make databases of collected sequences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Step 2:</a:t>
            </a:r>
          </a:p>
          <a:p>
            <a:pPr marL="0" indent="0">
              <a:buNone/>
            </a:pPr>
            <a:r>
              <a:rPr lang="en-US" dirty="0" smtClean="0"/>
              <a:t>Run </a:t>
            </a:r>
            <a:r>
              <a:rPr lang="en-US" dirty="0"/>
              <a:t>BLAST </a:t>
            </a:r>
            <a:r>
              <a:rPr lang="en-US" dirty="0" smtClean="0"/>
              <a:t>searching with your query sequences on the server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22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Create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m</a:t>
            </a:r>
            <a:r>
              <a:rPr lang="en-US" b="1" dirty="0" err="1" smtClean="0">
                <a:solidFill>
                  <a:srgbClr val="17375E"/>
                </a:solidFill>
              </a:rPr>
              <a:t>akeblastdb</a:t>
            </a:r>
            <a:endParaRPr lang="en-US" b="1" dirty="0" smtClean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dirty="0" smtClean="0"/>
              <a:t>A program to create a BLAST database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makeblastdb</a:t>
            </a:r>
            <a:r>
              <a:rPr lang="en-US" sz="1600" dirty="0" smtClean="0">
                <a:latin typeface="Courier New"/>
                <a:cs typeface="Courier New"/>
              </a:rPr>
              <a:t> –in MG1655</a:t>
            </a:r>
            <a:r>
              <a:rPr lang="en-US" sz="1600" dirty="0">
                <a:latin typeface="Courier New"/>
                <a:cs typeface="Courier New"/>
              </a:rPr>
              <a:t>.fasta -out MG1655 -</a:t>
            </a:r>
            <a:r>
              <a:rPr lang="en-US" sz="1600" dirty="0" err="1">
                <a:latin typeface="Courier New"/>
                <a:cs typeface="Courier New"/>
              </a:rPr>
              <a:t>dbtype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nucl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atabase </a:t>
            </a:r>
            <a:r>
              <a:rPr lang="en-US" dirty="0"/>
              <a:t>files were generated:</a:t>
            </a: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-</a:t>
            </a:r>
            <a:r>
              <a:rPr lang="en-US" sz="1800" dirty="0">
                <a:latin typeface="Courier New"/>
                <a:cs typeface="Courier New"/>
              </a:rPr>
              <a:t>--output---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MG1655</a:t>
            </a:r>
            <a:r>
              <a:rPr lang="en-US" sz="1800" dirty="0">
                <a:latin typeface="Courier New"/>
                <a:cs typeface="Courier New"/>
              </a:rPr>
              <a:t>.nhr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MG1655.nin</a:t>
            </a:r>
          </a:p>
          <a:p>
            <a:pPr marL="0" indent="0">
              <a:buNone/>
            </a:pPr>
            <a:r>
              <a:rPr lang="fr-FR" sz="1800" dirty="0">
                <a:latin typeface="Courier New"/>
                <a:cs typeface="Courier New"/>
              </a:rPr>
              <a:t>MG1655.</a:t>
            </a:r>
            <a:r>
              <a:rPr lang="fr-FR" sz="1800" dirty="0" smtClean="0">
                <a:latin typeface="Courier New"/>
                <a:cs typeface="Courier New"/>
              </a:rPr>
              <a:t>nsq</a:t>
            </a:r>
          </a:p>
          <a:p>
            <a:pPr marL="0" indent="0">
              <a:buNone/>
            </a:pPr>
            <a:r>
              <a:rPr lang="fr-FR" sz="1800" smtClean="0">
                <a:latin typeface="Courier New"/>
                <a:cs typeface="Courier New"/>
              </a:rPr>
              <a:t>...</a:t>
            </a:r>
            <a:endParaRPr lang="fr-FR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fr-FR" sz="1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12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BLAST a query to a DNA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6301"/>
            <a:ext cx="8229600" cy="72332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 smtClean="0">
                <a:solidFill>
                  <a:srgbClr val="17375E"/>
                </a:solidFill>
              </a:rPr>
              <a:t>blastn</a:t>
            </a:r>
            <a:endParaRPr lang="en-US" b="1" dirty="0" smtClean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1900" b="1" dirty="0" err="1">
                <a:latin typeface="Courier New"/>
                <a:cs typeface="Courier New"/>
              </a:rPr>
              <a:t>blastn</a:t>
            </a:r>
            <a:r>
              <a:rPr lang="en-US" sz="1900" b="1" dirty="0">
                <a:latin typeface="Courier New"/>
                <a:cs typeface="Courier New"/>
              </a:rPr>
              <a:t> -query </a:t>
            </a:r>
            <a:r>
              <a:rPr lang="en-US" sz="1900" b="1" dirty="0" smtClean="0">
                <a:latin typeface="Courier New"/>
                <a:cs typeface="Courier New"/>
              </a:rPr>
              <a:t>MG1655dnaseq.fa –</a:t>
            </a:r>
            <a:r>
              <a:rPr lang="en-US" sz="1900" b="1" dirty="0" err="1" smtClean="0">
                <a:latin typeface="Courier New"/>
                <a:cs typeface="Courier New"/>
              </a:rPr>
              <a:t>db</a:t>
            </a:r>
            <a:r>
              <a:rPr lang="en-US" sz="1900" b="1" dirty="0" smtClean="0">
                <a:latin typeface="Courier New"/>
                <a:cs typeface="Courier New"/>
              </a:rPr>
              <a:t> MG1655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599" y="2023530"/>
            <a:ext cx="6637868" cy="4560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>
              <a:lnSpc>
                <a:spcPct val="80000"/>
              </a:lnSpc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 smtClean="0">
                <a:latin typeface="Courier New"/>
                <a:cs typeface="Courier New"/>
              </a:rPr>
              <a:t>Query</a:t>
            </a:r>
            <a:r>
              <a:rPr lang="en-US" sz="1000" dirty="0">
                <a:latin typeface="Courier New"/>
                <a:cs typeface="Courier New"/>
              </a:rPr>
              <a:t>= MG1655_partial</a:t>
            </a:r>
          </a:p>
          <a:p>
            <a:pPr>
              <a:lnSpc>
                <a:spcPct val="80000"/>
              </a:lnSpc>
            </a:pPr>
            <a:r>
              <a:rPr lang="en-US" sz="1000" dirty="0" smtClean="0">
                <a:latin typeface="Courier New"/>
                <a:cs typeface="Courier New"/>
              </a:rPr>
              <a:t>Length</a:t>
            </a:r>
            <a:r>
              <a:rPr lang="en-US" sz="1000" dirty="0">
                <a:latin typeface="Courier New"/>
                <a:cs typeface="Courier New"/>
              </a:rPr>
              <a:t>=</a:t>
            </a:r>
            <a:r>
              <a:rPr lang="en-US" sz="1000" dirty="0" smtClean="0">
                <a:latin typeface="Courier New"/>
                <a:cs typeface="Courier New"/>
              </a:rPr>
              <a:t>280</a:t>
            </a:r>
          </a:p>
          <a:p>
            <a:pPr>
              <a:lnSpc>
                <a:spcPct val="80000"/>
              </a:lnSpc>
            </a:pPr>
            <a:r>
              <a:rPr lang="fr-FR" sz="1000" dirty="0" smtClean="0">
                <a:latin typeface="Courier New"/>
                <a:cs typeface="Courier New"/>
              </a:rPr>
              <a:t>                                                                      Score     E</a:t>
            </a:r>
          </a:p>
          <a:p>
            <a:pPr>
              <a:lnSpc>
                <a:spcPct val="80000"/>
              </a:lnSpc>
            </a:pPr>
            <a:r>
              <a:rPr lang="fr-FR" sz="1000" dirty="0" err="1" smtClean="0">
                <a:latin typeface="Courier New"/>
                <a:cs typeface="Courier New"/>
              </a:rPr>
              <a:t>Sequences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  <a:r>
              <a:rPr lang="fr-FR" sz="1000" dirty="0" err="1">
                <a:latin typeface="Courier New"/>
                <a:cs typeface="Courier New"/>
              </a:rPr>
              <a:t>producing</a:t>
            </a:r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err="1">
                <a:latin typeface="Courier New"/>
                <a:cs typeface="Courier New"/>
              </a:rPr>
              <a:t>significant</a:t>
            </a:r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err="1">
                <a:latin typeface="Courier New"/>
                <a:cs typeface="Courier New"/>
              </a:rPr>
              <a:t>alignments</a:t>
            </a:r>
            <a:r>
              <a:rPr lang="fr-FR" sz="1000" dirty="0">
                <a:latin typeface="Courier New"/>
                <a:cs typeface="Courier New"/>
              </a:rPr>
              <a:t>:                          (Bits)  Value</a:t>
            </a:r>
          </a:p>
          <a:p>
            <a:pPr>
              <a:lnSpc>
                <a:spcPct val="80000"/>
              </a:lnSpc>
            </a:pPr>
            <a:r>
              <a:rPr lang="it-IT" sz="1000" dirty="0" smtClean="0">
                <a:latin typeface="Courier New"/>
                <a:cs typeface="Courier New"/>
              </a:rPr>
              <a:t>gi</a:t>
            </a:r>
            <a:r>
              <a:rPr lang="it-IT" sz="1000" dirty="0">
                <a:latin typeface="Courier New"/>
                <a:cs typeface="Courier New"/>
              </a:rPr>
              <a:t>|556503834|ref|NC_000913.3| Escherichia coli </a:t>
            </a:r>
            <a:r>
              <a:rPr lang="it-IT" sz="1000" dirty="0" err="1">
                <a:latin typeface="Courier New"/>
                <a:cs typeface="Courier New"/>
              </a:rPr>
              <a:t>str</a:t>
            </a:r>
            <a:r>
              <a:rPr lang="it-IT" sz="1000" dirty="0">
                <a:latin typeface="Courier New"/>
                <a:cs typeface="Courier New"/>
              </a:rPr>
              <a:t>. K-12 </a:t>
            </a:r>
            <a:r>
              <a:rPr lang="it-IT" sz="1000" dirty="0" err="1">
                <a:latin typeface="Courier New"/>
                <a:cs typeface="Courier New"/>
              </a:rPr>
              <a:t>substr</a:t>
            </a:r>
            <a:r>
              <a:rPr lang="it-IT" sz="1000" dirty="0">
                <a:latin typeface="Courier New"/>
                <a:cs typeface="Courier New"/>
              </a:rPr>
              <a:t>...    518   1e-147</a:t>
            </a:r>
          </a:p>
          <a:p>
            <a:pPr>
              <a:lnSpc>
                <a:spcPct val="80000"/>
              </a:lnSpc>
            </a:pPr>
            <a:endParaRPr lang="it-IT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it-IT" sz="1000" dirty="0">
                <a:latin typeface="Courier New"/>
                <a:cs typeface="Courier New"/>
              </a:rPr>
              <a:t>&gt; gi|556503834|ref|NC_000913.3| Escherichia coli </a:t>
            </a:r>
            <a:r>
              <a:rPr lang="it-IT" sz="1000" dirty="0" err="1">
                <a:latin typeface="Courier New"/>
                <a:cs typeface="Courier New"/>
              </a:rPr>
              <a:t>str</a:t>
            </a:r>
            <a:r>
              <a:rPr lang="it-IT" sz="1000" dirty="0">
                <a:latin typeface="Courier New"/>
                <a:cs typeface="Courier New"/>
              </a:rPr>
              <a:t>. K-12 </a:t>
            </a:r>
            <a:r>
              <a:rPr lang="it-IT" sz="1000" dirty="0" err="1">
                <a:latin typeface="Courier New"/>
                <a:cs typeface="Courier New"/>
              </a:rPr>
              <a:t>substr</a:t>
            </a:r>
            <a:r>
              <a:rPr lang="it-IT" sz="1000" dirty="0">
                <a:latin typeface="Courier New"/>
                <a:cs typeface="Courier New"/>
              </a:rPr>
              <a:t>. </a:t>
            </a:r>
          </a:p>
          <a:p>
            <a:pPr>
              <a:lnSpc>
                <a:spcPct val="80000"/>
              </a:lnSpc>
            </a:pPr>
            <a:r>
              <a:rPr lang="it-IT" sz="1000" dirty="0">
                <a:latin typeface="Courier New"/>
                <a:cs typeface="Courier New"/>
              </a:rPr>
              <a:t>MG1655, complete </a:t>
            </a:r>
            <a:r>
              <a:rPr lang="it-IT" sz="1000" dirty="0" err="1">
                <a:latin typeface="Courier New"/>
                <a:cs typeface="Courier New"/>
              </a:rPr>
              <a:t>genome</a:t>
            </a:r>
            <a:endParaRPr lang="it-IT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Length=4641652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fr-FR" sz="1000" dirty="0">
                <a:latin typeface="Courier New"/>
                <a:cs typeface="Courier New"/>
              </a:rPr>
              <a:t> Score =   518 bits (280),  </a:t>
            </a:r>
            <a:r>
              <a:rPr lang="fr-FR" sz="1000" dirty="0" err="1">
                <a:latin typeface="Courier New"/>
                <a:cs typeface="Courier New"/>
              </a:rPr>
              <a:t>Expect</a:t>
            </a:r>
            <a:r>
              <a:rPr lang="fr-FR" sz="1000" dirty="0">
                <a:latin typeface="Courier New"/>
                <a:cs typeface="Courier New"/>
              </a:rPr>
              <a:t> = 1e-147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Identities = 280/280 (100%), Gaps = 0/280 (0%)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Strand=Plus/Plus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1      TAGAAAATGCCCATGGCAAGAATAATACCGTCCAGAGCGAAATAACCCACGTTGTGCAGG  60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10361  TAGAAAATGCCCATGGCAAGAATAATACCGTCCAGAGCGAAATAACCCACGTTGTGCAGG  10420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61     TTAAGCAGAATGGTGGTCATGCCGAAGCCCATCAGGCCCAGCGGTGCCGGATTAGCCAAC  120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10421  TTAAGCAGAATGGTGGTCATGCCGAAGCCCATCAGGCCCAGCGGTGCCGGATTAGCCAAC  10480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121    TTAGTGTTGCCCATAATTCCTCAAAAATCATCATCGAATGAATGGTGAAATAATTTCCCT  180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10481  TTAGTGTTGCCCATAATTCCTCAAAAATCATCATCGAATGAATGGTGAAATAATTTCCCT  10540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181    GAATAACTGTAGTGTTTTCAGGGCGCGGCATAATAATCAGCCAGTGGGGCAGTGTCTACG  240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10541  GAATAACTGTAGTGTTTTCAGGGCGCGGCATAATAATCAGCCAGTGGGGCAGTGTCTACG  10600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241    ATCTTTTGAGGGGAAAATGAAAATTTTCCCCGGTTTCCGG  280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10601  ATCTTTTGAGGGGAAAATGAAAATTTTCCCCGGTTTCCGG  </a:t>
            </a:r>
            <a:r>
              <a:rPr lang="en-US" sz="1000" dirty="0" smtClean="0">
                <a:latin typeface="Courier New"/>
                <a:cs typeface="Courier New"/>
              </a:rPr>
              <a:t>10640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8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output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509639"/>
            <a:ext cx="8229600" cy="437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 err="1" smtClean="0">
                <a:latin typeface="Courier New"/>
                <a:cs typeface="Courier New"/>
              </a:rPr>
              <a:t>blastn</a:t>
            </a:r>
            <a:r>
              <a:rPr lang="en-US" sz="1900" b="1" dirty="0" smtClean="0">
                <a:latin typeface="Courier New"/>
                <a:cs typeface="Courier New"/>
              </a:rPr>
              <a:t> </a:t>
            </a:r>
            <a:r>
              <a:rPr lang="en-US" sz="1900" b="1" dirty="0">
                <a:latin typeface="Courier New"/>
                <a:cs typeface="Courier New"/>
              </a:rPr>
              <a:t>-query </a:t>
            </a:r>
            <a:r>
              <a:rPr lang="en-US" sz="1900" b="1" dirty="0" smtClean="0">
                <a:latin typeface="Courier New"/>
                <a:cs typeface="Courier New"/>
              </a:rPr>
              <a:t>MG1655dnaseq.fa –</a:t>
            </a:r>
            <a:r>
              <a:rPr lang="en-US" sz="1900" b="1" dirty="0" err="1" smtClean="0">
                <a:latin typeface="Courier New"/>
                <a:cs typeface="Courier New"/>
              </a:rPr>
              <a:t>db</a:t>
            </a:r>
            <a:r>
              <a:rPr lang="en-US" sz="1900" b="1" dirty="0" smtClean="0">
                <a:latin typeface="Courier New"/>
                <a:cs typeface="Courier New"/>
              </a:rPr>
              <a:t> MG1655 –</a:t>
            </a:r>
            <a:r>
              <a:rPr lang="en-US" sz="1900" b="1" dirty="0" err="1" smtClean="0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sz="1900" b="1" dirty="0" smtClean="0">
                <a:latin typeface="Courier New"/>
                <a:cs typeface="Courier New"/>
              </a:rPr>
              <a:t> 6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566336"/>
              </p:ext>
            </p:extLst>
          </p:nvPr>
        </p:nvGraphicFramePr>
        <p:xfrm>
          <a:off x="186262" y="2950896"/>
          <a:ext cx="8839203" cy="1003038"/>
        </p:xfrm>
        <a:graphic>
          <a:graphicData uri="http://schemas.openxmlformats.org/drawingml/2006/table">
            <a:tbl>
              <a:tblPr/>
              <a:tblGrid>
                <a:gridCol w="803564"/>
                <a:gridCol w="1330633"/>
                <a:gridCol w="764508"/>
                <a:gridCol w="885900"/>
                <a:gridCol w="863600"/>
                <a:gridCol w="778933"/>
                <a:gridCol w="508000"/>
                <a:gridCol w="508000"/>
                <a:gridCol w="508000"/>
                <a:gridCol w="482600"/>
                <a:gridCol w="794442"/>
                <a:gridCol w="611023"/>
              </a:tblGrid>
              <a:tr h="429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subject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% identity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alignment length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mismatches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gap opens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evalue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bit score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MG1655_partial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gi|556503834|ref|NC_000913.3|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10361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10640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1.00E-147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518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34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1" y="2878667"/>
            <a:ext cx="8686800" cy="3767666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17375E"/>
                </a:solidFill>
              </a:rPr>
              <a:t>E</a:t>
            </a:r>
            <a:r>
              <a:rPr lang="en-US" b="1" dirty="0">
                <a:solidFill>
                  <a:srgbClr val="17375E"/>
                </a:solidFill>
              </a:rPr>
              <a:t>-value </a:t>
            </a:r>
            <a:r>
              <a:rPr lang="en-US" dirty="0"/>
              <a:t>is a parameter that describes the number of hits </a:t>
            </a:r>
            <a:r>
              <a:rPr lang="en-US" dirty="0" smtClean="0"/>
              <a:t>that one </a:t>
            </a:r>
            <a:r>
              <a:rPr lang="en-US" dirty="0"/>
              <a:t>can "expect" to see by chance when searching a database of a particular </a:t>
            </a:r>
            <a:r>
              <a:rPr lang="en-US" dirty="0" smtClean="0"/>
              <a:t>size. </a:t>
            </a:r>
            <a:r>
              <a:rPr lang="en-GB" dirty="0" smtClean="0"/>
              <a:t>It </a:t>
            </a:r>
            <a:r>
              <a:rPr lang="en-GB" dirty="0"/>
              <a:t>is used to describe the significance (instead of a </a:t>
            </a:r>
            <a:r>
              <a:rPr lang="en-GB" dirty="0" smtClean="0"/>
              <a:t>p-value</a:t>
            </a:r>
            <a:r>
              <a:rPr lang="en-GB" dirty="0"/>
              <a:t>) of each sequence alignment </a:t>
            </a:r>
            <a:r>
              <a:rPr lang="en-GB" dirty="0" smtClean="0"/>
              <a:t>hit. </a:t>
            </a:r>
            <a:endParaRPr lang="en-GB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smtClean="0"/>
              <a:t>E-value = 1 means that </a:t>
            </a:r>
            <a:r>
              <a:rPr lang="en-US" dirty="0"/>
              <a:t>in a database </a:t>
            </a:r>
            <a:r>
              <a:rPr lang="en-US" dirty="0" smtClean="0"/>
              <a:t>of the similar size 1 </a:t>
            </a:r>
            <a:r>
              <a:rPr lang="en-US" dirty="0"/>
              <a:t>match with a similar score </a:t>
            </a:r>
            <a:r>
              <a:rPr lang="en-US" dirty="0" smtClean="0"/>
              <a:t>would be obtained simply </a:t>
            </a:r>
            <a:r>
              <a:rPr lang="en-US" dirty="0"/>
              <a:t>by chance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 lower the E-value</a:t>
            </a:r>
            <a:r>
              <a:rPr lang="en-US" dirty="0" smtClean="0"/>
              <a:t>, </a:t>
            </a:r>
            <a:r>
              <a:rPr lang="en-US" dirty="0"/>
              <a:t>the more "significant" the match is.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3665" y="1030688"/>
            <a:ext cx="7264402" cy="1821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fr-FR" sz="1000" dirty="0" smtClean="0">
                <a:solidFill>
                  <a:srgbClr val="17375E"/>
                </a:solidFill>
                <a:latin typeface="Courier New"/>
                <a:cs typeface="Courier New"/>
              </a:rPr>
              <a:t>Score </a:t>
            </a:r>
            <a:r>
              <a:rPr lang="fr-FR" sz="1000" dirty="0">
                <a:solidFill>
                  <a:srgbClr val="17375E"/>
                </a:solidFill>
                <a:latin typeface="Courier New"/>
                <a:cs typeface="Courier New"/>
              </a:rPr>
              <a:t>=   518 bits (280),  </a:t>
            </a:r>
            <a:r>
              <a:rPr lang="fr-FR" b="1" dirty="0" err="1">
                <a:solidFill>
                  <a:srgbClr val="17375E"/>
                </a:solidFill>
                <a:latin typeface="Courier New"/>
                <a:cs typeface="Courier New"/>
              </a:rPr>
              <a:t>Expect</a:t>
            </a:r>
            <a:r>
              <a:rPr lang="fr-FR" b="1" dirty="0">
                <a:solidFill>
                  <a:srgbClr val="17375E"/>
                </a:solidFill>
                <a:latin typeface="Courier New"/>
                <a:cs typeface="Courier New"/>
              </a:rPr>
              <a:t> = 1e-147</a:t>
            </a:r>
          </a:p>
          <a:p>
            <a:pPr>
              <a:lnSpc>
                <a:spcPct val="80000"/>
              </a:lnSpc>
            </a:pPr>
            <a:r>
              <a:rPr lang="en-US" sz="1000" dirty="0" smtClean="0">
                <a:latin typeface="Courier New"/>
                <a:cs typeface="Courier New"/>
              </a:rPr>
              <a:t>Identities </a:t>
            </a:r>
            <a:r>
              <a:rPr lang="en-US" sz="1000" dirty="0">
                <a:latin typeface="Courier New"/>
                <a:cs typeface="Courier New"/>
              </a:rPr>
              <a:t>= 280/280 (100%), Gaps = 0/280 (0%)</a:t>
            </a:r>
          </a:p>
          <a:p>
            <a:pPr>
              <a:lnSpc>
                <a:spcPct val="80000"/>
              </a:lnSpc>
            </a:pPr>
            <a:r>
              <a:rPr lang="en-US" sz="1000" dirty="0" smtClean="0">
                <a:latin typeface="Courier New"/>
                <a:cs typeface="Courier New"/>
              </a:rPr>
              <a:t>Strand</a:t>
            </a:r>
            <a:r>
              <a:rPr lang="en-US" sz="1000" dirty="0">
                <a:latin typeface="Courier New"/>
                <a:cs typeface="Courier New"/>
              </a:rPr>
              <a:t>=Plus/Plus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1      TAGAAAATGCCCATGGCAAGAATAATACCGTCCAGAGCGAAATAACCCACGTTGTGCAGG  60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10361  TAGAAAATGCCCATGGCAAGAATAATACCGTCCAGAGCGAAATAACCCACGTTGTGCAGG  10420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 smtClean="0">
                <a:latin typeface="Courier New"/>
                <a:cs typeface="Courier New"/>
              </a:rPr>
              <a:t>…</a:t>
            </a: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241    ATCTTTTGAGGGGAAAATGAAAATTTTCCCCGGTTTCCGG  280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10601  ATCTTTTGAGGGGAAAATGAAAATTTTCCCCGGTTTCCGG  </a:t>
            </a:r>
            <a:r>
              <a:rPr lang="en-US" sz="1000" dirty="0" smtClean="0">
                <a:latin typeface="Courier New"/>
                <a:cs typeface="Courier New"/>
              </a:rPr>
              <a:t>10640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68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and Bit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16274"/>
            <a:ext cx="8017933" cy="3190875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In the context of sequence alignments, a score is a numerical value that describes the </a:t>
            </a:r>
            <a:r>
              <a:rPr lang="en-US" sz="2800" dirty="0" smtClean="0"/>
              <a:t>overall quality </a:t>
            </a:r>
            <a:r>
              <a:rPr lang="en-US" sz="2800" dirty="0"/>
              <a:t>of an alignment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The </a:t>
            </a:r>
            <a:r>
              <a:rPr lang="en-US" sz="2800" b="1" dirty="0">
                <a:solidFill>
                  <a:srgbClr val="17375E"/>
                </a:solidFill>
              </a:rPr>
              <a:t>bit-</a:t>
            </a:r>
            <a:r>
              <a:rPr lang="en-US" sz="2800" b="1" dirty="0" smtClean="0">
                <a:solidFill>
                  <a:srgbClr val="17375E"/>
                </a:solidFill>
              </a:rPr>
              <a:t>score</a:t>
            </a:r>
            <a:r>
              <a:rPr lang="en-US" sz="2800" dirty="0" smtClean="0"/>
              <a:t> </a:t>
            </a:r>
            <a:r>
              <a:rPr lang="en-US" sz="2800" dirty="0"/>
              <a:t>is </a:t>
            </a:r>
            <a:r>
              <a:rPr lang="en-US" sz="2800" dirty="0" smtClean="0"/>
              <a:t>a rescaled alignment </a:t>
            </a:r>
            <a:r>
              <a:rPr lang="en-US" sz="2800" dirty="0"/>
              <a:t>score </a:t>
            </a:r>
            <a:r>
              <a:rPr lang="en-US" sz="2800" dirty="0" smtClean="0"/>
              <a:t>to indicate the alignment quality, which is </a:t>
            </a:r>
            <a:r>
              <a:rPr lang="en-US" sz="2800" dirty="0">
                <a:solidFill>
                  <a:srgbClr val="FF0000"/>
                </a:solidFill>
              </a:rPr>
              <a:t>independent of </a:t>
            </a:r>
            <a:r>
              <a:rPr lang="en-US" sz="2800" dirty="0" smtClean="0"/>
              <a:t>the size </a:t>
            </a:r>
            <a:r>
              <a:rPr lang="en-US" sz="2800" dirty="0"/>
              <a:t>of the search </a:t>
            </a:r>
            <a:r>
              <a:rPr lang="en-US" sz="2800" dirty="0" smtClean="0"/>
              <a:t>database.</a:t>
            </a:r>
          </a:p>
          <a:p>
            <a:endParaRPr lang="en-US" sz="2800" dirty="0" smtClean="0"/>
          </a:p>
          <a:p>
            <a:r>
              <a:rPr lang="en-US" sz="2800" dirty="0"/>
              <a:t>The </a:t>
            </a:r>
            <a:r>
              <a:rPr lang="en-US" sz="2800" dirty="0" smtClean="0"/>
              <a:t>higher </a:t>
            </a:r>
            <a:r>
              <a:rPr lang="en-US" sz="2800" dirty="0"/>
              <a:t>the </a:t>
            </a:r>
            <a:r>
              <a:rPr lang="en-US" sz="2800" dirty="0" smtClean="0"/>
              <a:t>score/bit-score, the better alignment is.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73665" y="1166155"/>
            <a:ext cx="7264402" cy="1821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fr-FR" b="1" dirty="0" smtClean="0">
                <a:solidFill>
                  <a:srgbClr val="17375E"/>
                </a:solidFill>
                <a:latin typeface="Courier New"/>
                <a:cs typeface="Courier New"/>
              </a:rPr>
              <a:t>Score </a:t>
            </a:r>
            <a:r>
              <a:rPr lang="fr-FR" b="1" dirty="0">
                <a:solidFill>
                  <a:srgbClr val="17375E"/>
                </a:solidFill>
                <a:latin typeface="Courier New"/>
                <a:cs typeface="Courier New"/>
              </a:rPr>
              <a:t>=   518 bits (280)</a:t>
            </a:r>
            <a:r>
              <a:rPr lang="fr-FR" sz="1000" dirty="0">
                <a:solidFill>
                  <a:srgbClr val="17375E"/>
                </a:solidFill>
                <a:latin typeface="Courier New"/>
                <a:cs typeface="Courier New"/>
              </a:rPr>
              <a:t>,  </a:t>
            </a:r>
            <a:r>
              <a:rPr lang="fr-FR" sz="1000" dirty="0" err="1">
                <a:solidFill>
                  <a:srgbClr val="17375E"/>
                </a:solidFill>
                <a:latin typeface="Courier New"/>
                <a:cs typeface="Courier New"/>
              </a:rPr>
              <a:t>Expect</a:t>
            </a:r>
            <a:r>
              <a:rPr lang="fr-FR" sz="1000" dirty="0">
                <a:solidFill>
                  <a:srgbClr val="17375E"/>
                </a:solidFill>
                <a:latin typeface="Courier New"/>
                <a:cs typeface="Courier New"/>
              </a:rPr>
              <a:t> = 1e-147</a:t>
            </a:r>
          </a:p>
          <a:p>
            <a:pPr>
              <a:lnSpc>
                <a:spcPct val="80000"/>
              </a:lnSpc>
            </a:pPr>
            <a:r>
              <a:rPr lang="en-US" sz="1000" dirty="0" smtClean="0">
                <a:latin typeface="Courier New"/>
                <a:cs typeface="Courier New"/>
              </a:rPr>
              <a:t>Identities </a:t>
            </a:r>
            <a:r>
              <a:rPr lang="en-US" sz="1000" dirty="0">
                <a:latin typeface="Courier New"/>
                <a:cs typeface="Courier New"/>
              </a:rPr>
              <a:t>= 280/280 (100%), Gaps = 0/280 (0%)</a:t>
            </a:r>
          </a:p>
          <a:p>
            <a:pPr>
              <a:lnSpc>
                <a:spcPct val="80000"/>
              </a:lnSpc>
            </a:pPr>
            <a:r>
              <a:rPr lang="en-US" sz="1000" dirty="0" smtClean="0">
                <a:latin typeface="Courier New"/>
                <a:cs typeface="Courier New"/>
              </a:rPr>
              <a:t>Strand</a:t>
            </a:r>
            <a:r>
              <a:rPr lang="en-US" sz="1000" dirty="0">
                <a:latin typeface="Courier New"/>
                <a:cs typeface="Courier New"/>
              </a:rPr>
              <a:t>=Plus/Plus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1      TAGAAAATGCCCATGGCAAGAATAATACCGTCCAGAGCGAAATAACCCACGTTGTGCAGG  60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10361  TAGAAAATGCCCATGGCAAGAATAATACCGTCCAGAGCGAAATAACCCACGTTGTGCAGG  10420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 smtClean="0">
                <a:latin typeface="Courier New"/>
                <a:cs typeface="Courier New"/>
              </a:rPr>
              <a:t>…</a:t>
            </a: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241    ATCTTTTGAGGGGAAAATGAAAATTTTCCCCGGTTTCCGG  280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10601  ATCTTTTGAGGGGAAAATGAAAATTTTCCCCGGTTTCCGG  </a:t>
            </a:r>
            <a:r>
              <a:rPr lang="en-US" sz="1000" dirty="0" smtClean="0">
                <a:latin typeface="Courier New"/>
                <a:cs typeface="Courier New"/>
              </a:rPr>
              <a:t>10640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58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30141" y="2535012"/>
            <a:ext cx="4720993" cy="265505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Alignment overview</a:t>
            </a:r>
          </a:p>
          <a:p>
            <a:r>
              <a:rPr lang="en-US" sz="2800" dirty="0" smtClean="0"/>
              <a:t>Dot plot</a:t>
            </a:r>
          </a:p>
          <a:p>
            <a:r>
              <a:rPr lang="en-US" sz="2800" dirty="0" smtClean="0"/>
              <a:t>Dynamic alignment</a:t>
            </a:r>
          </a:p>
          <a:p>
            <a:pPr marL="0" indent="0">
              <a:buNone/>
            </a:pPr>
            <a:r>
              <a:rPr lang="en-US" sz="2800" dirty="0" smtClean="0"/>
              <a:t>(example: local alignment)</a:t>
            </a:r>
          </a:p>
          <a:p>
            <a:r>
              <a:rPr lang="en-US" sz="2800" dirty="0" smtClean="0"/>
              <a:t>BLAST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87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BLAST+ remote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34" y="1797505"/>
            <a:ext cx="8729133" cy="3324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blastn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-query </a:t>
            </a:r>
            <a:r>
              <a:rPr lang="en-US" sz="1800" dirty="0" smtClean="0">
                <a:latin typeface="Courier New"/>
                <a:cs typeface="Courier New"/>
              </a:rPr>
              <a:t>MG1655dnaseq.fa –</a:t>
            </a:r>
            <a:r>
              <a:rPr lang="en-US" sz="1800" dirty="0" err="1" smtClean="0">
                <a:latin typeface="Courier New"/>
                <a:cs typeface="Courier New"/>
              </a:rPr>
              <a:t>db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nt</a:t>
            </a:r>
            <a:r>
              <a:rPr lang="en-US" sz="1800" dirty="0" smtClean="0">
                <a:latin typeface="Courier New"/>
                <a:cs typeface="Courier New"/>
              </a:rPr>
              <a:t> –</a:t>
            </a:r>
            <a:r>
              <a:rPr lang="en-US" sz="1800" dirty="0" err="1" smtClean="0">
                <a:latin typeface="Courier New"/>
                <a:cs typeface="Courier New"/>
              </a:rPr>
              <a:t>outfmt</a:t>
            </a:r>
            <a:r>
              <a:rPr lang="en-US" sz="1800" dirty="0" smtClean="0">
                <a:latin typeface="Courier New"/>
                <a:cs typeface="Courier New"/>
              </a:rPr>
              <a:t> 6 –remote</a:t>
            </a:r>
          </a:p>
          <a:p>
            <a:pPr marL="0" indent="0">
              <a:buNone/>
            </a:pPr>
            <a:r>
              <a:rPr lang="en-US" dirty="0" smtClean="0"/>
              <a:t>501 hits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blastn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-query </a:t>
            </a:r>
            <a:r>
              <a:rPr lang="en-US" sz="1800" dirty="0" smtClean="0">
                <a:latin typeface="Courier New"/>
                <a:cs typeface="Courier New"/>
              </a:rPr>
              <a:t>MG1655dnaseq.fa </a:t>
            </a:r>
            <a:r>
              <a:rPr lang="en-US" sz="1800" dirty="0">
                <a:latin typeface="Courier New"/>
                <a:cs typeface="Courier New"/>
              </a:rPr>
              <a:t>–</a:t>
            </a:r>
            <a:r>
              <a:rPr lang="en-US" sz="1800" dirty="0" err="1">
                <a:latin typeface="Courier New"/>
                <a:cs typeface="Courier New"/>
              </a:rPr>
              <a:t>db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–</a:t>
            </a:r>
            <a:r>
              <a:rPr lang="en-US" sz="1800" dirty="0" err="1">
                <a:latin typeface="Courier New"/>
                <a:cs typeface="Courier New"/>
              </a:rPr>
              <a:t>outfmt</a:t>
            </a:r>
            <a:r>
              <a:rPr lang="en-US" sz="1800" dirty="0">
                <a:latin typeface="Courier New"/>
                <a:cs typeface="Courier New"/>
              </a:rPr>
              <a:t> 6 </a:t>
            </a:r>
            <a:r>
              <a:rPr lang="fi-FI" sz="1800" dirty="0" err="1">
                <a:latin typeface="Courier New"/>
                <a:cs typeface="Courier New"/>
              </a:rPr>
              <a:t>-evalue</a:t>
            </a:r>
            <a:r>
              <a:rPr lang="fi-FI" sz="1800" dirty="0">
                <a:latin typeface="Courier New"/>
                <a:cs typeface="Courier New"/>
              </a:rPr>
              <a:t> 1e-</a:t>
            </a:r>
            <a:r>
              <a:rPr lang="fi-FI" sz="1800" dirty="0" smtClean="0">
                <a:latin typeface="Courier New"/>
                <a:cs typeface="Courier New"/>
              </a:rPr>
              <a:t>100 </a:t>
            </a:r>
            <a:r>
              <a:rPr lang="en-US" sz="1800" dirty="0" smtClean="0">
                <a:latin typeface="Courier New"/>
                <a:cs typeface="Courier New"/>
              </a:rPr>
              <a:t>–remote</a:t>
            </a:r>
          </a:p>
          <a:p>
            <a:pPr marL="0" indent="0">
              <a:buNone/>
            </a:pPr>
            <a:r>
              <a:rPr lang="en-US" dirty="0" smtClean="0"/>
              <a:t>168 hits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23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sequences or subsequences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876"/>
            <a:ext cx="8339668" cy="510059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lastdbcmd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Extract sequences from the database</a:t>
            </a: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# Use </a:t>
            </a:r>
            <a:r>
              <a:rPr lang="en-US" sz="1600" dirty="0" err="1" smtClean="0">
                <a:latin typeface="Courier New"/>
                <a:cs typeface="Courier New"/>
              </a:rPr>
              <a:t>Gi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ID to search*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blastdbcmd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–</a:t>
            </a:r>
            <a:r>
              <a:rPr lang="en-US" sz="2000" dirty="0" err="1">
                <a:latin typeface="Courier New"/>
                <a:cs typeface="Courier New"/>
              </a:rPr>
              <a:t>db</a:t>
            </a:r>
            <a:r>
              <a:rPr lang="en-US" sz="2000" dirty="0">
                <a:latin typeface="Courier New"/>
                <a:cs typeface="Courier New"/>
              </a:rPr>
              <a:t> MG1655 -entry 556503834 -range 150-220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-</a:t>
            </a:r>
            <a:r>
              <a:rPr lang="en-US" sz="1600" dirty="0">
                <a:latin typeface="Courier New"/>
                <a:cs typeface="Courier New"/>
              </a:rPr>
              <a:t>--output---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&gt;</a:t>
            </a:r>
            <a:r>
              <a:rPr lang="en-US" sz="1600" dirty="0">
                <a:latin typeface="Courier New"/>
                <a:cs typeface="Courier New"/>
              </a:rPr>
              <a:t>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6400" y="6017559"/>
            <a:ext cx="6371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 Database formatting needs to be a little different:</a:t>
            </a:r>
          </a:p>
          <a:p>
            <a:r>
              <a:rPr lang="en-US" sz="1200" dirty="0" err="1">
                <a:latin typeface="Courier New"/>
                <a:cs typeface="Courier New"/>
              </a:rPr>
              <a:t>makeblastdb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–in MG1655</a:t>
            </a:r>
            <a:r>
              <a:rPr lang="en-US" sz="1200" dirty="0">
                <a:latin typeface="Courier New"/>
                <a:cs typeface="Courier New"/>
              </a:rPr>
              <a:t>.fasta -out MG1655 -</a:t>
            </a:r>
            <a:r>
              <a:rPr lang="en-US" sz="1200" dirty="0" err="1">
                <a:latin typeface="Courier New"/>
                <a:cs typeface="Courier New"/>
              </a:rPr>
              <a:t>dbtype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nucl</a:t>
            </a:r>
            <a:r>
              <a:rPr lang="en-US" sz="1200" dirty="0">
                <a:latin typeface="Courier New"/>
                <a:cs typeface="Courier New"/>
              </a:rPr>
              <a:t> –</a:t>
            </a:r>
            <a:r>
              <a:rPr lang="en-US" sz="1200" dirty="0" err="1" smtClean="0">
                <a:latin typeface="Courier New"/>
                <a:cs typeface="Courier New"/>
              </a:rPr>
              <a:t>parse_seqids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43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BLAST tools</a:t>
            </a:r>
            <a:endParaRPr lang="en-US" dirty="0"/>
          </a:p>
        </p:txBody>
      </p:sp>
      <p:pic>
        <p:nvPicPr>
          <p:cNvPr id="4" name="Picture 3" descr="Screen Shot 2015-02-23 at 10.37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9425"/>
            <a:ext cx="9144000" cy="446865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68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DNA nucleotide database</a:t>
            </a:r>
            <a:endParaRPr lang="en-US" dirty="0"/>
          </a:p>
        </p:txBody>
      </p:sp>
      <p:pic>
        <p:nvPicPr>
          <p:cNvPr id="4" name="Picture 3" descr="Screen Shot 2015-02-23 at 10.39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2551"/>
            <a:ext cx="9144000" cy="435943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68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database</a:t>
            </a:r>
            <a:endParaRPr lang="en-US" dirty="0"/>
          </a:p>
        </p:txBody>
      </p:sp>
      <p:pic>
        <p:nvPicPr>
          <p:cNvPr id="4" name="Picture 3" descr="Screen Shot 2015-02-23 at 10.40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1390"/>
            <a:ext cx="9144000" cy="20670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199" y="5173133"/>
            <a:ext cx="645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ftp</a:t>
            </a:r>
            <a:r>
              <a:rPr lang="en-US" dirty="0"/>
              <a:t>://</a:t>
            </a:r>
            <a:r>
              <a:rPr lang="en-US" dirty="0" err="1"/>
              <a:t>ftp.ncbi.nlm.nih.gov</a:t>
            </a:r>
            <a:r>
              <a:rPr lang="en-US" dirty="0"/>
              <a:t>/pub/factsheets/</a:t>
            </a:r>
            <a:r>
              <a:rPr lang="en-US" dirty="0" err="1"/>
              <a:t>HowTo_BLASTGuide.pdf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12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132" y="1307116"/>
            <a:ext cx="7542933" cy="474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Sequence </a:t>
            </a:r>
            <a:r>
              <a:rPr lang="en-US" dirty="0"/>
              <a:t>alignment is </a:t>
            </a:r>
            <a:r>
              <a:rPr lang="en-US" dirty="0" smtClean="0"/>
              <a:t>the approach of comparing the </a:t>
            </a:r>
            <a:r>
              <a:rPr lang="en-US" dirty="0"/>
              <a:t>sequences of </a:t>
            </a:r>
            <a:r>
              <a:rPr lang="en-US" dirty="0" smtClean="0"/>
              <a:t>nucleotides </a:t>
            </a:r>
            <a:r>
              <a:rPr lang="en-US" dirty="0"/>
              <a:t>or </a:t>
            </a:r>
            <a:r>
              <a:rPr lang="en-US" dirty="0" smtClean="0"/>
              <a:t>amino acids </a:t>
            </a:r>
            <a:r>
              <a:rPr lang="en-US" dirty="0"/>
              <a:t>to identify regions of </a:t>
            </a:r>
            <a:r>
              <a:rPr lang="en-US" dirty="0" smtClean="0"/>
              <a:t>similarity.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Applications:</a:t>
            </a:r>
          </a:p>
          <a:p>
            <a:pPr marL="457200" indent="-457200">
              <a:buAutoNum type="arabicPeriod"/>
            </a:pPr>
            <a:r>
              <a:rPr lang="en-US" dirty="0" smtClean="0"/>
              <a:t>Identify motifs</a:t>
            </a:r>
          </a:p>
          <a:p>
            <a:pPr marL="457200" indent="-457200">
              <a:buAutoNum type="arabicPeriod"/>
            </a:pPr>
            <a:r>
              <a:rPr lang="en-US" dirty="0" smtClean="0"/>
              <a:t>Measure </a:t>
            </a:r>
            <a:r>
              <a:rPr lang="en-US" dirty="0" smtClean="0">
                <a:latin typeface="Calibri" charset="0"/>
              </a:rPr>
              <a:t>relatedness </a:t>
            </a:r>
            <a:r>
              <a:rPr lang="en-US" dirty="0">
                <a:latin typeface="Calibri" charset="0"/>
              </a:rPr>
              <a:t>between </a:t>
            </a:r>
            <a:r>
              <a:rPr lang="en-US" dirty="0" smtClean="0">
                <a:latin typeface="Calibri" charset="0"/>
              </a:rPr>
              <a:t>sequences</a:t>
            </a:r>
          </a:p>
          <a:p>
            <a:pPr marL="457200" indent="-457200">
              <a:buAutoNum type="arabicPeriod"/>
            </a:pPr>
            <a:r>
              <a:rPr lang="en-US" dirty="0" smtClean="0"/>
              <a:t>Identify homologous genes or duplication regions</a:t>
            </a:r>
          </a:p>
          <a:p>
            <a:pPr marL="457200" indent="-457200">
              <a:buAutoNum type="arabicPeriod"/>
            </a:pPr>
            <a:r>
              <a:rPr lang="en-US" dirty="0" smtClean="0"/>
              <a:t>Identify source of a sequence in a database</a:t>
            </a:r>
          </a:p>
          <a:p>
            <a:pPr marL="457200" indent="-457200">
              <a:buAutoNum type="arabicPeriod"/>
            </a:pPr>
            <a:r>
              <a:rPr lang="en-US" dirty="0" smtClean="0"/>
              <a:t>Locate the position of a sequence in the genome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4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F07C-C6FA-844E-B2B0-AF1300FC9322}" type="slidenum">
              <a:rPr lang="en-US"/>
              <a:pPr/>
              <a:t>5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Dot</a:t>
            </a:r>
            <a:r>
              <a:rPr lang="es-ES" dirty="0"/>
              <a:t> </a:t>
            </a:r>
            <a:r>
              <a:rPr lang="es-ES" dirty="0" smtClean="0"/>
              <a:t>matrices in a single-base </a:t>
            </a:r>
            <a:r>
              <a:rPr lang="es-ES" dirty="0" err="1" smtClean="0"/>
              <a:t>resolution</a:t>
            </a:r>
            <a:endParaRPr lang="es-ES" dirty="0"/>
          </a:p>
        </p:txBody>
      </p:sp>
      <p:sp>
        <p:nvSpPr>
          <p:cNvPr id="196611" name="Line 3"/>
          <p:cNvSpPr>
            <a:spLocks noChangeShapeType="1"/>
          </p:cNvSpPr>
          <p:nvPr/>
        </p:nvSpPr>
        <p:spPr bwMode="auto">
          <a:xfrm>
            <a:off x="2809875" y="2584450"/>
            <a:ext cx="3495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2" name="Line 4"/>
          <p:cNvSpPr>
            <a:spLocks noChangeShapeType="1"/>
          </p:cNvSpPr>
          <p:nvPr/>
        </p:nvSpPr>
        <p:spPr bwMode="auto">
          <a:xfrm>
            <a:off x="2809875" y="3059113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3" name="Line 5"/>
          <p:cNvSpPr>
            <a:spLocks noChangeShapeType="1"/>
          </p:cNvSpPr>
          <p:nvPr/>
        </p:nvSpPr>
        <p:spPr bwMode="auto">
          <a:xfrm>
            <a:off x="2809875" y="3533775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4" name="Line 6"/>
          <p:cNvSpPr>
            <a:spLocks noChangeShapeType="1"/>
          </p:cNvSpPr>
          <p:nvPr/>
        </p:nvSpPr>
        <p:spPr bwMode="auto">
          <a:xfrm>
            <a:off x="2809875" y="4008438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5" name="Line 7"/>
          <p:cNvSpPr>
            <a:spLocks noChangeShapeType="1"/>
          </p:cNvSpPr>
          <p:nvPr/>
        </p:nvSpPr>
        <p:spPr bwMode="auto">
          <a:xfrm>
            <a:off x="2809875" y="4483100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6" name="Line 8"/>
          <p:cNvSpPr>
            <a:spLocks noChangeShapeType="1"/>
          </p:cNvSpPr>
          <p:nvPr/>
        </p:nvSpPr>
        <p:spPr bwMode="auto">
          <a:xfrm>
            <a:off x="2809875" y="4957763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7" name="Line 9"/>
          <p:cNvSpPr>
            <a:spLocks noChangeShapeType="1"/>
          </p:cNvSpPr>
          <p:nvPr/>
        </p:nvSpPr>
        <p:spPr bwMode="auto">
          <a:xfrm>
            <a:off x="2809875" y="5432425"/>
            <a:ext cx="3495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8" name="Line 10"/>
          <p:cNvSpPr>
            <a:spLocks noChangeShapeType="1"/>
          </p:cNvSpPr>
          <p:nvPr/>
        </p:nvSpPr>
        <p:spPr bwMode="auto">
          <a:xfrm>
            <a:off x="2809875" y="2584450"/>
            <a:ext cx="0" cy="284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19" name="Line 11"/>
          <p:cNvSpPr>
            <a:spLocks noChangeShapeType="1"/>
          </p:cNvSpPr>
          <p:nvPr/>
        </p:nvSpPr>
        <p:spPr bwMode="auto">
          <a:xfrm>
            <a:off x="3392488" y="25844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20" name="Line 12"/>
          <p:cNvSpPr>
            <a:spLocks noChangeShapeType="1"/>
          </p:cNvSpPr>
          <p:nvPr/>
        </p:nvSpPr>
        <p:spPr bwMode="auto">
          <a:xfrm>
            <a:off x="3975100" y="25844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1" name="Line 13"/>
          <p:cNvSpPr>
            <a:spLocks noChangeShapeType="1"/>
          </p:cNvSpPr>
          <p:nvPr/>
        </p:nvSpPr>
        <p:spPr bwMode="auto">
          <a:xfrm>
            <a:off x="4557713" y="25844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2" name="Line 14"/>
          <p:cNvSpPr>
            <a:spLocks noChangeShapeType="1"/>
          </p:cNvSpPr>
          <p:nvPr/>
        </p:nvSpPr>
        <p:spPr bwMode="auto">
          <a:xfrm>
            <a:off x="5140325" y="25844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3" name="Line 15"/>
          <p:cNvSpPr>
            <a:spLocks noChangeShapeType="1"/>
          </p:cNvSpPr>
          <p:nvPr/>
        </p:nvSpPr>
        <p:spPr bwMode="auto">
          <a:xfrm>
            <a:off x="5722938" y="25844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4" name="Line 16"/>
          <p:cNvSpPr>
            <a:spLocks noChangeShapeType="1"/>
          </p:cNvSpPr>
          <p:nvPr/>
        </p:nvSpPr>
        <p:spPr bwMode="auto">
          <a:xfrm>
            <a:off x="6305550" y="2584450"/>
            <a:ext cx="0" cy="284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5" name="Text Box 17"/>
          <p:cNvSpPr txBox="1">
            <a:spLocks noChangeArrowheads="1"/>
          </p:cNvSpPr>
          <p:nvPr/>
        </p:nvSpPr>
        <p:spPr bwMode="auto">
          <a:xfrm>
            <a:off x="3208338" y="2073275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26" name="Text Box 18"/>
          <p:cNvSpPr txBox="1">
            <a:spLocks noChangeArrowheads="1"/>
          </p:cNvSpPr>
          <p:nvPr/>
        </p:nvSpPr>
        <p:spPr bwMode="auto">
          <a:xfrm>
            <a:off x="4956175" y="2073275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 dirty="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27" name="Text Box 19"/>
          <p:cNvSpPr txBox="1">
            <a:spLocks noChangeArrowheads="1"/>
          </p:cNvSpPr>
          <p:nvPr/>
        </p:nvSpPr>
        <p:spPr bwMode="auto">
          <a:xfrm>
            <a:off x="3790950" y="206533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28" name="Text Box 20"/>
          <p:cNvSpPr txBox="1">
            <a:spLocks noChangeArrowheads="1"/>
          </p:cNvSpPr>
          <p:nvPr/>
        </p:nvSpPr>
        <p:spPr bwMode="auto">
          <a:xfrm>
            <a:off x="4373563" y="206533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29" name="Text Box 21"/>
          <p:cNvSpPr txBox="1">
            <a:spLocks noChangeArrowheads="1"/>
          </p:cNvSpPr>
          <p:nvPr/>
        </p:nvSpPr>
        <p:spPr bwMode="auto">
          <a:xfrm>
            <a:off x="5538788" y="206533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30" name="Text Box 22"/>
          <p:cNvSpPr txBox="1">
            <a:spLocks noChangeArrowheads="1"/>
          </p:cNvSpPr>
          <p:nvPr/>
        </p:nvSpPr>
        <p:spPr bwMode="auto">
          <a:xfrm>
            <a:off x="2443163" y="2798763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31" name="Text Box 23"/>
          <p:cNvSpPr txBox="1">
            <a:spLocks noChangeArrowheads="1"/>
          </p:cNvSpPr>
          <p:nvPr/>
        </p:nvSpPr>
        <p:spPr bwMode="auto">
          <a:xfrm>
            <a:off x="2443163" y="3273425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32" name="Text Box 24"/>
          <p:cNvSpPr txBox="1">
            <a:spLocks noChangeArrowheads="1"/>
          </p:cNvSpPr>
          <p:nvPr/>
        </p:nvSpPr>
        <p:spPr bwMode="auto">
          <a:xfrm>
            <a:off x="2443163" y="3748088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33" name="Text Box 25"/>
          <p:cNvSpPr txBox="1">
            <a:spLocks noChangeArrowheads="1"/>
          </p:cNvSpPr>
          <p:nvPr/>
        </p:nvSpPr>
        <p:spPr bwMode="auto">
          <a:xfrm>
            <a:off x="2443163" y="4222750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34" name="Text Box 26"/>
          <p:cNvSpPr txBox="1">
            <a:spLocks noChangeArrowheads="1"/>
          </p:cNvSpPr>
          <p:nvPr/>
        </p:nvSpPr>
        <p:spPr bwMode="auto">
          <a:xfrm>
            <a:off x="2443163" y="4697413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 dirty="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35" name="Oval 27"/>
          <p:cNvSpPr>
            <a:spLocks noChangeArrowheads="1"/>
          </p:cNvSpPr>
          <p:nvPr/>
        </p:nvSpPr>
        <p:spPr bwMode="auto">
          <a:xfrm>
            <a:off x="3302000" y="2968625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36" name="Oval 28"/>
          <p:cNvSpPr>
            <a:spLocks noChangeArrowheads="1"/>
          </p:cNvSpPr>
          <p:nvPr/>
        </p:nvSpPr>
        <p:spPr bwMode="auto">
          <a:xfrm>
            <a:off x="3884613" y="3443288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37" name="Oval 29"/>
          <p:cNvSpPr>
            <a:spLocks noChangeArrowheads="1"/>
          </p:cNvSpPr>
          <p:nvPr/>
        </p:nvSpPr>
        <p:spPr bwMode="auto">
          <a:xfrm>
            <a:off x="5049838" y="3443288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38" name="Oval 30"/>
          <p:cNvSpPr>
            <a:spLocks noChangeArrowheads="1"/>
          </p:cNvSpPr>
          <p:nvPr/>
        </p:nvSpPr>
        <p:spPr bwMode="auto">
          <a:xfrm>
            <a:off x="3302000" y="3917950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39" name="Oval 31"/>
          <p:cNvSpPr>
            <a:spLocks noChangeArrowheads="1"/>
          </p:cNvSpPr>
          <p:nvPr/>
        </p:nvSpPr>
        <p:spPr bwMode="auto">
          <a:xfrm>
            <a:off x="3884613" y="4392613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40" name="Oval 32"/>
          <p:cNvSpPr>
            <a:spLocks noChangeArrowheads="1"/>
          </p:cNvSpPr>
          <p:nvPr/>
        </p:nvSpPr>
        <p:spPr bwMode="auto">
          <a:xfrm>
            <a:off x="5049838" y="4392613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41" name="Oval 33"/>
          <p:cNvSpPr>
            <a:spLocks noChangeArrowheads="1"/>
          </p:cNvSpPr>
          <p:nvPr/>
        </p:nvSpPr>
        <p:spPr bwMode="auto">
          <a:xfrm>
            <a:off x="4467225" y="4867275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42" name="Oval 34"/>
          <p:cNvSpPr>
            <a:spLocks noChangeArrowheads="1"/>
          </p:cNvSpPr>
          <p:nvPr/>
        </p:nvSpPr>
        <p:spPr bwMode="auto">
          <a:xfrm>
            <a:off x="5632450" y="4867275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43" name="Line 35"/>
          <p:cNvSpPr>
            <a:spLocks noChangeShapeType="1"/>
          </p:cNvSpPr>
          <p:nvPr/>
        </p:nvSpPr>
        <p:spPr bwMode="auto">
          <a:xfrm>
            <a:off x="3392488" y="3074988"/>
            <a:ext cx="582612" cy="474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44" name="Line 36"/>
          <p:cNvSpPr>
            <a:spLocks noChangeShapeType="1"/>
          </p:cNvSpPr>
          <p:nvPr/>
        </p:nvSpPr>
        <p:spPr bwMode="auto">
          <a:xfrm>
            <a:off x="3392488" y="4008438"/>
            <a:ext cx="1165225" cy="949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45" name="Line 37"/>
          <p:cNvSpPr>
            <a:spLocks noChangeShapeType="1"/>
          </p:cNvSpPr>
          <p:nvPr/>
        </p:nvSpPr>
        <p:spPr bwMode="auto">
          <a:xfrm>
            <a:off x="5140325" y="4483100"/>
            <a:ext cx="582613" cy="474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1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35" grpId="0" animBg="1"/>
      <p:bldP spid="196636" grpId="0" animBg="1"/>
      <p:bldP spid="196637" grpId="0" animBg="1"/>
      <p:bldP spid="196638" grpId="0" animBg="1"/>
      <p:bldP spid="196639" grpId="0" animBg="1"/>
      <p:bldP spid="196640" grpId="0" animBg="1"/>
      <p:bldP spid="196641" grpId="0" animBg="1"/>
      <p:bldP spid="196642" grpId="0" animBg="1"/>
      <p:bldP spid="196643" grpId="0" animBg="1"/>
      <p:bldP spid="196644" grpId="0" animBg="1"/>
      <p:bldP spid="1966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B106-4CAD-4A49-961B-DAFB54B901D0}" type="slidenum">
              <a:rPr lang="en-US"/>
              <a:pPr/>
              <a:t>6</a:t>
            </a:fld>
            <a:endParaRPr 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05895"/>
          </a:xfrm>
        </p:spPr>
        <p:txBody>
          <a:bodyPr/>
          <a:lstStyle/>
          <a:p>
            <a:r>
              <a:rPr lang="en-US" dirty="0"/>
              <a:t>Dot plot comparison using windows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467" y="1029276"/>
            <a:ext cx="8170333" cy="86492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Dot matrices for long sequences can be noisy due to insignificant </a:t>
            </a:r>
            <a:r>
              <a:rPr lang="en-US" dirty="0" smtClean="0"/>
              <a:t>matches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689600" y="1772942"/>
            <a:ext cx="3302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400" dirty="0" err="1"/>
              <a:t>e.g</a:t>
            </a:r>
            <a:r>
              <a:rPr lang="es-ES" sz="2400" dirty="0"/>
              <a:t>., </a:t>
            </a:r>
            <a:r>
              <a:rPr lang="es-ES" sz="2400" dirty="0" err="1"/>
              <a:t>Put</a:t>
            </a:r>
            <a:r>
              <a:rPr lang="es-ES" sz="2400" dirty="0"/>
              <a:t> a </a:t>
            </a:r>
            <a:r>
              <a:rPr lang="es-ES" sz="2400" dirty="0" err="1"/>
              <a:t>dot</a:t>
            </a:r>
            <a:r>
              <a:rPr lang="es-ES" sz="2400" dirty="0"/>
              <a:t> </a:t>
            </a:r>
            <a:r>
              <a:rPr lang="es-ES" sz="2400" dirty="0" err="1"/>
              <a:t>only</a:t>
            </a:r>
            <a:r>
              <a:rPr lang="es-ES" sz="2400" dirty="0"/>
              <a:t> </a:t>
            </a:r>
            <a:r>
              <a:rPr lang="es-ES" sz="2400" dirty="0" err="1"/>
              <a:t>if</a:t>
            </a:r>
            <a:r>
              <a:rPr lang="es-ES" sz="2400" dirty="0"/>
              <a:t> at </a:t>
            </a:r>
            <a:r>
              <a:rPr lang="es-ES" sz="2400" dirty="0" err="1"/>
              <a:t>least</a:t>
            </a:r>
            <a:r>
              <a:rPr lang="es-ES" sz="2400" dirty="0"/>
              <a:t> 9 </a:t>
            </a:r>
            <a:r>
              <a:rPr lang="es-ES" sz="2400" dirty="0" err="1"/>
              <a:t>out</a:t>
            </a:r>
            <a:r>
              <a:rPr lang="es-ES" sz="2400" dirty="0"/>
              <a:t> of 10 </a:t>
            </a:r>
            <a:r>
              <a:rPr lang="es-ES" sz="2400" dirty="0" err="1"/>
              <a:t>nucleotides</a:t>
            </a:r>
            <a:r>
              <a:rPr lang="es-ES" sz="2400" dirty="0"/>
              <a:t> are </a:t>
            </a:r>
            <a:r>
              <a:rPr lang="es-ES" sz="2400" dirty="0" err="1"/>
              <a:t>identical</a:t>
            </a:r>
            <a:r>
              <a:rPr lang="es-ES" sz="2400" dirty="0"/>
              <a:t>.</a:t>
            </a:r>
          </a:p>
          <a:p>
            <a:pPr>
              <a:spcBef>
                <a:spcPct val="50000"/>
              </a:spcBef>
            </a:pPr>
            <a:r>
              <a:rPr lang="es-ES" sz="2400" dirty="0" err="1" smtClean="0">
                <a:solidFill>
                  <a:srgbClr val="FF0000"/>
                </a:solidFill>
              </a:rPr>
              <a:t>window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</a:rPr>
              <a:t>size</a:t>
            </a:r>
            <a:r>
              <a:rPr lang="es-ES" sz="2400" dirty="0" smtClean="0">
                <a:solidFill>
                  <a:srgbClr val="FF0000"/>
                </a:solidFill>
              </a:rPr>
              <a:t> = </a:t>
            </a:r>
            <a:r>
              <a:rPr lang="es-ES" sz="2400" dirty="0">
                <a:solidFill>
                  <a:srgbClr val="FF0000"/>
                </a:solidFill>
              </a:rPr>
              <a:t>10</a:t>
            </a:r>
          </a:p>
          <a:p>
            <a:pPr>
              <a:spcBef>
                <a:spcPct val="50000"/>
              </a:spcBef>
            </a:pPr>
            <a:r>
              <a:rPr lang="es-ES" sz="2400" dirty="0" smtClean="0">
                <a:solidFill>
                  <a:srgbClr val="FF0000"/>
                </a:solidFill>
              </a:rPr>
              <a:t>min </a:t>
            </a:r>
            <a:r>
              <a:rPr lang="es-ES" sz="2400" dirty="0" err="1" smtClean="0">
                <a:solidFill>
                  <a:srgbClr val="FF0000"/>
                </a:solidFill>
              </a:rPr>
              <a:t>matches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>
                <a:solidFill>
                  <a:srgbClr val="FF0000"/>
                </a:solidFill>
              </a:rPr>
              <a:t>= 9</a:t>
            </a:r>
          </a:p>
        </p:txBody>
      </p:sp>
      <p:pic>
        <p:nvPicPr>
          <p:cNvPr id="2" name="Picture 1" descr="Screenshot 2016-02-24 22.50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132" y="1894205"/>
            <a:ext cx="2150533" cy="2169792"/>
          </a:xfrm>
          <a:prstGeom prst="rect">
            <a:avLst/>
          </a:prstGeom>
        </p:spPr>
      </p:pic>
      <p:pic>
        <p:nvPicPr>
          <p:cNvPr id="3" name="Picture 2" descr="Screenshot 2016-02-24 22.50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933" y="1894205"/>
            <a:ext cx="2116667" cy="2148165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16467" y="4216394"/>
            <a:ext cx="8170333" cy="211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 smtClean="0"/>
              <a:t>Solution: use a window and a threshold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compare letter by letter within a window (have to choose window size)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require certain fraction of matches within window in order to display it with a dot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4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F07C-C6FA-844E-B2B0-AF1300FC9322}" type="slidenum">
              <a:rPr lang="en-US"/>
              <a:pPr/>
              <a:t>7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Dot</a:t>
            </a:r>
            <a:r>
              <a:rPr lang="es-ES" dirty="0"/>
              <a:t> </a:t>
            </a:r>
            <a:r>
              <a:rPr lang="es-ES" dirty="0" err="1" smtClean="0"/>
              <a:t>plot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a </a:t>
            </a:r>
            <a:r>
              <a:rPr lang="es-ES" dirty="0" err="1" smtClean="0"/>
              <a:t>window</a:t>
            </a:r>
            <a:r>
              <a:rPr lang="es-ES" dirty="0" smtClean="0"/>
              <a:t> </a:t>
            </a:r>
            <a:r>
              <a:rPr lang="es-ES" dirty="0" err="1" smtClean="0"/>
              <a:t>method</a:t>
            </a:r>
            <a:endParaRPr lang="es-ES" dirty="0"/>
          </a:p>
        </p:txBody>
      </p:sp>
      <p:sp>
        <p:nvSpPr>
          <p:cNvPr id="196611" name="Line 3"/>
          <p:cNvSpPr>
            <a:spLocks noChangeShapeType="1"/>
          </p:cNvSpPr>
          <p:nvPr/>
        </p:nvSpPr>
        <p:spPr bwMode="auto">
          <a:xfrm>
            <a:off x="2809875" y="2901950"/>
            <a:ext cx="3495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2" name="Line 4"/>
          <p:cNvSpPr>
            <a:spLocks noChangeShapeType="1"/>
          </p:cNvSpPr>
          <p:nvPr/>
        </p:nvSpPr>
        <p:spPr bwMode="auto">
          <a:xfrm>
            <a:off x="2809875" y="3376613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3" name="Line 5"/>
          <p:cNvSpPr>
            <a:spLocks noChangeShapeType="1"/>
          </p:cNvSpPr>
          <p:nvPr/>
        </p:nvSpPr>
        <p:spPr bwMode="auto">
          <a:xfrm>
            <a:off x="2809875" y="3851275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4" name="Line 6"/>
          <p:cNvSpPr>
            <a:spLocks noChangeShapeType="1"/>
          </p:cNvSpPr>
          <p:nvPr/>
        </p:nvSpPr>
        <p:spPr bwMode="auto">
          <a:xfrm>
            <a:off x="2809875" y="4325938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5" name="Line 7"/>
          <p:cNvSpPr>
            <a:spLocks noChangeShapeType="1"/>
          </p:cNvSpPr>
          <p:nvPr/>
        </p:nvSpPr>
        <p:spPr bwMode="auto">
          <a:xfrm>
            <a:off x="2809875" y="4800600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6" name="Line 8"/>
          <p:cNvSpPr>
            <a:spLocks noChangeShapeType="1"/>
          </p:cNvSpPr>
          <p:nvPr/>
        </p:nvSpPr>
        <p:spPr bwMode="auto">
          <a:xfrm>
            <a:off x="2809875" y="5275263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7" name="Line 9"/>
          <p:cNvSpPr>
            <a:spLocks noChangeShapeType="1"/>
          </p:cNvSpPr>
          <p:nvPr/>
        </p:nvSpPr>
        <p:spPr bwMode="auto">
          <a:xfrm>
            <a:off x="2809875" y="5749925"/>
            <a:ext cx="3495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8" name="Line 10"/>
          <p:cNvSpPr>
            <a:spLocks noChangeShapeType="1"/>
          </p:cNvSpPr>
          <p:nvPr/>
        </p:nvSpPr>
        <p:spPr bwMode="auto">
          <a:xfrm>
            <a:off x="2809875" y="2901950"/>
            <a:ext cx="0" cy="284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19" name="Line 11"/>
          <p:cNvSpPr>
            <a:spLocks noChangeShapeType="1"/>
          </p:cNvSpPr>
          <p:nvPr/>
        </p:nvSpPr>
        <p:spPr bwMode="auto">
          <a:xfrm>
            <a:off x="3392488" y="29019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20" name="Line 12"/>
          <p:cNvSpPr>
            <a:spLocks noChangeShapeType="1"/>
          </p:cNvSpPr>
          <p:nvPr/>
        </p:nvSpPr>
        <p:spPr bwMode="auto">
          <a:xfrm>
            <a:off x="3975100" y="29019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1" name="Line 13"/>
          <p:cNvSpPr>
            <a:spLocks noChangeShapeType="1"/>
          </p:cNvSpPr>
          <p:nvPr/>
        </p:nvSpPr>
        <p:spPr bwMode="auto">
          <a:xfrm>
            <a:off x="4557713" y="29019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2" name="Line 14"/>
          <p:cNvSpPr>
            <a:spLocks noChangeShapeType="1"/>
          </p:cNvSpPr>
          <p:nvPr/>
        </p:nvSpPr>
        <p:spPr bwMode="auto">
          <a:xfrm>
            <a:off x="5140325" y="29019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3" name="Line 15"/>
          <p:cNvSpPr>
            <a:spLocks noChangeShapeType="1"/>
          </p:cNvSpPr>
          <p:nvPr/>
        </p:nvSpPr>
        <p:spPr bwMode="auto">
          <a:xfrm>
            <a:off x="5722938" y="29019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4" name="Line 16"/>
          <p:cNvSpPr>
            <a:spLocks noChangeShapeType="1"/>
          </p:cNvSpPr>
          <p:nvPr/>
        </p:nvSpPr>
        <p:spPr bwMode="auto">
          <a:xfrm>
            <a:off x="6305550" y="2901950"/>
            <a:ext cx="0" cy="284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5" name="Text Box 17"/>
          <p:cNvSpPr txBox="1">
            <a:spLocks noChangeArrowheads="1"/>
          </p:cNvSpPr>
          <p:nvPr/>
        </p:nvSpPr>
        <p:spPr bwMode="auto">
          <a:xfrm>
            <a:off x="3208338" y="2390775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26" name="Text Box 18"/>
          <p:cNvSpPr txBox="1">
            <a:spLocks noChangeArrowheads="1"/>
          </p:cNvSpPr>
          <p:nvPr/>
        </p:nvSpPr>
        <p:spPr bwMode="auto">
          <a:xfrm>
            <a:off x="4956175" y="2390775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 dirty="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27" name="Text Box 19"/>
          <p:cNvSpPr txBox="1">
            <a:spLocks noChangeArrowheads="1"/>
          </p:cNvSpPr>
          <p:nvPr/>
        </p:nvSpPr>
        <p:spPr bwMode="auto">
          <a:xfrm>
            <a:off x="3790950" y="238283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28" name="Text Box 20"/>
          <p:cNvSpPr txBox="1">
            <a:spLocks noChangeArrowheads="1"/>
          </p:cNvSpPr>
          <p:nvPr/>
        </p:nvSpPr>
        <p:spPr bwMode="auto">
          <a:xfrm>
            <a:off x="4373563" y="238283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29" name="Text Box 21"/>
          <p:cNvSpPr txBox="1">
            <a:spLocks noChangeArrowheads="1"/>
          </p:cNvSpPr>
          <p:nvPr/>
        </p:nvSpPr>
        <p:spPr bwMode="auto">
          <a:xfrm>
            <a:off x="5538788" y="238283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30" name="Text Box 22"/>
          <p:cNvSpPr txBox="1">
            <a:spLocks noChangeArrowheads="1"/>
          </p:cNvSpPr>
          <p:nvPr/>
        </p:nvSpPr>
        <p:spPr bwMode="auto">
          <a:xfrm>
            <a:off x="2443163" y="3116263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31" name="Text Box 23"/>
          <p:cNvSpPr txBox="1">
            <a:spLocks noChangeArrowheads="1"/>
          </p:cNvSpPr>
          <p:nvPr/>
        </p:nvSpPr>
        <p:spPr bwMode="auto">
          <a:xfrm>
            <a:off x="2443163" y="3590925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32" name="Text Box 24"/>
          <p:cNvSpPr txBox="1">
            <a:spLocks noChangeArrowheads="1"/>
          </p:cNvSpPr>
          <p:nvPr/>
        </p:nvSpPr>
        <p:spPr bwMode="auto">
          <a:xfrm>
            <a:off x="2443163" y="4065588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33" name="Text Box 25"/>
          <p:cNvSpPr txBox="1">
            <a:spLocks noChangeArrowheads="1"/>
          </p:cNvSpPr>
          <p:nvPr/>
        </p:nvSpPr>
        <p:spPr bwMode="auto">
          <a:xfrm>
            <a:off x="2443163" y="4540250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34" name="Text Box 26"/>
          <p:cNvSpPr txBox="1">
            <a:spLocks noChangeArrowheads="1"/>
          </p:cNvSpPr>
          <p:nvPr/>
        </p:nvSpPr>
        <p:spPr bwMode="auto">
          <a:xfrm>
            <a:off x="2443163" y="5014913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 dirty="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43" name="Line 35"/>
          <p:cNvSpPr>
            <a:spLocks noChangeShapeType="1"/>
          </p:cNvSpPr>
          <p:nvPr/>
        </p:nvSpPr>
        <p:spPr bwMode="auto">
          <a:xfrm>
            <a:off x="3392488" y="3376613"/>
            <a:ext cx="1747837" cy="14239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44" name="Line 36"/>
          <p:cNvSpPr>
            <a:spLocks noChangeShapeType="1"/>
          </p:cNvSpPr>
          <p:nvPr/>
        </p:nvSpPr>
        <p:spPr bwMode="auto">
          <a:xfrm>
            <a:off x="3975100" y="3857625"/>
            <a:ext cx="1747838" cy="14176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2728913" y="1360700"/>
            <a:ext cx="440002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s-ES" sz="2400" dirty="0" err="1"/>
              <a:t>Window</a:t>
            </a:r>
            <a:r>
              <a:rPr lang="es-ES" sz="2400" dirty="0"/>
              <a:t> </a:t>
            </a:r>
            <a:r>
              <a:rPr lang="es-ES" sz="2400" dirty="0" err="1"/>
              <a:t>size</a:t>
            </a:r>
            <a:r>
              <a:rPr lang="es-ES" sz="2400" dirty="0"/>
              <a:t> = </a:t>
            </a:r>
            <a:r>
              <a:rPr lang="es-ES" sz="2400" dirty="0" smtClean="0"/>
              <a:t>4</a:t>
            </a:r>
            <a:endParaRPr lang="es-ES" sz="2400" dirty="0"/>
          </a:p>
          <a:p>
            <a:pPr algn="l" eaLnBrk="1" hangingPunct="1">
              <a:spcBef>
                <a:spcPct val="50000"/>
              </a:spcBef>
            </a:pPr>
            <a:r>
              <a:rPr lang="es-ES" sz="2400" dirty="0" err="1"/>
              <a:t>Stringency</a:t>
            </a:r>
            <a:r>
              <a:rPr lang="es-ES" sz="2400" dirty="0"/>
              <a:t> = </a:t>
            </a:r>
            <a:r>
              <a:rPr lang="es-ES" sz="2400" dirty="0" smtClean="0"/>
              <a:t>3 (min </a:t>
            </a:r>
            <a:r>
              <a:rPr lang="es-ES" sz="2400" dirty="0" err="1" smtClean="0"/>
              <a:t>matches</a:t>
            </a:r>
            <a:r>
              <a:rPr lang="es-ES" sz="2400" dirty="0" smtClean="0"/>
              <a:t>)</a:t>
            </a:r>
            <a:endParaRPr lang="es-ES" sz="2400" dirty="0"/>
          </a:p>
        </p:txBody>
      </p:sp>
      <p:sp>
        <p:nvSpPr>
          <p:cNvPr id="31" name="Oval 27"/>
          <p:cNvSpPr>
            <a:spLocks noChangeArrowheads="1"/>
          </p:cNvSpPr>
          <p:nvPr/>
        </p:nvSpPr>
        <p:spPr bwMode="auto">
          <a:xfrm>
            <a:off x="3307821" y="3286125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32" name="Oval 27"/>
          <p:cNvSpPr>
            <a:spLocks noChangeArrowheads="1"/>
          </p:cNvSpPr>
          <p:nvPr/>
        </p:nvSpPr>
        <p:spPr bwMode="auto">
          <a:xfrm>
            <a:off x="3884612" y="3760787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0595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43" grpId="0" animBg="1"/>
      <p:bldP spid="196644" grpId="1" animBg="1"/>
      <p:bldP spid="31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4" y="274638"/>
            <a:ext cx="3327400" cy="772987"/>
          </a:xfrm>
        </p:spPr>
        <p:txBody>
          <a:bodyPr/>
          <a:lstStyle/>
          <a:p>
            <a:r>
              <a:rPr lang="en-US" dirty="0" smtClean="0"/>
              <a:t>Dot-plots (examples)</a:t>
            </a:r>
            <a:endParaRPr lang="en-US" dirty="0"/>
          </a:p>
        </p:txBody>
      </p:sp>
      <p:pic>
        <p:nvPicPr>
          <p:cNvPr id="4" name="Picture 3" descr="AlignmentTyp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636" y="0"/>
            <a:ext cx="5299364" cy="6858000"/>
          </a:xfrm>
          <a:prstGeom prst="rect">
            <a:avLst/>
          </a:prstGeom>
        </p:spPr>
      </p:pic>
      <p:grpSp>
        <p:nvGrpSpPr>
          <p:cNvPr id="67" name="Group 66"/>
          <p:cNvGrpSpPr/>
          <p:nvPr/>
        </p:nvGrpSpPr>
        <p:grpSpPr>
          <a:xfrm>
            <a:off x="296332" y="1180855"/>
            <a:ext cx="3166532" cy="2572815"/>
            <a:chOff x="279398" y="1180855"/>
            <a:chExt cx="3166532" cy="2572815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100665" y="1960341"/>
              <a:ext cx="0" cy="145897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1109132" y="3408142"/>
              <a:ext cx="146304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380064" y="3384338"/>
              <a:ext cx="109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reference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481550" y="2469937"/>
              <a:ext cx="727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dirty="0" smtClean="0"/>
                <a:t>uery</a:t>
              </a:r>
              <a:endParaRPr lang="en-US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 flipV="1">
              <a:off x="1092199" y="1960341"/>
              <a:ext cx="1488440" cy="1693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572172" y="1994209"/>
              <a:ext cx="0" cy="1422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1109132" y="1977276"/>
              <a:ext cx="1463041" cy="1430866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79398" y="1180855"/>
              <a:ext cx="31665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query is identical to reference and contains no repeats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58705" y="4042858"/>
            <a:ext cx="1920239" cy="2431193"/>
            <a:chOff x="641771" y="4042858"/>
            <a:chExt cx="1920239" cy="2431193"/>
          </a:xfrm>
        </p:grpSpPr>
        <p:sp>
          <p:nvSpPr>
            <p:cNvPr id="38" name="TextBox 37"/>
            <p:cNvSpPr txBox="1"/>
            <p:nvPr/>
          </p:nvSpPr>
          <p:spPr>
            <a:xfrm>
              <a:off x="1481667" y="4042858"/>
              <a:ext cx="7789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rgbClr val="FF0000"/>
                  </a:solidFill>
                </a:rPr>
                <a:t>?</a:t>
              </a:r>
              <a:endParaRPr lang="en-US" sz="3600" dirty="0">
                <a:solidFill>
                  <a:srgbClr val="FF0000"/>
                </a:solidFill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1082036" y="4680722"/>
              <a:ext cx="0" cy="145897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1090503" y="6128523"/>
              <a:ext cx="146304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361435" y="6104719"/>
              <a:ext cx="109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reference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462921" y="5190318"/>
              <a:ext cx="727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dirty="0" smtClean="0"/>
                <a:t>uery</a:t>
              </a:r>
              <a:endParaRPr lang="en-US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 flipH="1" flipV="1">
              <a:off x="1073570" y="4680722"/>
              <a:ext cx="1488440" cy="1693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553543" y="4714590"/>
              <a:ext cx="0" cy="1422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1090503" y="4697657"/>
              <a:ext cx="1463041" cy="1430866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090503" y="4697657"/>
              <a:ext cx="1463040" cy="1430866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2619125" y="4512990"/>
            <a:ext cx="1266467" cy="1463678"/>
            <a:chOff x="2672849" y="4512990"/>
            <a:chExt cx="1266467" cy="146367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46130" y="4869623"/>
              <a:ext cx="1098506" cy="110704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672849" y="4512990"/>
              <a:ext cx="1266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palindrome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98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30141" y="2535012"/>
            <a:ext cx="4720993" cy="265505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Alignment overview</a:t>
            </a:r>
          </a:p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Dot plot</a:t>
            </a:r>
          </a:p>
          <a:p>
            <a:r>
              <a:rPr lang="en-US" sz="2800" dirty="0" smtClean="0"/>
              <a:t>Dynamic alignment</a:t>
            </a:r>
          </a:p>
          <a:p>
            <a:pPr marL="0" indent="0">
              <a:buNone/>
            </a:pPr>
            <a:r>
              <a:rPr lang="en-US" sz="2800" dirty="0" smtClean="0"/>
              <a:t>(example: local alignment)</a:t>
            </a:r>
          </a:p>
          <a:p>
            <a:r>
              <a:rPr lang="en-US" sz="2800" dirty="0" smtClean="0"/>
              <a:t>BLAST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95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8217</TotalTime>
  <Words>3318</Words>
  <Application>Microsoft Macintosh PowerPoint</Application>
  <PresentationFormat>On-screen Show (4:3)</PresentationFormat>
  <Paragraphs>907</Paragraphs>
  <Slides>34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Equation</vt:lpstr>
      <vt:lpstr>Alignment (I)  Bioinformatics Applications (PLPTH813)</vt:lpstr>
      <vt:lpstr>Tools for NGS data</vt:lpstr>
      <vt:lpstr>Outline</vt:lpstr>
      <vt:lpstr>Sequence alignment</vt:lpstr>
      <vt:lpstr>Dot matrices in a single-base resolution</vt:lpstr>
      <vt:lpstr>Dot plot comparison using windows</vt:lpstr>
      <vt:lpstr>Dot plot with a window method</vt:lpstr>
      <vt:lpstr>Dot-plots (examples)</vt:lpstr>
      <vt:lpstr>Outline</vt:lpstr>
      <vt:lpstr>Local and global alignments</vt:lpstr>
      <vt:lpstr>Best (local) alignment</vt:lpstr>
      <vt:lpstr>Best (local) alignment</vt:lpstr>
      <vt:lpstr>A classic algorithm for local alignment – Smith-Waterman</vt:lpstr>
      <vt:lpstr>SW example</vt:lpstr>
      <vt:lpstr>SW example</vt:lpstr>
      <vt:lpstr>SW example</vt:lpstr>
      <vt:lpstr>SW example</vt:lpstr>
      <vt:lpstr>SW example (cont.)</vt:lpstr>
      <vt:lpstr>Global alignment – Needleman-Wunsch</vt:lpstr>
      <vt:lpstr>BLAST (Basic Local Alignment Search Tool)</vt:lpstr>
      <vt:lpstr>Question</vt:lpstr>
      <vt:lpstr>BLAST+</vt:lpstr>
      <vt:lpstr>BLAST algorithm</vt:lpstr>
      <vt:lpstr>Command line based BLAST</vt:lpstr>
      <vt:lpstr>Step 1: Create a database</vt:lpstr>
      <vt:lpstr>Step 2: BLAST a query to a DNA database</vt:lpstr>
      <vt:lpstr>Select output format</vt:lpstr>
      <vt:lpstr>E-value</vt:lpstr>
      <vt:lpstr>Score and Bit scores</vt:lpstr>
      <vt:lpstr>BLAST+ remote service</vt:lpstr>
      <vt:lpstr>Extract sequences or subsequences</vt:lpstr>
      <vt:lpstr>BLAST tools</vt:lpstr>
      <vt:lpstr>DNA nucleotide database</vt:lpstr>
      <vt:lpstr>Protein database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135</cp:revision>
  <dcterms:created xsi:type="dcterms:W3CDTF">2014-12-15T18:58:14Z</dcterms:created>
  <dcterms:modified xsi:type="dcterms:W3CDTF">2017-02-14T14:52:37Z</dcterms:modified>
</cp:coreProperties>
</file>