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15" r:id="rId4"/>
    <p:sldId id="286" r:id="rId5"/>
    <p:sldId id="316" r:id="rId6"/>
    <p:sldId id="292" r:id="rId7"/>
    <p:sldId id="319" r:id="rId8"/>
    <p:sldId id="317" r:id="rId9"/>
    <p:sldId id="318" r:id="rId10"/>
    <p:sldId id="320" r:id="rId11"/>
    <p:sldId id="298" r:id="rId12"/>
    <p:sldId id="293" r:id="rId13"/>
    <p:sldId id="326" r:id="rId14"/>
    <p:sldId id="296" r:id="rId15"/>
    <p:sldId id="299" r:id="rId16"/>
    <p:sldId id="300" r:id="rId17"/>
    <p:sldId id="288" r:id="rId18"/>
    <p:sldId id="301" r:id="rId19"/>
    <p:sldId id="323" r:id="rId20"/>
    <p:sldId id="290" r:id="rId21"/>
    <p:sldId id="289" r:id="rId22"/>
    <p:sldId id="303" r:id="rId23"/>
    <p:sldId id="325" r:id="rId24"/>
    <p:sldId id="305" r:id="rId25"/>
    <p:sldId id="306" r:id="rId26"/>
    <p:sldId id="321" r:id="rId27"/>
    <p:sldId id="313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2" autoAdjust="0"/>
    <p:restoredTop sz="96221" autoAdjust="0"/>
  </p:normalViewPr>
  <p:slideViewPr>
    <p:cSldViewPr snapToGrid="0" snapToObjects="1">
      <p:cViewPr>
        <p:scale>
          <a:sx n="100" d="100"/>
          <a:sy n="100" d="100"/>
        </p:scale>
        <p:origin x="-3424" y="-2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6D1B-BDCF-D54A-9B12-1C4C0A9FBBB6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AD5F4-D3CE-C048-B789-5D690EB2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1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2EE8-BDE0-D740-A972-A21238B07181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CEE8D-54D1-BC43-A706-E1390DB9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121A-7D4F-6245-9765-E5FC114334CD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BDBF-CC88-B94A-8EFF-D8DF08E93470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C079-B986-D145-871B-132730E6844D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445D7-0BC9-FF42-AA10-55522F7C0E7D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68E4-D1B2-CB4A-A712-008B4FB2C157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8FC0-3475-A441-97C2-A99F2C2CBE66}" type="datetime1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338-694E-4A49-85BA-46F30460697F}" type="datetime1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3F07-4CB8-3D46-A404-F49AC752F8B3}" type="datetime1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285A-E44B-2746-98CA-6BA2CEDA64EE}" type="datetime1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632E-6C1A-8641-BA12-872D7CBF05E3}" type="datetime1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4B29-58F4-8040-9295-F0532CBCA7FF}" type="datetime1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2B60-B879-8647-B6E3-62B5372CAE7A}" type="datetime1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Genome assembly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</a:t>
            </a:r>
            <a:r>
              <a:rPr lang="en-US" sz="2800" dirty="0" smtClean="0"/>
              <a:t>18/2017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layout consensus (IV)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76415" y="1211532"/>
            <a:ext cx="6367585" cy="1385135"/>
          </a:xfrm>
        </p:spPr>
        <p:txBody>
          <a:bodyPr/>
          <a:lstStyle/>
          <a:p>
            <a:pPr lvl="0"/>
            <a:r>
              <a:rPr lang="en-US" dirty="0" smtClean="0"/>
              <a:t>Consensus</a:t>
            </a:r>
          </a:p>
          <a:p>
            <a:pPr marL="0" indent="0">
              <a:buNone/>
            </a:pPr>
            <a:r>
              <a:rPr lang="en-US" dirty="0" smtClean="0"/>
              <a:t>Extract consensus sequences (major votes) based on the alignment of reads </a:t>
            </a:r>
            <a:r>
              <a:rPr lang="en-US" dirty="0"/>
              <a:t>that </a:t>
            </a:r>
            <a:r>
              <a:rPr lang="en-US" dirty="0" smtClean="0"/>
              <a:t>make up </a:t>
            </a:r>
            <a:r>
              <a:rPr lang="en-US" dirty="0"/>
              <a:t>a </a:t>
            </a:r>
            <a:r>
              <a:rPr lang="en-US" dirty="0" err="1" smtClean="0"/>
              <a:t>contig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61460" y="1191848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Overlap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460" y="2137510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Layout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60" y="3092941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Consensus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1465384" y="1807309"/>
            <a:ext cx="0" cy="330201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465384" y="2752971"/>
            <a:ext cx="0" cy="339970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0608" y="6470475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langmead</a:t>
            </a:r>
            <a:r>
              <a:rPr lang="en-US" sz="1000" dirty="0" err="1"/>
              <a:t>-lab.org</a:t>
            </a:r>
            <a:r>
              <a:rPr lang="en-US" sz="1000" dirty="0"/>
              <a:t>/teaching-</a:t>
            </a:r>
            <a:r>
              <a:rPr lang="en-US" sz="1000" dirty="0" smtClean="0"/>
              <a:t>materials</a:t>
            </a:r>
            <a:endParaRPr lang="en-US" sz="1000" dirty="0"/>
          </a:p>
        </p:txBody>
      </p:sp>
      <p:pic>
        <p:nvPicPr>
          <p:cNvPr id="7" name="Picture 6" descr="Screen Shot 2015-04-19 at 12.3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70" y="2827753"/>
            <a:ext cx="5615354" cy="25742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OLC drawbacks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4759"/>
            <a:ext cx="8229600" cy="39869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Identifying all-to-all overlaps is a slow procedure, especially when read number is millions or billions.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Overlap </a:t>
            </a:r>
            <a:r>
              <a:rPr lang="en-US" dirty="0"/>
              <a:t>graph is </a:t>
            </a:r>
            <a:r>
              <a:rPr lang="en-US" dirty="0" smtClean="0"/>
              <a:t>big when read number is huge. One </a:t>
            </a:r>
            <a:r>
              <a:rPr lang="en-US" dirty="0"/>
              <a:t>node per read, and in practice </a:t>
            </a:r>
            <a:r>
              <a:rPr lang="en-US" dirty="0" smtClean="0"/>
              <a:t>the number of edges grows </a:t>
            </a:r>
            <a:r>
              <a:rPr lang="en-US" dirty="0" err="1"/>
              <a:t>superlinearly</a:t>
            </a:r>
            <a:r>
              <a:rPr lang="en-US" dirty="0"/>
              <a:t> with </a:t>
            </a:r>
            <a:r>
              <a:rPr lang="en-US" dirty="0" smtClean="0"/>
              <a:t>the number of reads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computational complexity limits its </a:t>
            </a:r>
            <a:r>
              <a:rPr lang="en-US" dirty="0" smtClean="0"/>
              <a:t>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Bruijn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graph</a:t>
            </a:r>
            <a:r>
              <a:rPr lang="en-US" dirty="0"/>
              <a:t> </a:t>
            </a:r>
            <a:r>
              <a:rPr lang="en-US" dirty="0" smtClean="0"/>
              <a:t>– k-</a:t>
            </a:r>
            <a:r>
              <a:rPr lang="en-US" dirty="0" err="1" smtClean="0"/>
              <a:t>mer</a:t>
            </a:r>
            <a:endParaRPr lang="en-US" sz="280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1452"/>
            <a:ext cx="7885723" cy="1271086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 assemblers model the relationship between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exact substrings </a:t>
            </a:r>
            <a:r>
              <a:rPr lang="en-US" dirty="0"/>
              <a:t>of length </a:t>
            </a:r>
            <a:r>
              <a:rPr lang="en-US" i="1" dirty="0"/>
              <a:t>k </a:t>
            </a:r>
            <a:r>
              <a:rPr lang="en-US" dirty="0" smtClean="0"/>
              <a:t>(k-</a:t>
            </a:r>
            <a:r>
              <a:rPr lang="en-US" dirty="0" err="1" smtClean="0"/>
              <a:t>mer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extracted </a:t>
            </a:r>
            <a:r>
              <a:rPr lang="en-US" dirty="0"/>
              <a:t>from </a:t>
            </a:r>
            <a:r>
              <a:rPr lang="en-US" dirty="0" smtClean="0"/>
              <a:t>input </a:t>
            </a:r>
            <a:r>
              <a:rPr lang="en-US" dirty="0"/>
              <a:t>reads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570" y="6449422"/>
            <a:ext cx="374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Compeau</a:t>
            </a:r>
            <a:r>
              <a:rPr lang="en-US" sz="1200" dirty="0" smtClean="0"/>
              <a:t> et al., 2011. </a:t>
            </a:r>
            <a:r>
              <a:rPr lang="en-US" sz="1200" dirty="0"/>
              <a:t>Nature Biotechnology 29</a:t>
            </a:r>
            <a:r>
              <a:rPr lang="en-US" sz="1200" b="1" dirty="0"/>
              <a:t>:</a:t>
            </a:r>
            <a:r>
              <a:rPr lang="en-US" sz="1200" dirty="0"/>
              <a:t> 987-991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84256" y="3709111"/>
            <a:ext cx="1667487" cy="2400657"/>
            <a:chOff x="2596387" y="2042672"/>
            <a:chExt cx="997453" cy="2400657"/>
          </a:xfrm>
        </p:grpSpPr>
        <p:sp>
          <p:nvSpPr>
            <p:cNvPr id="9" name="TextBox 8"/>
            <p:cNvSpPr txBox="1"/>
            <p:nvPr/>
          </p:nvSpPr>
          <p:spPr>
            <a:xfrm>
              <a:off x="2644323" y="2504337"/>
              <a:ext cx="70201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Courier"/>
                  <a:cs typeface="Courier"/>
                </a:rPr>
                <a:t>ATG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Courier"/>
                  <a:cs typeface="Courier"/>
                </a:rPr>
                <a:t>TGG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Courier"/>
                  <a:cs typeface="Courier"/>
                </a:rPr>
                <a:t>GGC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Courier"/>
                  <a:cs typeface="Courier"/>
                </a:rPr>
                <a:t>GCG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Courier"/>
                  <a:cs typeface="Courier"/>
                </a:rPr>
                <a:t>CGT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6387" y="2042672"/>
              <a:ext cx="997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k-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mer</a:t>
              </a:r>
              <a:r>
                <a:rPr lang="en-US" sz="2400" dirty="0" smtClean="0">
                  <a:solidFill>
                    <a:srgbClr val="008000"/>
                  </a:solidFill>
                </a:rPr>
                <a:t> (k=3)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17786" y="3053261"/>
            <a:ext cx="3407280" cy="477054"/>
            <a:chOff x="208596" y="4432385"/>
            <a:chExt cx="2649572" cy="477054"/>
          </a:xfrm>
        </p:grpSpPr>
        <p:sp>
          <p:nvSpPr>
            <p:cNvPr id="3" name="TextBox 2"/>
            <p:cNvSpPr txBox="1"/>
            <p:nvPr/>
          </p:nvSpPr>
          <p:spPr>
            <a:xfrm>
              <a:off x="867091" y="4447774"/>
              <a:ext cx="1991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T G G C G 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8596" y="4432385"/>
              <a:ext cx="874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reads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93530" y="2607731"/>
            <a:ext cx="1032933" cy="922585"/>
            <a:chOff x="3293530" y="2607731"/>
            <a:chExt cx="1032933" cy="922585"/>
          </a:xfrm>
        </p:grpSpPr>
        <p:sp>
          <p:nvSpPr>
            <p:cNvPr id="32" name="Rectangle 31"/>
            <p:cNvSpPr/>
            <p:nvPr/>
          </p:nvSpPr>
          <p:spPr>
            <a:xfrm>
              <a:off x="3293530" y="3095596"/>
              <a:ext cx="1032933" cy="434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95136" y="2607731"/>
              <a:ext cx="820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(k=3</a:t>
              </a:r>
              <a:r>
                <a:rPr lang="en-US" sz="2400" dirty="0" smtClean="0">
                  <a:solidFill>
                    <a:srgbClr val="008000"/>
                  </a:solidFill>
                </a:rPr>
                <a:t>)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85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51852E-6 L 0.16111 0.00186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Bruijn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graph - 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1452"/>
            <a:ext cx="7885723" cy="1271086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graph assemblers model the relationship between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exact substrings </a:t>
            </a:r>
            <a:r>
              <a:rPr lang="en-US" dirty="0"/>
              <a:t>of length </a:t>
            </a:r>
            <a:r>
              <a:rPr lang="en-US" i="1" dirty="0"/>
              <a:t>k </a:t>
            </a:r>
            <a:r>
              <a:rPr lang="en-US" dirty="0" smtClean="0"/>
              <a:t>(k-</a:t>
            </a:r>
            <a:r>
              <a:rPr lang="en-US" dirty="0" err="1" smtClean="0"/>
              <a:t>mer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extracted </a:t>
            </a:r>
            <a:r>
              <a:rPr lang="en-US" dirty="0"/>
              <a:t>from </a:t>
            </a:r>
            <a:r>
              <a:rPr lang="en-US" dirty="0" smtClean="0"/>
              <a:t>input </a:t>
            </a:r>
            <a:r>
              <a:rPr lang="en-US" dirty="0"/>
              <a:t>reads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6834" y="5939064"/>
            <a:ext cx="18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ATGGCGTGCAATG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74461" y="5210623"/>
            <a:ext cx="1491340" cy="1246837"/>
            <a:chOff x="2774461" y="5210623"/>
            <a:chExt cx="1491340" cy="1246837"/>
          </a:xfrm>
        </p:grpSpPr>
        <p:sp>
          <p:nvSpPr>
            <p:cNvPr id="10" name="TextBox 9"/>
            <p:cNvSpPr txBox="1"/>
            <p:nvPr/>
          </p:nvSpPr>
          <p:spPr>
            <a:xfrm>
              <a:off x="3298694" y="5481305"/>
              <a:ext cx="576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ATG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9330" y="5687413"/>
              <a:ext cx="420077" cy="42007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845724" y="5687413"/>
              <a:ext cx="420077" cy="42007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6"/>
              <a:endCxn id="12" idx="2"/>
            </p:cNvCxnSpPr>
            <p:nvPr/>
          </p:nvCxnSpPr>
          <p:spPr>
            <a:xfrm>
              <a:off x="3319407" y="5897452"/>
              <a:ext cx="52631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4461" y="6088128"/>
              <a:ext cx="700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Node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0267" y="5210623"/>
              <a:ext cx="64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edge</a:t>
              </a:r>
              <a:endParaRPr lang="en-US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1570" y="6449422"/>
            <a:ext cx="374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Compeau</a:t>
            </a:r>
            <a:r>
              <a:rPr lang="en-US" sz="1200" dirty="0" smtClean="0"/>
              <a:t> et al., 2011. </a:t>
            </a:r>
            <a:r>
              <a:rPr lang="en-US" sz="1200" dirty="0"/>
              <a:t>Nature Biotechnology 29</a:t>
            </a:r>
            <a:r>
              <a:rPr lang="en-US" sz="1200" b="1" dirty="0"/>
              <a:t>:</a:t>
            </a:r>
            <a:r>
              <a:rPr lang="en-US" sz="1200" dirty="0"/>
              <a:t> 987-991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8596" y="4338898"/>
            <a:ext cx="2305045" cy="1846659"/>
            <a:chOff x="208596" y="4338898"/>
            <a:chExt cx="2305045" cy="1846659"/>
          </a:xfrm>
        </p:grpSpPr>
        <p:sp>
          <p:nvSpPr>
            <p:cNvPr id="3" name="TextBox 2"/>
            <p:cNvSpPr txBox="1"/>
            <p:nvPr/>
          </p:nvSpPr>
          <p:spPr>
            <a:xfrm>
              <a:off x="1110693" y="4338898"/>
              <a:ext cx="1402948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"/>
                  <a:cs typeface="Courier"/>
                </a:rPr>
                <a:t>b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ATGGCGT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GGCGTCG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CTTGCAA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TGCAATG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CAATGGC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ATGGCGT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8596" y="4525872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reads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8596" y="2562330"/>
            <a:ext cx="2276139" cy="1483418"/>
            <a:chOff x="208596" y="2562330"/>
            <a:chExt cx="2276139" cy="1483418"/>
          </a:xfrm>
        </p:grpSpPr>
        <p:pic>
          <p:nvPicPr>
            <p:cNvPr id="5" name="Picture 4" descr="Screen Shot 2015-04-19 at 12.55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693" y="2562330"/>
              <a:ext cx="1374042" cy="148341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8596" y="2714657"/>
              <a:ext cx="1080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genome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sequence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28637" y="2273505"/>
            <a:ext cx="1499921" cy="2996564"/>
            <a:chOff x="2928637" y="2273505"/>
            <a:chExt cx="1499921" cy="2996564"/>
          </a:xfrm>
        </p:grpSpPr>
        <p:sp>
          <p:nvSpPr>
            <p:cNvPr id="9" name="TextBox 8"/>
            <p:cNvSpPr txBox="1"/>
            <p:nvPr/>
          </p:nvSpPr>
          <p:spPr>
            <a:xfrm>
              <a:off x="2928637" y="2469303"/>
              <a:ext cx="902811" cy="2800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"/>
                  <a:cs typeface="Courier"/>
                </a:rPr>
                <a:t>C</a:t>
              </a:r>
              <a:endParaRPr lang="en-US" sz="1600" b="1" dirty="0">
                <a:latin typeface="Courier"/>
                <a:cs typeface="Courier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ATG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TGG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GGC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GCG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CGT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GTG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TGC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GCA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CAA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 smtClean="0">
                  <a:latin typeface="Courier"/>
                  <a:cs typeface="Courier"/>
                </a:rPr>
                <a:t>AAT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9498" y="2273505"/>
              <a:ext cx="126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k-</a:t>
              </a:r>
              <a:r>
                <a:rPr lang="en-US" dirty="0" err="1" smtClean="0">
                  <a:solidFill>
                    <a:srgbClr val="008000"/>
                  </a:solidFill>
                </a:rPr>
                <a:t>mer</a:t>
              </a:r>
              <a:r>
                <a:rPr lang="en-US" dirty="0" smtClean="0">
                  <a:solidFill>
                    <a:srgbClr val="008000"/>
                  </a:solidFill>
                </a:rPr>
                <a:t> (k=3)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55970" y="2137858"/>
            <a:ext cx="3393876" cy="3791437"/>
            <a:chOff x="4655970" y="2137858"/>
            <a:chExt cx="3393876" cy="3791437"/>
          </a:xfrm>
        </p:grpSpPr>
        <p:pic>
          <p:nvPicPr>
            <p:cNvPr id="8" name="Picture 7" descr="Screen Shot 2015-04-19 at 12.55.4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970" y="2447267"/>
              <a:ext cx="3393876" cy="348202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577765" y="2137858"/>
              <a:ext cx="1644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De </a:t>
              </a:r>
              <a:r>
                <a:rPr lang="en-US" dirty="0" err="1" smtClean="0">
                  <a:solidFill>
                    <a:srgbClr val="008000"/>
                  </a:solidFill>
                </a:rPr>
                <a:t>Bruijn</a:t>
              </a:r>
              <a:r>
                <a:rPr lang="en-US" dirty="0" smtClean="0">
                  <a:solidFill>
                    <a:srgbClr val="008000"/>
                  </a:solidFill>
                </a:rPr>
                <a:t> graph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errors complicate assemblies</a:t>
            </a:r>
            <a:endParaRPr lang="en-US" dirty="0"/>
          </a:p>
        </p:txBody>
      </p:sp>
      <p:pic>
        <p:nvPicPr>
          <p:cNvPr id="5" name="Picture 4" descr="Screen Shot 2015-04-19 at 5.1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3" y="1833965"/>
            <a:ext cx="3888154" cy="3761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308" y="5720164"/>
            <a:ext cx="721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error correction before graph construction is a critical step for De </a:t>
            </a:r>
            <a:r>
              <a:rPr lang="en-US" sz="2400" dirty="0" err="1" smtClean="0"/>
              <a:t>Bruijn</a:t>
            </a:r>
            <a:r>
              <a:rPr lang="en-US" sz="2400" dirty="0" smtClean="0"/>
              <a:t> </a:t>
            </a:r>
            <a:r>
              <a:rPr lang="en-US" sz="2400" dirty="0"/>
              <a:t>graph </a:t>
            </a:r>
            <a:r>
              <a:rPr lang="en-US" sz="2400" dirty="0" smtClean="0"/>
              <a:t>assembly.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3732" y="1152771"/>
            <a:ext cx="869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complexity of De </a:t>
            </a:r>
            <a:r>
              <a:rPr lang="en-US" sz="2400" dirty="0" err="1" smtClean="0"/>
              <a:t>Bruijn</a:t>
            </a:r>
            <a:r>
              <a:rPr lang="en-US" sz="2400" dirty="0" smtClean="0"/>
              <a:t> graph grows when reads contain errors.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09958" y="3263579"/>
            <a:ext cx="155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G: genome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24574" y="5319696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langmead</a:t>
            </a:r>
            <a:r>
              <a:rPr lang="en-US" sz="1000" dirty="0" err="1"/>
              <a:t>-lab.org</a:t>
            </a:r>
            <a:r>
              <a:rPr lang="en-US" sz="1000" dirty="0"/>
              <a:t>/teaching-</a:t>
            </a:r>
            <a:r>
              <a:rPr lang="en-US" sz="1000" dirty="0" smtClean="0"/>
              <a:t>materials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2066" y="2197645"/>
            <a:ext cx="1295134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090" y="3732914"/>
            <a:ext cx="88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TGCGT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GCGTG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CGTGA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76" y="3353812"/>
            <a:ext cx="252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</a:t>
            </a:r>
            <a:r>
              <a:rPr lang="en-US" dirty="0" smtClean="0">
                <a:solidFill>
                  <a:srgbClr val="008000"/>
                </a:solidFill>
              </a:rPr>
              <a:t>-</a:t>
            </a:r>
            <a:r>
              <a:rPr lang="en-US" dirty="0" err="1" smtClean="0">
                <a:solidFill>
                  <a:srgbClr val="008000"/>
                </a:solidFill>
              </a:rPr>
              <a:t>mer</a:t>
            </a:r>
            <a:r>
              <a:rPr lang="en-US" dirty="0" smtClean="0">
                <a:solidFill>
                  <a:srgbClr val="008000"/>
                </a:solidFill>
              </a:rPr>
              <a:t> count profile (k=5)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76" y="181854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Reads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090" y="4546568"/>
            <a:ext cx="86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462" y="2946876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GTGA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ea typeface="ＭＳ Ｐゴシック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2862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identification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2569" y="5284069"/>
            <a:ext cx="6305278" cy="4700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mer</a:t>
            </a:r>
            <a:r>
              <a:rPr lang="en-US" dirty="0">
                <a:solidFill>
                  <a:srgbClr val="FF0000"/>
                </a:solidFill>
              </a:rPr>
              <a:t> count </a:t>
            </a:r>
            <a:r>
              <a:rPr lang="en-US" dirty="0" smtClean="0">
                <a:solidFill>
                  <a:srgbClr val="FF0000"/>
                </a:solidFill>
              </a:rPr>
              <a:t>profile </a:t>
            </a:r>
            <a:r>
              <a:rPr lang="en-US" dirty="0">
                <a:solidFill>
                  <a:srgbClr val="FF0000"/>
                </a:solidFill>
              </a:rPr>
              <a:t>indicates where errors </a:t>
            </a:r>
            <a:r>
              <a:rPr lang="en-US" dirty="0" smtClean="0">
                <a:solidFill>
                  <a:srgbClr val="FF0000"/>
                </a:solidFill>
              </a:rPr>
              <a:t>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202" y="1912871"/>
            <a:ext cx="1562027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TGCGTGATACG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ea typeface="ＭＳ Ｐゴシック" charset="-128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7537" y="1922641"/>
            <a:ext cx="15240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GTGA	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TGCGT	</a:t>
            </a:r>
            <a:r>
              <a:rPr lang="en-US" dirty="0">
                <a:latin typeface="Courier"/>
                <a:cs typeface="Courier"/>
              </a:rPr>
              <a:t>9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GCGTG	</a:t>
            </a:r>
            <a:r>
              <a:rPr lang="en-US" dirty="0">
                <a:latin typeface="Courier"/>
                <a:cs typeface="Courier"/>
              </a:rPr>
              <a:t>9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CGTGA	9</a:t>
            </a:r>
          </a:p>
          <a:p>
            <a:r>
              <a:rPr lang="en-US" dirty="0" smtClean="0">
                <a:latin typeface="Courier"/>
                <a:ea typeface="ＭＳ Ｐゴシック" charset="-128"/>
                <a:cs typeface="Courier"/>
              </a:rPr>
              <a:t>GTGAT	10</a:t>
            </a:r>
          </a:p>
          <a:p>
            <a:r>
              <a:rPr lang="en-US" dirty="0" smtClean="0">
                <a:latin typeface="Courier"/>
                <a:ea typeface="ＭＳ Ｐゴシック" charset="-128"/>
                <a:cs typeface="Courier"/>
              </a:rPr>
              <a:t>TGATA	10</a:t>
            </a:r>
          </a:p>
          <a:p>
            <a:r>
              <a:rPr lang="en-US" dirty="0" smtClean="0">
                <a:latin typeface="Courier"/>
                <a:ea typeface="ＭＳ Ｐゴシック" charset="-128"/>
                <a:cs typeface="Courier"/>
              </a:rPr>
              <a:t>GATAC	10</a:t>
            </a:r>
            <a:endParaRPr lang="en-US" dirty="0">
              <a:latin typeface="Courier"/>
              <a:ea typeface="ＭＳ Ｐゴシック" charset="-128"/>
              <a:cs typeface="Courier"/>
            </a:endParaRPr>
          </a:p>
          <a:p>
            <a:r>
              <a:rPr lang="en-US" dirty="0" smtClean="0">
                <a:latin typeface="Courier"/>
                <a:ea typeface="ＭＳ Ｐゴシック" charset="-128"/>
                <a:cs typeface="Courier"/>
              </a:rPr>
              <a:t>ATACG	10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8923" y="1543539"/>
            <a:ext cx="252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k</a:t>
            </a:r>
            <a:r>
              <a:rPr lang="en-US" dirty="0" smtClean="0">
                <a:solidFill>
                  <a:srgbClr val="008000"/>
                </a:solidFill>
              </a:rPr>
              <a:t>-</a:t>
            </a:r>
            <a:r>
              <a:rPr lang="en-US" dirty="0" err="1" smtClean="0">
                <a:solidFill>
                  <a:srgbClr val="008000"/>
                </a:solidFill>
              </a:rPr>
              <a:t>mer</a:t>
            </a:r>
            <a:r>
              <a:rPr lang="en-US" dirty="0" smtClean="0">
                <a:solidFill>
                  <a:srgbClr val="008000"/>
                </a:solidFill>
              </a:rPr>
              <a:t> count profile (k=5)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613" y="1533769"/>
            <a:ext cx="19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Reads (depth = 10)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82128" y="1357565"/>
            <a:ext cx="5389725" cy="4793589"/>
            <a:chOff x="3754275" y="1175411"/>
            <a:chExt cx="5389725" cy="47935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4275" y="1175411"/>
              <a:ext cx="5389725" cy="479358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21921" y="1905684"/>
              <a:ext cx="2616241" cy="311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dirty="0" smtClean="0"/>
                <a:t>uncorrected reads</a:t>
              </a:r>
            </a:p>
            <a:p>
              <a:pPr algn="r">
                <a:lnSpc>
                  <a:spcPct val="60000"/>
                </a:lnSpc>
              </a:pPr>
              <a:r>
                <a:rPr lang="en-US" sz="1600" dirty="0" smtClean="0"/>
                <a:t>corrected reads</a:t>
              </a:r>
              <a:endParaRPr 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72385" y="6151154"/>
            <a:ext cx="123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Allpaths</a:t>
            </a:r>
            <a:r>
              <a:rPr lang="en-US" sz="1200" dirty="0" smtClean="0"/>
              <a:t>-LG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1" y="2265067"/>
            <a:ext cx="280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Essentially, the error correction algorithm removes k-</a:t>
            </a:r>
            <a:r>
              <a:rPr lang="en-US" sz="2400" dirty="0" err="1" smtClean="0"/>
              <a:t>mers</a:t>
            </a:r>
            <a:r>
              <a:rPr lang="en-US" sz="2400" dirty="0" smtClean="0"/>
              <a:t> with a few copies and correct reads carrying these errors.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4384" y="6501896"/>
            <a:ext cx="470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Berger, B., </a:t>
            </a:r>
            <a:r>
              <a:rPr lang="en-US" sz="1200" dirty="0" smtClean="0"/>
              <a:t> et al., 2013 </a:t>
            </a:r>
            <a:r>
              <a:rPr lang="en-US" sz="1200" dirty="0"/>
              <a:t>Nature Reviews Genetics 14</a:t>
            </a:r>
            <a:r>
              <a:rPr lang="en-US" sz="1200" b="1" dirty="0"/>
              <a:t>:</a:t>
            </a:r>
            <a:r>
              <a:rPr lang="en-US" sz="1200" dirty="0"/>
              <a:t> 333-346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Picture 3" descr="Screen Shot 2015-04-23 at 10.2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11" y="1006524"/>
            <a:ext cx="6135370" cy="54699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Unresolved repeats produce gaps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983" y="1311383"/>
            <a:ext cx="7840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Long repeats, especially for those whose lengths are longer than read length, and high-copy repeats are challenging to resolve. If no other information can be used to assist in resolving repeats, gaps will be introduced.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88683" y="3608050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86396" y="334550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6396" y="387059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0970" y="3608050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3256" y="387059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3256" y="334550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734868" y="3469735"/>
            <a:ext cx="253815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1" idx="1"/>
          </p:cNvCxnSpPr>
          <p:nvPr/>
        </p:nvCxnSpPr>
        <p:spPr>
          <a:xfrm flipV="1">
            <a:off x="3734868" y="3732281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4237155" y="3732281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5" idx="1"/>
          </p:cNvCxnSpPr>
          <p:nvPr/>
        </p:nvCxnSpPr>
        <p:spPr>
          <a:xfrm flipV="1">
            <a:off x="4739442" y="3469735"/>
            <a:ext cx="253814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4739442" y="3732281"/>
            <a:ext cx="253814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89238" y="4682273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86951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62399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1525" y="4682273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31873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04259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3" idx="1"/>
          </p:cNvCxnSpPr>
          <p:nvPr/>
        </p:nvCxnSpPr>
        <p:spPr>
          <a:xfrm flipV="1">
            <a:off x="3735423" y="4806504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4" idx="1"/>
          </p:cNvCxnSpPr>
          <p:nvPr/>
        </p:nvCxnSpPr>
        <p:spPr>
          <a:xfrm>
            <a:off x="3210871" y="5069051"/>
            <a:ext cx="276080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36" idx="1"/>
          </p:cNvCxnSpPr>
          <p:nvPr/>
        </p:nvCxnSpPr>
        <p:spPr>
          <a:xfrm>
            <a:off x="4237710" y="4806504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8" idx="1"/>
          </p:cNvCxnSpPr>
          <p:nvPr/>
        </p:nvCxnSpPr>
        <p:spPr>
          <a:xfrm>
            <a:off x="4739997" y="4806504"/>
            <a:ext cx="264262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3"/>
            <a:endCxn id="37" idx="1"/>
          </p:cNvCxnSpPr>
          <p:nvPr/>
        </p:nvCxnSpPr>
        <p:spPr>
          <a:xfrm>
            <a:off x="5252731" y="5069051"/>
            <a:ext cx="279142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89238" y="5193282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91525" y="5193282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2"/>
            <a:endCxn id="49" idx="0"/>
          </p:cNvCxnSpPr>
          <p:nvPr/>
        </p:nvCxnSpPr>
        <p:spPr>
          <a:xfrm>
            <a:off x="4113474" y="5441744"/>
            <a:ext cx="555" cy="23791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89793" y="5679656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492080" y="5679656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"/>
            <a:endCxn id="50" idx="1"/>
          </p:cNvCxnSpPr>
          <p:nvPr/>
        </p:nvCxnSpPr>
        <p:spPr>
          <a:xfrm>
            <a:off x="4238265" y="5803887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0"/>
            <a:endCxn id="47" idx="2"/>
          </p:cNvCxnSpPr>
          <p:nvPr/>
        </p:nvCxnSpPr>
        <p:spPr>
          <a:xfrm flipH="1" flipV="1">
            <a:off x="4615761" y="5441744"/>
            <a:ext cx="555" cy="23791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3"/>
            <a:endCxn id="46" idx="1"/>
          </p:cNvCxnSpPr>
          <p:nvPr/>
        </p:nvCxnSpPr>
        <p:spPr>
          <a:xfrm>
            <a:off x="3735423" y="5069051"/>
            <a:ext cx="253815" cy="24846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3"/>
            <a:endCxn id="38" idx="1"/>
          </p:cNvCxnSpPr>
          <p:nvPr/>
        </p:nvCxnSpPr>
        <p:spPr>
          <a:xfrm flipV="1">
            <a:off x="4739997" y="5069051"/>
            <a:ext cx="264262" cy="24846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58610" y="6249088"/>
            <a:ext cx="2329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Miller</a:t>
            </a:r>
            <a:r>
              <a:rPr lang="en-US" sz="1000" dirty="0"/>
              <a:t> </a:t>
            </a:r>
            <a:r>
              <a:rPr lang="en-US" sz="1000" dirty="0" smtClean="0"/>
              <a:t>et al., 2010. </a:t>
            </a:r>
            <a:r>
              <a:rPr lang="en-US" sz="1000" dirty="0"/>
              <a:t>Genomics 95</a:t>
            </a:r>
            <a:r>
              <a:rPr lang="en-US" sz="1000" b="1" dirty="0"/>
              <a:t>:</a:t>
            </a:r>
            <a:r>
              <a:rPr lang="en-US" sz="1000" dirty="0"/>
              <a:t> 315-327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Question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4" y="1664277"/>
            <a:ext cx="7526867" cy="58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strategies can be used to resolve repeats?</a:t>
            </a:r>
            <a:endParaRPr lang="en-US" sz="28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988683" y="3608050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86396" y="334550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86396" y="387059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90970" y="3608050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93256" y="387059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93256" y="334550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8" idx="3"/>
            <a:endCxn id="37" idx="1"/>
          </p:cNvCxnSpPr>
          <p:nvPr/>
        </p:nvCxnSpPr>
        <p:spPr>
          <a:xfrm>
            <a:off x="3734868" y="3469735"/>
            <a:ext cx="253815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37" idx="1"/>
          </p:cNvCxnSpPr>
          <p:nvPr/>
        </p:nvCxnSpPr>
        <p:spPr>
          <a:xfrm flipV="1">
            <a:off x="3734868" y="3732281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3"/>
            <a:endCxn id="40" idx="1"/>
          </p:cNvCxnSpPr>
          <p:nvPr/>
        </p:nvCxnSpPr>
        <p:spPr>
          <a:xfrm>
            <a:off x="4237155" y="3732281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2" idx="1"/>
          </p:cNvCxnSpPr>
          <p:nvPr/>
        </p:nvCxnSpPr>
        <p:spPr>
          <a:xfrm flipV="1">
            <a:off x="4739442" y="3469735"/>
            <a:ext cx="253814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>
          <a:xfrm>
            <a:off x="4739442" y="3732281"/>
            <a:ext cx="253814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89238" y="4682273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86951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62399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1525" y="4682273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31873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04259" y="4944820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49" idx="3"/>
            <a:endCxn id="48" idx="1"/>
          </p:cNvCxnSpPr>
          <p:nvPr/>
        </p:nvCxnSpPr>
        <p:spPr>
          <a:xfrm flipV="1">
            <a:off x="3735423" y="4806504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9" idx="1"/>
          </p:cNvCxnSpPr>
          <p:nvPr/>
        </p:nvCxnSpPr>
        <p:spPr>
          <a:xfrm>
            <a:off x="3210871" y="5069051"/>
            <a:ext cx="276080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51" idx="1"/>
          </p:cNvCxnSpPr>
          <p:nvPr/>
        </p:nvCxnSpPr>
        <p:spPr>
          <a:xfrm>
            <a:off x="4237710" y="4806504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53" idx="1"/>
          </p:cNvCxnSpPr>
          <p:nvPr/>
        </p:nvCxnSpPr>
        <p:spPr>
          <a:xfrm>
            <a:off x="4739997" y="4806504"/>
            <a:ext cx="264262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2" idx="1"/>
          </p:cNvCxnSpPr>
          <p:nvPr/>
        </p:nvCxnSpPr>
        <p:spPr>
          <a:xfrm>
            <a:off x="5252731" y="5069051"/>
            <a:ext cx="279142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89238" y="5193282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91525" y="5193282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9" idx="2"/>
            <a:endCxn id="62" idx="0"/>
          </p:cNvCxnSpPr>
          <p:nvPr/>
        </p:nvCxnSpPr>
        <p:spPr>
          <a:xfrm>
            <a:off x="4113474" y="5441744"/>
            <a:ext cx="555" cy="23791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89793" y="5679656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492080" y="5679656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4238265" y="5803887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0"/>
            <a:endCxn id="60" idx="2"/>
          </p:cNvCxnSpPr>
          <p:nvPr/>
        </p:nvCxnSpPr>
        <p:spPr>
          <a:xfrm flipH="1" flipV="1">
            <a:off x="4615761" y="5441744"/>
            <a:ext cx="555" cy="23791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3"/>
            <a:endCxn id="59" idx="1"/>
          </p:cNvCxnSpPr>
          <p:nvPr/>
        </p:nvCxnSpPr>
        <p:spPr>
          <a:xfrm>
            <a:off x="3735423" y="5069051"/>
            <a:ext cx="253815" cy="24846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  <a:endCxn id="53" idx="1"/>
          </p:cNvCxnSpPr>
          <p:nvPr/>
        </p:nvCxnSpPr>
        <p:spPr>
          <a:xfrm flipV="1">
            <a:off x="4739997" y="5069051"/>
            <a:ext cx="264262" cy="248462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58" y="1398777"/>
            <a:ext cx="8193242" cy="42478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Genome assembly: concept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Assembly algorithms: OLC/De </a:t>
            </a:r>
            <a:r>
              <a:rPr lang="en-US" sz="2800" dirty="0" err="1" smtClean="0"/>
              <a:t>Bruijn</a:t>
            </a:r>
            <a:r>
              <a:rPr lang="en-US" sz="2800" dirty="0" smtClean="0"/>
              <a:t> graph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Error correction (</a:t>
            </a:r>
            <a:r>
              <a:rPr lang="en-US" sz="2800" dirty="0" err="1" smtClean="0"/>
              <a:t>Kmer</a:t>
            </a:r>
            <a:r>
              <a:rPr lang="en-US" sz="2800" dirty="0" smtClean="0"/>
              <a:t> counts)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Assembly strategy to cope with the repeat problem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(mate-pair reads, long reads)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Assembly evaluation (N50, comparison to a reference genome)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resolve repeats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425" y="1112942"/>
            <a:ext cx="898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Mate-pair </a:t>
            </a:r>
            <a:r>
              <a:rPr lang="en-US" sz="2400" dirty="0" smtClean="0"/>
              <a:t>reads, long reads (e.g., </a:t>
            </a:r>
            <a:r>
              <a:rPr lang="en-US" sz="2400" dirty="0" err="1" smtClean="0"/>
              <a:t>PacBio</a:t>
            </a:r>
            <a:r>
              <a:rPr lang="en-US" sz="2400" dirty="0" smtClean="0"/>
              <a:t>), genetic map, physical map, and Hi-C data can resolve some repeats</a:t>
            </a:r>
            <a:endParaRPr lang="en-US" sz="2400" dirty="0"/>
          </a:p>
        </p:txBody>
      </p:sp>
      <p:pic>
        <p:nvPicPr>
          <p:cNvPr id="8" name="Picture 7" descr="Screen Shot 2015-04-19 at 11.4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42" y="3354605"/>
            <a:ext cx="5133639" cy="378597"/>
          </a:xfrm>
          <a:prstGeom prst="rect">
            <a:avLst/>
          </a:prstGeom>
        </p:spPr>
      </p:pic>
      <p:pic>
        <p:nvPicPr>
          <p:cNvPr id="9" name="Picture 8" descr="Screen Shot 2015-04-19 at 11.42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42" y="2095070"/>
            <a:ext cx="5179786" cy="10325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62233" y="4617954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9946" y="4355408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9946" y="4880501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64520" y="4617954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66806" y="4880501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66806" y="4355408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3"/>
            <a:endCxn id="10" idx="1"/>
          </p:cNvCxnSpPr>
          <p:nvPr/>
        </p:nvCxnSpPr>
        <p:spPr>
          <a:xfrm>
            <a:off x="2308418" y="4479639"/>
            <a:ext cx="253815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0" idx="1"/>
          </p:cNvCxnSpPr>
          <p:nvPr/>
        </p:nvCxnSpPr>
        <p:spPr>
          <a:xfrm flipV="1">
            <a:off x="2308418" y="4742185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2810705" y="4742185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3312992" y="4479639"/>
            <a:ext cx="253814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>
            <a:off x="3312992" y="4742185"/>
            <a:ext cx="253814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2126" y="4285912"/>
            <a:ext cx="9981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30726" y="4285912"/>
            <a:ext cx="9981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Block Arc 41"/>
          <p:cNvSpPr/>
          <p:nvPr/>
        </p:nvSpPr>
        <p:spPr>
          <a:xfrm>
            <a:off x="2176576" y="3984641"/>
            <a:ext cx="1504950" cy="587479"/>
          </a:xfrm>
          <a:prstGeom prst="blockArc">
            <a:avLst>
              <a:gd name="adj1" fmla="val 10800000"/>
              <a:gd name="adj2" fmla="val 2852"/>
              <a:gd name="adj3" fmla="val 0"/>
            </a:avLst>
          </a:prstGeom>
          <a:ln w="3175" cmpd="sng">
            <a:solidFill>
              <a:srgbClr val="FF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35562" y="4785834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3275" y="478583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33275" y="529583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37849" y="4785834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40135" y="5295837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40135" y="4785834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4" idx="3"/>
            <a:endCxn id="43" idx="1"/>
          </p:cNvCxnSpPr>
          <p:nvPr/>
        </p:nvCxnSpPr>
        <p:spPr>
          <a:xfrm>
            <a:off x="5981747" y="4910065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3"/>
            <a:endCxn id="60" idx="1"/>
          </p:cNvCxnSpPr>
          <p:nvPr/>
        </p:nvCxnSpPr>
        <p:spPr>
          <a:xfrm>
            <a:off x="5981747" y="5420068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6" idx="1"/>
          </p:cNvCxnSpPr>
          <p:nvPr/>
        </p:nvCxnSpPr>
        <p:spPr>
          <a:xfrm>
            <a:off x="6484034" y="4910065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8" idx="1"/>
          </p:cNvCxnSpPr>
          <p:nvPr/>
        </p:nvCxnSpPr>
        <p:spPr>
          <a:xfrm>
            <a:off x="6986321" y="4910065"/>
            <a:ext cx="253814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3"/>
            <a:endCxn id="47" idx="1"/>
          </p:cNvCxnSpPr>
          <p:nvPr/>
        </p:nvCxnSpPr>
        <p:spPr>
          <a:xfrm>
            <a:off x="6986321" y="5420068"/>
            <a:ext cx="253814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235562" y="5295837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37849" y="5295837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>
          <a:xfrm>
            <a:off x="6484034" y="5420068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562233" y="5867084"/>
            <a:ext cx="248472" cy="248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59946" y="5604538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59946" y="6129631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64520" y="5867084"/>
            <a:ext cx="248472" cy="248462"/>
          </a:xfrm>
          <a:prstGeom prst="rect">
            <a:avLst/>
          </a:prstGeom>
          <a:solidFill>
            <a:srgbClr val="D9D9D9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566806" y="6129631"/>
            <a:ext cx="248472" cy="24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66806" y="5604538"/>
            <a:ext cx="248472" cy="248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0" idx="3"/>
            <a:endCxn id="79" idx="1"/>
          </p:cNvCxnSpPr>
          <p:nvPr/>
        </p:nvCxnSpPr>
        <p:spPr>
          <a:xfrm>
            <a:off x="2308418" y="5728769"/>
            <a:ext cx="253815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3"/>
            <a:endCxn id="79" idx="1"/>
          </p:cNvCxnSpPr>
          <p:nvPr/>
        </p:nvCxnSpPr>
        <p:spPr>
          <a:xfrm flipV="1">
            <a:off x="2308418" y="5991315"/>
            <a:ext cx="253815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3"/>
            <a:endCxn id="82" idx="1"/>
          </p:cNvCxnSpPr>
          <p:nvPr/>
        </p:nvCxnSpPr>
        <p:spPr>
          <a:xfrm>
            <a:off x="2810705" y="5991315"/>
            <a:ext cx="253815" cy="0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  <a:endCxn id="84" idx="1"/>
          </p:cNvCxnSpPr>
          <p:nvPr/>
        </p:nvCxnSpPr>
        <p:spPr>
          <a:xfrm flipV="1">
            <a:off x="3312992" y="5728769"/>
            <a:ext cx="253814" cy="262546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3"/>
            <a:endCxn id="83" idx="1"/>
          </p:cNvCxnSpPr>
          <p:nvPr/>
        </p:nvCxnSpPr>
        <p:spPr>
          <a:xfrm>
            <a:off x="3312992" y="5991315"/>
            <a:ext cx="253814" cy="262547"/>
          </a:xfrm>
          <a:prstGeom prst="straightConnector1">
            <a:avLst/>
          </a:prstGeom>
          <a:ln w="9525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Screen Shot 2015-04-19 at 11.57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42" y="5438792"/>
            <a:ext cx="2008099" cy="10550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158610" y="6249088"/>
            <a:ext cx="2329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Miller</a:t>
            </a:r>
            <a:r>
              <a:rPr lang="en-US" sz="1000" dirty="0"/>
              <a:t> </a:t>
            </a:r>
            <a:r>
              <a:rPr lang="en-US" sz="1000" dirty="0" smtClean="0"/>
              <a:t>et al., 2010. </a:t>
            </a:r>
            <a:r>
              <a:rPr lang="en-US" sz="1000" dirty="0"/>
              <a:t>Genomics 95</a:t>
            </a:r>
            <a:r>
              <a:rPr lang="en-US" sz="1000" b="1" dirty="0"/>
              <a:t>:</a:t>
            </a:r>
            <a:r>
              <a:rPr lang="en-US" sz="1000" dirty="0"/>
              <a:t> 315-327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assembly gaps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0298"/>
            <a:ext cx="8229600" cy="948702"/>
          </a:xfrm>
        </p:spPr>
        <p:txBody>
          <a:bodyPr/>
          <a:lstStyle/>
          <a:p>
            <a:r>
              <a:rPr lang="en-US" dirty="0" smtClean="0"/>
              <a:t>Low sequence coverage (depth)</a:t>
            </a:r>
          </a:p>
          <a:p>
            <a:r>
              <a:rPr lang="en-US" dirty="0" smtClean="0"/>
              <a:t>Sequencing biases (e.g., regions recalcitrant to sequencing)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203" y="2377176"/>
            <a:ext cx="3976330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CGGATCTGCGT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ATACGGAATAGCCTAGCA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GATCTGCGT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ATCTGCGT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 TCTGCGT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ATACGGAATAG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  CTGCGT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ATACGGAATAGC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   TGCGT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ATACGGAATAGCC</a:t>
            </a:r>
          </a:p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      CGT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ATACGGAATAGCCT</a:t>
            </a:r>
          </a:p>
          <a:p>
            <a:pPr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  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6 (coverage; depth)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0923" y="2412343"/>
            <a:ext cx="3815985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ea typeface="ＭＳ Ｐゴシック" charset="-128"/>
                <a:cs typeface="Courier"/>
              </a:rPr>
              <a:t>Recalcitrant genomic regions: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ea typeface="ＭＳ Ｐゴシック" charset="-128"/>
                <a:cs typeface="Courier"/>
              </a:rPr>
              <a:t>extremely high GC or AT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ea typeface="ＭＳ Ｐゴシック" charset="-128"/>
                <a:cs typeface="Courier"/>
              </a:rPr>
              <a:t>complicated secondary 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5734" y="4546600"/>
            <a:ext cx="4995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Preferred genome sequencing reads: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Long reads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High-quality reads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High sequencing depth (&gt;30x)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 sequencing biases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statistics – N50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97795"/>
            <a:ext cx="8305800" cy="4637905"/>
          </a:xfrm>
        </p:spPr>
        <p:txBody>
          <a:bodyPr/>
          <a:lstStyle/>
          <a:p>
            <a:r>
              <a:rPr lang="en-US" dirty="0" smtClean="0"/>
              <a:t>N50</a:t>
            </a:r>
            <a:r>
              <a:rPr lang="en-US" dirty="0"/>
              <a:t>:  A statistic used for assessing the contiguity of a genome assembly.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contigs</a:t>
            </a:r>
            <a:r>
              <a:rPr lang="en-US" dirty="0"/>
              <a:t> in an assembly are sorted by size and added, starting with the largest. </a:t>
            </a:r>
            <a:r>
              <a:rPr lang="en-US" dirty="0" smtClean="0"/>
              <a:t>The </a:t>
            </a:r>
            <a:r>
              <a:rPr lang="en-US" dirty="0" err="1" smtClean="0"/>
              <a:t>contig</a:t>
            </a:r>
            <a:r>
              <a:rPr lang="en-US" dirty="0" smtClean="0"/>
              <a:t> N50 is the </a:t>
            </a:r>
            <a:r>
              <a:rPr lang="en-US" dirty="0"/>
              <a:t>size of the </a:t>
            </a:r>
            <a:r>
              <a:rPr lang="en-US" dirty="0" err="1"/>
              <a:t>contig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makes the total greater than or equal to 50% of the </a:t>
            </a:r>
            <a:r>
              <a:rPr lang="en-US" dirty="0" smtClean="0"/>
              <a:t>total </a:t>
            </a:r>
            <a:r>
              <a:rPr lang="en-US" dirty="0" err="1" smtClean="0"/>
              <a:t>contig</a:t>
            </a:r>
            <a:r>
              <a:rPr lang="en-US" dirty="0" smtClean="0"/>
              <a:t> size.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: The </a:t>
            </a:r>
            <a:r>
              <a:rPr lang="en-US" dirty="0" err="1"/>
              <a:t>contig</a:t>
            </a:r>
            <a:r>
              <a:rPr lang="en-US" dirty="0"/>
              <a:t> N50 is the length of the smallest </a:t>
            </a:r>
            <a:r>
              <a:rPr lang="en-US" dirty="0" err="1"/>
              <a:t>contig</a:t>
            </a:r>
            <a:r>
              <a:rPr lang="en-US" dirty="0"/>
              <a:t> in the set </a:t>
            </a:r>
            <a:r>
              <a:rPr lang="en-US" dirty="0" smtClean="0"/>
              <a:t>that contains </a:t>
            </a:r>
            <a:r>
              <a:rPr lang="en-US" dirty="0"/>
              <a:t>the fewest (largest) </a:t>
            </a:r>
            <a:r>
              <a:rPr lang="en-US" dirty="0" err="1"/>
              <a:t>contigs</a:t>
            </a:r>
            <a:r>
              <a:rPr lang="en-US" dirty="0"/>
              <a:t> whose combined </a:t>
            </a:r>
            <a:r>
              <a:rPr lang="en-US" dirty="0" smtClean="0"/>
              <a:t>length represents </a:t>
            </a:r>
            <a:r>
              <a:rPr lang="en-US" dirty="0"/>
              <a:t>at least 50% of the assembly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statistics – NG50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2467" y="4703232"/>
            <a:ext cx="8229600" cy="127240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17375E"/>
                </a:solidFill>
              </a:rPr>
              <a:t>NG50</a:t>
            </a:r>
            <a:r>
              <a:rPr lang="en-US" dirty="0"/>
              <a:t>: The NG50 statistic is the same as N50 except that it is 50% of the known or estimated genome </a:t>
            </a:r>
            <a:r>
              <a:rPr lang="en-US" dirty="0" smtClean="0"/>
              <a:t>size. </a:t>
            </a:r>
            <a:r>
              <a:rPr lang="en-US" dirty="0"/>
              <a:t>This allows for meaningful comparisons between different assemblies.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167" y="1180386"/>
            <a:ext cx="811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Problem of N50:</a:t>
            </a:r>
          </a:p>
          <a:p>
            <a:r>
              <a:rPr lang="en-US" sz="2400" dirty="0" smtClean="0"/>
              <a:t>N50 </a:t>
            </a:r>
            <a:r>
              <a:rPr lang="en-US" sz="2400" dirty="0"/>
              <a:t>values </a:t>
            </a:r>
            <a:r>
              <a:rPr lang="en-US" sz="2400" dirty="0" smtClean="0"/>
              <a:t>of the assemblies with significantly </a:t>
            </a:r>
            <a:r>
              <a:rPr lang="en-US" sz="2400" dirty="0"/>
              <a:t>different </a:t>
            </a:r>
            <a:r>
              <a:rPr lang="en-US" sz="2400" dirty="0" smtClean="0"/>
              <a:t>total assembly space (lengths) </a:t>
            </a:r>
            <a:r>
              <a:rPr lang="en-US" sz="2400" dirty="0"/>
              <a:t>are usually not </a:t>
            </a:r>
            <a:r>
              <a:rPr lang="en-US" sz="2400" dirty="0" smtClean="0"/>
              <a:t>comparable. Even </a:t>
            </a:r>
            <a:r>
              <a:rPr lang="en-US" sz="2400" dirty="0"/>
              <a:t>if </a:t>
            </a:r>
            <a:r>
              <a:rPr lang="en-US" sz="2400" dirty="0" smtClean="0"/>
              <a:t>the same data set is used for </a:t>
            </a:r>
            <a:r>
              <a:rPr lang="en-US" sz="2400" dirty="0"/>
              <a:t>the </a:t>
            </a:r>
            <a:r>
              <a:rPr lang="en-US" sz="2400" dirty="0" smtClean="0"/>
              <a:t>assembly.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1514" y="2908300"/>
            <a:ext cx="898628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50,000</a:t>
            </a:r>
          </a:p>
          <a:p>
            <a:r>
              <a:rPr lang="en-US" sz="2000" dirty="0" smtClean="0"/>
              <a:t>30,000</a:t>
            </a:r>
          </a:p>
          <a:p>
            <a:r>
              <a:rPr lang="en-US" sz="2000" dirty="0" smtClean="0"/>
              <a:t>10,000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68814" y="2908300"/>
            <a:ext cx="898628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50,000</a:t>
            </a:r>
          </a:p>
          <a:p>
            <a:r>
              <a:rPr lang="en-US" sz="2000" b="1" dirty="0" smtClean="0">
                <a:solidFill>
                  <a:srgbClr val="17375E"/>
                </a:solidFill>
              </a:rPr>
              <a:t>40,000</a:t>
            </a:r>
          </a:p>
          <a:p>
            <a:r>
              <a:rPr lang="en-US" sz="2000" dirty="0" smtClean="0"/>
              <a:t>30,000</a:t>
            </a:r>
          </a:p>
          <a:p>
            <a:r>
              <a:rPr lang="en-US" sz="2000" dirty="0" smtClean="0"/>
              <a:t>20,000</a:t>
            </a:r>
          </a:p>
          <a:p>
            <a:r>
              <a:rPr lang="en-US" sz="2000" dirty="0" smtClean="0"/>
              <a:t>10,000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054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to determine N50</a:t>
            </a:r>
            <a:r>
              <a:rPr lang="en-US" baseline="0" dirty="0" smtClean="0"/>
              <a:t> and NG50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3097"/>
            <a:ext cx="3429000" cy="1107615"/>
          </a:xfrm>
        </p:spPr>
        <p:txBody>
          <a:bodyPr/>
          <a:lstStyle/>
          <a:p>
            <a:r>
              <a:rPr lang="en-US" dirty="0" smtClean="0"/>
              <a:t>Genome size: 5 </a:t>
            </a:r>
            <a:r>
              <a:rPr lang="en-US" dirty="0" err="1" smtClean="0"/>
              <a:t>Mbp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 err="1" smtClean="0"/>
              <a:t>contigs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244" y="2853273"/>
            <a:ext cx="1872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contig</a:t>
            </a:r>
            <a:r>
              <a:rPr lang="en-US" sz="2400" dirty="0" smtClean="0"/>
              <a:t> N50?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contig</a:t>
            </a:r>
            <a:r>
              <a:rPr lang="en-US" sz="2400" dirty="0" smtClean="0"/>
              <a:t> NG50?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33648"/>
              </p:ext>
            </p:extLst>
          </p:nvPr>
        </p:nvGraphicFramePr>
        <p:xfrm>
          <a:off x="4140200" y="1337729"/>
          <a:ext cx="1854200" cy="4973319"/>
        </p:xfrm>
        <a:graphic>
          <a:graphicData uri="http://schemas.openxmlformats.org/drawingml/2006/table">
            <a:tbl>
              <a:tblPr/>
              <a:tblGrid>
                <a:gridCol w="825500"/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ctg_ID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ctg_size (kbp)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4,596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97220"/>
              </p:ext>
            </p:extLst>
          </p:nvPr>
        </p:nvGraphicFramePr>
        <p:xfrm>
          <a:off x="5994400" y="1130056"/>
          <a:ext cx="2286000" cy="4960619"/>
        </p:xfrm>
        <a:graphic>
          <a:graphicData uri="http://schemas.openxmlformats.org/drawingml/2006/table">
            <a:tbl>
              <a:tblPr/>
              <a:tblGrid>
                <a:gridCol w="1066800"/>
                <a:gridCol w="550333"/>
                <a:gridCol w="66886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Accumulated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kbp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615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1,130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1,642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2,092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2,452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2,808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3,118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3,319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3,508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3,694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3,854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4,004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4,124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4,226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4,321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4,407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4,489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4,543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4,575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4,596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79127" y="2853274"/>
            <a:ext cx="11855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360 </a:t>
            </a:r>
            <a:r>
              <a:rPr lang="en-US" sz="2400" dirty="0" err="1" smtClean="0">
                <a:solidFill>
                  <a:srgbClr val="FF0000"/>
                </a:solidFill>
              </a:rPr>
              <a:t>kbp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356 </a:t>
            </a:r>
            <a:r>
              <a:rPr lang="en-US" sz="2400" dirty="0" err="1" smtClean="0">
                <a:solidFill>
                  <a:srgbClr val="FF0000"/>
                </a:solidFill>
              </a:rPr>
              <a:t>kbp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evaluation – QUAST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3092"/>
            <a:ext cx="8229600" cy="5022976"/>
          </a:xfrm>
        </p:spPr>
        <p:txBody>
          <a:bodyPr/>
          <a:lstStyle/>
          <a:p>
            <a:r>
              <a:rPr lang="en-US" dirty="0"/>
              <a:t>QUAST: quality assessment tool for genome </a:t>
            </a:r>
            <a:r>
              <a:rPr lang="en-US" dirty="0" smtClean="0"/>
              <a:t>assemblies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No. of </a:t>
            </a:r>
            <a:r>
              <a:rPr lang="en-US" dirty="0" err="1"/>
              <a:t>contigs</a:t>
            </a:r>
            <a:r>
              <a:rPr lang="en-US" dirty="0"/>
              <a:t>: the total number of </a:t>
            </a:r>
            <a:r>
              <a:rPr lang="en-US" dirty="0" err="1"/>
              <a:t>contigs</a:t>
            </a:r>
            <a:r>
              <a:rPr lang="en-US" dirty="0"/>
              <a:t> in the assembly.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Largest </a:t>
            </a:r>
            <a:r>
              <a:rPr lang="en-US" dirty="0" err="1"/>
              <a:t>contig</a:t>
            </a:r>
            <a:r>
              <a:rPr lang="en-US" dirty="0"/>
              <a:t>: the length of the largest </a:t>
            </a:r>
            <a:r>
              <a:rPr lang="en-US" dirty="0" err="1"/>
              <a:t>contig</a:t>
            </a:r>
            <a:r>
              <a:rPr lang="en-US" dirty="0"/>
              <a:t> in the assembly.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length: total assembly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Nxx</a:t>
            </a:r>
            <a:r>
              <a:rPr lang="en-US" dirty="0" smtClean="0"/>
              <a:t> (N50), </a:t>
            </a:r>
            <a:r>
              <a:rPr lang="en-US" dirty="0" err="1" smtClean="0"/>
              <a:t>NGxx</a:t>
            </a:r>
            <a:r>
              <a:rPr lang="en-US" dirty="0" smtClean="0"/>
              <a:t> (NG50)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 reference genome, No. of </a:t>
            </a:r>
            <a:r>
              <a:rPr lang="en-US" dirty="0" err="1"/>
              <a:t>misassemblies</a:t>
            </a:r>
            <a:r>
              <a:rPr lang="en-US" dirty="0"/>
              <a:t>, No. INDEL per 100 </a:t>
            </a:r>
            <a:r>
              <a:rPr lang="en-US" dirty="0" err="1"/>
              <a:t>kbp</a:t>
            </a:r>
            <a:r>
              <a:rPr lang="en-US" dirty="0"/>
              <a:t>, and No. of mismatches per 100 </a:t>
            </a:r>
            <a:r>
              <a:rPr lang="en-US" dirty="0" err="1"/>
              <a:t>kbp</a:t>
            </a:r>
            <a:r>
              <a:rPr lang="en-US" dirty="0"/>
              <a:t> are reported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NA50: splits </a:t>
            </a:r>
            <a:r>
              <a:rPr lang="en-US" dirty="0" err="1"/>
              <a:t>contigs</a:t>
            </a:r>
            <a:r>
              <a:rPr lang="en-US" dirty="0"/>
              <a:t> that contain "</a:t>
            </a:r>
            <a:r>
              <a:rPr lang="en-US" dirty="0" err="1"/>
              <a:t>misassemblies</a:t>
            </a:r>
            <a:r>
              <a:rPr lang="en-US" dirty="0"/>
              <a:t>" and "unaligned" sequences and uses the new </a:t>
            </a:r>
            <a:r>
              <a:rPr lang="en-US" dirty="0" err="1"/>
              <a:t>contigs</a:t>
            </a:r>
            <a:r>
              <a:rPr lang="en-US" dirty="0"/>
              <a:t> for N50 calculation (NA50)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1933" y="6383867"/>
            <a:ext cx="2858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Gurevich</a:t>
            </a:r>
            <a:r>
              <a:rPr lang="en-US" sz="1000" dirty="0"/>
              <a:t> </a:t>
            </a:r>
            <a:r>
              <a:rPr lang="en-US" sz="1000" dirty="0" smtClean="0"/>
              <a:t>et al., 2013 </a:t>
            </a:r>
            <a:r>
              <a:rPr lang="en-US" sz="1000" dirty="0"/>
              <a:t>Bioinformatics 29</a:t>
            </a:r>
            <a:r>
              <a:rPr lang="en-US" sz="1000" b="1" dirty="0"/>
              <a:t>:</a:t>
            </a:r>
            <a:r>
              <a:rPr lang="en-US" sz="1000" dirty="0"/>
              <a:t> 1072-1075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alignment tool behind QUAST - </a:t>
            </a:r>
            <a:r>
              <a:rPr lang="en-US" dirty="0" err="1" smtClean="0"/>
              <a:t>Nucmer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8664" y="1291166"/>
            <a:ext cx="4817535" cy="422910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Nucmer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user</a:t>
            </a:r>
            <a:r>
              <a:rPr lang="en-US" dirty="0"/>
              <a:t>-friendly alignment </a:t>
            </a:r>
            <a:r>
              <a:rPr lang="en-US" dirty="0" smtClean="0"/>
              <a:t>script of the </a:t>
            </a:r>
            <a:r>
              <a:rPr lang="en-US" dirty="0" err="1" smtClean="0"/>
              <a:t>MUMmer</a:t>
            </a:r>
            <a:r>
              <a:rPr lang="en-US" dirty="0" smtClean="0"/>
              <a:t> software package for DNA </a:t>
            </a:r>
            <a:r>
              <a:rPr lang="en-US" dirty="0"/>
              <a:t>sequence </a:t>
            </a:r>
            <a:r>
              <a:rPr lang="en-US" dirty="0" smtClean="0"/>
              <a:t>alignment.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a very common use for </a:t>
            </a:r>
            <a:r>
              <a:rPr lang="en-US" dirty="0" err="1" smtClean="0"/>
              <a:t>Nucmer</a:t>
            </a:r>
            <a:r>
              <a:rPr lang="en-US" dirty="0" smtClean="0"/>
              <a:t> </a:t>
            </a:r>
            <a:r>
              <a:rPr lang="en-US" dirty="0"/>
              <a:t>is to determine the position and orientation of a set of sequence </a:t>
            </a:r>
            <a:r>
              <a:rPr lang="en-US" dirty="0" err="1"/>
              <a:t>contigs</a:t>
            </a:r>
            <a:r>
              <a:rPr lang="en-US" dirty="0"/>
              <a:t> in relation to a </a:t>
            </a:r>
            <a:r>
              <a:rPr lang="en-US" dirty="0" smtClean="0"/>
              <a:t>reference genome sequence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35" y="1960034"/>
            <a:ext cx="3764646" cy="27812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1452"/>
            <a:ext cx="8229600" cy="5372762"/>
          </a:xfrm>
        </p:spPr>
        <p:txBody>
          <a:bodyPr/>
          <a:lstStyle/>
          <a:p>
            <a:r>
              <a:rPr lang="en-US" dirty="0"/>
              <a:t>Berger, B., J. </a:t>
            </a:r>
            <a:r>
              <a:rPr lang="en-US" dirty="0" err="1"/>
              <a:t>Peng</a:t>
            </a:r>
            <a:r>
              <a:rPr lang="en-US" dirty="0"/>
              <a:t> and M. Singh, 2013 Computational solutions for </a:t>
            </a:r>
            <a:r>
              <a:rPr lang="en-US" dirty="0" err="1"/>
              <a:t>omics</a:t>
            </a:r>
            <a:r>
              <a:rPr lang="en-US" dirty="0"/>
              <a:t> data. Nature Reviews Genetics 14</a:t>
            </a:r>
            <a:r>
              <a:rPr lang="en-US" b="1" dirty="0"/>
              <a:t>:</a:t>
            </a:r>
            <a:r>
              <a:rPr lang="en-US" dirty="0"/>
              <a:t> 333-346</a:t>
            </a:r>
            <a:r>
              <a:rPr lang="en-US" dirty="0" smtClean="0"/>
              <a:t>.</a:t>
            </a:r>
          </a:p>
          <a:p>
            <a:r>
              <a:rPr lang="en-US" dirty="0" err="1"/>
              <a:t>Compeau</a:t>
            </a:r>
            <a:r>
              <a:rPr lang="en-US" dirty="0"/>
              <a:t>, P. E. C., P. A. </a:t>
            </a:r>
            <a:r>
              <a:rPr lang="en-US" dirty="0" err="1"/>
              <a:t>Pevzner</a:t>
            </a:r>
            <a:r>
              <a:rPr lang="en-US" dirty="0"/>
              <a:t> and G. </a:t>
            </a:r>
            <a:r>
              <a:rPr lang="en-US" dirty="0" err="1"/>
              <a:t>Tesler</a:t>
            </a:r>
            <a:r>
              <a:rPr lang="en-US" dirty="0"/>
              <a:t>, 2011 How to apply de </a:t>
            </a:r>
            <a:r>
              <a:rPr lang="en-US" dirty="0" err="1"/>
              <a:t>Bruijn</a:t>
            </a:r>
            <a:r>
              <a:rPr lang="en-US" dirty="0"/>
              <a:t> graphs to genome assembly. Nature Biotechnology 29</a:t>
            </a:r>
            <a:r>
              <a:rPr lang="en-US" b="1" dirty="0"/>
              <a:t>:</a:t>
            </a:r>
            <a:r>
              <a:rPr lang="en-US" dirty="0"/>
              <a:t> 987-991</a:t>
            </a:r>
            <a:r>
              <a:rPr lang="en-US" dirty="0" smtClean="0"/>
              <a:t>.</a:t>
            </a:r>
          </a:p>
          <a:p>
            <a:r>
              <a:rPr lang="en-US" dirty="0" err="1"/>
              <a:t>Nagarajan</a:t>
            </a:r>
            <a:r>
              <a:rPr lang="en-US" dirty="0"/>
              <a:t>, N., and M. Pop, 2013 Sequence assembly demystified. Nature Reviews Genetics 14</a:t>
            </a:r>
            <a:r>
              <a:rPr lang="en-US" b="1" dirty="0"/>
              <a:t>:</a:t>
            </a:r>
            <a:r>
              <a:rPr lang="en-US" dirty="0"/>
              <a:t> 157-167</a:t>
            </a:r>
            <a:r>
              <a:rPr lang="en-US" dirty="0" smtClean="0"/>
              <a:t>.</a:t>
            </a:r>
          </a:p>
          <a:p>
            <a:r>
              <a:rPr lang="en-US" dirty="0"/>
              <a:t>Miller, J. R., S. </a:t>
            </a:r>
            <a:r>
              <a:rPr lang="en-US" dirty="0" err="1"/>
              <a:t>Koren</a:t>
            </a:r>
            <a:r>
              <a:rPr lang="en-US" dirty="0"/>
              <a:t> and G. Sutton, 2010 Assembly algorithms for next-generation sequencing data. Genomics 95</a:t>
            </a:r>
            <a:r>
              <a:rPr lang="en-US" b="1" dirty="0"/>
              <a:t>:</a:t>
            </a:r>
            <a:r>
              <a:rPr lang="en-US" dirty="0"/>
              <a:t> 315-327</a:t>
            </a:r>
            <a:r>
              <a:rPr lang="en-US" dirty="0" smtClean="0"/>
              <a:t>.</a:t>
            </a:r>
          </a:p>
          <a:p>
            <a:r>
              <a:rPr lang="en-US" dirty="0" err="1"/>
              <a:t>Gurevich</a:t>
            </a:r>
            <a:r>
              <a:rPr lang="en-US" dirty="0"/>
              <a:t>, A., V. </a:t>
            </a:r>
            <a:r>
              <a:rPr lang="en-US" dirty="0" err="1"/>
              <a:t>Saveliev</a:t>
            </a:r>
            <a:r>
              <a:rPr lang="en-US" dirty="0"/>
              <a:t>, N. </a:t>
            </a:r>
            <a:r>
              <a:rPr lang="en-US" dirty="0" err="1"/>
              <a:t>Vyahhi</a:t>
            </a:r>
            <a:r>
              <a:rPr lang="en-US" dirty="0"/>
              <a:t> and G. </a:t>
            </a:r>
            <a:r>
              <a:rPr lang="en-US" dirty="0" err="1"/>
              <a:t>Tesler</a:t>
            </a:r>
            <a:r>
              <a:rPr lang="en-US" dirty="0"/>
              <a:t>, 2013 QUAST: quality assessment tool for genome assemblies. Bioinformatics 29</a:t>
            </a:r>
            <a:r>
              <a:rPr lang="en-US" b="1" dirty="0"/>
              <a:t>:</a:t>
            </a:r>
            <a:r>
              <a:rPr lang="en-US" dirty="0"/>
              <a:t> 1072-1075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134" y="1511876"/>
            <a:ext cx="5960533" cy="3187124"/>
          </a:xfrm>
        </p:spPr>
        <p:txBody>
          <a:bodyPr/>
          <a:lstStyle/>
          <a:p>
            <a:r>
              <a:rPr lang="en-US" dirty="0" smtClean="0"/>
              <a:t>Genome assemblies using two assemblers: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SOAPdenovo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Discovar</a:t>
            </a:r>
            <a:r>
              <a:rPr lang="en-US" dirty="0" smtClean="0"/>
              <a:t> de novo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Assembly evaluation – QUAST</a:t>
            </a:r>
          </a:p>
          <a:p>
            <a:endParaRPr lang="en-US" dirty="0"/>
          </a:p>
          <a:p>
            <a:r>
              <a:rPr lang="en-US" dirty="0" err="1" smtClean="0"/>
              <a:t>Nucmer</a:t>
            </a:r>
            <a:r>
              <a:rPr lang="en-US" dirty="0" smtClean="0"/>
              <a:t> – sequence comparison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324372-1E31-344E-B241-72FF6672E6F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6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875997"/>
          </a:xfrm>
        </p:spPr>
        <p:txBody>
          <a:bodyPr/>
          <a:lstStyle/>
          <a:p>
            <a:r>
              <a:rPr lang="en-US" dirty="0" smtClean="0">
                <a:latin typeface="Optima" charset="0"/>
                <a:ea typeface="ＭＳ Ｐゴシック" charset="0"/>
              </a:rPr>
              <a:t>Whole genome shotgun (WGS) </a:t>
            </a:r>
            <a:r>
              <a:rPr lang="en-US" dirty="0">
                <a:latin typeface="Optima" charset="0"/>
                <a:ea typeface="ＭＳ Ｐゴシック" charset="0"/>
              </a:rPr>
              <a:t>sequencing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337" y="3189038"/>
            <a:ext cx="7723618" cy="2284045"/>
            <a:chOff x="339337" y="3189038"/>
            <a:chExt cx="7723618" cy="2284045"/>
          </a:xfrm>
        </p:grpSpPr>
        <p:grpSp>
          <p:nvGrpSpPr>
            <p:cNvPr id="8" name="Group 7"/>
            <p:cNvGrpSpPr/>
            <p:nvPr/>
          </p:nvGrpSpPr>
          <p:grpSpPr>
            <a:xfrm>
              <a:off x="2500777" y="3189038"/>
              <a:ext cx="5562178" cy="1971845"/>
              <a:chOff x="906919" y="4058819"/>
              <a:chExt cx="5562178" cy="1971845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>
                <a:off x="978291" y="42940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1130741" y="467859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1364038" y="45507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978291" y="44113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906919" y="45527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266058" y="41917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675191" y="42940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908488" y="41917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22741" y="40693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370291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026508" y="49196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973788" y="479669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588041" y="46743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1797062" y="453145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911305" y="439831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980041" y="4663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364269" y="50148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97566" y="491254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211819" y="479016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603819" y="4779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436074" y="41897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588524" y="4548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821821" y="44294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436074" y="43070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2364702" y="443142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2227608" y="40726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2974" y="41897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2750449" y="4109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2028849" y="50278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2828074" y="42964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484291" y="481536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216638" y="49247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045824" y="45444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3198274" y="44113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16205" y="45750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216205" y="49196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2822052" y="49105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055349" y="480827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669602" y="46858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061602" y="4675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145898" y="53524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298348" y="56944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31645" y="55921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145898" y="54697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074526" y="55941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1433665" y="52502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1842798" y="53524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2076095" y="52502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690348" y="5127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37898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194115" y="59354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2141395" y="581253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755648" y="569015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964669" y="55728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2078912" y="545676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147648" y="5679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1531876" y="60306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1765173" y="59283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1379426" y="58060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1771426" y="57954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2603681" y="52482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2756131" y="55901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989428" y="54878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603681" y="53655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32309" y="548988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2395215" y="513113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3300581" y="52482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2918056" y="51682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651898" y="500876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2995681" y="53549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651898" y="583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84245" y="594056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3213431" y="55858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3365881" y="54697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2383812" y="56165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2383812" y="59354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2989659" y="59263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3222956" y="582411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2837209" y="57017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3229209" y="56911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1148736" y="5127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3758243" y="42834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3910693" y="466803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4143990" y="45401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758243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3686871" y="45421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046010" y="418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455143" y="42834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688440" y="418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302693" y="40588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4150243" y="43902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3806460" y="49090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4753740" y="478613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4367993" y="4663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577014" y="452089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4691257" y="43877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4759993" y="46531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144221" y="50042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377518" y="490198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3991771" y="4779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3536695" y="50278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5216026" y="41792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5368476" y="45381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5601773" y="44188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3702028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5144654" y="442086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5007560" y="40621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5912926" y="41792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5530401" y="4099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4808801" y="50172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5608026" y="42859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5264243" y="48048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96590" y="49141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825776" y="453391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78226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996157" y="45645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996157" y="49090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5602004" y="48999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5835301" y="479771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5449554" y="4675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5841554" y="46647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3925850" y="534193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078300" y="56838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311597" y="55815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3925850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3854478" y="55835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213617" y="52396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4622750" y="534193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4856047" y="52396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4470300" y="5117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4317850" y="544865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3974067" y="59249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921347" y="580197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4535600" y="5679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4744621" y="55623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4858864" y="544620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4927600" y="56690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4311828" y="60201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4545125" y="59178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4159378" y="57954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4551378" y="57848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383633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3670781" y="57017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769380" y="54773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5383633" y="53549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312261" y="547932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5175167" y="51205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6080533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5698008" y="51577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5431850" y="49982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5775633" y="53443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5431850" y="582063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6164197" y="593000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5993383" y="557532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6145833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63764" y="560594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5163764" y="59249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769611" y="591583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002908" y="581355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5617161" y="56911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6009161" y="568061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3928688" y="5117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3458466" y="470044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2148721" y="3388504"/>
              <a:ext cx="5562178" cy="1971845"/>
              <a:chOff x="906919" y="4058819"/>
              <a:chExt cx="5562178" cy="1971845"/>
            </a:xfrm>
          </p:grpSpPr>
          <p:cxnSp>
            <p:nvCxnSpPr>
              <p:cNvPr id="369" name="Straight Connector 368"/>
              <p:cNvCxnSpPr/>
              <p:nvPr/>
            </p:nvCxnSpPr>
            <p:spPr>
              <a:xfrm>
                <a:off x="978291" y="42940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1130741" y="467859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1364038" y="45507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978291" y="44113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906919" y="45527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266058" y="41917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1675191" y="42940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908488" y="41917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522741" y="40693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1370291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1026508" y="49196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973788" y="479669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1588041" y="46743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1797062" y="453145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911305" y="439831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1980041" y="4663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1364269" y="50148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597566" y="491254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1211819" y="479016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1603819" y="4779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2436074" y="41897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2588524" y="4548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2821821" y="44294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2436074" y="43070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2364702" y="443142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2227608" y="40726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3132974" y="41897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2750449" y="4109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2028849" y="50278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2828074" y="42964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2484291" y="481536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3216638" y="49247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3045824" y="45444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3198274" y="44113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2216205" y="45750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2216205" y="49196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822052" y="49105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3055349" y="480827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2669602" y="46858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3061602" y="4675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1145898" y="53524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298348" y="56944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1531645" y="55921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1145898" y="54697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074526" y="55941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433665" y="52502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1842798" y="53524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2076095" y="52502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1690348" y="5127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537898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1194115" y="59354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141395" y="581253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1755648" y="569015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964669" y="55728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2078912" y="545676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2147648" y="5679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531876" y="60306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765173" y="59283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1379426" y="58060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771426" y="57954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2603681" y="52482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2756131" y="55901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2989428" y="54878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2603681" y="53655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2532309" y="548988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395215" y="513113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300581" y="52482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2918056" y="51682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2651898" y="500876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2995681" y="53549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2651898" y="583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384245" y="594056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3213431" y="55858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3365881" y="54697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2383812" y="56165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2383812" y="59354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2989659" y="59263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3222956" y="582411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37209" y="57017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229209" y="56911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1148736" y="5127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3758243" y="42834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3910693" y="466803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143990" y="45401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3758243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3686871" y="45421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4046010" y="418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4455143" y="42834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4688440" y="41811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4302693" y="40588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4150243" y="43902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3806460" y="49090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4753740" y="478613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367993" y="46637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4577014" y="452089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4691257" y="43877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4759993" y="46531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4144221" y="50042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4377518" y="490198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3991771" y="4779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3536695" y="50278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5216026" y="41792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5368476" y="45381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5601773" y="44188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3702028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5144654" y="442086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5007560" y="40621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5912926" y="41792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5530401" y="4099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4808801" y="50172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5608026" y="42859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5264243" y="48048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5996590" y="49141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>
                <a:off x="5825776" y="453391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5978226" y="440076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4996157" y="45645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4996157" y="49090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5602004" y="48999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5835301" y="479771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5449554" y="4675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5841554" y="46647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3925850" y="534193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4078300" y="56838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4311597" y="55815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3925850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>
                <a:off x="3854478" y="55835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4213617" y="52396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>
                <a:off x="4622750" y="534193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>
                <a:off x="4856047" y="52396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4470300" y="5117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4317850" y="544865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3974067" y="59249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4921347" y="580197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4535600" y="5679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4744621" y="556230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4858864" y="544620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4927600" y="56690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4311828" y="60201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4545125" y="59178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4159378" y="57954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4551378" y="57848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5383633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3670781" y="57017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5769380" y="54773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5383633" y="535494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5312261" y="547932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5175167" y="512057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080533" y="52376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5698008" y="515772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5431850" y="49982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5775633" y="53443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5431850" y="582063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164197" y="593000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5993383" y="557532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145833" y="545921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5163764" y="560594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5163764" y="59249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5769611" y="591583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02908" y="581355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5617161" y="56911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6009161" y="568061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>
                <a:off x="3928688" y="511727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3458466" y="470044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72011" y="3501238"/>
              <a:ext cx="5562178" cy="1971845"/>
              <a:chOff x="1853932" y="3649937"/>
              <a:chExt cx="5562178" cy="197184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925304" y="388515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77754" y="42697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311051" y="414186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925304" y="40024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853932" y="41438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213071" y="378287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622204" y="388515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55501" y="378287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469754" y="36604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317304" y="39918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973521" y="45107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920801" y="438781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535054" y="42654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744075" y="41225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858318" y="398942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27054" y="42548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311282" y="46059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544579" y="450366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58832" y="438128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550832" y="43707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83087" y="37808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35537" y="41398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68834" y="40205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087" y="38981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311715" y="402254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74621" y="36638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79987" y="37808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97462" y="37009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5862" y="461896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775087" y="38876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431304" y="440647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163651" y="451584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992837" y="41355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145287" y="40024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63218" y="41662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63218" y="45107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769065" y="45016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002362" y="439939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16615" y="427701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08615" y="42664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092911" y="4943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245361" y="528555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478658" y="518327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092911" y="50608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021539" y="518527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380678" y="484132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789811" y="494360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023108" y="484132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637361" y="47189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484911" y="50503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141128" y="552658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088408" y="540365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02661" y="528127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911682" y="51639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025925" y="504788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094661" y="527071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478889" y="56217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712186" y="551950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326439" y="53971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718439" y="53865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550694" y="4839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703144" y="51812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936441" y="507900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550694" y="49566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79322" y="508099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342228" y="47222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247594" y="483933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865069" y="475940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98911" y="459987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3942694" y="49460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598911" y="542231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331258" y="553168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160444" y="517700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312894" y="50608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330825" y="520761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30825" y="552658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936672" y="551750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169969" y="541523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784222" y="52928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176222" y="52822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095749" y="471895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705256" y="3874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857706" y="425915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5091003" y="413130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705256" y="39918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633884" y="41333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993023" y="377231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402156" y="38745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635453" y="377231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5249706" y="36499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097256" y="39813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753473" y="45001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5700753" y="437725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15006" y="42548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524027" y="411201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5638270" y="397886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707006" y="424431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5091234" y="45953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324531" y="449310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938784" y="437072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483708" y="461896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163039" y="377032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315489" y="412931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548786" y="40099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649041" y="48287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91667" y="401198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954573" y="365324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859939" y="377032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477414" y="36903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755814" y="460840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555039" y="38770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11256" y="439591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943603" y="450528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772789" y="412503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925239" y="399188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943170" y="41556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943170" y="45001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549017" y="44911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782314" y="438883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6396567" y="42664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788567" y="425589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72863" y="493304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5025313" y="527499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5258610" y="517271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872863" y="50503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801491" y="517471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160630" y="483076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569763" y="493304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803060" y="483076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5417313" y="47083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5264863" y="503977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921080" y="551602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868360" y="539309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482613" y="527071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691634" y="515342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805877" y="503732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5874613" y="526015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5258841" y="5611222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492138" y="550894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106391" y="53865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498391" y="53760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6330646" y="48287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617794" y="529285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716393" y="506844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6330646" y="494606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59274" y="507043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22180" y="471169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27546" y="4828775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6645021" y="4748843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378863" y="458931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6722646" y="4935504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6378863" y="5411756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7111210" y="552112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940396" y="516644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7092846" y="5050337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110777" y="5197058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110777" y="551602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6716624" y="5506949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6949921" y="540467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6564174" y="528229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956174" y="527173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875701" y="4708390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405479" y="4291561"/>
                <a:ext cx="304900" cy="0"/>
              </a:xfrm>
              <a:prstGeom prst="line">
                <a:avLst/>
              </a:prstGeom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2" name="TextBox 26"/>
            <p:cNvSpPr txBox="1">
              <a:spLocks noChangeArrowheads="1"/>
            </p:cNvSpPr>
            <p:nvPr/>
          </p:nvSpPr>
          <p:spPr bwMode="auto">
            <a:xfrm>
              <a:off x="339337" y="4056754"/>
              <a:ext cx="136542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sequencing</a:t>
              </a:r>
            </a:p>
            <a:p>
              <a:pPr eaLnBrk="1" hangingPunct="1"/>
              <a:r>
                <a:rPr lang="en-US" sz="1800" dirty="0" smtClean="0"/>
                <a:t>reads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9337" y="1579980"/>
            <a:ext cx="8050603" cy="1241208"/>
            <a:chOff x="339337" y="1579980"/>
            <a:chExt cx="8050603" cy="1241208"/>
          </a:xfrm>
        </p:grpSpPr>
        <p:pic>
          <p:nvPicPr>
            <p:cNvPr id="26628" name="Picture 11" descr="Picture 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76370" y="-1464259"/>
              <a:ext cx="280288" cy="654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TextBox 24"/>
            <p:cNvSpPr txBox="1">
              <a:spLocks noChangeArrowheads="1"/>
            </p:cNvSpPr>
            <p:nvPr/>
          </p:nvSpPr>
          <p:spPr bwMode="auto">
            <a:xfrm>
              <a:off x="339337" y="1579980"/>
              <a:ext cx="151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chromosome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774934" y="2369457"/>
              <a:ext cx="339295" cy="451731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20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genome assembly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24087" y="2018136"/>
            <a:ext cx="4479229" cy="2938467"/>
            <a:chOff x="4524087" y="2018136"/>
            <a:chExt cx="4479229" cy="29384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087" y="2018136"/>
              <a:ext cx="4412113" cy="29384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842384" y="4710382"/>
              <a:ext cx="11609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/>
                <a:t>criticalmiami.com</a:t>
              </a:r>
              <a:r>
                <a:rPr lang="en-US" sz="1000" dirty="0"/>
                <a:t>/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1720914"/>
            <a:ext cx="3360522" cy="3375201"/>
            <a:chOff x="457200" y="1720914"/>
            <a:chExt cx="3360522" cy="3375201"/>
          </a:xfrm>
        </p:grpSpPr>
        <p:pic>
          <p:nvPicPr>
            <p:cNvPr id="8" name="Picture 7" descr="Screen Shot 2015-04-16 at 2.52.39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720914"/>
              <a:ext cx="3360522" cy="337467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18253" y="4849894"/>
              <a:ext cx="1069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dreamstime.com</a:t>
              </a: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02899" y="5096115"/>
            <a:ext cx="423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Bold"/>
                <a:cs typeface="Bradley Hand Bold"/>
              </a:rPr>
              <a:t>Algorithm</a:t>
            </a:r>
            <a:r>
              <a:rPr lang="en-US" sz="2400" dirty="0">
                <a:latin typeface="Bradley Hand Bold"/>
                <a:cs typeface="Bradley Hand Bold"/>
              </a:rPr>
              <a:t> Can Solve 10, 000 Piece Jigsaw in 24 Hours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121221"/>
            <a:ext cx="8229600" cy="603254"/>
          </a:xfrm>
        </p:spPr>
        <p:txBody>
          <a:bodyPr/>
          <a:lstStyle/>
          <a:p>
            <a:r>
              <a:rPr lang="en-US" dirty="0" smtClean="0"/>
              <a:t>Genome assembly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46761" y="1081784"/>
            <a:ext cx="5562178" cy="1971845"/>
            <a:chOff x="906919" y="4058819"/>
            <a:chExt cx="5562178" cy="197184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978291" y="4294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130741" y="46785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364038" y="45507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78291" y="44113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06919" y="45527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66058" y="419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75191" y="4294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08488" y="419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2741" y="40693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70291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6508" y="49196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73788" y="4796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88041" y="4674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97062" y="45314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11305" y="43983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0041" y="4663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64269" y="50148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97566" y="4912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1819" y="47901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03819" y="4779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6074" y="41897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88524" y="4548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21821" y="4429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6074" y="43070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64702" y="44314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27608" y="40726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32974" y="41897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50449" y="4109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28849" y="5027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828074" y="42964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84291" y="48153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16638" y="49247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045824" y="45444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198274" y="44113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216205" y="45750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16205" y="49196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22052" y="49105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55349" y="48082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669602" y="46858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61602" y="4675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45898" y="53524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98348" y="56944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531645" y="5592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145898" y="54697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4526" y="55941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33665" y="525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42798" y="53524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76095" y="525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90348" y="512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37898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94115" y="593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41395" y="58125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755648" y="56901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964669" y="55728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912" y="5456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47648" y="5679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31876" y="6030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65173" y="59283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79426" y="58060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71426" y="5795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603681" y="5248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56131" y="5590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989428" y="5487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03681" y="5365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32309" y="54898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395215" y="51311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00581" y="5248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918056" y="51682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51898" y="50087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995681" y="53549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51898" y="583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84245" y="5940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213431" y="55858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65881" y="54697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383812" y="56165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83812" y="593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89659" y="5926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22956" y="58241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837209" y="57017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29209" y="5691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8736" y="512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758243" y="4283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910693" y="4668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43990" y="45401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58243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686871" y="45421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46010" y="418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455143" y="4283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688440" y="418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302693" y="40588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150243" y="43902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6460" y="49090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753740" y="478613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367993" y="4663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7014" y="45208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691257" y="43877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759993" y="4653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144221" y="50042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77518" y="490198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91771" y="4779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536695" y="5027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216026" y="417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368476" y="4538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01773" y="44188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702028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144654" y="44208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007560" y="40621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912926" y="417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530401" y="4099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08801" y="50172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608026" y="42859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264243" y="48048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996590" y="4914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825776" y="45339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978226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996157" y="45645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996157" y="49090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602004" y="48999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835301" y="47977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449554" y="4675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841554" y="46647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925850" y="5341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78300" y="56838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311597" y="55815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925850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854478" y="55835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213617" y="5239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622750" y="5341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856047" y="5239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470300" y="5117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317850" y="54486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974067" y="59249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921347" y="58019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535600" y="5679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744621" y="5562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858864" y="54462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927600" y="5669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311828" y="6020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545125" y="59178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159378" y="5795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551378" y="57848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383633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670781" y="57017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769380" y="5477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383633" y="53549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312261" y="547932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175167" y="51205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80533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698008" y="51577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431850" y="49982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75633" y="53443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431850" y="5820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164197" y="59300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993383" y="5575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145833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163764" y="56059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163764" y="59249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769611" y="5915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002908" y="5813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617161" y="5691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09161" y="56806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928688" y="5117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458466" y="47004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2294705" y="1281250"/>
            <a:ext cx="5562178" cy="1971845"/>
            <a:chOff x="906919" y="4058819"/>
            <a:chExt cx="5562178" cy="1971845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978291" y="4294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130741" y="46785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364038" y="45507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78291" y="44113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906919" y="45527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266058" y="419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75191" y="4294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908488" y="419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22741" y="40693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370291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026508" y="49196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973788" y="4796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588041" y="4674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797062" y="45314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911305" y="43983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980041" y="4663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364269" y="50148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597566" y="4912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211819" y="47901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3819" y="4779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436074" y="41897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588524" y="4548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821821" y="4429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436074" y="43070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364702" y="44314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227608" y="40726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132974" y="41897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750449" y="4109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028849" y="5027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828074" y="42964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484291" y="48153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216638" y="49247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045824" y="45444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198274" y="44113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6205" y="45750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216205" y="49196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822052" y="49105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055349" y="48082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669602" y="46858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061602" y="4675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145898" y="53524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298348" y="56944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31645" y="5592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145898" y="54697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074526" y="55941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433665" y="525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842798" y="53524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076095" y="525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690348" y="512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537898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194115" y="593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141395" y="58125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755648" y="56901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964669" y="55728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078912" y="5456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147648" y="5679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531876" y="6030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765173" y="59283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379426" y="58060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771426" y="5795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603681" y="5248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756131" y="5590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989428" y="5487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603681" y="5365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532309" y="54898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395215" y="51311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300581" y="5248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918056" y="51682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2651898" y="50087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2995681" y="53549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651898" y="583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3384245" y="5940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213431" y="55858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365881" y="54697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383812" y="56165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383812" y="593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989659" y="5926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3222956" y="58241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837209" y="57017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229209" y="5691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148736" y="512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758243" y="4283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910693" y="4668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4143990" y="45401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758243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686871" y="45421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4046010" y="418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4455143" y="4283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688440" y="4181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302693" y="40588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4150243" y="43902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806460" y="49090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4753740" y="478613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367993" y="4663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577014" y="45208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4691257" y="43877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4759993" y="4653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144221" y="50042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377518" y="490198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991771" y="4779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536695" y="5027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5216026" y="417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368476" y="4538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5601773" y="44188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3702028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144654" y="44208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5007560" y="40621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5912926" y="417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5530401" y="4099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4808801" y="50172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5608026" y="42859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5264243" y="48048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996590" y="4914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5825776" y="45339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5978226" y="44007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4996157" y="45645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4996157" y="49090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602004" y="48999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5835301" y="47977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5449554" y="4675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841554" y="46647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3925850" y="5341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078300" y="56838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11597" y="55815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925850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854478" y="55835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213617" y="5239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622750" y="5341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4856047" y="5239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4470300" y="5117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317850" y="54486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3974067" y="59249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921347" y="58019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535600" y="5679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4744621" y="5562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4858864" y="54462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4927600" y="5669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311828" y="6020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545125" y="59178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4159378" y="5795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551378" y="57848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383633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670781" y="57017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769380" y="5477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383633" y="53549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312261" y="547932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175167" y="512057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080533" y="52376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698008" y="51577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431850" y="49982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775633" y="53443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431850" y="5820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164197" y="59300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993383" y="5575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145833" y="54592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5163764" y="56059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5163764" y="59249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5769611" y="5915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002908" y="5813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617161" y="5691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009161" y="56806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3928688" y="51172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3458466" y="47004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>
            <a:off x="2009796" y="1393984"/>
            <a:ext cx="5562178" cy="1971845"/>
            <a:chOff x="1853932" y="3649937"/>
            <a:chExt cx="5562178" cy="1971845"/>
          </a:xfrm>
        </p:grpSpPr>
        <p:cxnSp>
          <p:nvCxnSpPr>
            <p:cNvPr id="332" name="Straight Connector 331"/>
            <p:cNvCxnSpPr/>
            <p:nvPr/>
          </p:nvCxnSpPr>
          <p:spPr>
            <a:xfrm>
              <a:off x="1925304" y="38851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2077754" y="4269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2311051" y="41418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925304" y="40024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1853932" y="4143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2213071" y="37828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2622204" y="38851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2855501" y="37828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2469754" y="3660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2317304" y="39918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973521" y="45107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920801" y="43878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35054" y="42654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2744075" y="41225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858318" y="39894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2927054" y="4254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311282" y="46059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2544579" y="45036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158832" y="43812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550832" y="43707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3383087" y="37808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535537" y="4139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768834" y="40205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3383087" y="38981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3311715" y="4022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3174621" y="3663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4079987" y="37808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3697462" y="37009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975862" y="4618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3775087" y="38876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3431304" y="44064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163651" y="45158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992837" y="41355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4145287" y="40024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3163218" y="4166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3163218" y="45107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3769065" y="4501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4002362" y="4399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3616615" y="42770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4008615" y="42664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092911" y="4943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2245361" y="5285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2478658" y="5183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2092911" y="50608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021539" y="51852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380678" y="4841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789811" y="49436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023108" y="4841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637361" y="47189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484911" y="5050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141128" y="55265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3088408" y="54036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702661" y="52812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911682" y="51639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3025925" y="50478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3094661" y="52707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478889" y="5621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712186" y="55195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326439" y="53971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718439" y="5386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3550694" y="4839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3703144" y="51812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3936441" y="50790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3550694" y="4956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3479322" y="50809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342228" y="47222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4247594" y="48393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3865069" y="47594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598911" y="4599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3942694" y="4946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3598911" y="5422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4331258" y="5531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4160444" y="51770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4312894" y="50608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3330825" y="5207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3330825" y="55265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3936672" y="55175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4169969" y="54152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3784222" y="5292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4176222" y="5282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095749" y="47189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4705256" y="3874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4857706" y="42591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5091003" y="413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4705256" y="39918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4633884" y="41333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4993023" y="3772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5402156" y="38745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5635453" y="3772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5249706" y="3649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097256" y="39813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4753473" y="45001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5700753" y="437725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5315006" y="4254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5524027" y="41120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5638270" y="39788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5707006" y="4244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5091234" y="45953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5324531" y="44931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4938784" y="43707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4483708" y="4618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6163039" y="3770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315489" y="4129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548786" y="40099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4649041" y="48287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6091667" y="4011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954573" y="36532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6859939" y="3770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6477414" y="36903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5755814" y="46084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6555039" y="38770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6211256" y="43959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6943603" y="45052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6772789" y="41250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6925239" y="39918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5943170" y="4155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5943170" y="45001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6549017" y="44911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6782314" y="4388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6396567" y="42664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6788567" y="42558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4872863" y="49330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5025313" y="52749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5258610" y="5172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4872863" y="5050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4801491" y="5174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5160630" y="48307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5569763" y="49330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5803060" y="48307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5417313" y="47083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5264863" y="50397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4921080" y="55160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5868360" y="53930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5482613" y="52707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5691634" y="5153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5805877" y="503732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874613" y="52601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5258841" y="5611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5492138" y="55089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5106391" y="5386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5498391" y="53760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6330646" y="48287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4617794" y="5292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6716393" y="50684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6330646" y="4946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6259274" y="50704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6122180" y="47116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7027546" y="48287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6645021" y="47488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>
              <a:off x="6378863" y="45893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6722646" y="4935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>
              <a:off x="6378863" y="5411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>
              <a:off x="7111210" y="552112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6940396" y="51664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7092846" y="5050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6110777" y="519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6110777" y="55160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6716624" y="55069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6949921" y="54046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6564174" y="5282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956174" y="52717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4875701" y="47083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4405479" y="42915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TextBox 26"/>
          <p:cNvSpPr txBox="1">
            <a:spLocks noChangeArrowheads="1"/>
          </p:cNvSpPr>
          <p:nvPr/>
        </p:nvSpPr>
        <p:spPr bwMode="auto">
          <a:xfrm>
            <a:off x="485321" y="1949500"/>
            <a:ext cx="13654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sequencing</a:t>
            </a:r>
          </a:p>
          <a:p>
            <a:pPr eaLnBrk="1" hangingPunct="1"/>
            <a:r>
              <a:rPr lang="en-US" sz="1800" dirty="0" smtClean="0"/>
              <a:t>reads</a:t>
            </a:r>
            <a:endParaRPr lang="en-US" sz="1800" dirty="0"/>
          </a:p>
        </p:txBody>
      </p:sp>
      <p:grpSp>
        <p:nvGrpSpPr>
          <p:cNvPr id="499" name="Group 498"/>
          <p:cNvGrpSpPr/>
          <p:nvPr/>
        </p:nvGrpSpPr>
        <p:grpSpPr>
          <a:xfrm>
            <a:off x="3307313" y="5875348"/>
            <a:ext cx="4033188" cy="744353"/>
            <a:chOff x="3307313" y="5875348"/>
            <a:chExt cx="4033188" cy="744353"/>
          </a:xfrm>
        </p:grpSpPr>
        <p:sp>
          <p:nvSpPr>
            <p:cNvPr id="720" name="TextBox 719"/>
            <p:cNvSpPr txBox="1"/>
            <p:nvPr/>
          </p:nvSpPr>
          <p:spPr>
            <a:xfrm>
              <a:off x="3307313" y="6250369"/>
              <a:ext cx="403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assembly / </a:t>
              </a:r>
              <a:r>
                <a:rPr lang="en-US" dirty="0" err="1" smtClean="0"/>
                <a:t>pseudochomosome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21" name="Down Arrow 720"/>
            <p:cNvSpPr/>
            <p:nvPr/>
          </p:nvSpPr>
          <p:spPr>
            <a:xfrm>
              <a:off x="5247588" y="5875348"/>
              <a:ext cx="132927" cy="295466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485321" y="5056736"/>
            <a:ext cx="7260416" cy="642463"/>
            <a:chOff x="485321" y="5056736"/>
            <a:chExt cx="7260416" cy="642463"/>
          </a:xfrm>
        </p:grpSpPr>
        <p:cxnSp>
          <p:nvCxnSpPr>
            <p:cNvPr id="716" name="Straight Connector 715"/>
            <p:cNvCxnSpPr/>
            <p:nvPr/>
          </p:nvCxnSpPr>
          <p:spPr>
            <a:xfrm>
              <a:off x="2317704" y="5532594"/>
              <a:ext cx="2614619" cy="0"/>
            </a:xfrm>
            <a:prstGeom prst="line">
              <a:avLst/>
            </a:prstGeom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5715253" y="5532594"/>
              <a:ext cx="2030484" cy="0"/>
            </a:xfrm>
            <a:prstGeom prst="line">
              <a:avLst/>
            </a:prstGeom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TextBox 717"/>
            <p:cNvSpPr txBox="1"/>
            <p:nvPr/>
          </p:nvSpPr>
          <p:spPr>
            <a:xfrm>
              <a:off x="4874404" y="5329867"/>
              <a:ext cx="89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NN..NN</a:t>
              </a:r>
              <a:endParaRPr lang="en-US" dirty="0"/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485321" y="532986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scaffolds</a:t>
              </a:r>
              <a:endParaRPr lang="en-US" dirty="0"/>
            </a:p>
          </p:txBody>
        </p:sp>
        <p:sp>
          <p:nvSpPr>
            <p:cNvPr id="722" name="Down Arrow 721"/>
            <p:cNvSpPr/>
            <p:nvPr/>
          </p:nvSpPr>
          <p:spPr>
            <a:xfrm flipH="1">
              <a:off x="5254188" y="5056736"/>
              <a:ext cx="127916" cy="295466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485321" y="3409005"/>
            <a:ext cx="7387010" cy="1670453"/>
            <a:chOff x="485321" y="3409005"/>
            <a:chExt cx="7387010" cy="1670453"/>
          </a:xfrm>
        </p:grpSpPr>
        <p:cxnSp>
          <p:nvCxnSpPr>
            <p:cNvPr id="496" name="Straight Connector 495"/>
            <p:cNvCxnSpPr/>
            <p:nvPr/>
          </p:nvCxnSpPr>
          <p:spPr>
            <a:xfrm>
              <a:off x="2317704" y="4954032"/>
              <a:ext cx="2614619" cy="0"/>
            </a:xfrm>
            <a:prstGeom prst="line">
              <a:avLst/>
            </a:prstGeom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3156361" y="3704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3888708" y="3813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2985446" y="4020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2888275" y="38087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3494122" y="3799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3727419" y="36973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2389076" y="42416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2541526" y="45835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2774823" y="44812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2389076" y="43588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2317704" y="44832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2676843" y="413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3043356" y="42416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3276653" y="413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2781076" y="4348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2437293" y="48245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3384573" y="47016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2998826" y="45792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3207847" y="4461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3322090" y="43458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3390826" y="4568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008351" y="4817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2622604" y="4695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3014604" y="4684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804239" y="413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3999309" y="44792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4232606" y="43769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3804239" y="42546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3775487" y="43789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595773" y="4020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4501139" y="413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4118614" y="4057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3323968" y="3897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4196239" y="42440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>
              <a:off x="3895076" y="4720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627423" y="48296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4456609" y="44749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4609059" y="43588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>
              <a:off x="3626990" y="45056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3626990" y="48245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>
              <a:off x="4232837" y="4815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4466134" y="47132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>
              <a:off x="4080387" y="4590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4472387" y="45802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4208765" y="39169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5841847" y="4959368"/>
              <a:ext cx="2030484" cy="0"/>
            </a:xfrm>
            <a:prstGeom prst="line">
              <a:avLst/>
            </a:prstGeom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6828716" y="38191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6107062" y="4020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>
              <a:off x="6434130" y="38050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>
              <a:off x="6667427" y="370272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5924155" y="43830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5983364" y="4246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6216661" y="4144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6324581" y="47069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5938834" y="45846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>
              <a:off x="6147855" y="44673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>
              <a:off x="6262098" y="43512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6330834" y="457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>
              <a:off x="5846071" y="4822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5954612" y="46898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6744247" y="4142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6939317" y="44846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>
              <a:off x="7172614" y="43823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>
              <a:off x="6744247" y="425995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6715495" y="4384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6535781" y="402558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>
              <a:off x="7441147" y="4142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>
              <a:off x="7058622" y="40627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>
              <a:off x="6263976" y="39032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>
              <a:off x="7136247" y="42493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>
              <a:off x="6835084" y="47256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>
              <a:off x="7567431" y="48350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>
              <a:off x="7396617" y="448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>
              <a:off x="7549067" y="43642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>
              <a:off x="6566998" y="45109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>
              <a:off x="6566998" y="48299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>
              <a:off x="7172845" y="4820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>
              <a:off x="7406142" y="47185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>
              <a:off x="7020395" y="45961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>
              <a:off x="7412395" y="458562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>
              <a:off x="7148773" y="3922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>
              <a:off x="6765644" y="3927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TextBox 714"/>
            <p:cNvSpPr txBox="1"/>
            <p:nvPr/>
          </p:nvSpPr>
          <p:spPr>
            <a:xfrm>
              <a:off x="485321" y="4710126"/>
              <a:ext cx="85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contigs</a:t>
              </a:r>
              <a:endParaRPr lang="en-US" dirty="0"/>
            </a:p>
          </p:txBody>
        </p:sp>
        <p:sp>
          <p:nvSpPr>
            <p:cNvPr id="723" name="Down Arrow 722"/>
            <p:cNvSpPr/>
            <p:nvPr/>
          </p:nvSpPr>
          <p:spPr>
            <a:xfrm flipH="1">
              <a:off x="5254188" y="3409005"/>
              <a:ext cx="127916" cy="295466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4" name="TextBox 723"/>
          <p:cNvSpPr txBox="1"/>
          <p:nvPr/>
        </p:nvSpPr>
        <p:spPr>
          <a:xfrm>
            <a:off x="354536" y="343004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unitigs</a:t>
            </a:r>
            <a:r>
              <a:rPr lang="en-US" dirty="0" smtClean="0"/>
              <a:t>, </a:t>
            </a:r>
            <a:r>
              <a:rPr lang="en-US" dirty="0" err="1" smtClean="0"/>
              <a:t>superreads</a:t>
            </a:r>
            <a:endParaRPr lang="en-US" dirty="0"/>
          </a:p>
        </p:txBody>
      </p:sp>
      <p:sp>
        <p:nvSpPr>
          <p:cNvPr id="500" name="Slide Number Placeholder 4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r>
              <a:rPr lang="en-US" baseline="0" dirty="0" smtClean="0"/>
              <a:t>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5826" y="1161452"/>
            <a:ext cx="6259623" cy="4353075"/>
          </a:xfrm>
        </p:spPr>
        <p:txBody>
          <a:bodyPr/>
          <a:lstStyle/>
          <a:p>
            <a:r>
              <a:rPr lang="en-US" b="1" dirty="0" smtClean="0"/>
              <a:t>Overlap layout consensus (OLC)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all-to-all pair-wise read alignments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graph based on overlaps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Trace paths for the assembly</a:t>
            </a:r>
          </a:p>
          <a:p>
            <a:endParaRPr lang="en-US" sz="2400" dirty="0" smtClean="0"/>
          </a:p>
          <a:p>
            <a:r>
              <a:rPr lang="en-US" b="1" dirty="0"/>
              <a:t>D</a:t>
            </a:r>
            <a:r>
              <a:rPr lang="en-US" b="1" dirty="0" smtClean="0"/>
              <a:t>e </a:t>
            </a:r>
            <a:r>
              <a:rPr lang="en-US" b="1" dirty="0" err="1" smtClean="0"/>
              <a:t>Bruijn</a:t>
            </a:r>
            <a:r>
              <a:rPr lang="en-US" b="1" dirty="0" smtClean="0"/>
              <a:t>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etermine k-</a:t>
            </a:r>
            <a:r>
              <a:rPr lang="en-US" dirty="0" err="1" smtClean="0"/>
              <a:t>mer</a:t>
            </a:r>
            <a:r>
              <a:rPr lang="en-US" dirty="0" smtClean="0"/>
              <a:t> from reads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k-</a:t>
            </a:r>
            <a:r>
              <a:rPr lang="en-US" dirty="0" err="1" smtClean="0"/>
              <a:t>mer</a:t>
            </a:r>
            <a:r>
              <a:rPr lang="en-US" dirty="0" smtClean="0"/>
              <a:t>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Trace </a:t>
            </a:r>
            <a:r>
              <a:rPr lang="en-US" dirty="0"/>
              <a:t>paths for the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layout consensus (I)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3415" y="1064990"/>
            <a:ext cx="5783385" cy="2868104"/>
          </a:xfrm>
        </p:spPr>
        <p:txBody>
          <a:bodyPr/>
          <a:lstStyle/>
          <a:p>
            <a:pPr lvl="0"/>
            <a:r>
              <a:rPr lang="en-US" dirty="0" smtClean="0"/>
              <a:t>Overlap graph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identifies </a:t>
            </a:r>
            <a:r>
              <a:rPr lang="en-US" dirty="0"/>
              <a:t>all pairs of reads that overlap </a:t>
            </a:r>
            <a:r>
              <a:rPr lang="en-US" b="1" dirty="0">
                <a:solidFill>
                  <a:srgbClr val="FF0000"/>
                </a:solidFill>
              </a:rPr>
              <a:t>sufficiently </a:t>
            </a:r>
            <a:r>
              <a:rPr lang="en-US" b="1" dirty="0" smtClean="0">
                <a:solidFill>
                  <a:srgbClr val="FF0000"/>
                </a:solidFill>
              </a:rPr>
              <a:t>well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organizes the overlapping information </a:t>
            </a:r>
            <a:r>
              <a:rPr lang="en-US" dirty="0"/>
              <a:t>into a graph containing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dirty="0"/>
              <a:t> for every read and an </a:t>
            </a:r>
            <a:r>
              <a:rPr lang="en-US" b="1" dirty="0">
                <a:solidFill>
                  <a:srgbClr val="17375E"/>
                </a:solidFill>
              </a:rPr>
              <a:t>edge</a:t>
            </a:r>
            <a:r>
              <a:rPr lang="en-US" dirty="0"/>
              <a:t> between any pair of reads that overlap each other.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460" y="1230924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Overlap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460" y="2176586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Layout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60" y="3132017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Consensus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1465384" y="1846385"/>
            <a:ext cx="0" cy="330201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465384" y="2792047"/>
            <a:ext cx="0" cy="339970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04-19 at 11.53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6" y="3958146"/>
            <a:ext cx="7893540" cy="2822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70608" y="6470475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langmead</a:t>
            </a:r>
            <a:r>
              <a:rPr lang="en-US" sz="1000" dirty="0" err="1"/>
              <a:t>-lab.org</a:t>
            </a:r>
            <a:r>
              <a:rPr lang="en-US" sz="1000" dirty="0"/>
              <a:t>/teaching-</a:t>
            </a:r>
            <a:r>
              <a:rPr lang="en-US" sz="1000" dirty="0" smtClean="0"/>
              <a:t>materials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3846" y="4034692"/>
            <a:ext cx="4492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to_every_thing_turn_turn_turn_there_is_a_season</a:t>
            </a:r>
            <a:endParaRPr lang="en-US" sz="1600" dirty="0"/>
          </a:p>
          <a:p>
            <a:pPr algn="r"/>
            <a:r>
              <a:rPr lang="en-US" sz="1600" i="1" dirty="0" smtClean="0"/>
              <a:t>l</a:t>
            </a:r>
            <a:r>
              <a:rPr lang="en-US" sz="1600" dirty="0" smtClean="0"/>
              <a:t> = 4 (minimum overlap)</a:t>
            </a:r>
          </a:p>
          <a:p>
            <a:pPr algn="r"/>
            <a:r>
              <a:rPr lang="en-US" sz="1600" i="1" dirty="0" smtClean="0"/>
              <a:t>k</a:t>
            </a:r>
            <a:r>
              <a:rPr lang="en-US" sz="1600" dirty="0" smtClean="0"/>
              <a:t> = 7 (read length)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creen Shot 2015-04-19 at 12.1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0" y="5673020"/>
            <a:ext cx="8594213" cy="1016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layout consensus (II)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4630" y="3618893"/>
            <a:ext cx="6611062" cy="2037495"/>
          </a:xfrm>
        </p:spPr>
        <p:txBody>
          <a:bodyPr/>
          <a:lstStyle/>
          <a:p>
            <a:pPr lvl="0"/>
            <a:r>
              <a:rPr lang="en-US" dirty="0" smtClean="0"/>
              <a:t>Layout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 g</a:t>
            </a:r>
            <a:r>
              <a:rPr lang="en-US" b="1" dirty="0" smtClean="0">
                <a:solidFill>
                  <a:srgbClr val="17375E"/>
                </a:solidFill>
              </a:rPr>
              <a:t>raph</a:t>
            </a:r>
            <a:r>
              <a:rPr lang="en-US" dirty="0" smtClean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Simplifies the global overlap graph by removing redundant information (transitive edges)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contigs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corresponding to the non-branching stretches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460" y="1045313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Overlap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460" y="1990975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Layout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60" y="2946406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Consensus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1465384" y="1660774"/>
            <a:ext cx="0" cy="330201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465384" y="2606436"/>
            <a:ext cx="0" cy="339970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Screen Shot 2015-04-19 at 12.05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76" y="0"/>
            <a:ext cx="1936832" cy="55605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9918" y="6497965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langmead</a:t>
            </a:r>
            <a:r>
              <a:rPr lang="en-US" sz="1000" dirty="0" err="1"/>
              <a:t>-lab.org</a:t>
            </a:r>
            <a:r>
              <a:rPr lang="en-US" sz="1000" dirty="0"/>
              <a:t>/teaching-</a:t>
            </a:r>
            <a:r>
              <a:rPr lang="en-US" sz="1000" dirty="0" smtClean="0"/>
              <a:t>materials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28462" y="1944808"/>
            <a:ext cx="3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transitive edges</a:t>
            </a:r>
            <a:r>
              <a:rPr lang="en-US" sz="2400" dirty="0" smtClean="0"/>
              <a:t>: edges </a:t>
            </a:r>
            <a:r>
              <a:rPr lang="en-US" sz="2400" dirty="0"/>
              <a:t>that skip </a:t>
            </a:r>
            <a:r>
              <a:rPr lang="en-US" sz="2400" dirty="0" smtClean="0"/>
              <a:t>one or more nodes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layout consensus (III)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3415" y="1367836"/>
            <a:ext cx="6172200" cy="2188164"/>
          </a:xfrm>
        </p:spPr>
        <p:txBody>
          <a:bodyPr/>
          <a:lstStyle/>
          <a:p>
            <a:pPr lvl="0"/>
            <a:r>
              <a:rPr lang="en-US" dirty="0" smtClean="0"/>
              <a:t>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Simplifies the global overlap graph by removing redundant </a:t>
            </a:r>
            <a:r>
              <a:rPr lang="en-US" dirty="0" smtClean="0">
                <a:solidFill>
                  <a:srgbClr val="BFBFBF"/>
                </a:solidFill>
              </a:rPr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Emits </a:t>
            </a:r>
            <a:r>
              <a:rPr lang="en-US" dirty="0" err="1"/>
              <a:t>contigs</a:t>
            </a:r>
            <a:r>
              <a:rPr lang="en-US" dirty="0"/>
              <a:t> corresponding to the non-branching </a:t>
            </a:r>
            <a:r>
              <a:rPr lang="en-US" dirty="0" smtClean="0"/>
              <a:t>paths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61460" y="1191848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Overlap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460" y="2137510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Layout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60" y="3092941"/>
            <a:ext cx="2207847" cy="615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e Mono"/>
                <a:cs typeface="Andale Mono"/>
              </a:rPr>
              <a:t>Consensus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dale Mono"/>
              <a:cs typeface="Andale Mono"/>
            </a:endParaRP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1465384" y="1807309"/>
            <a:ext cx="0" cy="330201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465384" y="2752971"/>
            <a:ext cx="0" cy="339970"/>
          </a:xfrm>
          <a:prstGeom prst="straightConnector1">
            <a:avLst/>
          </a:prstGeom>
          <a:ln w="38100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0608" y="6470475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langmead</a:t>
            </a:r>
            <a:r>
              <a:rPr lang="en-US" sz="1000" dirty="0" err="1"/>
              <a:t>-lab.org</a:t>
            </a:r>
            <a:r>
              <a:rPr lang="en-US" sz="1000" dirty="0"/>
              <a:t>/teaching-</a:t>
            </a:r>
            <a:r>
              <a:rPr lang="en-US" sz="1000" dirty="0" smtClean="0"/>
              <a:t>materials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585" y="5987970"/>
            <a:ext cx="4492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/>
              <a:t>to_every_thing_turn_turn_turn_there_is_a_season</a:t>
            </a:r>
            <a:endParaRPr lang="en-US" sz="1600" dirty="0"/>
          </a:p>
        </p:txBody>
      </p:sp>
      <p:pic>
        <p:nvPicPr>
          <p:cNvPr id="10" name="Picture 9" descr="Screen Shot 2015-04-19 at 12.2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" y="3942858"/>
            <a:ext cx="9046309" cy="8387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540" y="4785581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contig</a:t>
            </a:r>
            <a:r>
              <a:rPr lang="en-US" dirty="0" smtClean="0">
                <a:solidFill>
                  <a:srgbClr val="0000FF"/>
                </a:solidFill>
              </a:rPr>
              <a:t> 1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to_every_thing_turn</a:t>
            </a:r>
            <a:r>
              <a:rPr lang="en-US" dirty="0" smtClean="0">
                <a:solidFill>
                  <a:srgbClr val="0000FF"/>
                </a:solidFill>
              </a:rPr>
              <a:t>_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0391" y="4785581"/>
            <a:ext cx="245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0066"/>
                </a:solidFill>
              </a:rPr>
              <a:t>contig</a:t>
            </a:r>
            <a:r>
              <a:rPr lang="en-US" dirty="0" smtClean="0">
                <a:solidFill>
                  <a:srgbClr val="660066"/>
                </a:solidFill>
              </a:rPr>
              <a:t> 2</a:t>
            </a:r>
          </a:p>
          <a:p>
            <a:r>
              <a:rPr lang="en-US" dirty="0" err="1" smtClean="0">
                <a:solidFill>
                  <a:srgbClr val="660066"/>
                </a:solidFill>
              </a:rPr>
              <a:t>turn_there_is_a_season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692" y="4781589"/>
            <a:ext cx="243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unresolved repeat (gap)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24987</TotalTime>
  <Words>1659</Words>
  <Application>Microsoft Macintosh PowerPoint</Application>
  <PresentationFormat>On-screen Show (4:3)</PresentationFormat>
  <Paragraphs>400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Genome assembly   Bioinformatics Applications (PLPTH813)</vt:lpstr>
      <vt:lpstr>Outline</vt:lpstr>
      <vt:lpstr>Whole genome shotgun (WGS) sequencing</vt:lpstr>
      <vt:lpstr>Complexity of genome assembly</vt:lpstr>
      <vt:lpstr>Genome assembly</vt:lpstr>
      <vt:lpstr>Assembly algorithms</vt:lpstr>
      <vt:lpstr>Overlap layout consensus (I)</vt:lpstr>
      <vt:lpstr>Overlap layout consensus (II)</vt:lpstr>
      <vt:lpstr>Overlap layout consensus (III)</vt:lpstr>
      <vt:lpstr>Overlap layout consensus (IV)</vt:lpstr>
      <vt:lpstr>OLC drawbacks</vt:lpstr>
      <vt:lpstr>De Bruijn graph – k-mer</vt:lpstr>
      <vt:lpstr>De Bruijn graph - assembly</vt:lpstr>
      <vt:lpstr>Sequencing errors complicate assemblies</vt:lpstr>
      <vt:lpstr>Error identification</vt:lpstr>
      <vt:lpstr>Error correction</vt:lpstr>
      <vt:lpstr>Repeats</vt:lpstr>
      <vt:lpstr>Unresolved repeats produce gaps</vt:lpstr>
      <vt:lpstr>Question</vt:lpstr>
      <vt:lpstr>Strategies to resolve repeats</vt:lpstr>
      <vt:lpstr>Other assembly gaps</vt:lpstr>
      <vt:lpstr>Assembly statistics – N50</vt:lpstr>
      <vt:lpstr>Assembly statistics – NG50</vt:lpstr>
      <vt:lpstr>An example to determine N50 and NG50</vt:lpstr>
      <vt:lpstr>Assembly evaluation – QUAST</vt:lpstr>
      <vt:lpstr>An alignment tool behind QUAST - Nucmer</vt:lpstr>
      <vt:lpstr>Citations</vt:lpstr>
      <vt:lpstr>Lab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170</cp:revision>
  <dcterms:created xsi:type="dcterms:W3CDTF">2014-12-15T18:58:14Z</dcterms:created>
  <dcterms:modified xsi:type="dcterms:W3CDTF">2017-04-17T20:08:56Z</dcterms:modified>
</cp:coreProperties>
</file>