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6291"/>
  </p:normalViewPr>
  <p:slideViewPr>
    <p:cSldViewPr snapToGrid="0" snapToObjects="1">
      <p:cViewPr varScale="1">
        <p:scale>
          <a:sx n="96" d="100"/>
          <a:sy n="9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AE03-ACE6-144E-8E0B-2F20477C209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74A4-F128-8843-A461-36356E92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93"/>
            <a:ext cx="9144000" cy="67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799" y="732082"/>
            <a:ext cx="775063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Look for switched alleles</a:t>
            </a:r>
          </a:p>
          <a:p>
            <a:endParaRPr lang="en-US" sz="2500" b="0" i="0" dirty="0" smtClean="0">
              <a:solidFill>
                <a:srgbClr val="000000"/>
              </a:solidFill>
              <a:effectLst/>
              <a:latin typeface="Yanone Kaffeesatz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Droid Serif" charset="0"/>
              </a:rPr>
              <a:t>One solution to this problem is to form initial linkage groups, ensuring that markers with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Droid Serif" charset="0"/>
              </a:rPr>
              <a:t>rf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Droid Serif" charset="0"/>
              </a:rPr>
              <a:t> &gt; 1/2 are placed in different groups. If all goes well, each chromosome will come out as a pair of linkage groups: one containing markers with correct alleles and another containing markers with switched alleles.</a:t>
            </a:r>
          </a:p>
          <a:p>
            <a:endParaRPr lang="en-US" dirty="0">
              <a:solidFill>
                <a:srgbClr val="000000"/>
              </a:solidFill>
              <a:latin typeface="Droid Serif" charset="0"/>
            </a:endParaRPr>
          </a:p>
          <a:p>
            <a:r>
              <a:rPr lang="en-US" dirty="0" err="1"/>
              <a:t>mapthis</a:t>
            </a:r>
            <a:r>
              <a:rPr lang="en-US" dirty="0"/>
              <a:t> &lt;- </a:t>
            </a:r>
            <a:r>
              <a:rPr lang="en-US" dirty="0" err="1"/>
              <a:t>formLinkageGroups</a:t>
            </a:r>
            <a:r>
              <a:rPr lang="en-US" dirty="0"/>
              <a:t>(</a:t>
            </a:r>
            <a:r>
              <a:rPr lang="en-US" dirty="0" err="1"/>
              <a:t>mapthis</a:t>
            </a:r>
            <a:r>
              <a:rPr lang="en-US" dirty="0"/>
              <a:t>, </a:t>
            </a:r>
            <a:r>
              <a:rPr lang="en-US" dirty="0" err="1"/>
              <a:t>max.rf</a:t>
            </a:r>
            <a:r>
              <a:rPr lang="en-US" dirty="0"/>
              <a:t>=0.35, </a:t>
            </a:r>
            <a:r>
              <a:rPr lang="en-US" dirty="0" err="1"/>
              <a:t>min.lod</a:t>
            </a:r>
            <a:r>
              <a:rPr lang="en-US" dirty="0"/>
              <a:t>=6, </a:t>
            </a:r>
            <a:r>
              <a:rPr lang="en-US" dirty="0" err="1"/>
              <a:t>reorgMarkers</a:t>
            </a:r>
            <a:r>
              <a:rPr lang="en-US" dirty="0"/>
              <a:t> = T)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Droid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3" y="779307"/>
            <a:ext cx="79139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smtClean="0">
                <a:solidFill>
                  <a:srgbClr val="000000"/>
                </a:solidFill>
                <a:effectLst/>
                <a:latin typeface="Yanone Kaffeesatz" charset="0"/>
              </a:rPr>
              <a:t>Plot of estimated recombinant fractions (Upper-left triangle) and LOD scores (lower-right triangle)</a:t>
            </a:r>
            <a:endParaRPr lang="en-US" sz="2500" b="0" i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143" y="2003362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plotRF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alternate.chrid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2604467"/>
            <a:ext cx="6487886" cy="39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856" y="945608"/>
            <a:ext cx="705394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Switch alleles</a:t>
            </a:r>
          </a:p>
          <a:p>
            <a:endParaRPr lang="en-US" sz="2500" b="0" i="0" dirty="0" smtClean="0">
              <a:solidFill>
                <a:srgbClr val="000000"/>
              </a:solidFill>
              <a:effectLst/>
              <a:latin typeface="Yanone Kaffeesatz" charset="0"/>
            </a:endParaRPr>
          </a:p>
          <a:p>
            <a:r>
              <a:rPr lang="en-US" dirty="0" err="1" smtClean="0">
                <a:effectLst/>
              </a:rPr>
              <a:t>toswitch</a:t>
            </a:r>
            <a:r>
              <a:rPr lang="en-US" dirty="0" smtClean="0">
                <a:effectLst/>
              </a:rPr>
              <a:t> &lt;- </a:t>
            </a:r>
            <a:r>
              <a:rPr lang="en-US" dirty="0" err="1" smtClean="0">
                <a:effectLst/>
              </a:rPr>
              <a:t>markernames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chr</a:t>
            </a:r>
            <a:r>
              <a:rPr lang="en-US" dirty="0" smtClean="0">
                <a:effectLst/>
              </a:rPr>
              <a:t>=c(</a:t>
            </a:r>
            <a:r>
              <a:rPr lang="en-US" dirty="0" smtClean="0">
                <a:solidFill>
                  <a:srgbClr val="008080"/>
                </a:solidFill>
                <a:effectLst/>
              </a:rPr>
              <a:t>5</a:t>
            </a:r>
            <a:r>
              <a:rPr lang="en-US" dirty="0" smtClean="0">
                <a:effectLst/>
              </a:rPr>
              <a:t>, </a:t>
            </a:r>
            <a:r>
              <a:rPr lang="en-US" dirty="0" smtClean="0">
                <a:solidFill>
                  <a:srgbClr val="008080"/>
                </a:solidFill>
                <a:effectLst/>
              </a:rPr>
              <a:t>7</a:t>
            </a:r>
            <a:r>
              <a:rPr lang="en-US" dirty="0" smtClean="0">
                <a:effectLst/>
              </a:rPr>
              <a:t>:</a:t>
            </a:r>
            <a:r>
              <a:rPr lang="en-US" dirty="0" smtClean="0">
                <a:solidFill>
                  <a:srgbClr val="008080"/>
                </a:solidFill>
                <a:effectLst/>
              </a:rPr>
              <a:t>11</a:t>
            </a:r>
            <a:r>
              <a:rPr lang="en-US" dirty="0" smtClean="0">
                <a:effectLst/>
              </a:rPr>
              <a:t>))</a:t>
            </a:r>
          </a:p>
          <a:p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 &lt;- </a:t>
            </a:r>
            <a:r>
              <a:rPr lang="en-US" dirty="0" err="1" smtClean="0">
                <a:effectLst/>
              </a:rPr>
              <a:t>switchAlleles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toswitch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7570" y="798064"/>
            <a:ext cx="75873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Revisit the plot of LOD scores versus </a:t>
            </a:r>
            <a:r>
              <a:rPr lang="en-US" sz="2500" b="0" i="0" dirty="0" err="1" smtClean="0">
                <a:solidFill>
                  <a:srgbClr val="000000"/>
                </a:solidFill>
                <a:effectLst/>
                <a:latin typeface="Yanone Kaffeesatz" charset="0"/>
              </a:rPr>
              <a:t>recombinaion</a:t>
            </a:r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 fractions</a:t>
            </a:r>
            <a:endParaRPr lang="en-US" sz="2500" b="0" i="0" dirty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570" y="1895679"/>
            <a:ext cx="7336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pull.rf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lod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pull.rf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what=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</a:t>
            </a:r>
            <a:r>
              <a:rPr lang="en-US" b="0" i="0" dirty="0" err="1" smtClean="0">
                <a:solidFill>
                  <a:srgbClr val="DD1144"/>
                </a:solidFill>
                <a:effectLst/>
                <a:latin typeface="Source Code Pro" charset="0"/>
              </a:rPr>
              <a:t>lod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plot(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as.numeric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as.numeric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lod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xlab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"Recombination fraction"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ylab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"LOD score"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Source Code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3096008"/>
            <a:ext cx="7422177" cy="36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983" y="893019"/>
            <a:ext cx="43348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Form </a:t>
            </a:r>
            <a:r>
              <a:rPr lang="en-US" sz="2500" b="0" i="0" dirty="0" err="1" smtClean="0">
                <a:solidFill>
                  <a:srgbClr val="000000"/>
                </a:solidFill>
                <a:effectLst/>
                <a:latin typeface="Yanone Kaffeesatz" charset="0"/>
              </a:rPr>
              <a:t>modifed</a:t>
            </a:r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 linkage groups</a:t>
            </a:r>
            <a:endParaRPr lang="en-US" sz="2500" b="0" i="0" dirty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4983" y="1642293"/>
            <a:ext cx="7595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formLinkageGroups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max.rf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0.35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min.lod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6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reorgMarkers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plotRF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Source Code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9" y="2837843"/>
            <a:ext cx="6267188" cy="39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3290" y="773277"/>
            <a:ext cx="54072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0" i="0" smtClean="0">
                <a:solidFill>
                  <a:srgbClr val="000000"/>
                </a:solidFill>
                <a:effectLst/>
                <a:latin typeface="Yanone Kaffeesatz" charset="0"/>
              </a:rPr>
              <a:t>Order markers of each linkage group</a:t>
            </a:r>
            <a:endParaRPr lang="en-US" sz="2500" b="0" i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290" y="1660382"/>
            <a:ext cx="8121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orderMarkers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use.ripple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window = 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7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chr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orderMarkers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use.ripple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window = 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7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chr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orderMarkers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use.ripple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window = 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7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chr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3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orderMarkers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use.ripple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window = 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7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chr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4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orderMarkers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use.ripple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window = 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7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chr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7571" y="895368"/>
            <a:ext cx="6400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Summary</a:t>
            </a:r>
          </a:p>
          <a:p>
            <a:endParaRPr lang="en-US" sz="2500" b="0" i="0" dirty="0" smtClean="0">
              <a:solidFill>
                <a:srgbClr val="000000"/>
              </a:solidFill>
              <a:effectLst/>
              <a:latin typeface="Yanone Kaffeesatz" charset="0"/>
            </a:endParaRPr>
          </a:p>
          <a:p>
            <a:r>
              <a:rPr lang="en-US" dirty="0" err="1" smtClean="0">
                <a:effectLst/>
              </a:rPr>
              <a:t>summaryMap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460365"/>
            <a:ext cx="7369629" cy="23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27" y="735765"/>
            <a:ext cx="7663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smtClean="0">
                <a:solidFill>
                  <a:srgbClr val="000000"/>
                </a:solidFill>
                <a:effectLst/>
                <a:latin typeface="Yanone Kaffeesatz" charset="0"/>
              </a:rPr>
              <a:t>Plot of estimated recombinant fractions (Upper-left triangle) and LOD scores (lower-right triangle)</a:t>
            </a:r>
            <a:endParaRPr lang="en-US" sz="2500" b="0" i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227" y="1872734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plotRF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alternate.chrid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TRUE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2423383"/>
            <a:ext cx="6825343" cy="42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627" y="893020"/>
            <a:ext cx="36744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0" i="0" smtClean="0">
                <a:solidFill>
                  <a:srgbClr val="000000"/>
                </a:solidFill>
                <a:effectLst/>
                <a:latin typeface="Yanone Kaffeesatz" charset="0"/>
              </a:rPr>
              <a:t>Plot genetic linkage map</a:t>
            </a:r>
            <a:endParaRPr lang="en-US" sz="2500" b="0" i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3626" y="1701578"/>
            <a:ext cx="6998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plotMap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main=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"Genetic linkage map"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2271275"/>
            <a:ext cx="7042466" cy="44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932880"/>
            <a:ext cx="80772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R/</a:t>
            </a:r>
            <a:r>
              <a:rPr lang="en-US" sz="3200" dirty="0" err="1" smtClean="0"/>
              <a:t>qtl</a:t>
            </a:r>
            <a:r>
              <a:rPr lang="en-US" sz="3200" dirty="0" smtClean="0"/>
              <a:t> introduction</a:t>
            </a:r>
          </a:p>
          <a:p>
            <a:endParaRPr lang="en-US" sz="2500" dirty="0" smtClean="0"/>
          </a:p>
          <a:p>
            <a:r>
              <a:rPr lang="en-US" dirty="0" smtClean="0"/>
              <a:t>QTL analysis package R/</a:t>
            </a:r>
            <a:r>
              <a:rPr lang="en-US" dirty="0" err="1" smtClean="0"/>
              <a:t>qtl</a:t>
            </a:r>
            <a:r>
              <a:rPr lang="en-US" dirty="0" smtClean="0"/>
              <a:t> (Broman &amp; Wu, 2014) is a very popular package for the linkage map construction of a simple Backcross (BC), Doubled Haploid (DH), intercrossed F2 (F2), 4-way crosses and advanced Recombinant Inbred Lines (RIL).</a:t>
            </a:r>
          </a:p>
          <a:p>
            <a:endParaRPr lang="en-US" dirty="0"/>
          </a:p>
          <a:p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qtl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286" y="878958"/>
            <a:ext cx="64661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effectLst/>
              </a:rPr>
              <a:t>library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qtl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>
                <a:effectLst/>
              </a:rPr>
              <a:t>data(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>
                <a:effectLst/>
              </a:rPr>
              <a:t>summary(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## F2 intercross</a:t>
            </a:r>
          </a:p>
          <a:p>
            <a:r>
              <a:rPr lang="en-US" dirty="0" smtClean="0">
                <a:effectLst/>
              </a:rPr>
              <a:t>## </a:t>
            </a:r>
          </a:p>
          <a:p>
            <a:r>
              <a:rPr lang="en-US" dirty="0" smtClean="0">
                <a:effectLst/>
              </a:rPr>
              <a:t>## No. individuals: 300 </a:t>
            </a:r>
          </a:p>
          <a:p>
            <a:r>
              <a:rPr lang="en-US" dirty="0" smtClean="0">
                <a:effectLst/>
              </a:rPr>
              <a:t>## </a:t>
            </a:r>
          </a:p>
          <a:p>
            <a:r>
              <a:rPr lang="en-US" dirty="0" smtClean="0">
                <a:effectLst/>
              </a:rPr>
              <a:t>## No. phenotypes: 1 </a:t>
            </a:r>
          </a:p>
          <a:p>
            <a:r>
              <a:rPr lang="en-US" dirty="0" smtClean="0">
                <a:effectLst/>
              </a:rPr>
              <a:t>## Percent </a:t>
            </a:r>
            <a:r>
              <a:rPr lang="en-US" dirty="0" err="1" smtClean="0">
                <a:effectLst/>
              </a:rPr>
              <a:t>phenotyped</a:t>
            </a:r>
            <a:r>
              <a:rPr lang="en-US" dirty="0" smtClean="0">
                <a:effectLst/>
              </a:rPr>
              <a:t>: 100 </a:t>
            </a:r>
          </a:p>
          <a:p>
            <a:r>
              <a:rPr lang="en-US" dirty="0" smtClean="0">
                <a:effectLst/>
              </a:rPr>
              <a:t>## </a:t>
            </a:r>
          </a:p>
          <a:p>
            <a:r>
              <a:rPr lang="en-US" dirty="0" smtClean="0">
                <a:effectLst/>
              </a:rPr>
              <a:t>## No. chromosomes: 1 </a:t>
            </a:r>
          </a:p>
          <a:p>
            <a:r>
              <a:rPr lang="en-US" dirty="0" smtClean="0">
                <a:effectLst/>
              </a:rPr>
              <a:t>## Autosomes: 1 </a:t>
            </a:r>
          </a:p>
          <a:p>
            <a:r>
              <a:rPr lang="en-US" dirty="0" smtClean="0">
                <a:effectLst/>
              </a:rPr>
              <a:t>## </a:t>
            </a:r>
          </a:p>
          <a:p>
            <a:r>
              <a:rPr lang="en-US" dirty="0" smtClean="0">
                <a:effectLst/>
              </a:rPr>
              <a:t>## Total markers: 100 </a:t>
            </a:r>
          </a:p>
          <a:p>
            <a:r>
              <a:rPr lang="en-US" dirty="0" smtClean="0">
                <a:effectLst/>
              </a:rPr>
              <a:t>## No. markers: 100 </a:t>
            </a:r>
          </a:p>
          <a:p>
            <a:r>
              <a:rPr lang="en-US" dirty="0" smtClean="0">
                <a:effectLst/>
              </a:rPr>
              <a:t>## Percent genotyped: 95.4 </a:t>
            </a:r>
          </a:p>
          <a:p>
            <a:r>
              <a:rPr lang="en-US" dirty="0" smtClean="0">
                <a:effectLst/>
              </a:rPr>
              <a:t>## Genotypes (%): AA:26.2 AB:48.2 BB:25.6 not BB:0.0 not AA:0.0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1" y="909934"/>
            <a:ext cx="775062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Omit individuals and markers with lots of missing data</a:t>
            </a:r>
          </a:p>
          <a:p>
            <a:r>
              <a:rPr lang="en-US" dirty="0" err="1" smtClean="0">
                <a:effectLst/>
              </a:rPr>
              <a:t>plotMissing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main=</a:t>
            </a:r>
            <a:r>
              <a:rPr lang="en-US" dirty="0" smtClean="0">
                <a:solidFill>
                  <a:srgbClr val="DD1144"/>
                </a:solidFill>
                <a:effectLst/>
              </a:rPr>
              <a:t>"Missing data"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2385928"/>
            <a:ext cx="6542314" cy="39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28" y="678321"/>
            <a:ext cx="76417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Yanone Kaffeesatz" charset="0"/>
              </a:rPr>
              <a:t>Omit individuals and markers with lots of missing </a:t>
            </a:r>
            <a:r>
              <a:rPr lang="en-US" sz="2800" dirty="0" smtClean="0">
                <a:solidFill>
                  <a:srgbClr val="000000"/>
                </a:solidFill>
                <a:latin typeface="Yanone Kaffeesatz" charset="0"/>
              </a:rPr>
              <a:t>data</a:t>
            </a:r>
          </a:p>
          <a:p>
            <a:endParaRPr lang="en-US" dirty="0">
              <a:solidFill>
                <a:srgbClr val="000000"/>
              </a:solidFill>
              <a:latin typeface="Yanone Kaffeesatz" charset="0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par(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mfrow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=c(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las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008080"/>
                </a:solidFill>
                <a:effectLst/>
                <a:latin typeface="Source Code Pro" charset="0"/>
              </a:rPr>
              <a:t>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plot(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ntyped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ylab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"No. typed markers"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main=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"No. genotypes by individual"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plot(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ntyped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"mar"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ylab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"No. typed individuals"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main=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"No. genotypes by marker"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latin typeface="Yanone Kaffeesatz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3505199"/>
            <a:ext cx="5682343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884" y="761723"/>
            <a:ext cx="75438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i="0" dirty="0" smtClean="0">
                <a:solidFill>
                  <a:srgbClr val="000000"/>
                </a:solidFill>
                <a:effectLst/>
                <a:latin typeface="Yanone Kaffeesatz" charset="0"/>
              </a:rPr>
              <a:t>Drop individuals and markers with lots of missing data</a:t>
            </a:r>
          </a:p>
          <a:p>
            <a:endParaRPr lang="en-US" sz="2600" b="0" i="0" dirty="0" smtClean="0">
              <a:solidFill>
                <a:srgbClr val="000000"/>
              </a:solidFill>
              <a:effectLst/>
              <a:latin typeface="Yanone Kaffeesatz" charset="0"/>
            </a:endParaRPr>
          </a:p>
          <a:p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 &lt;- subset(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ind</a:t>
            </a:r>
            <a:r>
              <a:rPr lang="en-US" dirty="0" smtClean="0">
                <a:effectLst/>
              </a:rPr>
              <a:t>=(</a:t>
            </a:r>
            <a:r>
              <a:rPr lang="en-US" dirty="0" err="1" smtClean="0">
                <a:effectLst/>
              </a:rPr>
              <a:t>ntyped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)&gt;</a:t>
            </a:r>
            <a:r>
              <a:rPr lang="en-US" dirty="0" smtClean="0">
                <a:solidFill>
                  <a:srgbClr val="008080"/>
                </a:solidFill>
                <a:effectLst/>
              </a:rPr>
              <a:t>50</a:t>
            </a:r>
            <a:r>
              <a:rPr lang="en-US" dirty="0" smtClean="0">
                <a:effectLst/>
              </a:rPr>
              <a:t>))</a:t>
            </a:r>
          </a:p>
          <a:p>
            <a:r>
              <a:rPr lang="en-US" dirty="0" err="1" smtClean="0">
                <a:effectLst/>
              </a:rPr>
              <a:t>nt.bymar</a:t>
            </a:r>
            <a:r>
              <a:rPr lang="en-US" dirty="0" smtClean="0">
                <a:effectLst/>
              </a:rPr>
              <a:t> &lt;- </a:t>
            </a:r>
            <a:r>
              <a:rPr lang="en-US" dirty="0" err="1" smtClean="0">
                <a:effectLst/>
              </a:rPr>
              <a:t>ntyped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</a:t>
            </a:r>
            <a:r>
              <a:rPr lang="en-US" dirty="0" smtClean="0">
                <a:solidFill>
                  <a:srgbClr val="DD1144"/>
                </a:solidFill>
                <a:effectLst/>
              </a:rPr>
              <a:t>"mar"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err="1" smtClean="0">
                <a:effectLst/>
              </a:rPr>
              <a:t>todrop</a:t>
            </a:r>
            <a:r>
              <a:rPr lang="en-US" dirty="0" smtClean="0">
                <a:effectLst/>
              </a:rPr>
              <a:t> &lt;- names(</a:t>
            </a:r>
            <a:r>
              <a:rPr lang="en-US" dirty="0" err="1" smtClean="0">
                <a:effectLst/>
              </a:rPr>
              <a:t>nt.bymar</a:t>
            </a:r>
            <a:r>
              <a:rPr lang="en-US" dirty="0" smtClean="0">
                <a:effectLst/>
              </a:rPr>
              <a:t>[</a:t>
            </a:r>
            <a:r>
              <a:rPr lang="en-US" dirty="0" err="1" smtClean="0">
                <a:effectLst/>
              </a:rPr>
              <a:t>nt.bymar</a:t>
            </a:r>
            <a:r>
              <a:rPr lang="en-US" dirty="0" smtClean="0">
                <a:effectLst/>
              </a:rPr>
              <a:t> &lt; </a:t>
            </a:r>
            <a:r>
              <a:rPr lang="en-US" dirty="0" smtClean="0">
                <a:solidFill>
                  <a:srgbClr val="008080"/>
                </a:solidFill>
                <a:effectLst/>
              </a:rPr>
              <a:t>200</a:t>
            </a:r>
            <a:r>
              <a:rPr lang="en-US" dirty="0" smtClean="0">
                <a:effectLst/>
              </a:rPr>
              <a:t>])</a:t>
            </a:r>
          </a:p>
          <a:p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 &lt;- </a:t>
            </a:r>
            <a:r>
              <a:rPr lang="en-US" dirty="0" err="1" smtClean="0">
                <a:effectLst/>
              </a:rPr>
              <a:t>drop.markers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todrop</a:t>
            </a:r>
            <a:r>
              <a:rPr lang="en-US" dirty="0" smtClean="0">
                <a:effectLst/>
              </a:rPr>
              <a:t>) </a:t>
            </a:r>
          </a:p>
          <a:p>
            <a:r>
              <a:rPr lang="en-US" dirty="0" err="1" smtClean="0">
                <a:effectLst/>
              </a:rPr>
              <a:t>plotMissing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mapthis</a:t>
            </a:r>
            <a:r>
              <a:rPr lang="en-US" dirty="0" smtClean="0">
                <a:effectLst/>
              </a:rPr>
              <a:t>, main=</a:t>
            </a:r>
            <a:r>
              <a:rPr lang="en-US" dirty="0" smtClean="0">
                <a:solidFill>
                  <a:srgbClr val="DD1144"/>
                </a:solidFill>
                <a:effectLst/>
              </a:rPr>
              <a:t>"Missing data"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14" y="3624943"/>
            <a:ext cx="6279585" cy="31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913" y="474345"/>
            <a:ext cx="752202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Look for markers with distorted segregation patterns</a:t>
            </a:r>
          </a:p>
          <a:p>
            <a:endParaRPr lang="en-US" sz="2500" dirty="0" smtClean="0"/>
          </a:p>
          <a:p>
            <a:r>
              <a:rPr lang="en-US" dirty="0" smtClean="0"/>
              <a:t>We expect the genotypes to appear with the frequencies 1:2:1. The function </a:t>
            </a:r>
            <a:r>
              <a:rPr lang="en-US" dirty="0" err="1" smtClean="0"/>
              <a:t>geno.table</a:t>
            </a:r>
            <a:r>
              <a:rPr lang="en-US" dirty="0" smtClean="0"/>
              <a:t> is used to inspect the segregation </a:t>
            </a:r>
            <a:r>
              <a:rPr lang="en-US" dirty="0" err="1" smtClean="0"/>
              <a:t>patterns.We</a:t>
            </a:r>
            <a:r>
              <a:rPr lang="en-US" dirty="0" smtClean="0"/>
              <a:t> will focus on those markers that show significant distortion at the 5% level, after a </a:t>
            </a:r>
            <a:r>
              <a:rPr lang="en-US" dirty="0" err="1" smtClean="0"/>
              <a:t>Bonferroni</a:t>
            </a:r>
            <a:r>
              <a:rPr lang="en-US" dirty="0" smtClean="0"/>
              <a:t> correction for the multiple tests.</a:t>
            </a:r>
          </a:p>
          <a:p>
            <a:endParaRPr lang="en-US" dirty="0" smtClean="0"/>
          </a:p>
          <a:p>
            <a:r>
              <a:rPr lang="en-US" dirty="0" err="1" smtClean="0"/>
              <a:t>gt</a:t>
            </a:r>
            <a:r>
              <a:rPr lang="en-US" dirty="0" smtClean="0"/>
              <a:t> &lt;- </a:t>
            </a:r>
            <a:r>
              <a:rPr lang="en-US" dirty="0" err="1" smtClean="0"/>
              <a:t>geno.table</a:t>
            </a:r>
            <a:r>
              <a:rPr lang="en-US" dirty="0" smtClean="0"/>
              <a:t>(</a:t>
            </a:r>
            <a:r>
              <a:rPr lang="en-US" dirty="0" err="1" smtClean="0"/>
              <a:t>mapthis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gt</a:t>
            </a:r>
            <a:r>
              <a:rPr lang="en-US" dirty="0" smtClean="0"/>
              <a:t>[</a:t>
            </a:r>
            <a:r>
              <a:rPr lang="en-US" dirty="0" err="1" smtClean="0"/>
              <a:t>gt$P.value</a:t>
            </a:r>
            <a:r>
              <a:rPr lang="en-US" dirty="0" smtClean="0"/>
              <a:t> &lt; 0.05/</a:t>
            </a:r>
            <a:r>
              <a:rPr lang="en-US" dirty="0" err="1" smtClean="0"/>
              <a:t>totmar</a:t>
            </a:r>
            <a:r>
              <a:rPr lang="en-US" dirty="0" smtClean="0"/>
              <a:t>(</a:t>
            </a:r>
            <a:r>
              <a:rPr lang="en-US" dirty="0" err="1" smtClean="0"/>
              <a:t>mapthis</a:t>
            </a:r>
            <a:r>
              <a:rPr lang="en-US" dirty="0" smtClean="0"/>
              <a:t>),]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todrop</a:t>
            </a:r>
            <a:r>
              <a:rPr lang="en-US" dirty="0" smtClean="0"/>
              <a:t> &lt;- 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gt</a:t>
            </a:r>
            <a:r>
              <a:rPr lang="en-US" dirty="0" smtClean="0"/>
              <a:t>[</a:t>
            </a:r>
            <a:r>
              <a:rPr lang="en-US" dirty="0" err="1" smtClean="0"/>
              <a:t>gt$P.value</a:t>
            </a:r>
            <a:r>
              <a:rPr lang="en-US" dirty="0" smtClean="0"/>
              <a:t> &lt; 0.05/</a:t>
            </a:r>
            <a:r>
              <a:rPr lang="en-US" dirty="0" err="1" smtClean="0"/>
              <a:t>totmar</a:t>
            </a:r>
            <a:r>
              <a:rPr lang="en-US" dirty="0" smtClean="0"/>
              <a:t>(</a:t>
            </a:r>
            <a:r>
              <a:rPr lang="en-US" dirty="0" err="1" smtClean="0"/>
              <a:t>mapthis</a:t>
            </a:r>
            <a:r>
              <a:rPr lang="en-US" dirty="0" smtClean="0"/>
              <a:t>), ])</a:t>
            </a:r>
          </a:p>
          <a:p>
            <a:r>
              <a:rPr lang="en-US" dirty="0" err="1" smtClean="0"/>
              <a:t>mapthis</a:t>
            </a:r>
            <a:r>
              <a:rPr lang="en-US" dirty="0" smtClean="0"/>
              <a:t> &lt;- </a:t>
            </a:r>
            <a:r>
              <a:rPr lang="en-US" dirty="0" err="1" smtClean="0"/>
              <a:t>drop.markers</a:t>
            </a:r>
            <a:r>
              <a:rPr lang="en-US" dirty="0" smtClean="0"/>
              <a:t>(</a:t>
            </a:r>
            <a:r>
              <a:rPr lang="en-US" dirty="0" err="1" smtClean="0"/>
              <a:t>mapthis</a:t>
            </a:r>
            <a:r>
              <a:rPr lang="en-US" dirty="0" smtClean="0"/>
              <a:t>, </a:t>
            </a:r>
            <a:r>
              <a:rPr lang="en-US" dirty="0" err="1" smtClean="0"/>
              <a:t>todrop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" y="3398222"/>
            <a:ext cx="7620000" cy="20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399" y="689207"/>
            <a:ext cx="82187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smtClean="0">
                <a:solidFill>
                  <a:srgbClr val="000000"/>
                </a:solidFill>
                <a:effectLst/>
                <a:latin typeface="Yanone Kaffeesatz" charset="0"/>
              </a:rPr>
              <a:t>Study pairwise marker linkages; look for switched alleles</a:t>
            </a:r>
            <a:endParaRPr lang="en-US" sz="2500" b="0" i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3770" y="1863021"/>
            <a:ext cx="7598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mapthis</a:t>
            </a:r>
            <a:r>
              <a:rPr lang="en-US" dirty="0" smtClean="0"/>
              <a:t> &lt;- </a:t>
            </a:r>
            <a:r>
              <a:rPr lang="en-US" dirty="0" err="1" smtClean="0"/>
              <a:t>est.rf</a:t>
            </a:r>
            <a:r>
              <a:rPr lang="en-US" dirty="0" smtClean="0"/>
              <a:t>(</a:t>
            </a:r>
            <a:r>
              <a:rPr lang="en-US" dirty="0" err="1" smtClean="0"/>
              <a:t>mapthis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## Warning in </a:t>
            </a:r>
            <a:r>
              <a:rPr lang="en-US" dirty="0" err="1" smtClean="0"/>
              <a:t>est.rf</a:t>
            </a:r>
            <a:r>
              <a:rPr lang="en-US" dirty="0" smtClean="0"/>
              <a:t>(</a:t>
            </a:r>
            <a:r>
              <a:rPr lang="en-US" dirty="0" err="1" smtClean="0"/>
              <a:t>mapthis</a:t>
            </a:r>
            <a:r>
              <a:rPr lang="en-US" dirty="0" smtClean="0"/>
              <a:t>): Alleles potentially switched at markers </a:t>
            </a:r>
          </a:p>
          <a:p>
            <a:r>
              <a:rPr lang="en-US" dirty="0" smtClean="0"/>
              <a:t>## C3M16 C2M16 C1M2 C3M9 C2M14 C1M24 C1M1 C2M12 C1M36 C3M1 C2M25 C1M22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28" y="1721508"/>
            <a:ext cx="8207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pull.rf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lod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 &lt;-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pull.rf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mapthis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what=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</a:t>
            </a:r>
            <a:r>
              <a:rPr lang="en-US" b="0" i="0" dirty="0" err="1" smtClean="0">
                <a:solidFill>
                  <a:srgbClr val="DD1144"/>
                </a:solidFill>
                <a:effectLst/>
                <a:latin typeface="Source Code Pro" charset="0"/>
              </a:rPr>
              <a:t>lod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plot(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as.numeric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rf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as.numeric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(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lod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xlab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"Recombination fraction"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,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Source Code Pro" charset="0"/>
              </a:rPr>
              <a:t>ylab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=</a:t>
            </a:r>
            <a:r>
              <a:rPr lang="en-US" b="0" i="0" dirty="0" smtClean="0">
                <a:solidFill>
                  <a:srgbClr val="DD1144"/>
                </a:solidFill>
                <a:effectLst/>
                <a:latin typeface="Source Code Pro" charset="0"/>
              </a:rPr>
              <a:t>"LOD score"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" charset="0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Source Code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828" y="692220"/>
            <a:ext cx="75546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0" smtClean="0">
                <a:solidFill>
                  <a:srgbClr val="000000"/>
                </a:solidFill>
                <a:effectLst/>
                <a:latin typeface="Yanone Kaffeesatz" charset="0"/>
              </a:rPr>
              <a:t>Plot of LOD scores versus estimated recombination fractions for all markers pairs</a:t>
            </a:r>
            <a:endParaRPr lang="en-US" sz="2500" b="0" i="0">
              <a:solidFill>
                <a:srgbClr val="000000"/>
              </a:solidFill>
              <a:effectLst/>
              <a:latin typeface="Yanone Kaffeesatz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21837"/>
            <a:ext cx="7114734" cy="37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911</Words>
  <Application>Microsoft Macintosh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Hu</dc:creator>
  <cp:lastModifiedBy>Sanzhen Liu</cp:lastModifiedBy>
  <cp:revision>7</cp:revision>
  <dcterms:created xsi:type="dcterms:W3CDTF">2017-03-07T17:28:53Z</dcterms:created>
  <dcterms:modified xsi:type="dcterms:W3CDTF">2017-03-07T20:56:49Z</dcterms:modified>
</cp:coreProperties>
</file>