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71" r:id="rId4"/>
    <p:sldId id="310" r:id="rId5"/>
    <p:sldId id="308" r:id="rId6"/>
    <p:sldId id="291" r:id="rId7"/>
    <p:sldId id="292" r:id="rId8"/>
    <p:sldId id="301" r:id="rId9"/>
    <p:sldId id="302" r:id="rId10"/>
    <p:sldId id="304" r:id="rId11"/>
    <p:sldId id="311" r:id="rId12"/>
    <p:sldId id="303" r:id="rId13"/>
    <p:sldId id="312" r:id="rId14"/>
    <p:sldId id="30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7" autoAdjust="0"/>
    <p:restoredTop sz="94690" autoAdjust="0"/>
  </p:normalViewPr>
  <p:slideViewPr>
    <p:cSldViewPr snapToGrid="0" snapToObjects="1">
      <p:cViewPr varScale="1">
        <p:scale>
          <a:sx n="169" d="100"/>
          <a:sy n="169" d="100"/>
        </p:scale>
        <p:origin x="-19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3/29/17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7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Genomic variants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3</a:t>
            </a:r>
            <a:r>
              <a:rPr lang="en-US" sz="2800" dirty="0" smtClean="0"/>
              <a:t>/30/</a:t>
            </a:r>
            <a:r>
              <a:rPr lang="en-US" sz="2800" dirty="0" smtClean="0"/>
              <a:t>2017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75" y="1359642"/>
            <a:ext cx="8575365" cy="3392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j</a:t>
            </a:r>
            <a:r>
              <a:rPr lang="en-US" sz="1600" dirty="0" smtClean="0">
                <a:latin typeface="Courier"/>
                <a:cs typeface="Courier"/>
              </a:rPr>
              <a:t>ava </a:t>
            </a:r>
            <a:r>
              <a:rPr lang="en-US" sz="1600" dirty="0">
                <a:latin typeface="Courier"/>
                <a:cs typeface="Courier"/>
              </a:rPr>
              <a:t>-</a:t>
            </a:r>
            <a:r>
              <a:rPr lang="en-US" sz="1600" dirty="0" smtClean="0">
                <a:latin typeface="Courier"/>
                <a:cs typeface="Courier"/>
              </a:rPr>
              <a:t>Xmx6g </a:t>
            </a:r>
            <a:r>
              <a:rPr lang="en-US" sz="1600" dirty="0">
                <a:latin typeface="Courier"/>
                <a:cs typeface="Courier"/>
              </a:rPr>
              <a:t>-jar /homes/liu3zhen/local/jars/</a:t>
            </a:r>
            <a:r>
              <a:rPr lang="en-US" sz="1600" dirty="0" err="1">
                <a:latin typeface="Courier"/>
                <a:cs typeface="Courier"/>
              </a:rPr>
              <a:t>GenomeAnalysisTK.jar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-</a:t>
            </a:r>
            <a:r>
              <a:rPr lang="en-US" sz="1600" dirty="0">
                <a:latin typeface="Courier"/>
                <a:cs typeface="Courier"/>
              </a:rPr>
              <a:t>T </a:t>
            </a:r>
            <a:r>
              <a:rPr lang="en-US" sz="1600" dirty="0" err="1">
                <a:latin typeface="Courier"/>
                <a:cs typeface="Courier"/>
              </a:rPr>
              <a:t>SelectVariants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-</a:t>
            </a:r>
            <a:r>
              <a:rPr lang="en-US" sz="1600" dirty="0">
                <a:latin typeface="Courier"/>
                <a:cs typeface="Courier"/>
              </a:rPr>
              <a:t>R ../</a:t>
            </a:r>
            <a:r>
              <a:rPr lang="en-US" sz="1600" dirty="0" smtClean="0">
                <a:latin typeface="Courier"/>
                <a:cs typeface="Courier"/>
              </a:rPr>
              <a:t>references/</a:t>
            </a:r>
            <a:r>
              <a:rPr lang="en-US" sz="1600" dirty="0">
                <a:latin typeface="Courier"/>
                <a:cs typeface="Courier"/>
              </a:rPr>
              <a:t>Ecoli_k12_MG1655.</a:t>
            </a:r>
            <a:r>
              <a:rPr lang="en-US" sz="1600" dirty="0" smtClean="0">
                <a:latin typeface="Courier"/>
                <a:cs typeface="Courier"/>
              </a:rPr>
              <a:t>fasta \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-</a:t>
            </a:r>
            <a:r>
              <a:rPr lang="en-US" sz="1600" dirty="0">
                <a:latin typeface="Courier"/>
                <a:cs typeface="Courier"/>
              </a:rPr>
              <a:t>-variant </a:t>
            </a:r>
            <a:r>
              <a:rPr lang="en-US" sz="1600" dirty="0" err="1" smtClean="0">
                <a:latin typeface="Courier"/>
                <a:cs typeface="Courier"/>
              </a:rPr>
              <a:t>snp.both.vcf</a:t>
            </a:r>
            <a:r>
              <a:rPr lang="en-US" sz="1600" dirty="0" smtClean="0">
                <a:latin typeface="Courier"/>
                <a:cs typeface="Courier"/>
              </a:rPr>
              <a:t> \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-</a:t>
            </a:r>
            <a:r>
              <a:rPr lang="en-US" sz="1600" dirty="0">
                <a:latin typeface="Courier"/>
                <a:cs typeface="Courier"/>
              </a:rPr>
              <a:t>select 'QD &gt;= 2.0' \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-</a:t>
            </a:r>
            <a:r>
              <a:rPr lang="en-US" sz="1600" dirty="0">
                <a:latin typeface="Courier"/>
                <a:cs typeface="Courier"/>
              </a:rPr>
              <a:t>select 'DP &gt;= 3.0' \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-</a:t>
            </a:r>
            <a:r>
              <a:rPr lang="en-US" sz="1600" dirty="0">
                <a:latin typeface="Courier"/>
                <a:cs typeface="Courier"/>
              </a:rPr>
              <a:t>-</a:t>
            </a:r>
            <a:r>
              <a:rPr lang="en-US" sz="1600" dirty="0" err="1">
                <a:latin typeface="Courier"/>
                <a:cs typeface="Courier"/>
              </a:rPr>
              <a:t>restrictAllelesTo</a:t>
            </a:r>
            <a:r>
              <a:rPr lang="en-US" sz="1600" dirty="0">
                <a:latin typeface="Courier"/>
                <a:cs typeface="Courier"/>
              </a:rPr>
              <a:t> BIALLELIC \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>
                <a:latin typeface="Courier"/>
                <a:cs typeface="Courier"/>
              </a:rPr>
              <a:t> -</a:t>
            </a:r>
            <a:r>
              <a:rPr lang="en-US" sz="1600" dirty="0" err="1" smtClean="0">
                <a:latin typeface="Courier"/>
                <a:cs typeface="Courier"/>
              </a:rPr>
              <a:t>selectType</a:t>
            </a:r>
            <a:r>
              <a:rPr lang="en-US" sz="1600" dirty="0" smtClean="0">
                <a:latin typeface="Courier"/>
                <a:cs typeface="Courier"/>
              </a:rPr>
              <a:t> SNP </a:t>
            </a:r>
            <a:r>
              <a:rPr lang="en-US" sz="16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-</a:t>
            </a:r>
            <a:r>
              <a:rPr lang="en-US" sz="1600" dirty="0">
                <a:latin typeface="Courier"/>
                <a:cs typeface="Courier"/>
              </a:rPr>
              <a:t>o </a:t>
            </a:r>
            <a:r>
              <a:rPr lang="en-US" sz="1600" dirty="0" err="1">
                <a:latin typeface="Courier"/>
                <a:cs typeface="Courier"/>
              </a:rPr>
              <a:t>selected.snp.vcf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274" y="4610849"/>
            <a:ext cx="8330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4F6228"/>
                </a:solidFill>
              </a:rPr>
              <a:t>INFO</a:t>
            </a:r>
            <a:r>
              <a:rPr lang="en-US" dirty="0" smtClean="0"/>
              <a:t>:</a:t>
            </a:r>
          </a:p>
          <a:p>
            <a:r>
              <a:rPr lang="en-US" dirty="0" smtClean="0"/>
              <a:t>AC</a:t>
            </a:r>
            <a:r>
              <a:rPr lang="en-US" dirty="0"/>
              <a:t>=1;AF=0.500;AN=2;BaseQRankSum=1.216;DP=45;Dels=0.00;FS=4.</a:t>
            </a:r>
          </a:p>
          <a:p>
            <a:r>
              <a:rPr lang="en-US" dirty="0"/>
              <a:t>307;HaplotypeScore=0.4958;MLEAC=1;MLEAF=0.500;MQ=60.00;MQ0=0;MQRankSum=-0.429;QD=23.44;ReadPosRankSum=-0.127;SOR=</a:t>
            </a:r>
            <a:r>
              <a:rPr lang="en-US" dirty="0" smtClean="0"/>
              <a:t>1.387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1812" y="6124592"/>
            <a:ext cx="52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example: QD: Variant </a:t>
            </a:r>
            <a:r>
              <a:rPr lang="en-US" dirty="0"/>
              <a:t>Confidence/Quality by Depth</a:t>
            </a:r>
          </a:p>
        </p:txBody>
      </p:sp>
    </p:spTree>
    <p:extLst>
      <p:ext uri="{BB962C8B-B14F-4D97-AF65-F5344CB8AC3E}">
        <p14:creationId xmlns:p14="http://schemas.microsoft.com/office/powerpoint/2010/main" val="101519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VCF to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1588"/>
            <a:ext cx="8521888" cy="2502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j</a:t>
            </a:r>
            <a:r>
              <a:rPr lang="en-US" sz="1600" dirty="0" smtClean="0">
                <a:latin typeface="Courier"/>
                <a:cs typeface="Courier"/>
              </a:rPr>
              <a:t>ava </a:t>
            </a:r>
            <a:r>
              <a:rPr lang="en-US" sz="1600" dirty="0">
                <a:latin typeface="Courier"/>
                <a:cs typeface="Courier"/>
              </a:rPr>
              <a:t>-Xmx6g -jar /homes/liu3zhen/local/jars/</a:t>
            </a:r>
            <a:r>
              <a:rPr lang="en-US" sz="1600" dirty="0" err="1">
                <a:latin typeface="Courier"/>
                <a:cs typeface="Courier"/>
              </a:rPr>
              <a:t>GenomeAnalysisTK.jar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	-</a:t>
            </a:r>
            <a:r>
              <a:rPr lang="en-US" sz="1600" dirty="0">
                <a:latin typeface="Courier"/>
                <a:cs typeface="Courier"/>
              </a:rPr>
              <a:t>T </a:t>
            </a:r>
            <a:r>
              <a:rPr lang="en-US" sz="1600" dirty="0" err="1">
                <a:latin typeface="Courier"/>
                <a:cs typeface="Courier"/>
              </a:rPr>
              <a:t>VariantsToTable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	-</a:t>
            </a:r>
            <a:r>
              <a:rPr lang="en-US" sz="1600" dirty="0">
                <a:latin typeface="Courier"/>
                <a:cs typeface="Courier"/>
              </a:rPr>
              <a:t>R ../</a:t>
            </a:r>
            <a:r>
              <a:rPr lang="en-US" sz="1600" dirty="0" smtClean="0">
                <a:latin typeface="Courier"/>
                <a:cs typeface="Courier"/>
              </a:rPr>
              <a:t>references/Ecoli_k12_MG1655</a:t>
            </a:r>
            <a:r>
              <a:rPr lang="en-US" sz="1600" dirty="0">
                <a:latin typeface="Courier"/>
                <a:cs typeface="Courier"/>
              </a:rPr>
              <a:t>.fasta \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	-</a:t>
            </a:r>
            <a:r>
              <a:rPr lang="en-US" sz="1600" dirty="0">
                <a:latin typeface="Courier"/>
                <a:cs typeface="Courier"/>
              </a:rPr>
              <a:t>F CHROM -F POS -F REF -F ALT -F AC -F AF \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	-</a:t>
            </a:r>
            <a:r>
              <a:rPr lang="en-US" sz="1600" dirty="0">
                <a:latin typeface="Courier"/>
                <a:cs typeface="Courier"/>
              </a:rPr>
              <a:t>-</a:t>
            </a:r>
            <a:r>
              <a:rPr lang="en-US" sz="1600" dirty="0" err="1">
                <a:latin typeface="Courier"/>
                <a:cs typeface="Courier"/>
              </a:rPr>
              <a:t>genotypeFields</a:t>
            </a:r>
            <a:r>
              <a:rPr lang="en-US" sz="1600" dirty="0">
                <a:latin typeface="Courier"/>
                <a:cs typeface="Courier"/>
              </a:rPr>
              <a:t> "GT" \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	-</a:t>
            </a:r>
            <a:r>
              <a:rPr lang="en-US" sz="1600" dirty="0">
                <a:latin typeface="Courier"/>
                <a:cs typeface="Courier"/>
              </a:rPr>
              <a:t>-</a:t>
            </a:r>
            <a:r>
              <a:rPr lang="en-US" sz="1600" dirty="0" err="1">
                <a:latin typeface="Courier"/>
                <a:cs typeface="Courier"/>
              </a:rPr>
              <a:t>allowMissingData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	-</a:t>
            </a:r>
            <a:r>
              <a:rPr lang="en-US" sz="1600" dirty="0">
                <a:latin typeface="Courier"/>
                <a:cs typeface="Courier"/>
              </a:rPr>
              <a:t>-variant </a:t>
            </a:r>
            <a:r>
              <a:rPr lang="en-US" sz="1600" dirty="0" err="1" smtClean="0">
                <a:latin typeface="Courier"/>
                <a:cs typeface="Courier"/>
              </a:rPr>
              <a:t>selected.snp.vcf</a:t>
            </a:r>
            <a:r>
              <a:rPr lang="en-US" sz="1600" dirty="0" smtClean="0">
                <a:latin typeface="Courier"/>
                <a:cs typeface="Courier"/>
              </a:rPr>
              <a:t> \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	-</a:t>
            </a:r>
            <a:r>
              <a:rPr lang="en-US" sz="1600" dirty="0">
                <a:latin typeface="Courier"/>
                <a:cs typeface="Courier"/>
              </a:rPr>
              <a:t>o </a:t>
            </a:r>
            <a:r>
              <a:rPr lang="en-US" sz="1600" dirty="0" err="1" smtClean="0">
                <a:latin typeface="Courier"/>
                <a:cs typeface="Courier"/>
              </a:rPr>
              <a:t>selected.snp.txt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047625"/>
            <a:ext cx="5464248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# Working directory: xxx/Lab08_variants</a:t>
            </a:r>
            <a:r>
              <a:rPr lang="fr-FR" sz="2000" dirty="0" smtClean="0">
                <a:solidFill>
                  <a:srgbClr val="FF0000"/>
                </a:solidFill>
                <a:latin typeface="Courier"/>
                <a:cs typeface="Courier"/>
              </a:rPr>
              <a:t>/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GATK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143" y="5148731"/>
            <a:ext cx="8828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Input: VCF</a:t>
            </a:r>
          </a:p>
          <a:p>
            <a:r>
              <a:rPr lang="en-US" dirty="0" smtClean="0"/>
              <a:t># Output: a table format</a:t>
            </a:r>
          </a:p>
          <a:p>
            <a:r>
              <a:rPr lang="en-US" dirty="0" smtClean="0"/>
              <a:t># Fields: </a:t>
            </a:r>
            <a:r>
              <a:rPr lang="en-US" dirty="0">
                <a:latin typeface="Courier"/>
                <a:cs typeface="Courier"/>
              </a:rPr>
              <a:t>CHROM </a:t>
            </a:r>
            <a:r>
              <a:rPr lang="en-US" dirty="0" smtClean="0">
                <a:latin typeface="Courier"/>
                <a:cs typeface="Courier"/>
              </a:rPr>
              <a:t>POS REF ALT AC(allele counts) AF(Allele frequency)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59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tview</a:t>
            </a:r>
            <a:r>
              <a:rPr lang="en-US" dirty="0" smtClean="0"/>
              <a:t> to check SNPs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992" y="1377483"/>
            <a:ext cx="6853772" cy="3942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samtools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tview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./data/DH10B.parse.bam \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	.</a:t>
            </a:r>
            <a:r>
              <a:rPr lang="en-US" sz="1800" dirty="0">
                <a:latin typeface="Courier"/>
                <a:cs typeface="Courier"/>
              </a:rPr>
              <a:t>/</a:t>
            </a:r>
            <a:r>
              <a:rPr lang="en-US" sz="1800" dirty="0" smtClean="0">
                <a:latin typeface="Courier"/>
                <a:cs typeface="Courier"/>
              </a:rPr>
              <a:t>references/</a:t>
            </a:r>
            <a:r>
              <a:rPr lang="en-US" sz="1800" dirty="0">
                <a:latin typeface="Courier"/>
                <a:cs typeface="Courier"/>
              </a:rPr>
              <a:t>Ecoli_k12_MG1655.</a:t>
            </a:r>
            <a:r>
              <a:rPr lang="en-US" sz="1800" dirty="0" smtClean="0">
                <a:latin typeface="Courier"/>
                <a:cs typeface="Courier"/>
              </a:rPr>
              <a:t>fasta 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-p </a:t>
            </a:r>
            <a:r>
              <a:rPr lang="en-US" sz="1800" dirty="0">
                <a:latin typeface="Courier"/>
                <a:cs typeface="Courier"/>
              </a:rPr>
              <a:t>U00096:1643679</a:t>
            </a: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"/>
                <a:cs typeface="Courier"/>
              </a:rPr>
              <a:t>samtools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tview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./</a:t>
            </a:r>
            <a:r>
              <a:rPr lang="en-US" sz="1800" dirty="0">
                <a:latin typeface="Courier"/>
                <a:cs typeface="Courier"/>
              </a:rPr>
              <a:t>data</a:t>
            </a:r>
            <a:r>
              <a:rPr lang="en-US" sz="1800" dirty="0" smtClean="0">
                <a:latin typeface="Courier"/>
                <a:cs typeface="Courier"/>
              </a:rPr>
              <a:t>/</a:t>
            </a:r>
            <a:r>
              <a:rPr lang="en-US" sz="1800" dirty="0">
                <a:latin typeface="Courier"/>
                <a:cs typeface="Courier"/>
              </a:rPr>
              <a:t>MG1655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>
                <a:latin typeface="Courier"/>
                <a:cs typeface="Courier"/>
              </a:rPr>
              <a:t>parse.bam </a:t>
            </a:r>
            <a:r>
              <a:rPr lang="en-US" sz="18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>
                <a:latin typeface="Courier"/>
                <a:cs typeface="Courier"/>
              </a:rPr>
              <a:t>/reference/Ecoli_k12_MG1655.</a:t>
            </a:r>
            <a:r>
              <a:rPr lang="en-US" sz="1800" dirty="0" smtClean="0">
                <a:latin typeface="Courier"/>
                <a:cs typeface="Courier"/>
              </a:rPr>
              <a:t>fasta 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-p </a:t>
            </a:r>
            <a:r>
              <a:rPr lang="en-US" sz="1800" dirty="0">
                <a:latin typeface="Courier"/>
                <a:cs typeface="Courier"/>
              </a:rPr>
              <a:t>U00096:1643679</a:t>
            </a:r>
          </a:p>
          <a:p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try  more sites: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1. U00096:1357202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2. U00096:</a:t>
            </a:r>
            <a:r>
              <a:rPr lang="en-US" sz="1800" dirty="0" smtClean="0">
                <a:latin typeface="Courier"/>
                <a:cs typeface="Courier"/>
              </a:rPr>
              <a:t>4296380</a:t>
            </a: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70000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553887"/>
          </a:xfrm>
        </p:spPr>
        <p:txBody>
          <a:bodyPr/>
          <a:lstStyle/>
          <a:p>
            <a:r>
              <a:rPr lang="en-US" dirty="0" smtClean="0"/>
              <a:t>transfer data from </a:t>
            </a:r>
            <a:r>
              <a:rPr lang="en-US" dirty="0" err="1" smtClean="0"/>
              <a:t>Beocat</a:t>
            </a:r>
            <a:r>
              <a:rPr lang="en-US" dirty="0" smtClean="0"/>
              <a:t> to your laptops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4418" y="2645135"/>
            <a:ext cx="6186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scp</a:t>
            </a:r>
            <a:r>
              <a:rPr lang="en-US" sz="2400" dirty="0" smtClean="0"/>
              <a:t> &lt;</a:t>
            </a:r>
            <a:r>
              <a:rPr lang="en-US" sz="2400" dirty="0" err="1" smtClean="0"/>
              <a:t>eid</a:t>
            </a:r>
            <a:r>
              <a:rPr lang="en-US" sz="2400" dirty="0" smtClean="0"/>
              <a:t>&gt;@</a:t>
            </a:r>
            <a:r>
              <a:rPr lang="en-US" sz="2400" dirty="0" err="1" smtClean="0"/>
              <a:t>beocat.cis.ksu.edu</a:t>
            </a:r>
            <a:r>
              <a:rPr lang="en-US" sz="2400" dirty="0" smtClean="0"/>
              <a:t>:&lt;</a:t>
            </a:r>
            <a:r>
              <a:rPr lang="en-US" sz="2400" dirty="0" err="1" smtClean="0"/>
              <a:t>path_to_data</a:t>
            </a:r>
            <a:r>
              <a:rPr lang="en-US" sz="2400" dirty="0" smtClean="0"/>
              <a:t>&gt; 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1993" y="3659604"/>
            <a:ext cx="1842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 </a:t>
            </a:r>
            <a:r>
              <a:rPr lang="en-US" sz="2400" dirty="0" err="1" smtClean="0"/>
              <a:t>Cyberduck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9124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IGV to check SNPs</a:t>
            </a:r>
            <a:endParaRPr lang="en-US" dirty="0"/>
          </a:p>
        </p:txBody>
      </p:sp>
      <p:pic>
        <p:nvPicPr>
          <p:cNvPr id="4" name="Content Placeholder 3" descr="Screen Shot 2015-03-25 at 11.46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4" r="-1914"/>
          <a:stretch>
            <a:fillRect/>
          </a:stretch>
        </p:blipFill>
        <p:spPr>
          <a:xfrm>
            <a:off x="457200" y="1713196"/>
            <a:ext cx="8229600" cy="4741288"/>
          </a:xfrm>
        </p:spPr>
      </p:pic>
      <p:sp>
        <p:nvSpPr>
          <p:cNvPr id="3" name="TextBox 2"/>
          <p:cNvSpPr txBox="1"/>
          <p:nvPr/>
        </p:nvSpPr>
        <p:spPr>
          <a:xfrm>
            <a:off x="725731" y="1192320"/>
            <a:ext cx="590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U00096:xxxxxx U00096: </a:t>
            </a:r>
            <a:r>
              <a:rPr lang="en-US" dirty="0" err="1" smtClean="0"/>
              <a:t>xxxxxxx</a:t>
            </a:r>
            <a:r>
              <a:rPr lang="en-US" dirty="0" smtClean="0"/>
              <a:t> (separated by a blank space)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48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 smtClean="0"/>
              <a:t>Goal of today’s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958" y="1935039"/>
            <a:ext cx="6634496" cy="25060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GATK</a:t>
            </a:r>
          </a:p>
          <a:p>
            <a:r>
              <a:rPr lang="en-US" sz="2800" dirty="0" err="1" smtClean="0"/>
              <a:t>tview</a:t>
            </a:r>
            <a:r>
              <a:rPr lang="en-US" sz="2800" dirty="0" smtClean="0"/>
              <a:t> to visualize SNPs</a:t>
            </a:r>
          </a:p>
          <a:p>
            <a:r>
              <a:rPr lang="en-US" sz="2800" dirty="0" err="1" smtClean="0"/>
              <a:t>Cyberduck</a:t>
            </a:r>
            <a:r>
              <a:rPr lang="en-US" sz="2800" dirty="0" smtClean="0"/>
              <a:t> </a:t>
            </a:r>
            <a:r>
              <a:rPr lang="en-US" sz="2800" dirty="0"/>
              <a:t>for data </a:t>
            </a:r>
            <a:r>
              <a:rPr lang="en-US" sz="2800" dirty="0" smtClean="0"/>
              <a:t>transferring</a:t>
            </a:r>
          </a:p>
          <a:p>
            <a:r>
              <a:rPr lang="en-US" sz="2800" dirty="0"/>
              <a:t>IGV to visualize SNPs</a:t>
            </a:r>
          </a:p>
          <a:p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574" y="1450798"/>
            <a:ext cx="7213204" cy="33328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dirty="0" smtClean="0"/>
              <a:t># </a:t>
            </a:r>
            <a:r>
              <a:rPr lang="fr-FR" dirty="0" err="1" smtClean="0"/>
              <a:t>create</a:t>
            </a:r>
            <a:r>
              <a:rPr lang="fr-FR" dirty="0" smtClean="0"/>
              <a:t> a new directory for </a:t>
            </a:r>
            <a:r>
              <a:rPr lang="fr-FR" dirty="0" err="1" smtClean="0"/>
              <a:t>today's</a:t>
            </a:r>
            <a:r>
              <a:rPr lang="fr-FR" dirty="0" smtClean="0"/>
              <a:t> practice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err="1" smtClean="0">
                <a:latin typeface="Courier"/>
                <a:cs typeface="Courier"/>
              </a:rPr>
              <a:t>mkdir</a:t>
            </a:r>
            <a:r>
              <a:rPr lang="fr-FR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Lab08_variants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latin typeface="Courier"/>
                <a:cs typeface="Courier"/>
              </a:rPr>
              <a:t>cd </a:t>
            </a:r>
            <a:r>
              <a:rPr lang="en-US" dirty="0"/>
              <a:t>Lab08_variants</a:t>
            </a:r>
            <a:endParaRPr lang="fr-FR" dirty="0" smtClean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urier"/>
                <a:cs typeface="Courier"/>
              </a:rPr>
              <a:t>mkdir</a:t>
            </a:r>
            <a:r>
              <a:rPr lang="en-US" dirty="0" smtClean="0">
                <a:latin typeface="Courier"/>
                <a:cs typeface="Courier"/>
              </a:rPr>
              <a:t> GATK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urier"/>
                <a:cs typeface="Courier"/>
              </a:rPr>
              <a:t>mkdir</a:t>
            </a:r>
            <a:r>
              <a:rPr lang="en-US" dirty="0" smtClean="0">
                <a:latin typeface="Courier"/>
                <a:cs typeface="Courier"/>
              </a:rPr>
              <a:t> reference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urier"/>
                <a:cs typeface="Courier"/>
              </a:rPr>
              <a:t>mkdir</a:t>
            </a:r>
            <a:r>
              <a:rPr lang="en-US" dirty="0" smtClean="0">
                <a:latin typeface="Courier"/>
                <a:cs typeface="Courier"/>
              </a:rPr>
              <a:t> data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9196"/>
            <a:ext cx="8229600" cy="3638680"/>
          </a:xfrm>
        </p:spPr>
        <p:txBody>
          <a:bodyPr>
            <a:normAutofit/>
          </a:bodyPr>
          <a:lstStyle/>
          <a:p>
            <a:r>
              <a:rPr lang="en-US" dirty="0" smtClean="0"/>
              <a:t>Discover variants of two </a:t>
            </a:r>
            <a:r>
              <a:rPr lang="en-US" dirty="0" err="1" smtClean="0"/>
              <a:t>E.coli</a:t>
            </a:r>
            <a:r>
              <a:rPr lang="en-US" dirty="0" smtClean="0"/>
              <a:t> strains </a:t>
            </a:r>
            <a:r>
              <a:rPr lang="en-US" dirty="0"/>
              <a:t>DH10B and </a:t>
            </a:r>
            <a:r>
              <a:rPr lang="en-US" dirty="0" smtClean="0"/>
              <a:t>MG1655 relative to a reference genome</a:t>
            </a:r>
            <a:endParaRPr lang="en-US" sz="1800" dirty="0">
              <a:latin typeface="Courier"/>
              <a:cs typeface="Courier"/>
            </a:endParaRPr>
          </a:p>
          <a:p>
            <a:endParaRPr lang="en-US" dirty="0" smtClean="0"/>
          </a:p>
          <a:p>
            <a:r>
              <a:rPr lang="en-US" dirty="0"/>
              <a:t>Reference genome: </a:t>
            </a:r>
            <a:r>
              <a:rPr lang="en-US" dirty="0" err="1"/>
              <a:t>E.coli</a:t>
            </a:r>
            <a:r>
              <a:rPr lang="en-US" dirty="0"/>
              <a:t> K-12 </a:t>
            </a:r>
            <a:r>
              <a:rPr lang="fr-FR" dirty="0"/>
              <a:t>MG1655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Illumina</a:t>
            </a:r>
            <a:r>
              <a:rPr lang="en-US" dirty="0" smtClean="0"/>
              <a:t> data sets: DH10B and MG1655</a:t>
            </a:r>
          </a:p>
        </p:txBody>
      </p:sp>
    </p:spTree>
    <p:extLst>
      <p:ext uri="{BB962C8B-B14F-4D97-AF65-F5344CB8AC3E}">
        <p14:creationId xmlns:p14="http://schemas.microsoft.com/office/powerpoint/2010/main" val="2639974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links to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021"/>
            <a:ext cx="8373138" cy="54918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# </a:t>
            </a:r>
            <a:r>
              <a:rPr lang="en-US" dirty="0" err="1" smtClean="0"/>
              <a:t>E.coli</a:t>
            </a:r>
            <a:r>
              <a:rPr lang="en-US" dirty="0" smtClean="0"/>
              <a:t> K-12 </a:t>
            </a:r>
            <a:r>
              <a:rPr lang="fr-FR" dirty="0" smtClean="0"/>
              <a:t>MG1655 </a:t>
            </a:r>
            <a:r>
              <a:rPr lang="fr-FR" dirty="0" err="1" smtClean="0"/>
              <a:t>reference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smtClean="0">
                <a:latin typeface="Courier"/>
                <a:cs typeface="Courier"/>
              </a:rPr>
              <a:t>cd reference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err="1" smtClean="0">
                <a:latin typeface="Courier"/>
                <a:cs typeface="Courier"/>
              </a:rPr>
              <a:t>ln</a:t>
            </a:r>
            <a:r>
              <a:rPr lang="en-US" sz="1800" dirty="0" smtClean="0">
                <a:latin typeface="Courier"/>
                <a:cs typeface="Courier"/>
              </a:rPr>
              <a:t> -s </a:t>
            </a:r>
            <a:r>
              <a:rPr lang="en-US" sz="1800" dirty="0"/>
              <a:t>/homes/liu3zhen/teaching/BA17/Lab08_variants/references</a:t>
            </a:r>
            <a:r>
              <a:rPr lang="en-US" sz="1800" dirty="0" smtClean="0"/>
              <a:t>* .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c</a:t>
            </a:r>
            <a:r>
              <a:rPr lang="en-US" sz="1800" dirty="0" smtClean="0">
                <a:latin typeface="Courier"/>
                <a:cs typeface="Courier"/>
              </a:rPr>
              <a:t>d ..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solidFill>
                  <a:prstClr val="black"/>
                </a:solidFill>
              </a:rPr>
              <a:t># Alignment data</a:t>
            </a:r>
            <a:r>
              <a:rPr lang="en-US" sz="1800" dirty="0" smtClean="0">
                <a:latin typeface="Courier"/>
                <a:cs typeface="Courier"/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smtClean="0">
                <a:latin typeface="Courier"/>
                <a:cs typeface="Courier"/>
              </a:rPr>
              <a:t>cd data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err="1" smtClean="0">
                <a:latin typeface="Courier"/>
                <a:cs typeface="Courier"/>
              </a:rPr>
              <a:t>ln</a:t>
            </a:r>
            <a:r>
              <a:rPr lang="en-US" sz="1800" dirty="0" smtClean="0">
                <a:latin typeface="Courier"/>
                <a:cs typeface="Courier"/>
              </a:rPr>
              <a:t> -s </a:t>
            </a:r>
            <a:r>
              <a:rPr lang="en-US" sz="1800" dirty="0"/>
              <a:t>/homes/liu3zhen/teaching/PLPTH613/Lab08_variants/</a:t>
            </a:r>
            <a:r>
              <a:rPr lang="en-US" sz="1800" dirty="0" smtClean="0"/>
              <a:t>data/* .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c</a:t>
            </a:r>
            <a:r>
              <a:rPr lang="en-US" sz="1800" dirty="0" smtClean="0">
                <a:latin typeface="Courier"/>
                <a:cs typeface="Courier"/>
              </a:rPr>
              <a:t>d ..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/>
              <a:t># DH10B.parse.bam</a:t>
            </a:r>
          </a:p>
          <a:p>
            <a:pPr marL="0" indent="0">
              <a:buNone/>
            </a:pPr>
            <a:r>
              <a:rPr lang="en-US" sz="1800" dirty="0"/>
              <a:t># </a:t>
            </a:r>
            <a:r>
              <a:rPr lang="en-US" sz="1800" dirty="0" smtClean="0"/>
              <a:t>DH10B.parse.bam.bai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# MG1655</a:t>
            </a:r>
            <a:r>
              <a:rPr lang="en-US" sz="1800" dirty="0"/>
              <a:t>.</a:t>
            </a:r>
            <a:r>
              <a:rPr lang="en-US" sz="1800" dirty="0" smtClean="0"/>
              <a:t>parse.bam</a:t>
            </a:r>
          </a:p>
          <a:p>
            <a:pPr marL="0" indent="0">
              <a:buNone/>
            </a:pPr>
            <a:r>
              <a:rPr lang="en-US" sz="1800" dirty="0"/>
              <a:t># MG1655.</a:t>
            </a:r>
            <a:r>
              <a:rPr lang="en-US" sz="1800" dirty="0" smtClean="0"/>
              <a:t>parse.bam.bai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74619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BWA alignment (show scripts)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578" y="1172378"/>
            <a:ext cx="7692222" cy="52104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>
                <a:latin typeface="Courier New"/>
                <a:cs typeface="Courier New"/>
              </a:rPr>
              <a:t>## index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bwa</a:t>
            </a:r>
            <a:r>
              <a:rPr lang="en-US" sz="1800" dirty="0">
                <a:latin typeface="Courier New"/>
                <a:cs typeface="Courier New"/>
              </a:rPr>
              <a:t> index MG1655.fasta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### alignment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>
                <a:latin typeface="Courier New"/>
                <a:cs typeface="Courier New"/>
              </a:rPr>
              <a:t>#####################################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### specify input files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ref=MG1655</a:t>
            </a:r>
            <a:r>
              <a:rPr lang="en-US" sz="1800" dirty="0">
                <a:latin typeface="Courier New"/>
                <a:cs typeface="Courier New"/>
              </a:rPr>
              <a:t>.</a:t>
            </a:r>
            <a:r>
              <a:rPr lang="en-US" sz="1800" dirty="0" smtClean="0">
                <a:latin typeface="Courier New"/>
                <a:cs typeface="Courier New"/>
              </a:rPr>
              <a:t>fasta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pe1</a:t>
            </a:r>
            <a:r>
              <a:rPr lang="en-US" sz="1800" dirty="0" smtClean="0">
                <a:latin typeface="Courier New"/>
                <a:cs typeface="Courier New"/>
              </a:rPr>
              <a:t>=x.pair1</a:t>
            </a:r>
            <a:r>
              <a:rPr lang="en-US" sz="1800" dirty="0">
                <a:latin typeface="Courier New"/>
                <a:cs typeface="Courier New"/>
              </a:rPr>
              <a:t>.</a:t>
            </a:r>
            <a:r>
              <a:rPr lang="en-US" sz="1800" dirty="0" smtClean="0">
                <a:latin typeface="Courier New"/>
                <a:cs typeface="Courier New"/>
              </a:rPr>
              <a:t>fq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pe2</a:t>
            </a:r>
            <a:r>
              <a:rPr lang="en-US" sz="1800" dirty="0" smtClean="0">
                <a:latin typeface="Courier New"/>
                <a:cs typeface="Courier New"/>
              </a:rPr>
              <a:t>=x.pair2</a:t>
            </a:r>
            <a:r>
              <a:rPr lang="en-US" sz="1800" dirty="0">
                <a:latin typeface="Courier New"/>
                <a:cs typeface="Courier New"/>
              </a:rPr>
              <a:t>.</a:t>
            </a:r>
            <a:r>
              <a:rPr lang="en-US" sz="1800" dirty="0" smtClean="0">
                <a:latin typeface="Courier New"/>
                <a:cs typeface="Courier New"/>
              </a:rPr>
              <a:t>fq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>
                <a:latin typeface="Courier New"/>
                <a:cs typeface="Courier New"/>
              </a:rPr>
              <a:t>## alignment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 </a:t>
            </a:r>
            <a:r>
              <a:rPr lang="en-US" sz="1800" dirty="0" err="1" smtClean="0">
                <a:latin typeface="Courier New"/>
                <a:cs typeface="Courier New"/>
              </a:rPr>
              <a:t>bwa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mem</a:t>
            </a:r>
            <a:r>
              <a:rPr lang="en-US" sz="1800" dirty="0">
                <a:latin typeface="Courier New"/>
                <a:cs typeface="Courier New"/>
              </a:rPr>
              <a:t> -T 40 $ref $pe1 $pe2 1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  <a:r>
              <a:rPr lang="en-US" sz="1800" dirty="0" err="1" smtClean="0">
                <a:latin typeface="Courier New"/>
                <a:cs typeface="Courier New"/>
              </a:rPr>
              <a:t>aln.sam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2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  <a:r>
              <a:rPr lang="en-US" sz="1800" dirty="0" err="1" smtClean="0">
                <a:latin typeface="Courier New"/>
                <a:cs typeface="Courier New"/>
              </a:rPr>
              <a:t>aln.log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bwa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mem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 -T 40 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–R </a:t>
            </a:r>
            <a:r>
              <a:rPr lang="fr-FR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'</a:t>
            </a:r>
            <a:r>
              <a:rPr lang="fr-FR" sz="1800" b="1" dirty="0">
                <a:solidFill>
                  <a:srgbClr val="FF0000"/>
                </a:solidFill>
                <a:latin typeface="Courier New"/>
                <a:cs typeface="Courier New"/>
              </a:rPr>
              <a:t>@RG\tID:S1\tSM:DH10B</a:t>
            </a:r>
            <a:r>
              <a:rPr lang="fr-FR" sz="1800" dirty="0">
                <a:solidFill>
                  <a:srgbClr val="FF0000"/>
                </a:solidFill>
                <a:latin typeface="Courier New"/>
                <a:cs typeface="Courier New"/>
              </a:rPr>
              <a:t>'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$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ref $pe1 $pe2 1&gt;</a:t>
            </a: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aln.sam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 2&gt;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aln.log</a:t>
            </a:r>
            <a:endParaRPr lang="en-US" sz="18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20825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alignments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2213" y="1313016"/>
            <a:ext cx="6495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/>
                <a:cs typeface="Courier New"/>
              </a:rPr>
              <a:t>samtools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flagstat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./data/DH10B.parse.bam</a:t>
            </a:r>
          </a:p>
          <a:p>
            <a:r>
              <a:rPr lang="en-US" sz="2000" dirty="0" err="1">
                <a:latin typeface="Courier New"/>
                <a:cs typeface="Courier New"/>
              </a:rPr>
              <a:t>samtools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flagstat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./data/MG1655</a:t>
            </a:r>
            <a:r>
              <a:rPr lang="en-US" sz="2000" dirty="0">
                <a:latin typeface="Courier New"/>
                <a:cs typeface="Courier New"/>
              </a:rPr>
              <a:t>.</a:t>
            </a:r>
            <a:r>
              <a:rPr lang="en-US" sz="2000" dirty="0" smtClean="0">
                <a:latin typeface="Courier New"/>
                <a:cs typeface="Courier New"/>
              </a:rPr>
              <a:t>parse.bam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2213" y="2492328"/>
            <a:ext cx="6956852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936747 + 0 in total (QC-passed reads + QC-failed reads)</a:t>
            </a:r>
          </a:p>
          <a:p>
            <a:r>
              <a:rPr lang="en-US" sz="1600" dirty="0">
                <a:latin typeface="Courier New"/>
                <a:cs typeface="Courier New"/>
              </a:rPr>
              <a:t>0 + 0 secondary</a:t>
            </a:r>
          </a:p>
          <a:p>
            <a:r>
              <a:rPr lang="en-US" sz="1600" dirty="0">
                <a:latin typeface="Courier New"/>
                <a:cs typeface="Courier New"/>
              </a:rPr>
              <a:t>2 + 0 supplementary</a:t>
            </a:r>
          </a:p>
          <a:p>
            <a:r>
              <a:rPr lang="en-US" sz="1600" dirty="0">
                <a:latin typeface="Courier New"/>
                <a:cs typeface="Courier New"/>
              </a:rPr>
              <a:t>0 + 0 duplicates</a:t>
            </a:r>
          </a:p>
          <a:p>
            <a:r>
              <a:rPr lang="en-US" sz="1600" dirty="0">
                <a:latin typeface="Courier New"/>
                <a:cs typeface="Courier New"/>
              </a:rPr>
              <a:t>936747 + 0 mapped (100.00%:-nan%)</a:t>
            </a:r>
          </a:p>
          <a:p>
            <a:r>
              <a:rPr lang="en-US" sz="1600" dirty="0">
                <a:latin typeface="Courier New"/>
                <a:cs typeface="Courier New"/>
              </a:rPr>
              <a:t>936745 + 0 paired in sequencing</a:t>
            </a:r>
          </a:p>
          <a:p>
            <a:r>
              <a:rPr lang="en-US" sz="1600" dirty="0">
                <a:latin typeface="Courier New"/>
                <a:cs typeface="Courier New"/>
              </a:rPr>
              <a:t>471775 + 0 read1</a:t>
            </a:r>
          </a:p>
          <a:p>
            <a:r>
              <a:rPr lang="en-US" sz="1600" dirty="0">
                <a:latin typeface="Courier New"/>
                <a:cs typeface="Courier New"/>
              </a:rPr>
              <a:t>464970 + 0 read2</a:t>
            </a:r>
          </a:p>
          <a:p>
            <a:r>
              <a:rPr lang="en-US" sz="1600" u="sng" dirty="0">
                <a:latin typeface="Courier New"/>
                <a:cs typeface="Courier New"/>
              </a:rPr>
              <a:t>933933 + 0 properly paired (99.70%:-nan%)</a:t>
            </a:r>
          </a:p>
          <a:p>
            <a:r>
              <a:rPr lang="en-US" sz="1600" dirty="0">
                <a:latin typeface="Courier New"/>
                <a:cs typeface="Courier New"/>
              </a:rPr>
              <a:t>934412 + 0 with itself and mate mapped</a:t>
            </a:r>
          </a:p>
          <a:p>
            <a:r>
              <a:rPr lang="en-US" sz="1600" dirty="0">
                <a:latin typeface="Courier New"/>
                <a:cs typeface="Courier New"/>
              </a:rPr>
              <a:t>2333 + 0 singletons (0.25%:-nan%)</a:t>
            </a:r>
          </a:p>
          <a:p>
            <a:r>
              <a:rPr lang="en-US" sz="1600" dirty="0">
                <a:latin typeface="Courier New"/>
                <a:cs typeface="Courier New"/>
              </a:rPr>
              <a:t>0 + 0 with mate mapped to a different </a:t>
            </a:r>
            <a:r>
              <a:rPr lang="en-US" sz="1600" dirty="0" err="1">
                <a:latin typeface="Courier New"/>
                <a:cs typeface="Courier New"/>
              </a:rPr>
              <a:t>chr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0 + 0 with mate mapped to a different </a:t>
            </a:r>
            <a:r>
              <a:rPr lang="en-US" sz="1600" dirty="0" err="1">
                <a:latin typeface="Courier New"/>
                <a:cs typeface="Courier New"/>
              </a:rPr>
              <a:t>chr</a:t>
            </a:r>
            <a:r>
              <a:rPr lang="en-US" sz="1600" dirty="0">
                <a:latin typeface="Courier New"/>
                <a:cs typeface="Courier New"/>
              </a:rPr>
              <a:t> (</a:t>
            </a:r>
            <a:r>
              <a:rPr lang="en-US" sz="1600" dirty="0" err="1">
                <a:latin typeface="Courier New"/>
                <a:cs typeface="Courier New"/>
              </a:rPr>
              <a:t>mapQ</a:t>
            </a:r>
            <a:r>
              <a:rPr lang="en-US" sz="1600" dirty="0">
                <a:latin typeface="Courier New"/>
                <a:cs typeface="Courier New"/>
              </a:rPr>
              <a:t>&gt;=5)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3122" y="5887597"/>
            <a:ext cx="3810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tips: </a:t>
            </a:r>
            <a:r>
              <a:rPr lang="en-US" dirty="0" err="1" smtClean="0"/>
              <a:t>samtools</a:t>
            </a:r>
            <a:r>
              <a:rPr lang="en-US" dirty="0" smtClean="0"/>
              <a:t> flags 147</a:t>
            </a:r>
          </a:p>
          <a:p>
            <a:r>
              <a:rPr lang="en-US" dirty="0"/>
              <a:t>PAIRED,PROPER_PAIR,REVERSE,READ2</a:t>
            </a:r>
          </a:p>
        </p:txBody>
      </p:sp>
    </p:spTree>
    <p:extLst>
      <p:ext uri="{BB962C8B-B14F-4D97-AF65-F5344CB8AC3E}">
        <p14:creationId xmlns:p14="http://schemas.microsoft.com/office/powerpoint/2010/main" val="132318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55" y="274638"/>
            <a:ext cx="8771849" cy="772987"/>
          </a:xfrm>
        </p:spPr>
        <p:txBody>
          <a:bodyPr/>
          <a:lstStyle/>
          <a:p>
            <a:r>
              <a:rPr lang="en-US" dirty="0" smtClean="0"/>
              <a:t>Prior to GATK, the reference genome needs to be indexed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889" y="2170185"/>
            <a:ext cx="7258014" cy="3022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### index 1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java </a:t>
            </a:r>
            <a:r>
              <a:rPr lang="en-US" sz="1800" dirty="0">
                <a:latin typeface="Courier"/>
                <a:cs typeface="Courier"/>
              </a:rPr>
              <a:t>-jar /homes/liu3zhen/local/jars/</a:t>
            </a:r>
            <a:r>
              <a:rPr lang="en-US" sz="1800" dirty="0" err="1" smtClean="0">
                <a:latin typeface="Courier"/>
                <a:cs typeface="Courier"/>
              </a:rPr>
              <a:t>picard.jar</a:t>
            </a:r>
            <a:r>
              <a:rPr lang="en-US" sz="18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</a:t>
            </a:r>
            <a:r>
              <a:rPr lang="en-US" sz="1800" dirty="0" err="1" smtClean="0">
                <a:latin typeface="Courier"/>
                <a:cs typeface="Courier"/>
              </a:rPr>
              <a:t>CreateSequenceDictionary</a:t>
            </a:r>
            <a:r>
              <a:rPr lang="en-US" sz="18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R=Ecoli_k12_MG1655</a:t>
            </a:r>
            <a:r>
              <a:rPr lang="en-US" sz="1800" dirty="0">
                <a:latin typeface="Courier"/>
                <a:cs typeface="Courier"/>
              </a:rPr>
              <a:t>.</a:t>
            </a:r>
            <a:r>
              <a:rPr lang="en-US" sz="1800" dirty="0" smtClean="0">
                <a:latin typeface="Courier"/>
                <a:cs typeface="Courier"/>
              </a:rPr>
              <a:t>fasta 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O=Ecoli_k12_MG1655</a:t>
            </a:r>
            <a:r>
              <a:rPr lang="en-US" sz="1800" dirty="0">
                <a:latin typeface="Courier"/>
                <a:cs typeface="Courier"/>
              </a:rPr>
              <a:t>.</a:t>
            </a:r>
            <a:r>
              <a:rPr lang="en-US" sz="1800" dirty="0" smtClean="0">
                <a:latin typeface="Courier"/>
                <a:cs typeface="Courier"/>
              </a:rPr>
              <a:t>dict</a:t>
            </a: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### index 2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samtools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faidx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Ecoli_k12_MG1655</a:t>
            </a:r>
            <a:r>
              <a:rPr lang="en-US" sz="1800" dirty="0">
                <a:latin typeface="Courier"/>
                <a:cs typeface="Courier"/>
              </a:rPr>
              <a:t>.fasta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542" y="1217363"/>
            <a:ext cx="4742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In the directory of "references"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178" y="5410503"/>
            <a:ext cx="2704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Check the output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300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GATK to SNP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0002"/>
            <a:ext cx="8550134" cy="34345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### using </a:t>
            </a:r>
            <a:r>
              <a:rPr lang="en-US" sz="1600" dirty="0" err="1" smtClean="0">
                <a:latin typeface="Courier"/>
                <a:cs typeface="Courier"/>
              </a:rPr>
              <a:t>UnifiedGenotyper</a:t>
            </a:r>
            <a:r>
              <a:rPr lang="en-US" sz="1600" dirty="0" smtClean="0">
                <a:latin typeface="Courier"/>
                <a:cs typeface="Courier"/>
              </a:rPr>
              <a:t> from GATK to call </a:t>
            </a:r>
            <a:r>
              <a:rPr lang="en-US" sz="1600" dirty="0" err="1" smtClean="0">
                <a:latin typeface="Courier"/>
                <a:cs typeface="Courier"/>
              </a:rPr>
              <a:t>SNPs&amp;INDELs</a:t>
            </a:r>
            <a:r>
              <a:rPr lang="en-US" sz="1600" dirty="0" smtClean="0">
                <a:latin typeface="Courier"/>
                <a:cs typeface="Courier"/>
              </a:rPr>
              <a:t>.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java -Xmx2g -jar </a:t>
            </a:r>
            <a:r>
              <a:rPr lang="en-US" sz="1600" dirty="0">
                <a:latin typeface="Courier"/>
                <a:cs typeface="Courier"/>
              </a:rPr>
              <a:t>/homes/liu3zhen/local/jars/</a:t>
            </a:r>
            <a:r>
              <a:rPr lang="en-US" sz="1600" dirty="0" err="1">
                <a:latin typeface="Courier"/>
                <a:cs typeface="Courier"/>
              </a:rPr>
              <a:t>GenomeAnalysisTK.jar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smtClean="0">
                <a:latin typeface="Courier"/>
                <a:cs typeface="Courier"/>
              </a:rPr>
              <a:t>-</a:t>
            </a:r>
            <a:r>
              <a:rPr lang="en-US" sz="1600" dirty="0">
                <a:latin typeface="Courier"/>
                <a:cs typeface="Courier"/>
              </a:rPr>
              <a:t>T </a:t>
            </a:r>
            <a:r>
              <a:rPr lang="en-US" sz="1600" dirty="0" err="1">
                <a:latin typeface="Courier"/>
                <a:cs typeface="Courier"/>
              </a:rPr>
              <a:t>UnifiedGenotyper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smtClean="0">
                <a:latin typeface="Courier"/>
                <a:cs typeface="Courier"/>
              </a:rPr>
              <a:t>-</a:t>
            </a:r>
            <a:r>
              <a:rPr lang="en-US" sz="1600" dirty="0">
                <a:latin typeface="Courier"/>
                <a:cs typeface="Courier"/>
              </a:rPr>
              <a:t>R ../</a:t>
            </a:r>
            <a:r>
              <a:rPr lang="en-US" sz="1600" dirty="0" smtClean="0">
                <a:latin typeface="Courier"/>
                <a:cs typeface="Courier"/>
              </a:rPr>
              <a:t>references/</a:t>
            </a:r>
            <a:r>
              <a:rPr lang="en-US" sz="1600" dirty="0">
                <a:latin typeface="Courier"/>
                <a:cs typeface="Courier"/>
              </a:rPr>
              <a:t>Ecoli_k12_MG1655.</a:t>
            </a:r>
            <a:r>
              <a:rPr lang="en-US" sz="1600" dirty="0" smtClean="0">
                <a:latin typeface="Courier"/>
                <a:cs typeface="Courier"/>
              </a:rPr>
              <a:t>fasta </a:t>
            </a:r>
            <a:r>
              <a:rPr lang="en-US" sz="16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smtClean="0">
                <a:latin typeface="Courier"/>
                <a:cs typeface="Courier"/>
              </a:rPr>
              <a:t>-</a:t>
            </a:r>
            <a:r>
              <a:rPr lang="en-US" sz="1600" dirty="0">
                <a:latin typeface="Courier"/>
                <a:cs typeface="Courier"/>
              </a:rPr>
              <a:t>I </a:t>
            </a:r>
            <a:r>
              <a:rPr lang="en-US" sz="1600" dirty="0" smtClean="0">
                <a:latin typeface="Courier"/>
                <a:cs typeface="Courier"/>
              </a:rPr>
              <a:t>../data/DH10B.parse.bam \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-I ../data/MG1655.parse.bam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-</a:t>
            </a:r>
            <a:r>
              <a:rPr lang="en-US" sz="1600" dirty="0" err="1" smtClean="0">
                <a:latin typeface="Courier"/>
                <a:cs typeface="Courier"/>
              </a:rPr>
              <a:t>glm</a:t>
            </a:r>
            <a:r>
              <a:rPr lang="en-US" sz="1600" dirty="0" smtClean="0">
                <a:latin typeface="Courier"/>
                <a:cs typeface="Courier"/>
              </a:rPr>
              <a:t> BOTH \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-</a:t>
            </a:r>
            <a:r>
              <a:rPr lang="en-US" sz="1600" dirty="0">
                <a:latin typeface="Courier"/>
                <a:cs typeface="Courier"/>
              </a:rPr>
              <a:t>-</a:t>
            </a:r>
            <a:r>
              <a:rPr lang="en-US" sz="1600" dirty="0" err="1">
                <a:latin typeface="Courier"/>
                <a:cs typeface="Courier"/>
              </a:rPr>
              <a:t>num_threads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4 </a:t>
            </a:r>
            <a:r>
              <a:rPr lang="en-US" sz="16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fr-FR" sz="1600" dirty="0">
                <a:latin typeface="Courier"/>
                <a:cs typeface="Courier"/>
              </a:rPr>
              <a:t>    </a:t>
            </a:r>
            <a:r>
              <a:rPr lang="fr-FR" sz="1600" dirty="0" smtClean="0">
                <a:latin typeface="Courier"/>
                <a:cs typeface="Courier"/>
              </a:rPr>
              <a:t>-</a:t>
            </a:r>
            <a:r>
              <a:rPr lang="fr-FR" sz="1600" dirty="0" err="1">
                <a:latin typeface="Courier"/>
                <a:cs typeface="Courier"/>
              </a:rPr>
              <a:t>ploidy</a:t>
            </a:r>
            <a:r>
              <a:rPr lang="fr-FR" sz="16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smtClean="0">
                <a:latin typeface="Courier"/>
                <a:cs typeface="Courier"/>
              </a:rPr>
              <a:t>-</a:t>
            </a:r>
            <a:r>
              <a:rPr lang="en-US" sz="1600" dirty="0">
                <a:latin typeface="Courier"/>
                <a:cs typeface="Courier"/>
              </a:rPr>
              <a:t>o </a:t>
            </a:r>
            <a:r>
              <a:rPr lang="en-US" sz="1600" dirty="0" err="1" smtClean="0">
                <a:latin typeface="Courier"/>
                <a:cs typeface="Courier"/>
              </a:rPr>
              <a:t>snp.both.vcf</a:t>
            </a:r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8423" y="6038619"/>
            <a:ext cx="879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 5 min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542" y="1217363"/>
            <a:ext cx="3982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In the directory of "GATK"</a:t>
            </a:r>
          </a:p>
        </p:txBody>
      </p:sp>
    </p:spTree>
    <p:extLst>
      <p:ext uri="{BB962C8B-B14F-4D97-AF65-F5344CB8AC3E}">
        <p14:creationId xmlns:p14="http://schemas.microsoft.com/office/powerpoint/2010/main" val="3734059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12098</TotalTime>
  <Words>965</Words>
  <Application>Microsoft Macintosh PowerPoint</Application>
  <PresentationFormat>On-screen Show (4:3)</PresentationFormat>
  <Paragraphs>142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Genomic variants  Bioinformatics Applications (PLPTH813)</vt:lpstr>
      <vt:lpstr>Goal of today’s lab</vt:lpstr>
      <vt:lpstr>directories</vt:lpstr>
      <vt:lpstr>To-do analysis</vt:lpstr>
      <vt:lpstr>Make links to data</vt:lpstr>
      <vt:lpstr>BWA alignment (show scripts)</vt:lpstr>
      <vt:lpstr>Examine alignments</vt:lpstr>
      <vt:lpstr>Prior to GATK, the reference genome needs to be indexed</vt:lpstr>
      <vt:lpstr>GATK to SNP discovery</vt:lpstr>
      <vt:lpstr>Variant filtering</vt:lpstr>
      <vt:lpstr>VCF to table</vt:lpstr>
      <vt:lpstr>tview to check SNPs</vt:lpstr>
      <vt:lpstr>Data transferring</vt:lpstr>
      <vt:lpstr>IGV to check SNPs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153</cp:revision>
  <dcterms:created xsi:type="dcterms:W3CDTF">2014-12-15T18:58:14Z</dcterms:created>
  <dcterms:modified xsi:type="dcterms:W3CDTF">2017-03-30T04:32:35Z</dcterms:modified>
</cp:coreProperties>
</file>