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28"/>
  </p:notesMasterIdLst>
  <p:handoutMasterIdLst>
    <p:handoutMasterId r:id="rId29"/>
  </p:handoutMasterIdLst>
  <p:sldIdLst>
    <p:sldId id="661" r:id="rId2"/>
    <p:sldId id="663" r:id="rId3"/>
    <p:sldId id="665" r:id="rId4"/>
    <p:sldId id="622" r:id="rId5"/>
    <p:sldId id="667" r:id="rId6"/>
    <p:sldId id="624" r:id="rId7"/>
    <p:sldId id="621" r:id="rId8"/>
    <p:sldId id="675" r:id="rId9"/>
    <p:sldId id="639" r:id="rId10"/>
    <p:sldId id="660" r:id="rId11"/>
    <p:sldId id="670" r:id="rId12"/>
    <p:sldId id="633" r:id="rId13"/>
    <p:sldId id="669" r:id="rId14"/>
    <p:sldId id="668" r:id="rId15"/>
    <p:sldId id="644" r:id="rId16"/>
    <p:sldId id="645" r:id="rId17"/>
    <p:sldId id="646" r:id="rId18"/>
    <p:sldId id="671" r:id="rId19"/>
    <p:sldId id="642" r:id="rId20"/>
    <p:sldId id="640" r:id="rId21"/>
    <p:sldId id="674" r:id="rId22"/>
    <p:sldId id="676" r:id="rId23"/>
    <p:sldId id="649" r:id="rId24"/>
    <p:sldId id="638" r:id="rId25"/>
    <p:sldId id="672" r:id="rId26"/>
    <p:sldId id="647" r:id="rId27"/>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DB0021"/>
    <a:srgbClr val="17631F"/>
    <a:srgbClr val="124120"/>
    <a:srgbClr val="007700"/>
    <a:srgbClr val="008000"/>
    <a:srgbClr val="C0504D"/>
    <a:srgbClr val="D64A49"/>
    <a:srgbClr val="8E32EA"/>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77" autoAdjust="0"/>
    <p:restoredTop sz="96226" autoAdjust="0"/>
  </p:normalViewPr>
  <p:slideViewPr>
    <p:cSldViewPr snapToGrid="0" snapToObjects="1">
      <p:cViewPr>
        <p:scale>
          <a:sx n="100" d="100"/>
          <a:sy n="100" d="100"/>
        </p:scale>
        <p:origin x="-10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Optima"/>
                <a:ea typeface="ＭＳ Ｐゴシック" charset="-128"/>
                <a:cs typeface="ＭＳ Ｐゴシック"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Optima" charset="0"/>
              </a:defRPr>
            </a:lvl1pPr>
          </a:lstStyle>
          <a:p>
            <a:pPr>
              <a:defRPr/>
            </a:pPr>
            <a:fld id="{F740E645-315C-B948-A9FB-FB2E786AC6DA}" type="datetime1">
              <a:rPr lang="en-US"/>
              <a:pPr>
                <a:defRPr/>
              </a:pPr>
              <a:t>2/22/17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Optima"/>
                <a:ea typeface="ＭＳ Ｐゴシック" charset="-128"/>
                <a:cs typeface="ＭＳ Ｐゴシック"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Optima" charset="0"/>
              </a:defRPr>
            </a:lvl1pPr>
          </a:lstStyle>
          <a:p>
            <a:pPr>
              <a:defRPr/>
            </a:pPr>
            <a:fld id="{33D88D85-4AFE-DC49-A50E-C037F084A945}" type="slidenum">
              <a:rPr lang="en-US"/>
              <a:pPr>
                <a:defRPr/>
              </a:pPr>
              <a:t>‹#›</a:t>
            </a:fld>
            <a:endParaRPr lang="en-US"/>
          </a:p>
        </p:txBody>
      </p:sp>
    </p:spTree>
    <p:extLst>
      <p:ext uri="{BB962C8B-B14F-4D97-AF65-F5344CB8AC3E}">
        <p14:creationId xmlns:p14="http://schemas.microsoft.com/office/powerpoint/2010/main" val="37841601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FDD0D292-1667-AA42-A234-C614477490B3}" type="datetime1">
              <a:rPr lang="en-US"/>
              <a:pPr>
                <a:defRPr/>
              </a:pPr>
              <a:t>2/22/17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E94CAB5F-7176-944B-A87E-993A9A665619}" type="slidenum">
              <a:rPr lang="en-US"/>
              <a:pPr>
                <a:defRPr/>
              </a:pPr>
              <a:t>‹#›</a:t>
            </a:fld>
            <a:endParaRPr lang="en-US"/>
          </a:p>
        </p:txBody>
      </p:sp>
    </p:spTree>
    <p:extLst>
      <p:ext uri="{BB962C8B-B14F-4D97-AF65-F5344CB8AC3E}">
        <p14:creationId xmlns:p14="http://schemas.microsoft.com/office/powerpoint/2010/main" val="51308440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of extended CIGAR and the pileup output.</a:t>
            </a:r>
          </a:p>
          <a:p>
            <a:endParaRPr lang="en-US" dirty="0" smtClean="0"/>
          </a:p>
          <a:p>
            <a:r>
              <a:rPr lang="en-US" dirty="0" smtClean="0"/>
              <a:t>(a) Alignments of one pair of reads and three single-end reads.</a:t>
            </a:r>
          </a:p>
          <a:p>
            <a:endParaRPr lang="en-US" dirty="0" smtClean="0"/>
          </a:p>
          <a:p>
            <a:r>
              <a:rPr lang="en-US" dirty="0" smtClean="0"/>
              <a:t>(b) The corresponding SAM file. The ‘@SQ’ line in the header section gives the order of reference sequences. Notably, r001 is the name of a read pair. According to FLAG 163 (=1 + 2 + 32 + 128), the read mapped to position 7 is the second read in the pair (128) and regarded as properly paired (1 + 2); its mate is mapped to 37 on the reverse strand (32). Read r002 has three soft-clipped (unaligned) bases. The coordinate shown in SAM is the position of the first aligned base. The CIGAR string for this alignment contains a P (padding) operation which correctly aligns the inserted sequences. Padding operations can be absent when an aligner does not support multiple sequence alignment. The last six bases of read r003 map to position 9, and the first five to position 29 on the reverse strand. The hard clipping operation H indicates that the clipped sequence is not present in the sequence field. The NM tag gives the number of mismatches. Read r004 is aligned across an intron, indicated by the N operation.</a:t>
            </a:r>
          </a:p>
          <a:p>
            <a:endParaRPr lang="en-US" dirty="0" smtClean="0"/>
          </a:p>
          <a:p>
            <a:r>
              <a:rPr lang="en-US" dirty="0" smtClean="0"/>
              <a:t>(c) Simplified pileup output by </a:t>
            </a:r>
            <a:r>
              <a:rPr lang="en-US" dirty="0" err="1" smtClean="0"/>
              <a:t>SAMtools</a:t>
            </a:r>
            <a:r>
              <a:rPr lang="en-US" dirty="0" smtClean="0"/>
              <a:t>. Each line consists of reference name, sorted coordinate, reference base, the number of reads covering the position and read bases. In the fifth field, a dot or a comma denotes a base identical to the reference; a dot or a capital letter denotes a base from a read mapped on the forward strand, while a comma or a lowercase letter on the reverse strand.</a:t>
            </a:r>
          </a:p>
          <a:p>
            <a:endParaRPr lang="en-US" dirty="0"/>
          </a:p>
        </p:txBody>
      </p:sp>
      <p:sp>
        <p:nvSpPr>
          <p:cNvPr id="4" name="Slide Number Placeholder 3"/>
          <p:cNvSpPr>
            <a:spLocks noGrp="1"/>
          </p:cNvSpPr>
          <p:nvPr>
            <p:ph type="sldNum" sz="quarter" idx="10"/>
          </p:nvPr>
        </p:nvSpPr>
        <p:spPr/>
        <p:txBody>
          <a:bodyPr/>
          <a:lstStyle/>
          <a:p>
            <a:fld id="{B7D04CBB-41C6-9848-8788-70E8C4D394B8}" type="slidenum">
              <a:rPr lang="en-US" smtClean="0"/>
              <a:t>2</a:t>
            </a:fld>
            <a:endParaRPr lang="en-US"/>
          </a:p>
        </p:txBody>
      </p:sp>
    </p:spTree>
    <p:extLst>
      <p:ext uri="{BB962C8B-B14F-4D97-AF65-F5344CB8AC3E}">
        <p14:creationId xmlns:p14="http://schemas.microsoft.com/office/powerpoint/2010/main" val="3610504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8D393B-647F-894C-99F4-C8BCECD12818}" type="slidenum">
              <a:rPr lang="en-US"/>
              <a:pPr/>
              <a:t>5</a:t>
            </a:fld>
            <a:endParaRPr lang="en-US"/>
          </a:p>
        </p:txBody>
      </p:sp>
      <p:sp>
        <p:nvSpPr>
          <p:cNvPr id="215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1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71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latin typeface="Helvetica"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revolution</a:t>
            </a:r>
            <a:r>
              <a:rPr lang="en-US" baseline="0" dirty="0" smtClean="0"/>
              <a:t> of sequencing allows for affordable genotyping.</a:t>
            </a:r>
            <a:endParaRPr lang="en-US" dirty="0"/>
          </a:p>
        </p:txBody>
      </p:sp>
      <p:sp>
        <p:nvSpPr>
          <p:cNvPr id="4" name="Slide Number Placeholder 3"/>
          <p:cNvSpPr>
            <a:spLocks noGrp="1"/>
          </p:cNvSpPr>
          <p:nvPr>
            <p:ph type="sldNum" sz="quarter" idx="10"/>
          </p:nvPr>
        </p:nvSpPr>
        <p:spPr/>
        <p:txBody>
          <a:bodyPr/>
          <a:lstStyle/>
          <a:p>
            <a:pPr>
              <a:defRPr/>
            </a:pPr>
            <a:fld id="{E94CAB5F-7176-944B-A87E-993A9A665619}" type="slidenum">
              <a:rPr lang="en-US" smtClean="0"/>
              <a:pPr>
                <a:defRPr/>
              </a:pPr>
              <a:t>7</a:t>
            </a:fld>
            <a:endParaRPr lang="en-US"/>
          </a:p>
        </p:txBody>
      </p:sp>
    </p:spTree>
    <p:extLst>
      <p:ext uri="{BB962C8B-B14F-4D97-AF65-F5344CB8AC3E}">
        <p14:creationId xmlns:p14="http://schemas.microsoft.com/office/powerpoint/2010/main" val="3523445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a:t>
            </a:r>
            <a:endParaRPr lang="en-US" dirty="0"/>
          </a:p>
        </p:txBody>
      </p:sp>
      <p:sp>
        <p:nvSpPr>
          <p:cNvPr id="4" name="Slide Number Placeholder 3"/>
          <p:cNvSpPr>
            <a:spLocks noGrp="1"/>
          </p:cNvSpPr>
          <p:nvPr>
            <p:ph type="sldNum" sz="quarter" idx="10"/>
          </p:nvPr>
        </p:nvSpPr>
        <p:spPr/>
        <p:txBody>
          <a:bodyPr/>
          <a:lstStyle/>
          <a:p>
            <a:pPr>
              <a:defRPr/>
            </a:pPr>
            <a:fld id="{E94CAB5F-7176-944B-A87E-993A9A665619}" type="slidenum">
              <a:rPr lang="en-US" smtClean="0"/>
              <a:pPr>
                <a:defRPr/>
              </a:pPr>
              <a:t>12</a:t>
            </a:fld>
            <a:endParaRPr lang="en-US"/>
          </a:p>
        </p:txBody>
      </p:sp>
    </p:spTree>
    <p:extLst>
      <p:ext uri="{BB962C8B-B14F-4D97-AF65-F5344CB8AC3E}">
        <p14:creationId xmlns:p14="http://schemas.microsoft.com/office/powerpoint/2010/main" val="2728665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lt"/>
              <a:buAutoNum type="arabicPeriod"/>
            </a:pPr>
            <a:r>
              <a:rPr lang="en-US" dirty="0" smtClean="0"/>
              <a:t>Sequence errors</a:t>
            </a:r>
          </a:p>
          <a:p>
            <a:pPr marL="457200" indent="-457200">
              <a:buFont typeface="+mj-lt"/>
              <a:buAutoNum type="arabicPeriod"/>
            </a:pPr>
            <a:r>
              <a:rPr lang="en-US" dirty="0" smtClean="0"/>
              <a:t>Reference errors</a:t>
            </a:r>
          </a:p>
          <a:p>
            <a:pPr marL="457200" indent="-457200">
              <a:buFont typeface="+mj-lt"/>
              <a:buAutoNum type="arabicPeriod"/>
            </a:pPr>
            <a:r>
              <a:rPr lang="en-US" dirty="0" smtClean="0"/>
              <a:t>Alignment issues</a:t>
            </a:r>
          </a:p>
          <a:p>
            <a:pPr marL="457200" indent="-457200">
              <a:buFont typeface="+mj-lt"/>
              <a:buAutoNum type="arabicPeriod"/>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E94CAB5F-7176-944B-A87E-993A9A665619}" type="slidenum">
              <a:rPr lang="en-US" smtClean="0"/>
              <a:pPr>
                <a:defRPr/>
              </a:pPr>
              <a:t>17</a:t>
            </a:fld>
            <a:endParaRPr lang="en-US"/>
          </a:p>
        </p:txBody>
      </p:sp>
    </p:spTree>
    <p:extLst>
      <p:ext uri="{BB962C8B-B14F-4D97-AF65-F5344CB8AC3E}">
        <p14:creationId xmlns:p14="http://schemas.microsoft.com/office/powerpoint/2010/main" val="3316873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4CAB5F-7176-944B-A87E-993A9A665619}" type="slidenum">
              <a:rPr lang="en-US" smtClean="0"/>
              <a:pPr>
                <a:defRPr/>
              </a:pPr>
              <a:t>23</a:t>
            </a:fld>
            <a:endParaRPr lang="en-US"/>
          </a:p>
        </p:txBody>
      </p:sp>
    </p:spTree>
    <p:extLst>
      <p:ext uri="{BB962C8B-B14F-4D97-AF65-F5344CB8AC3E}">
        <p14:creationId xmlns:p14="http://schemas.microsoft.com/office/powerpoint/2010/main" val="872768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2F57970-5BE4-1141-BAFB-683CD335299A}" type="datetime1">
              <a:rPr lang="en-US"/>
              <a:pPr>
                <a:defRPr/>
              </a:pPr>
              <a:t>2/22/17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94314A5-F59A-5A42-AFD5-51FB7C2D94B8}" type="slidenum">
              <a:rPr lang="en-US"/>
              <a:pPr>
                <a:defRPr/>
              </a:pPr>
              <a:t>‹#›</a:t>
            </a:fld>
            <a:endParaRPr lang="en-US"/>
          </a:p>
        </p:txBody>
      </p:sp>
    </p:spTree>
    <p:extLst>
      <p:ext uri="{BB962C8B-B14F-4D97-AF65-F5344CB8AC3E}">
        <p14:creationId xmlns:p14="http://schemas.microsoft.com/office/powerpoint/2010/main" val="2828048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8721536-804C-A741-9E0A-D19809D28727}" type="datetime1">
              <a:rPr lang="en-US"/>
              <a:pPr>
                <a:defRPr/>
              </a:pPr>
              <a:t>2/22/17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4F4AF9-F635-C742-A852-964B760CE530}" type="slidenum">
              <a:rPr lang="en-US"/>
              <a:pPr>
                <a:defRPr/>
              </a:pPr>
              <a:t>‹#›</a:t>
            </a:fld>
            <a:endParaRPr lang="en-US"/>
          </a:p>
        </p:txBody>
      </p:sp>
    </p:spTree>
    <p:extLst>
      <p:ext uri="{BB962C8B-B14F-4D97-AF65-F5344CB8AC3E}">
        <p14:creationId xmlns:p14="http://schemas.microsoft.com/office/powerpoint/2010/main" val="60687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9B64295-34D9-F540-9BCC-24FD3AF69FA1}" type="datetime1">
              <a:rPr lang="en-US"/>
              <a:pPr>
                <a:defRPr/>
              </a:pPr>
              <a:t>2/22/17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CE69A1C-7BAB-1D4B-BE58-A7B8B4AAF551}" type="slidenum">
              <a:rPr lang="en-US"/>
              <a:pPr>
                <a:defRPr/>
              </a:pPr>
              <a:t>‹#›</a:t>
            </a:fld>
            <a:endParaRPr lang="en-US"/>
          </a:p>
        </p:txBody>
      </p:sp>
    </p:spTree>
    <p:extLst>
      <p:ext uri="{BB962C8B-B14F-4D97-AF65-F5344CB8AC3E}">
        <p14:creationId xmlns:p14="http://schemas.microsoft.com/office/powerpoint/2010/main" val="1544557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E12196F-4D27-1542-BAE6-540D6063689C}" type="datetime1">
              <a:rPr lang="en-US"/>
              <a:pPr>
                <a:defRPr/>
              </a:pPr>
              <a:t>2/22/17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E3EFA63-DE6B-1C40-8E13-70DFD3C7F100}" type="slidenum">
              <a:rPr lang="en-US"/>
              <a:pPr>
                <a:defRPr/>
              </a:pPr>
              <a:t>‹#›</a:t>
            </a:fld>
            <a:endParaRPr lang="en-US"/>
          </a:p>
        </p:txBody>
      </p:sp>
    </p:spTree>
    <p:extLst>
      <p:ext uri="{BB962C8B-B14F-4D97-AF65-F5344CB8AC3E}">
        <p14:creationId xmlns:p14="http://schemas.microsoft.com/office/powerpoint/2010/main" val="239707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C731F03-FCCE-3843-ADA4-7D6479FB0868}" type="datetime1">
              <a:rPr lang="en-US"/>
              <a:pPr>
                <a:defRPr/>
              </a:pPr>
              <a:t>2/22/17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BA7B81B-5CF5-014F-8130-0F26BB3DCC16}" type="slidenum">
              <a:rPr lang="en-US"/>
              <a:pPr>
                <a:defRPr/>
              </a:pPr>
              <a:t>‹#›</a:t>
            </a:fld>
            <a:endParaRPr lang="en-US"/>
          </a:p>
        </p:txBody>
      </p:sp>
    </p:spTree>
    <p:extLst>
      <p:ext uri="{BB962C8B-B14F-4D97-AF65-F5344CB8AC3E}">
        <p14:creationId xmlns:p14="http://schemas.microsoft.com/office/powerpoint/2010/main" val="2414069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1B8DAA6-28C1-B34B-951D-319539C60867}" type="datetime1">
              <a:rPr lang="en-US"/>
              <a:pPr>
                <a:defRPr/>
              </a:pPr>
              <a:t>2/22/17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BCAC290-908A-6048-95E9-D19D467BB4F2}" type="slidenum">
              <a:rPr lang="en-US"/>
              <a:pPr>
                <a:defRPr/>
              </a:pPr>
              <a:t>‹#›</a:t>
            </a:fld>
            <a:endParaRPr lang="en-US"/>
          </a:p>
        </p:txBody>
      </p:sp>
    </p:spTree>
    <p:extLst>
      <p:ext uri="{BB962C8B-B14F-4D97-AF65-F5344CB8AC3E}">
        <p14:creationId xmlns:p14="http://schemas.microsoft.com/office/powerpoint/2010/main" val="3393793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EE7EE0-F529-C340-87F0-DDCA66C403BE}" type="datetime1">
              <a:rPr lang="en-US"/>
              <a:pPr>
                <a:defRPr/>
              </a:pPr>
              <a:t>2/22/17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E252471-DB84-8144-9124-D4727791285F}" type="slidenum">
              <a:rPr lang="en-US"/>
              <a:pPr>
                <a:defRPr/>
              </a:pPr>
              <a:t>‹#›</a:t>
            </a:fld>
            <a:endParaRPr lang="en-US"/>
          </a:p>
        </p:txBody>
      </p:sp>
    </p:spTree>
    <p:extLst>
      <p:ext uri="{BB962C8B-B14F-4D97-AF65-F5344CB8AC3E}">
        <p14:creationId xmlns:p14="http://schemas.microsoft.com/office/powerpoint/2010/main" val="2687692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5904246-0DD4-2E4D-ADA9-AF783DBFA658}" type="datetime1">
              <a:rPr lang="en-US"/>
              <a:pPr>
                <a:defRPr/>
              </a:pPr>
              <a:t>2/22/17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A657B3B-B3E4-D144-8912-620ABD8E7B0D}" type="slidenum">
              <a:rPr lang="en-US"/>
              <a:pPr>
                <a:defRPr/>
              </a:pPr>
              <a:t>‹#›</a:t>
            </a:fld>
            <a:endParaRPr lang="en-US"/>
          </a:p>
        </p:txBody>
      </p:sp>
    </p:spTree>
    <p:extLst>
      <p:ext uri="{BB962C8B-B14F-4D97-AF65-F5344CB8AC3E}">
        <p14:creationId xmlns:p14="http://schemas.microsoft.com/office/powerpoint/2010/main" val="850612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9732AEA-A3D5-124B-9561-545E4BE589C8}" type="datetime1">
              <a:rPr lang="en-US"/>
              <a:pPr>
                <a:defRPr/>
              </a:pPr>
              <a:t>2/22/17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38CE164-F883-BF44-AC81-A171C2934A22}" type="slidenum">
              <a:rPr lang="en-US"/>
              <a:pPr>
                <a:defRPr/>
              </a:pPr>
              <a:t>‹#›</a:t>
            </a:fld>
            <a:endParaRPr lang="en-US"/>
          </a:p>
        </p:txBody>
      </p:sp>
    </p:spTree>
    <p:extLst>
      <p:ext uri="{BB962C8B-B14F-4D97-AF65-F5344CB8AC3E}">
        <p14:creationId xmlns:p14="http://schemas.microsoft.com/office/powerpoint/2010/main" val="567606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C139671-24C7-D441-8C39-BEC6FA5BF9BB}" type="datetime1">
              <a:rPr lang="en-US"/>
              <a:pPr>
                <a:defRPr/>
              </a:pPr>
              <a:t>2/22/17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E588714-85E9-4A4F-8874-9FF04F8CFEAB}" type="slidenum">
              <a:rPr lang="en-US"/>
              <a:pPr>
                <a:defRPr/>
              </a:pPr>
              <a:t>‹#›</a:t>
            </a:fld>
            <a:endParaRPr lang="en-US"/>
          </a:p>
        </p:txBody>
      </p:sp>
    </p:spTree>
    <p:extLst>
      <p:ext uri="{BB962C8B-B14F-4D97-AF65-F5344CB8AC3E}">
        <p14:creationId xmlns:p14="http://schemas.microsoft.com/office/powerpoint/2010/main" val="3290177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6038F8C-D918-ED43-B164-B68C0DF3E423}" type="datetime1">
              <a:rPr lang="en-US"/>
              <a:pPr>
                <a:defRPr/>
              </a:pPr>
              <a:t>2/22/17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8E5DFE7-50EA-2C40-9BC6-B5B144EE1DAA}" type="slidenum">
              <a:rPr lang="en-US"/>
              <a:pPr>
                <a:defRPr/>
              </a:pPr>
              <a:t>‹#›</a:t>
            </a:fld>
            <a:endParaRPr lang="en-US"/>
          </a:p>
        </p:txBody>
      </p:sp>
    </p:spTree>
    <p:extLst>
      <p:ext uri="{BB962C8B-B14F-4D97-AF65-F5344CB8AC3E}">
        <p14:creationId xmlns:p14="http://schemas.microsoft.com/office/powerpoint/2010/main" val="36001926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454150"/>
            <a:ext cx="8229600" cy="466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pPr>
              <a:defRPr/>
            </a:pPr>
            <a:fld id="{63D4D664-0C13-214C-8069-5054E0CA65F1}" type="datetime1">
              <a:rPr lang="en-US"/>
              <a:pPr>
                <a:defRPr/>
              </a:pPr>
              <a:t>2/22/17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pPr>
              <a:defRPr/>
            </a:pPr>
            <a:fld id="{999F4DA7-82EC-504E-887A-35058808A75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0" fontAlgn="base" hangingPunct="0">
        <a:spcBef>
          <a:spcPct val="0"/>
        </a:spcBef>
        <a:spcAft>
          <a:spcPct val="0"/>
        </a:spcAft>
        <a:defRPr sz="28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28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28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28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28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28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28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28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28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amtools.github.io/hts-specs/VCFv4.2.pd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05739"/>
            <a:ext cx="7772400" cy="1470025"/>
          </a:xfrm>
        </p:spPr>
        <p:txBody>
          <a:bodyPr>
            <a:normAutofit/>
          </a:bodyPr>
          <a:lstStyle/>
          <a:p>
            <a:r>
              <a:rPr lang="en-US" sz="3600" dirty="0" smtClean="0"/>
              <a:t>Genomic variants</a:t>
            </a:r>
            <a:br>
              <a:rPr lang="en-US" sz="3600" dirty="0" smtClean="0"/>
            </a:br>
            <a:r>
              <a:rPr lang="en-US" sz="2800" dirty="0" smtClean="0"/>
              <a:t/>
            </a:r>
            <a:br>
              <a:rPr lang="en-US" sz="2800" dirty="0" smtClean="0"/>
            </a:br>
            <a:r>
              <a:rPr lang="en-US" sz="2000" dirty="0" smtClean="0"/>
              <a:t>Bioinformatics Applications</a:t>
            </a:r>
            <a:r>
              <a:rPr lang="en-US" sz="2000" dirty="0"/>
              <a:t> </a:t>
            </a:r>
            <a:r>
              <a:rPr lang="en-US" sz="2000" dirty="0" smtClean="0"/>
              <a:t>(PLPTH813)</a:t>
            </a:r>
            <a:endParaRPr lang="en-US" sz="2000" dirty="0"/>
          </a:p>
        </p:txBody>
      </p:sp>
      <p:sp>
        <p:nvSpPr>
          <p:cNvPr id="3" name="Subtitle 2"/>
          <p:cNvSpPr>
            <a:spLocks noGrp="1"/>
          </p:cNvSpPr>
          <p:nvPr>
            <p:ph type="subTitle" idx="1"/>
          </p:nvPr>
        </p:nvSpPr>
        <p:spPr>
          <a:xfrm>
            <a:off x="1424516" y="4120532"/>
            <a:ext cx="6400800" cy="1752600"/>
          </a:xfrm>
        </p:spPr>
        <p:txBody>
          <a:bodyPr>
            <a:normAutofit/>
          </a:bodyPr>
          <a:lstStyle/>
          <a:p>
            <a:r>
              <a:rPr lang="en-US" sz="2800" dirty="0" smtClean="0"/>
              <a:t>Sanzhen Liu</a:t>
            </a:r>
          </a:p>
          <a:p>
            <a:endParaRPr lang="en-US" sz="2800" dirty="0"/>
          </a:p>
          <a:p>
            <a:r>
              <a:rPr lang="en-US" sz="2800" dirty="0"/>
              <a:t>2</a:t>
            </a:r>
            <a:r>
              <a:rPr lang="en-US" sz="2800" dirty="0" smtClean="0"/>
              <a:t>/23/2017</a:t>
            </a:r>
            <a:endParaRPr lang="en-US" sz="2800" dirty="0"/>
          </a:p>
        </p:txBody>
      </p:sp>
    </p:spTree>
    <p:extLst>
      <p:ext uri="{BB962C8B-B14F-4D97-AF65-F5344CB8AC3E}">
        <p14:creationId xmlns:p14="http://schemas.microsoft.com/office/powerpoint/2010/main" val="138473059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to variant (SNP) discovery</a:t>
            </a:r>
            <a:endParaRPr lang="en-US" dirty="0"/>
          </a:p>
        </p:txBody>
      </p:sp>
      <p:sp>
        <p:nvSpPr>
          <p:cNvPr id="3" name="Content Placeholder 2"/>
          <p:cNvSpPr>
            <a:spLocks noGrp="1"/>
          </p:cNvSpPr>
          <p:nvPr>
            <p:ph idx="1"/>
          </p:nvPr>
        </p:nvSpPr>
        <p:spPr>
          <a:xfrm>
            <a:off x="457200" y="1454150"/>
            <a:ext cx="8147050" cy="4902200"/>
          </a:xfrm>
        </p:spPr>
        <p:txBody>
          <a:bodyPr/>
          <a:lstStyle/>
          <a:p>
            <a:r>
              <a:rPr lang="en-US" sz="2800" dirty="0" smtClean="0"/>
              <a:t>Data: sequencing reads</a:t>
            </a:r>
          </a:p>
          <a:p>
            <a:endParaRPr lang="en-US" sz="2800" dirty="0" smtClean="0"/>
          </a:p>
          <a:p>
            <a:r>
              <a:rPr lang="en-US" sz="2800" dirty="0" smtClean="0"/>
              <a:t>Reference-based approach</a:t>
            </a:r>
          </a:p>
          <a:p>
            <a:pPr marL="800100" indent="-457200">
              <a:buFont typeface="+mj-lt"/>
              <a:buAutoNum type="arabicPeriod"/>
            </a:pPr>
            <a:r>
              <a:rPr lang="en-US" sz="2800" dirty="0" smtClean="0"/>
              <a:t>Alignment-based SNP discovery (standard)</a:t>
            </a:r>
          </a:p>
          <a:p>
            <a:pPr marL="800100" indent="-457200">
              <a:buFont typeface="+mj-lt"/>
              <a:buAutoNum type="arabicPeriod"/>
            </a:pPr>
            <a:r>
              <a:rPr lang="en-US" sz="2800" dirty="0" smtClean="0"/>
              <a:t>Assembly-based SNP discovery</a:t>
            </a:r>
            <a:endParaRPr lang="en-US" sz="2800" dirty="0"/>
          </a:p>
          <a:p>
            <a:endParaRPr lang="en-US" sz="2800" dirty="0" smtClean="0"/>
          </a:p>
          <a:p>
            <a:r>
              <a:rPr lang="en-US" sz="2800" dirty="0" smtClean="0"/>
              <a:t>Reference-free approach</a:t>
            </a:r>
          </a:p>
          <a:p>
            <a:pPr indent="0">
              <a:buNone/>
            </a:pPr>
            <a:r>
              <a:rPr lang="en-US" sz="2800" dirty="0" smtClean="0"/>
              <a:t>Usually used in the sequencing projects with sequencing data from multiple individuals </a:t>
            </a:r>
            <a:endParaRPr lang="en-US" sz="2800" dirty="0"/>
          </a:p>
          <a:p>
            <a:pPr indent="0">
              <a:buNone/>
            </a:pPr>
            <a:endParaRPr lang="en-US" sz="2800" dirty="0"/>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9</a:t>
            </a:fld>
            <a:endParaRPr lang="en-US"/>
          </a:p>
        </p:txBody>
      </p:sp>
    </p:spTree>
    <p:extLst>
      <p:ext uri="{BB962C8B-B14F-4D97-AF65-F5344CB8AC3E}">
        <p14:creationId xmlns:p14="http://schemas.microsoft.com/office/powerpoint/2010/main" val="139456604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Alignment-based SNP discovery</a:t>
            </a: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10</a:t>
            </a:fld>
            <a:endParaRPr lang="en-US"/>
          </a:p>
        </p:txBody>
      </p:sp>
      <p:sp>
        <p:nvSpPr>
          <p:cNvPr id="5" name="TextBox 4"/>
          <p:cNvSpPr txBox="1"/>
          <p:nvPr/>
        </p:nvSpPr>
        <p:spPr>
          <a:xfrm>
            <a:off x="1679402" y="1698516"/>
            <a:ext cx="6029498" cy="3785652"/>
          </a:xfrm>
          <a:prstGeom prst="rect">
            <a:avLst/>
          </a:prstGeom>
          <a:noFill/>
          <a:ln>
            <a:noFill/>
          </a:ln>
        </p:spPr>
        <p:txBody>
          <a:bodyPr wrap="square">
            <a:spAutoFit/>
          </a:bodyPr>
          <a:lstStyle/>
          <a:p>
            <a:pPr>
              <a:defRPr/>
            </a:pPr>
            <a:r>
              <a:rPr lang="en-US" sz="2000" dirty="0" smtClean="0">
                <a:solidFill>
                  <a:srgbClr val="000000"/>
                </a:solidFill>
                <a:ea typeface="ＭＳ Ｐゴシック" charset="-128"/>
                <a:cs typeface="ＭＳ Ｐゴシック" charset="-128"/>
              </a:rPr>
              <a:t>…GATCTGCGTCATACGGAAT… (reference)</a:t>
            </a:r>
          </a:p>
          <a:p>
            <a:pPr indent="228600">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FF0000"/>
                </a:solidFill>
                <a:ea typeface="ＭＳ Ｐゴシック" charset="-128"/>
                <a:cs typeface="ＭＳ Ｐゴシック" charset="-128"/>
              </a:rPr>
              <a:t>G</a:t>
            </a:r>
            <a:r>
              <a:rPr lang="en-US" sz="2000" dirty="0" smtClean="0">
                <a:solidFill>
                  <a:schemeClr val="bg1">
                    <a:lumMod val="65000"/>
                  </a:schemeClr>
                </a:solidFill>
                <a:ea typeface="ＭＳ Ｐゴシック" charset="-128"/>
                <a:cs typeface="ＭＳ Ｐゴシック" charset="-128"/>
              </a:rPr>
              <a:t>ATACGGAAT</a:t>
            </a:r>
          </a:p>
          <a:p>
            <a:pPr indent="228600">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008000"/>
                </a:solidFill>
                <a:ea typeface="ＭＳ Ｐゴシック" charset="-128"/>
                <a:cs typeface="ＭＳ Ｐゴシック" charset="-128"/>
              </a:rPr>
              <a:t>C</a:t>
            </a:r>
            <a:r>
              <a:rPr lang="en-US" sz="2000" dirty="0" smtClean="0">
                <a:solidFill>
                  <a:schemeClr val="bg1">
                    <a:lumMod val="65000"/>
                  </a:schemeClr>
                </a:solidFill>
                <a:ea typeface="ＭＳ Ｐゴシック" charset="-128"/>
                <a:cs typeface="ＭＳ Ｐゴシック" charset="-128"/>
              </a:rPr>
              <a:t>ATACGGAAT  </a:t>
            </a:r>
            <a:endParaRPr lang="en-US" sz="2000" dirty="0">
              <a:solidFill>
                <a:schemeClr val="bg1">
                  <a:lumMod val="65000"/>
                </a:schemeClr>
              </a:solidFill>
              <a:ea typeface="ＭＳ Ｐゴシック" charset="-128"/>
              <a:cs typeface="ＭＳ Ｐゴシック" charset="-128"/>
            </a:endParaRPr>
          </a:p>
          <a:p>
            <a:pPr indent="228600">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FF0000"/>
                </a:solidFill>
                <a:ea typeface="ＭＳ Ｐゴシック" charset="-128"/>
                <a:cs typeface="ＭＳ Ｐゴシック" charset="-128"/>
              </a:rPr>
              <a:t>G</a:t>
            </a:r>
            <a:r>
              <a:rPr lang="en-US" sz="2000" dirty="0" smtClean="0">
                <a:solidFill>
                  <a:schemeClr val="bg1">
                    <a:lumMod val="65000"/>
                  </a:schemeClr>
                </a:solidFill>
                <a:ea typeface="ＭＳ Ｐゴシック" charset="-128"/>
                <a:cs typeface="ＭＳ Ｐゴシック" charset="-128"/>
              </a:rPr>
              <a:t>ATACGGAAT</a:t>
            </a:r>
          </a:p>
          <a:p>
            <a:pPr marL="228600">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FF0000"/>
                </a:solidFill>
                <a:ea typeface="ＭＳ Ｐゴシック" charset="-128"/>
                <a:cs typeface="ＭＳ Ｐゴシック" charset="-128"/>
              </a:rPr>
              <a:t>G</a:t>
            </a:r>
            <a:r>
              <a:rPr lang="en-US" sz="2000" dirty="0" smtClean="0">
                <a:solidFill>
                  <a:schemeClr val="bg1">
                    <a:lumMod val="65000"/>
                  </a:schemeClr>
                </a:solidFill>
                <a:ea typeface="ＭＳ Ｐゴシック" charset="-128"/>
                <a:cs typeface="ＭＳ Ｐゴシック" charset="-128"/>
              </a:rPr>
              <a:t>ATACGGAAT</a:t>
            </a:r>
          </a:p>
          <a:p>
            <a:pPr marL="228600">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FF0000"/>
                </a:solidFill>
                <a:ea typeface="ＭＳ Ｐゴシック" charset="-128"/>
                <a:cs typeface="ＭＳ Ｐゴシック" charset="-128"/>
              </a:rPr>
              <a:t>G</a:t>
            </a:r>
            <a:r>
              <a:rPr lang="en-US" sz="2000" dirty="0" smtClean="0">
                <a:solidFill>
                  <a:schemeClr val="bg1">
                    <a:lumMod val="65000"/>
                  </a:schemeClr>
                </a:solidFill>
                <a:ea typeface="ＭＳ Ｐゴシック" charset="-128"/>
                <a:cs typeface="ＭＳ Ｐゴシック" charset="-128"/>
              </a:rPr>
              <a:t>ATACGGAAT</a:t>
            </a:r>
          </a:p>
          <a:p>
            <a:pPr marL="228600">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008000"/>
                </a:solidFill>
                <a:ea typeface="ＭＳ Ｐゴシック" charset="-128"/>
                <a:cs typeface="ＭＳ Ｐゴシック" charset="-128"/>
              </a:rPr>
              <a:t>C</a:t>
            </a:r>
            <a:r>
              <a:rPr lang="en-US" sz="2000" dirty="0" smtClean="0">
                <a:solidFill>
                  <a:schemeClr val="bg1">
                    <a:lumMod val="65000"/>
                  </a:schemeClr>
                </a:solidFill>
                <a:ea typeface="ＭＳ Ｐゴシック" charset="-128"/>
                <a:cs typeface="ＭＳ Ｐゴシック" charset="-128"/>
              </a:rPr>
              <a:t>ATACGGAAT</a:t>
            </a:r>
          </a:p>
          <a:p>
            <a:pPr marL="228600">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008000"/>
                </a:solidFill>
                <a:ea typeface="ＭＳ Ｐゴシック" charset="-128"/>
                <a:cs typeface="ＭＳ Ｐゴシック" charset="-128"/>
              </a:rPr>
              <a:t>C</a:t>
            </a:r>
            <a:r>
              <a:rPr lang="en-US" sz="2000" dirty="0" smtClean="0">
                <a:solidFill>
                  <a:schemeClr val="bg1">
                    <a:lumMod val="65000"/>
                  </a:schemeClr>
                </a:solidFill>
                <a:ea typeface="ＭＳ Ｐゴシック" charset="-128"/>
                <a:cs typeface="ＭＳ Ｐゴシック" charset="-128"/>
              </a:rPr>
              <a:t>ATACGGAAT</a:t>
            </a:r>
          </a:p>
          <a:p>
            <a:pPr marL="228600">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FF0000"/>
                </a:solidFill>
                <a:ea typeface="ＭＳ Ｐゴシック" charset="-128"/>
                <a:cs typeface="ＭＳ Ｐゴシック" charset="-128"/>
              </a:rPr>
              <a:t>G</a:t>
            </a:r>
            <a:r>
              <a:rPr lang="en-US" sz="2000" dirty="0" smtClean="0">
                <a:solidFill>
                  <a:schemeClr val="bg1">
                    <a:lumMod val="65000"/>
                  </a:schemeClr>
                </a:solidFill>
                <a:ea typeface="ＭＳ Ｐゴシック" charset="-128"/>
                <a:cs typeface="ＭＳ Ｐゴシック" charset="-128"/>
              </a:rPr>
              <a:t>ATACGGAAT</a:t>
            </a:r>
          </a:p>
          <a:p>
            <a:pPr marL="228600">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008000"/>
                </a:solidFill>
                <a:ea typeface="ＭＳ Ｐゴシック" charset="-128"/>
                <a:cs typeface="ＭＳ Ｐゴシック" charset="-128"/>
              </a:rPr>
              <a:t>C</a:t>
            </a:r>
            <a:r>
              <a:rPr lang="en-US" sz="2000" dirty="0" smtClean="0">
                <a:solidFill>
                  <a:schemeClr val="bg1">
                    <a:lumMod val="65000"/>
                  </a:schemeClr>
                </a:solidFill>
                <a:ea typeface="ＭＳ Ｐゴシック" charset="-128"/>
                <a:cs typeface="ＭＳ Ｐゴシック" charset="-128"/>
              </a:rPr>
              <a:t>ATACGGAAT</a:t>
            </a:r>
          </a:p>
          <a:p>
            <a:pPr>
              <a:defRPr/>
            </a:pPr>
            <a:endParaRPr lang="en-US" sz="2000" dirty="0" smtClean="0">
              <a:solidFill>
                <a:srgbClr val="7F7F7F"/>
              </a:solidFill>
              <a:ea typeface="ＭＳ Ｐゴシック" charset="-128"/>
              <a:cs typeface="ＭＳ Ｐゴシック" charset="-128"/>
            </a:endParaRPr>
          </a:p>
          <a:p>
            <a:pPr>
              <a:defRPr/>
            </a:pPr>
            <a:r>
              <a:rPr lang="en-US" sz="2000" dirty="0" smtClean="0">
                <a:solidFill>
                  <a:srgbClr val="7F7F7F"/>
                </a:solidFill>
                <a:ea typeface="ＭＳ Ｐゴシック" charset="-128"/>
                <a:cs typeface="ＭＳ Ｐゴシック" charset="-128"/>
              </a:rPr>
              <a:t>--------------------</a:t>
            </a:r>
            <a:r>
              <a:rPr lang="en-US" sz="2000" dirty="0" smtClean="0">
                <a:solidFill>
                  <a:srgbClr val="008000"/>
                </a:solidFill>
                <a:ea typeface="ＭＳ Ｐゴシック" charset="-128"/>
                <a:cs typeface="ＭＳ Ｐゴシック" charset="-128"/>
              </a:rPr>
              <a:t>C</a:t>
            </a:r>
            <a:r>
              <a:rPr lang="en-US" sz="2000" dirty="0" smtClean="0">
                <a:solidFill>
                  <a:srgbClr val="984807"/>
                </a:solidFill>
                <a:ea typeface="ＭＳ Ｐゴシック" charset="-128"/>
                <a:cs typeface="ＭＳ Ｐゴシック" charset="-128"/>
              </a:rPr>
              <a:t>/</a:t>
            </a:r>
            <a:r>
              <a:rPr lang="en-US" sz="2000" dirty="0" smtClean="0">
                <a:solidFill>
                  <a:srgbClr val="FF0000"/>
                </a:solidFill>
                <a:ea typeface="ＭＳ Ｐゴシック" charset="-128"/>
                <a:cs typeface="ＭＳ Ｐゴシック" charset="-128"/>
              </a:rPr>
              <a:t>G</a:t>
            </a:r>
            <a:r>
              <a:rPr lang="en-US" sz="2000" dirty="0" smtClean="0">
                <a:solidFill>
                  <a:srgbClr val="7F7F7F"/>
                </a:solidFill>
                <a:ea typeface="ＭＳ Ｐゴシック" charset="-128"/>
                <a:cs typeface="ＭＳ Ｐゴシック" charset="-128"/>
              </a:rPr>
              <a:t>--------------------</a:t>
            </a:r>
            <a:endParaRPr lang="en-US" sz="2000" dirty="0">
              <a:solidFill>
                <a:srgbClr val="7F7F7F"/>
              </a:solidFill>
              <a:ea typeface="ＭＳ Ｐゴシック" charset="-128"/>
              <a:cs typeface="ＭＳ Ｐゴシック" charset="-128"/>
            </a:endParaRPr>
          </a:p>
        </p:txBody>
      </p:sp>
      <p:sp>
        <p:nvSpPr>
          <p:cNvPr id="6" name="Right Brace 5"/>
          <p:cNvSpPr/>
          <p:nvPr/>
        </p:nvSpPr>
        <p:spPr>
          <a:xfrm>
            <a:off x="5829300" y="2171700"/>
            <a:ext cx="177800" cy="2514600"/>
          </a:xfrm>
          <a:prstGeom prst="rightBrac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lumMod val="65000"/>
                </a:schemeClr>
              </a:solidFill>
            </a:endParaRPr>
          </a:p>
        </p:txBody>
      </p:sp>
      <p:sp>
        <p:nvSpPr>
          <p:cNvPr id="7" name="TextBox 6"/>
          <p:cNvSpPr txBox="1"/>
          <p:nvPr/>
        </p:nvSpPr>
        <p:spPr>
          <a:xfrm>
            <a:off x="6032500" y="3213100"/>
            <a:ext cx="826243" cy="400110"/>
          </a:xfrm>
          <a:prstGeom prst="rect">
            <a:avLst/>
          </a:prstGeom>
          <a:noFill/>
        </p:spPr>
        <p:txBody>
          <a:bodyPr wrap="none" rtlCol="0">
            <a:spAutoFit/>
          </a:bodyPr>
          <a:lstStyle/>
          <a:p>
            <a:r>
              <a:rPr lang="en-US" sz="2000" dirty="0" smtClean="0">
                <a:latin typeface="Arial"/>
                <a:cs typeface="Arial"/>
              </a:rPr>
              <a:t>reads</a:t>
            </a:r>
            <a:endParaRPr lang="en-US" sz="2000" dirty="0">
              <a:latin typeface="Arial"/>
              <a:cs typeface="Arial"/>
            </a:endParaRPr>
          </a:p>
        </p:txBody>
      </p:sp>
    </p:spTree>
    <p:extLst>
      <p:ext uri="{BB962C8B-B14F-4D97-AF65-F5344CB8AC3E}">
        <p14:creationId xmlns:p14="http://schemas.microsoft.com/office/powerpoint/2010/main" val="23077717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mj-lt"/>
              </a:rPr>
              <a:t>Alignment-based SNP discovery, cont</a:t>
            </a:r>
            <a:r>
              <a:rPr lang="en-US" sz="3200" dirty="0"/>
              <a:t>.</a:t>
            </a:r>
            <a:endParaRPr lang="en-US" sz="3200" dirty="0">
              <a:latin typeface="+mj-lt"/>
            </a:endParaRPr>
          </a:p>
        </p:txBody>
      </p:sp>
      <p:sp>
        <p:nvSpPr>
          <p:cNvPr id="3" name="Content Placeholder 2"/>
          <p:cNvSpPr>
            <a:spLocks noGrp="1"/>
          </p:cNvSpPr>
          <p:nvPr>
            <p:ph idx="1"/>
          </p:nvPr>
        </p:nvSpPr>
        <p:spPr>
          <a:xfrm>
            <a:off x="457200" y="1473200"/>
            <a:ext cx="8229600" cy="3155950"/>
          </a:xfrm>
        </p:spPr>
        <p:txBody>
          <a:bodyPr/>
          <a:lstStyle/>
          <a:p>
            <a:pPr marL="0" indent="0">
              <a:buNone/>
            </a:pPr>
            <a:r>
              <a:rPr lang="en-US" b="1" dirty="0" smtClean="0"/>
              <a:t>General procedure</a:t>
            </a:r>
          </a:p>
          <a:p>
            <a:r>
              <a:rPr lang="en-US" dirty="0" smtClean="0"/>
              <a:t>Reads cleanup (adaptor, quality trimming, e.g., </a:t>
            </a:r>
            <a:r>
              <a:rPr lang="en-US" dirty="0" err="1" smtClean="0"/>
              <a:t>trimmomatic</a:t>
            </a:r>
            <a:r>
              <a:rPr lang="en-US" dirty="0" smtClean="0"/>
              <a:t>)</a:t>
            </a:r>
          </a:p>
          <a:p>
            <a:r>
              <a:rPr lang="en-US" dirty="0" smtClean="0"/>
              <a:t>Reads aligned to the reference genome with aligners</a:t>
            </a:r>
          </a:p>
          <a:p>
            <a:pPr marL="0" indent="0">
              <a:buNone/>
            </a:pPr>
            <a:r>
              <a:rPr lang="en-US" dirty="0" smtClean="0"/>
              <a:t>	1. BWA, Bowtie (DNA-</a:t>
            </a:r>
            <a:r>
              <a:rPr lang="en-US" dirty="0" err="1" smtClean="0"/>
              <a:t>Seq</a:t>
            </a:r>
            <a:r>
              <a:rPr lang="en-US" dirty="0" smtClean="0"/>
              <a:t> reads)</a:t>
            </a:r>
          </a:p>
          <a:p>
            <a:pPr marL="0" indent="0">
              <a:buNone/>
            </a:pPr>
            <a:r>
              <a:rPr lang="en-US" dirty="0"/>
              <a:t>	</a:t>
            </a:r>
            <a:r>
              <a:rPr lang="en-US" dirty="0" smtClean="0"/>
              <a:t>2. GSNAP, </a:t>
            </a:r>
            <a:r>
              <a:rPr lang="en-US" dirty="0" err="1" smtClean="0"/>
              <a:t>Tophat</a:t>
            </a:r>
            <a:r>
              <a:rPr lang="en-US" dirty="0" smtClean="0"/>
              <a:t> (RNA-</a:t>
            </a:r>
            <a:r>
              <a:rPr lang="en-US" dirty="0" err="1" smtClean="0"/>
              <a:t>Seq</a:t>
            </a:r>
            <a:r>
              <a:rPr lang="en-US" dirty="0" smtClean="0"/>
              <a:t> reads)</a:t>
            </a:r>
          </a:p>
          <a:p>
            <a:r>
              <a:rPr lang="en-US" dirty="0" smtClean="0"/>
              <a:t>Post-alignment filtering and convert SAM (</a:t>
            </a:r>
            <a:r>
              <a:rPr lang="en-US" dirty="0"/>
              <a:t>alignment </a:t>
            </a:r>
            <a:r>
              <a:rPr lang="en-US" dirty="0" smtClean="0"/>
              <a:t>file) </a:t>
            </a:r>
            <a:r>
              <a:rPr lang="en-US" dirty="0"/>
              <a:t>to </a:t>
            </a:r>
            <a:r>
              <a:rPr lang="en-US" dirty="0" smtClean="0"/>
              <a:t>BAM</a:t>
            </a:r>
          </a:p>
          <a:p>
            <a:r>
              <a:rPr lang="en-US" dirty="0" smtClean="0"/>
              <a:t>SNP calling with software</a:t>
            </a:r>
            <a:r>
              <a:rPr lang="en-US" dirty="0"/>
              <a:t> </a:t>
            </a:r>
            <a:r>
              <a:rPr lang="en-US" dirty="0" smtClean="0"/>
              <a:t>packages: </a:t>
            </a:r>
            <a:r>
              <a:rPr lang="en-US" dirty="0" err="1" smtClean="0"/>
              <a:t>Samtools</a:t>
            </a:r>
            <a:r>
              <a:rPr lang="en-US" dirty="0" smtClean="0"/>
              <a:t>, GATK, VarScan2</a:t>
            </a:r>
          </a:p>
          <a:p>
            <a:r>
              <a:rPr lang="en-US" dirty="0" smtClean="0"/>
              <a:t>Use population information or some criteria to filter SNP sets</a:t>
            </a:r>
            <a:endParaRPr lang="en-US" dirty="0"/>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11</a:t>
            </a:fld>
            <a:endParaRPr lang="en-US"/>
          </a:p>
        </p:txBody>
      </p:sp>
      <p:grpSp>
        <p:nvGrpSpPr>
          <p:cNvPr id="7" name="Group 6"/>
          <p:cNvGrpSpPr/>
          <p:nvPr/>
        </p:nvGrpSpPr>
        <p:grpSpPr>
          <a:xfrm>
            <a:off x="209550" y="4813816"/>
            <a:ext cx="8667750" cy="1391741"/>
            <a:chOff x="209550" y="4813816"/>
            <a:chExt cx="8667750" cy="1391741"/>
          </a:xfrm>
        </p:grpSpPr>
        <p:sp>
          <p:nvSpPr>
            <p:cNvPr id="5" name="TextBox 4"/>
            <p:cNvSpPr txBox="1"/>
            <p:nvPr/>
          </p:nvSpPr>
          <p:spPr>
            <a:xfrm>
              <a:off x="209550" y="5251450"/>
              <a:ext cx="8667750" cy="954107"/>
            </a:xfrm>
            <a:prstGeom prst="rect">
              <a:avLst/>
            </a:prstGeom>
            <a:noFill/>
          </p:spPr>
          <p:txBody>
            <a:bodyPr wrap="square" rtlCol="0">
              <a:spAutoFit/>
            </a:bodyPr>
            <a:lstStyle/>
            <a:p>
              <a:r>
                <a:rPr lang="en-US" sz="1100" dirty="0">
                  <a:latin typeface="Courier"/>
                  <a:cs typeface="Courier"/>
                </a:rPr>
                <a:t>HISEQ:163:C4YWTACXX:1:1101:8654:2286	16	chromosome_1	1765703	40	</a:t>
              </a:r>
              <a:r>
                <a:rPr lang="en-US" sz="1100" b="1" dirty="0">
                  <a:solidFill>
                    <a:srgbClr val="FF0000"/>
                  </a:solidFill>
                  <a:latin typeface="Courier"/>
                  <a:cs typeface="Courier"/>
                </a:rPr>
                <a:t>16M97N85M</a:t>
              </a:r>
              <a:r>
                <a:rPr lang="en-US" sz="1100" dirty="0">
                  <a:latin typeface="Courier"/>
                  <a:cs typeface="Courier"/>
                </a:rPr>
                <a:t>	*	0	</a:t>
              </a:r>
              <a:r>
                <a:rPr lang="en-US" sz="1100" dirty="0" smtClean="0">
                  <a:latin typeface="Courier"/>
                  <a:cs typeface="Courier"/>
                </a:rPr>
                <a:t>0 TGGCAACATTGTTAAGCTCTGGCGTGATAAATTGCCCTGTCAGCAAGCAGATGGCAGGCAATGTGCAATAGGCG</a:t>
              </a:r>
              <a:r>
                <a:rPr lang="en-US" sz="1200" b="1" dirty="0" smtClean="0">
                  <a:solidFill>
                    <a:srgbClr val="FF0000"/>
                  </a:solidFill>
                  <a:latin typeface="Courier"/>
                  <a:cs typeface="Courier"/>
                </a:rPr>
                <a:t>A</a:t>
              </a:r>
              <a:r>
                <a:rPr lang="en-US" sz="1100" dirty="0" smtClean="0">
                  <a:latin typeface="Courier"/>
                  <a:cs typeface="Courier"/>
                </a:rPr>
                <a:t>AGAGCGGGATAGATGTCCAAGGGTAT DDDDDDDDDDDDDDDDDDDBDDCEEEFEFFFFFHHHJJIJJJJJJJJJJJJJJJJJJJJJJJJJJIJJJJJJHEJJJJJJJJJJJJJJHHHHHFFFFFCCC</a:t>
              </a:r>
              <a:r>
                <a:rPr lang="en-US" sz="1100" dirty="0">
                  <a:latin typeface="Courier"/>
                  <a:cs typeface="Courier"/>
                </a:rPr>
                <a:t>	</a:t>
              </a:r>
              <a:r>
                <a:rPr lang="en-US" sz="1100" b="1" dirty="0">
                  <a:solidFill>
                    <a:srgbClr val="FF0000"/>
                  </a:solidFill>
                  <a:latin typeface="Courier"/>
                  <a:cs typeface="Courier"/>
                </a:rPr>
                <a:t>MD:Z:73C27</a:t>
              </a:r>
              <a:r>
                <a:rPr lang="en-US" sz="1100" dirty="0">
                  <a:latin typeface="Courier"/>
                  <a:cs typeface="Courier"/>
                </a:rPr>
                <a:t>	NH:i:1	HI:i:1	NM:i:1	SM:i:40	XQ:i:40	X2:i:0	XO:Z:UU	XS:A:-	PG:Z:A</a:t>
              </a:r>
            </a:p>
          </p:txBody>
        </p:sp>
        <p:sp>
          <p:nvSpPr>
            <p:cNvPr id="6" name="TextBox 5"/>
            <p:cNvSpPr txBox="1"/>
            <p:nvPr/>
          </p:nvSpPr>
          <p:spPr>
            <a:xfrm>
              <a:off x="209550" y="4813816"/>
              <a:ext cx="5885821" cy="369332"/>
            </a:xfrm>
            <a:prstGeom prst="rect">
              <a:avLst/>
            </a:prstGeom>
            <a:noFill/>
          </p:spPr>
          <p:txBody>
            <a:bodyPr wrap="none" rtlCol="0">
              <a:spAutoFit/>
            </a:bodyPr>
            <a:lstStyle/>
            <a:p>
              <a:r>
                <a:rPr lang="en-US" sz="1800" dirty="0" smtClean="0">
                  <a:latin typeface="+mj-lt"/>
                </a:rPr>
                <a:t>an example of the alignment of a RNA-</a:t>
              </a:r>
              <a:r>
                <a:rPr lang="en-US" sz="1800" dirty="0" err="1" smtClean="0">
                  <a:latin typeface="+mj-lt"/>
                </a:rPr>
                <a:t>Seq</a:t>
              </a:r>
              <a:r>
                <a:rPr lang="en-US" sz="1800" dirty="0" smtClean="0">
                  <a:latin typeface="+mj-lt"/>
                </a:rPr>
                <a:t> read using GSNAP</a:t>
              </a:r>
              <a:endParaRPr lang="en-US" sz="1800" dirty="0">
                <a:latin typeface="+mj-lt"/>
              </a:endParaRPr>
            </a:p>
          </p:txBody>
        </p:sp>
      </p:grpSp>
    </p:spTree>
    <p:extLst>
      <p:ext uri="{BB962C8B-B14F-4D97-AF65-F5344CB8AC3E}">
        <p14:creationId xmlns:p14="http://schemas.microsoft.com/office/powerpoint/2010/main" val="6918225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 of the BWA alignment</a:t>
            </a:r>
            <a:endParaRPr lang="en-US" dirty="0"/>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12</a:t>
            </a:fld>
            <a:endParaRPr lang="en-US"/>
          </a:p>
        </p:txBody>
      </p:sp>
      <p:sp>
        <p:nvSpPr>
          <p:cNvPr id="5" name="TextBox 4"/>
          <p:cNvSpPr txBox="1"/>
          <p:nvPr/>
        </p:nvSpPr>
        <p:spPr>
          <a:xfrm>
            <a:off x="254001" y="1511300"/>
            <a:ext cx="8547099" cy="1538883"/>
          </a:xfrm>
          <a:prstGeom prst="rect">
            <a:avLst/>
          </a:prstGeom>
          <a:noFill/>
        </p:spPr>
        <p:txBody>
          <a:bodyPr wrap="square" rtlCol="0">
            <a:spAutoFit/>
          </a:bodyPr>
          <a:lstStyle/>
          <a:p>
            <a:r>
              <a:rPr lang="en-US" sz="1800" dirty="0">
                <a:latin typeface="Courier New"/>
                <a:cs typeface="Courier New"/>
              </a:rPr>
              <a:t>HWI-ST897:104:C015GACXX:6:1101:12678:20443  163 U00096  </a:t>
            </a:r>
            <a:r>
              <a:rPr lang="en-US" dirty="0">
                <a:solidFill>
                  <a:srgbClr val="FF0000"/>
                </a:solidFill>
                <a:latin typeface="Courier New"/>
                <a:cs typeface="Courier New"/>
              </a:rPr>
              <a:t>1888286</a:t>
            </a:r>
            <a:r>
              <a:rPr lang="en-US" sz="1800" dirty="0">
                <a:latin typeface="Courier New"/>
                <a:cs typeface="Courier New"/>
              </a:rPr>
              <a:t> 60  </a:t>
            </a:r>
            <a:r>
              <a:rPr lang="en-US" dirty="0">
                <a:solidFill>
                  <a:srgbClr val="FF0000"/>
                </a:solidFill>
                <a:latin typeface="Courier New"/>
                <a:cs typeface="Courier New"/>
              </a:rPr>
              <a:t>64M1D20M</a:t>
            </a:r>
            <a:r>
              <a:rPr lang="en-US" sz="1800" dirty="0">
                <a:latin typeface="Courier New"/>
                <a:cs typeface="Courier New"/>
              </a:rPr>
              <a:t>    =   1888358 170 </a:t>
            </a:r>
            <a:r>
              <a:rPr lang="en-US" sz="1000" dirty="0">
                <a:latin typeface="Courier New"/>
                <a:cs typeface="Courier New"/>
              </a:rPr>
              <a:t>GCCAACAGCCGCGACTTCCTGTACGCCAGGATGCTGCATGACGACATCTTCAATCTCGTTGGGAAGACGTTAAAAACGGAAACC    CCCFFFFFHHFHHJJJJJJJ        JHIJHIJIIJIJJJJJIJJJJIJJHHFFFFFFEEEEEEDDDDDDA5,53,8&lt;?CC(50?8BD3?    </a:t>
            </a:r>
            <a:r>
              <a:rPr lang="en-US" dirty="0">
                <a:solidFill>
                  <a:srgbClr val="FF0000"/>
                </a:solidFill>
                <a:latin typeface="Courier New"/>
                <a:cs typeface="Courier New"/>
              </a:rPr>
              <a:t>NM:i:2</a:t>
            </a:r>
            <a:r>
              <a:rPr lang="en-US" sz="1800" dirty="0">
                <a:latin typeface="Courier New"/>
                <a:cs typeface="Courier New"/>
              </a:rPr>
              <a:t>  AS:i:72 XS:i:0  RG:Z:S1</a:t>
            </a:r>
          </a:p>
        </p:txBody>
      </p:sp>
      <p:sp>
        <p:nvSpPr>
          <p:cNvPr id="6" name="TextBox 5"/>
          <p:cNvSpPr txBox="1"/>
          <p:nvPr/>
        </p:nvSpPr>
        <p:spPr>
          <a:xfrm>
            <a:off x="254001" y="1036935"/>
            <a:ext cx="1878339" cy="461665"/>
          </a:xfrm>
          <a:prstGeom prst="rect">
            <a:avLst/>
          </a:prstGeom>
          <a:noFill/>
        </p:spPr>
        <p:txBody>
          <a:bodyPr wrap="none" rtlCol="0">
            <a:spAutoFit/>
          </a:bodyPr>
          <a:lstStyle/>
          <a:p>
            <a:r>
              <a:rPr lang="en-US" dirty="0" smtClean="0"/>
              <a:t>SAM output:</a:t>
            </a:r>
            <a:endParaRPr lang="en-US" dirty="0"/>
          </a:p>
        </p:txBody>
      </p:sp>
      <p:sp>
        <p:nvSpPr>
          <p:cNvPr id="7" name="TextBox 6"/>
          <p:cNvSpPr txBox="1"/>
          <p:nvPr/>
        </p:nvSpPr>
        <p:spPr>
          <a:xfrm>
            <a:off x="254000" y="3149600"/>
            <a:ext cx="2613215" cy="830997"/>
          </a:xfrm>
          <a:prstGeom prst="rect">
            <a:avLst/>
          </a:prstGeom>
          <a:noFill/>
        </p:spPr>
        <p:txBody>
          <a:bodyPr wrap="none" rtlCol="0">
            <a:spAutoFit/>
          </a:bodyPr>
          <a:lstStyle/>
          <a:p>
            <a:r>
              <a:rPr lang="en-US" dirty="0" smtClean="0">
                <a:latin typeface="+mj-lt"/>
              </a:rPr>
              <a:t>CIGAR: 64M1D20M</a:t>
            </a:r>
          </a:p>
          <a:p>
            <a:r>
              <a:rPr lang="en-US" dirty="0" smtClean="0">
                <a:latin typeface="+mj-lt"/>
              </a:rPr>
              <a:t>NM: edit distance</a:t>
            </a:r>
            <a:endParaRPr lang="en-US" dirty="0">
              <a:latin typeface="+mj-lt"/>
            </a:endParaRPr>
          </a:p>
        </p:txBody>
      </p:sp>
      <p:sp>
        <p:nvSpPr>
          <p:cNvPr id="8" name="TextBox 7"/>
          <p:cNvSpPr txBox="1"/>
          <p:nvPr/>
        </p:nvSpPr>
        <p:spPr>
          <a:xfrm>
            <a:off x="469900" y="4254500"/>
            <a:ext cx="184666" cy="461665"/>
          </a:xfrm>
          <a:prstGeom prst="rect">
            <a:avLst/>
          </a:prstGeom>
          <a:noFill/>
        </p:spPr>
        <p:txBody>
          <a:bodyPr wrap="none" rtlCol="0">
            <a:spAutoFit/>
          </a:bodyPr>
          <a:lstStyle/>
          <a:p>
            <a:endParaRPr lang="en-US"/>
          </a:p>
        </p:txBody>
      </p:sp>
      <p:sp>
        <p:nvSpPr>
          <p:cNvPr id="9" name="Content Placeholder 8"/>
          <p:cNvSpPr>
            <a:spLocks noGrp="1"/>
          </p:cNvSpPr>
          <p:nvPr>
            <p:ph idx="1"/>
          </p:nvPr>
        </p:nvSpPr>
        <p:spPr>
          <a:xfrm>
            <a:off x="327214" y="4031396"/>
            <a:ext cx="8588185" cy="2458304"/>
          </a:xfrm>
          <a:solidFill>
            <a:schemeClr val="accent5">
              <a:lumMod val="20000"/>
              <a:lumOff val="80000"/>
            </a:schemeClr>
          </a:solidFill>
        </p:spPr>
        <p:txBody>
          <a:bodyPr/>
          <a:lstStyle/>
          <a:p>
            <a:pPr marL="0" indent="0">
              <a:buNone/>
            </a:pPr>
            <a:r>
              <a:rPr lang="en-US" sz="2400" b="1" dirty="0">
                <a:solidFill>
                  <a:schemeClr val="tx2">
                    <a:lumMod val="75000"/>
                  </a:schemeClr>
                </a:solidFill>
              </a:rPr>
              <a:t>edit distance </a:t>
            </a:r>
            <a:r>
              <a:rPr lang="en-US" dirty="0"/>
              <a:t>is a way </a:t>
            </a:r>
            <a:r>
              <a:rPr lang="en-US" dirty="0" smtClean="0"/>
              <a:t>to quantify the dissimilarity of </a:t>
            </a:r>
            <a:r>
              <a:rPr lang="en-US" dirty="0"/>
              <a:t>two strings (e.g., words) </a:t>
            </a:r>
            <a:r>
              <a:rPr lang="en-US" dirty="0" smtClean="0"/>
              <a:t>by </a:t>
            </a:r>
            <a:r>
              <a:rPr lang="en-US" dirty="0"/>
              <a:t>counting the minimum number of </a:t>
            </a:r>
            <a:r>
              <a:rPr lang="en-US" dirty="0" smtClean="0"/>
              <a:t>edits (substitution, insertion, and deletion) required </a:t>
            </a:r>
            <a:r>
              <a:rPr lang="en-US" dirty="0"/>
              <a:t>to transform one string into the other.</a:t>
            </a:r>
            <a:endParaRPr lang="en-US" dirty="0" smtClean="0"/>
          </a:p>
          <a:p>
            <a:pPr marL="0" indent="0">
              <a:buNone/>
            </a:pPr>
            <a:r>
              <a:rPr lang="en-US" dirty="0" smtClean="0"/>
              <a:t>fact -&gt; fit  (2)</a:t>
            </a:r>
            <a:endParaRPr lang="en-US" dirty="0"/>
          </a:p>
          <a:p>
            <a:pPr marL="0" indent="0">
              <a:buNone/>
            </a:pPr>
            <a:r>
              <a:rPr lang="en-US" dirty="0" smtClean="0"/>
              <a:t>AACCT -&gt; AAACT  (1)</a:t>
            </a:r>
          </a:p>
          <a:p>
            <a:pPr marL="0" indent="0">
              <a:buNone/>
            </a:pPr>
            <a:r>
              <a:rPr lang="en-US" sz="2800" dirty="0" smtClean="0"/>
              <a:t>AACCT -&gt; ACCTA  (</a:t>
            </a:r>
            <a:r>
              <a:rPr lang="en-US" sz="2800" dirty="0" smtClean="0">
                <a:solidFill>
                  <a:srgbClr val="FF0000"/>
                </a:solidFill>
              </a:rPr>
              <a:t>?</a:t>
            </a:r>
            <a:r>
              <a:rPr lang="en-US" sz="2800" dirty="0" smtClean="0"/>
              <a:t>)</a:t>
            </a:r>
            <a:endParaRPr lang="en-US" sz="2800" dirty="0"/>
          </a:p>
        </p:txBody>
      </p:sp>
      <p:sp>
        <p:nvSpPr>
          <p:cNvPr id="10" name="Rectangle 9"/>
          <p:cNvSpPr/>
          <p:nvPr/>
        </p:nvSpPr>
        <p:spPr>
          <a:xfrm>
            <a:off x="10350500" y="5829300"/>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445251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1" y="274638"/>
            <a:ext cx="8648699" cy="614362"/>
          </a:xfrm>
        </p:spPr>
        <p:txBody>
          <a:bodyPr/>
          <a:lstStyle/>
          <a:p>
            <a:r>
              <a:rPr lang="en-US" dirty="0" smtClean="0"/>
              <a:t>Polymorphism based on Alignment + reference genome</a:t>
            </a:r>
            <a:endParaRPr lang="en-US" dirty="0"/>
          </a:p>
        </p:txBody>
      </p:sp>
      <p:sp>
        <p:nvSpPr>
          <p:cNvPr id="3" name="Content Placeholder 2"/>
          <p:cNvSpPr>
            <a:spLocks noGrp="1"/>
          </p:cNvSpPr>
          <p:nvPr>
            <p:ph idx="1"/>
          </p:nvPr>
        </p:nvSpPr>
        <p:spPr>
          <a:xfrm>
            <a:off x="469900" y="4356100"/>
            <a:ext cx="8128000" cy="1746250"/>
          </a:xfrm>
        </p:spPr>
        <p:txBody>
          <a:bodyPr/>
          <a:lstStyle/>
          <a:p>
            <a:pPr marL="0" indent="0">
              <a:buNone/>
            </a:pPr>
            <a:r>
              <a:rPr lang="en-US" sz="1200" dirty="0">
                <a:latin typeface="Courier New"/>
                <a:cs typeface="Courier New"/>
              </a:rPr>
              <a:t>Query  1        GCCAACAGCCGCGACTTCCTGTACGCCAGGATGCTGCATGACGACATCTTCAATCTCGTT  60</a:t>
            </a:r>
          </a:p>
          <a:p>
            <a:pPr marL="0" indent="0">
              <a:buNone/>
            </a:pPr>
            <a:r>
              <a:rPr lang="en-US" sz="1200" dirty="0">
                <a:latin typeface="Courier New"/>
                <a:cs typeface="Courier New"/>
              </a:rPr>
              <a:t>                ||||||||||||||||||||||||||||||||||||||||||||||||||||||||||||</a:t>
            </a:r>
          </a:p>
          <a:p>
            <a:pPr marL="0" indent="0">
              <a:buNone/>
            </a:pPr>
            <a:r>
              <a:rPr lang="en-US" sz="1200" dirty="0" err="1">
                <a:latin typeface="Courier New"/>
                <a:cs typeface="Courier New"/>
              </a:rPr>
              <a:t>Sbjct</a:t>
            </a:r>
            <a:r>
              <a:rPr lang="en-US" sz="1200" dirty="0">
                <a:latin typeface="Courier New"/>
                <a:cs typeface="Courier New"/>
              </a:rPr>
              <a:t>  1888286  GCCAACAGCCGCGACTTCCTGTACGCCAGGATGCTGCATGACGACATCTTCAATCTCGTT  1888345</a:t>
            </a:r>
          </a:p>
          <a:p>
            <a:pPr marL="0" indent="0">
              <a:buNone/>
            </a:pPr>
            <a:endParaRPr lang="en-US" sz="1200" dirty="0">
              <a:latin typeface="Courier New"/>
              <a:cs typeface="Courier New"/>
            </a:endParaRPr>
          </a:p>
          <a:p>
            <a:pPr marL="0" indent="0">
              <a:buNone/>
            </a:pPr>
            <a:r>
              <a:rPr lang="en-US" sz="1200" dirty="0">
                <a:latin typeface="Courier New"/>
                <a:cs typeface="Courier New"/>
              </a:rPr>
              <a:t>Query  61       GGGA-AGACGTTAAAAACGGAAACC  84</a:t>
            </a:r>
          </a:p>
          <a:p>
            <a:pPr marL="0" indent="0">
              <a:buNone/>
            </a:pPr>
            <a:r>
              <a:rPr lang="en-US" sz="1200" dirty="0">
                <a:latin typeface="Courier New"/>
                <a:cs typeface="Courier New"/>
              </a:rPr>
              <a:t>                |||| ||||||||||| ||||||||</a:t>
            </a:r>
          </a:p>
          <a:p>
            <a:pPr marL="0" indent="0">
              <a:buNone/>
            </a:pPr>
            <a:r>
              <a:rPr lang="en-US" sz="1200" dirty="0" err="1">
                <a:latin typeface="Courier New"/>
                <a:cs typeface="Courier New"/>
              </a:rPr>
              <a:t>Sbjct</a:t>
            </a:r>
            <a:r>
              <a:rPr lang="en-US" sz="1200" dirty="0">
                <a:latin typeface="Courier New"/>
                <a:cs typeface="Courier New"/>
              </a:rPr>
              <a:t>  1888346  GGGATAGACGTTAAAACCGGAAACC  1888370</a:t>
            </a: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13</a:t>
            </a:fld>
            <a:endParaRPr lang="en-US"/>
          </a:p>
        </p:txBody>
      </p:sp>
      <p:sp>
        <p:nvSpPr>
          <p:cNvPr id="5" name="TextBox 4"/>
          <p:cNvSpPr txBox="1"/>
          <p:nvPr/>
        </p:nvSpPr>
        <p:spPr>
          <a:xfrm>
            <a:off x="254001" y="1638300"/>
            <a:ext cx="8547099" cy="1538883"/>
          </a:xfrm>
          <a:prstGeom prst="rect">
            <a:avLst/>
          </a:prstGeom>
          <a:noFill/>
        </p:spPr>
        <p:txBody>
          <a:bodyPr wrap="square" rtlCol="0">
            <a:spAutoFit/>
          </a:bodyPr>
          <a:lstStyle/>
          <a:p>
            <a:r>
              <a:rPr lang="en-US" sz="1800" dirty="0">
                <a:latin typeface="Courier New"/>
                <a:cs typeface="Courier New"/>
              </a:rPr>
              <a:t>HWI-ST897:104:C015GACXX:6:1101:12678:20443  163 U00096  </a:t>
            </a:r>
            <a:r>
              <a:rPr lang="en-US" dirty="0">
                <a:solidFill>
                  <a:srgbClr val="FF0000"/>
                </a:solidFill>
                <a:latin typeface="Courier New"/>
                <a:cs typeface="Courier New"/>
              </a:rPr>
              <a:t>1888286</a:t>
            </a:r>
            <a:r>
              <a:rPr lang="en-US" sz="1800" dirty="0">
                <a:latin typeface="Courier New"/>
                <a:cs typeface="Courier New"/>
              </a:rPr>
              <a:t> 60  </a:t>
            </a:r>
            <a:r>
              <a:rPr lang="en-US" dirty="0">
                <a:solidFill>
                  <a:srgbClr val="FF0000"/>
                </a:solidFill>
                <a:latin typeface="Courier New"/>
                <a:cs typeface="Courier New"/>
              </a:rPr>
              <a:t>64M1D20M</a:t>
            </a:r>
            <a:r>
              <a:rPr lang="en-US" sz="1800" dirty="0">
                <a:latin typeface="Courier New"/>
                <a:cs typeface="Courier New"/>
              </a:rPr>
              <a:t>    =   1888358 170 </a:t>
            </a:r>
            <a:r>
              <a:rPr lang="en-US" sz="1000" dirty="0">
                <a:latin typeface="Courier New"/>
                <a:cs typeface="Courier New"/>
              </a:rPr>
              <a:t>GCCAACAGCCGCGACTTCCTGTACGCCAGGATGCTGCATGACGACATCTTCAATCTCGTTGGGAAGACGTTAAAAACGGAAACC    CCCFFFFFHHFHHJJJJJJJ        JHIJHIJIIJIJJJJJIJJJJIJJHHFFFFFFEEEEEEDDDDDDA5,53,8&lt;?CC(50?8BD3?    </a:t>
            </a:r>
            <a:r>
              <a:rPr lang="en-US" dirty="0">
                <a:solidFill>
                  <a:srgbClr val="FF0000"/>
                </a:solidFill>
                <a:latin typeface="Courier New"/>
                <a:cs typeface="Courier New"/>
              </a:rPr>
              <a:t>NM:i:2</a:t>
            </a:r>
            <a:r>
              <a:rPr lang="en-US" sz="1800" dirty="0">
                <a:latin typeface="Courier New"/>
                <a:cs typeface="Courier New"/>
              </a:rPr>
              <a:t>  AS:i:72 XS:i:0  RG:Z:S1</a:t>
            </a:r>
          </a:p>
        </p:txBody>
      </p:sp>
      <p:sp>
        <p:nvSpPr>
          <p:cNvPr id="6" name="TextBox 5"/>
          <p:cNvSpPr txBox="1"/>
          <p:nvPr/>
        </p:nvSpPr>
        <p:spPr>
          <a:xfrm>
            <a:off x="254001" y="1163935"/>
            <a:ext cx="2858475" cy="461665"/>
          </a:xfrm>
          <a:prstGeom prst="rect">
            <a:avLst/>
          </a:prstGeom>
          <a:noFill/>
        </p:spPr>
        <p:txBody>
          <a:bodyPr wrap="none" rtlCol="0">
            <a:spAutoFit/>
          </a:bodyPr>
          <a:lstStyle/>
          <a:p>
            <a:r>
              <a:rPr lang="en-US" dirty="0" smtClean="0"/>
              <a:t>SAM output (BWA):</a:t>
            </a:r>
            <a:endParaRPr lang="en-US" dirty="0"/>
          </a:p>
        </p:txBody>
      </p:sp>
      <p:sp>
        <p:nvSpPr>
          <p:cNvPr id="9" name="TextBox 8"/>
          <p:cNvSpPr txBox="1"/>
          <p:nvPr/>
        </p:nvSpPr>
        <p:spPr>
          <a:xfrm>
            <a:off x="469900" y="3441700"/>
            <a:ext cx="7937500" cy="461665"/>
          </a:xfrm>
          <a:prstGeom prst="rect">
            <a:avLst/>
          </a:prstGeom>
          <a:noFill/>
        </p:spPr>
        <p:txBody>
          <a:bodyPr wrap="square" rtlCol="0">
            <a:spAutoFit/>
          </a:bodyPr>
          <a:lstStyle/>
          <a:p>
            <a:pPr algn="ctr"/>
            <a:r>
              <a:rPr lang="en-US" dirty="0" smtClean="0">
                <a:solidFill>
                  <a:srgbClr val="124120"/>
                </a:solidFill>
              </a:rPr>
              <a:t>mapping position and CIGAR determine the alignment</a:t>
            </a:r>
            <a:endParaRPr lang="en-US" dirty="0">
              <a:solidFill>
                <a:srgbClr val="124120"/>
              </a:solidFill>
            </a:endParaRPr>
          </a:p>
        </p:txBody>
      </p:sp>
      <p:sp>
        <p:nvSpPr>
          <p:cNvPr id="8" name="Oval 7"/>
          <p:cNvSpPr/>
          <p:nvPr/>
        </p:nvSpPr>
        <p:spPr>
          <a:xfrm>
            <a:off x="2246640" y="5182758"/>
            <a:ext cx="393700" cy="837041"/>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338840" y="5182758"/>
            <a:ext cx="393700" cy="837041"/>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07918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5662"/>
          </a:xfrm>
        </p:spPr>
        <p:txBody>
          <a:bodyPr/>
          <a:lstStyle/>
          <a:p>
            <a:r>
              <a:rPr lang="en-US" sz="3200" dirty="0" smtClean="0">
                <a:latin typeface="+mj-lt"/>
              </a:rPr>
              <a:t>Alignment-based SNP discovery: GATK (1)</a:t>
            </a:r>
            <a:endParaRPr lang="en-US" sz="3200" dirty="0">
              <a:latin typeface="+mj-lt"/>
            </a:endParaRPr>
          </a:p>
        </p:txBody>
      </p:sp>
      <p:sp>
        <p:nvSpPr>
          <p:cNvPr id="3" name="Content Placeholder 2"/>
          <p:cNvSpPr>
            <a:spLocks noGrp="1"/>
          </p:cNvSpPr>
          <p:nvPr>
            <p:ph idx="1"/>
          </p:nvPr>
        </p:nvSpPr>
        <p:spPr>
          <a:xfrm>
            <a:off x="457200" y="1454149"/>
            <a:ext cx="8229600" cy="4641851"/>
          </a:xfrm>
        </p:spPr>
        <p:txBody>
          <a:bodyPr/>
          <a:lstStyle/>
          <a:p>
            <a:r>
              <a:rPr lang="en-US" dirty="0" smtClean="0"/>
              <a:t>The </a:t>
            </a:r>
            <a:r>
              <a:rPr lang="en-US" dirty="0"/>
              <a:t>Genome Analysis Toolkit </a:t>
            </a:r>
            <a:r>
              <a:rPr lang="en-US" dirty="0" smtClean="0"/>
              <a:t>(GATK) </a:t>
            </a:r>
            <a:r>
              <a:rPr lang="en-US" dirty="0"/>
              <a:t>is a software package developed at the Broad Institute to </a:t>
            </a:r>
            <a:r>
              <a:rPr lang="en-US" dirty="0" smtClean="0"/>
              <a:t>primarily focus on </a:t>
            </a:r>
            <a:r>
              <a:rPr lang="en-US" dirty="0"/>
              <a:t>variant discovery and </a:t>
            </a:r>
            <a:r>
              <a:rPr lang="en-US" dirty="0" smtClean="0"/>
              <a:t>genotyping.</a:t>
            </a:r>
          </a:p>
          <a:p>
            <a:endParaRPr lang="en-US" dirty="0"/>
          </a:p>
          <a:p>
            <a:r>
              <a:rPr lang="en-US" dirty="0" smtClean="0"/>
              <a:t>Input data: BAM files and reference genome</a:t>
            </a:r>
          </a:p>
          <a:p>
            <a:r>
              <a:rPr lang="en-US" dirty="0" smtClean="0"/>
              <a:t>Required tools: Picard and </a:t>
            </a:r>
            <a:r>
              <a:rPr lang="en-US" dirty="0" err="1" smtClean="0"/>
              <a:t>Samtools</a:t>
            </a:r>
            <a:endParaRPr lang="en-US" dirty="0"/>
          </a:p>
          <a:p>
            <a:r>
              <a:rPr lang="en-US" dirty="0" smtClean="0"/>
              <a:t>Code example:</a:t>
            </a:r>
          </a:p>
          <a:p>
            <a:pPr marL="0" indent="0">
              <a:buNone/>
            </a:pPr>
            <a:r>
              <a:rPr lang="en-US" sz="1800" dirty="0">
                <a:latin typeface="Courier"/>
                <a:cs typeface="Courier"/>
              </a:rPr>
              <a:t>java </a:t>
            </a:r>
            <a:r>
              <a:rPr lang="en-US" sz="1800" dirty="0" smtClean="0">
                <a:latin typeface="Courier"/>
                <a:cs typeface="Courier"/>
              </a:rPr>
              <a:t>–jar </a:t>
            </a:r>
            <a:r>
              <a:rPr lang="en-US" sz="1800" dirty="0" err="1" smtClean="0">
                <a:latin typeface="Courier"/>
                <a:cs typeface="Courier"/>
              </a:rPr>
              <a:t>GenomeAnalysisTK.jar</a:t>
            </a:r>
            <a:r>
              <a:rPr lang="en-US" sz="1800" dirty="0" smtClean="0">
                <a:latin typeface="Courier"/>
                <a:cs typeface="Courier"/>
              </a:rPr>
              <a:t> \</a:t>
            </a:r>
          </a:p>
          <a:p>
            <a:pPr marL="0" indent="0">
              <a:buNone/>
            </a:pPr>
            <a:r>
              <a:rPr lang="en-US" sz="1800" dirty="0">
                <a:latin typeface="Courier"/>
                <a:cs typeface="Courier"/>
              </a:rPr>
              <a:t>	</a:t>
            </a:r>
            <a:r>
              <a:rPr lang="en-US" sz="1800" b="1" dirty="0" smtClean="0">
                <a:solidFill>
                  <a:srgbClr val="FF0000"/>
                </a:solidFill>
                <a:latin typeface="Courier"/>
                <a:cs typeface="Courier"/>
              </a:rPr>
              <a:t>-T </a:t>
            </a:r>
            <a:r>
              <a:rPr lang="en-US" sz="1800" b="1" dirty="0" err="1">
                <a:solidFill>
                  <a:srgbClr val="FF0000"/>
                </a:solidFill>
                <a:latin typeface="Courier"/>
                <a:cs typeface="Courier"/>
              </a:rPr>
              <a:t>UnifiedGenotyper</a:t>
            </a:r>
            <a:r>
              <a:rPr lang="en-US" sz="1800" dirty="0">
                <a:solidFill>
                  <a:srgbClr val="FF0000"/>
                </a:solidFill>
                <a:latin typeface="Courier"/>
                <a:cs typeface="Courier"/>
              </a:rPr>
              <a:t> </a:t>
            </a:r>
            <a:r>
              <a:rPr lang="en-US" sz="1800" dirty="0">
                <a:latin typeface="Courier"/>
                <a:cs typeface="Courier"/>
              </a:rPr>
              <a:t>\</a:t>
            </a:r>
          </a:p>
          <a:p>
            <a:pPr marL="0" indent="0">
              <a:buNone/>
            </a:pPr>
            <a:r>
              <a:rPr lang="en-US" sz="1800" dirty="0">
                <a:latin typeface="Courier"/>
                <a:cs typeface="Courier"/>
              </a:rPr>
              <a:t>	-R </a:t>
            </a:r>
            <a:r>
              <a:rPr lang="en-US" sz="1800" dirty="0" err="1" smtClean="0">
                <a:latin typeface="Courier"/>
                <a:cs typeface="Courier"/>
              </a:rPr>
              <a:t>your_reference</a:t>
            </a:r>
            <a:r>
              <a:rPr lang="en-US" sz="1800" dirty="0" smtClean="0">
                <a:latin typeface="Courier"/>
                <a:cs typeface="Courier"/>
              </a:rPr>
              <a:t> </a:t>
            </a:r>
            <a:r>
              <a:rPr lang="en-US" sz="1800" dirty="0">
                <a:latin typeface="Courier"/>
                <a:cs typeface="Courier"/>
              </a:rPr>
              <a:t>\</a:t>
            </a:r>
          </a:p>
          <a:p>
            <a:pPr marL="0" indent="0">
              <a:buNone/>
            </a:pPr>
            <a:r>
              <a:rPr lang="en-US" sz="1800" dirty="0">
                <a:latin typeface="Courier"/>
                <a:cs typeface="Courier"/>
              </a:rPr>
              <a:t>	-</a:t>
            </a:r>
            <a:r>
              <a:rPr lang="en-US" sz="1800" dirty="0" smtClean="0">
                <a:latin typeface="Courier"/>
                <a:cs typeface="Courier"/>
              </a:rPr>
              <a:t>I </a:t>
            </a:r>
            <a:r>
              <a:rPr lang="en-US" sz="1800" dirty="0" err="1" smtClean="0">
                <a:latin typeface="Courier"/>
                <a:cs typeface="Courier"/>
              </a:rPr>
              <a:t>your_bam</a:t>
            </a:r>
            <a:r>
              <a:rPr lang="en-US" sz="1800" dirty="0" smtClean="0">
                <a:latin typeface="Courier"/>
                <a:cs typeface="Courier"/>
              </a:rPr>
              <a:t> \</a:t>
            </a:r>
          </a:p>
          <a:p>
            <a:pPr marL="0" indent="0">
              <a:buNone/>
            </a:pPr>
            <a:r>
              <a:rPr lang="en-US" sz="1800" dirty="0">
                <a:latin typeface="Courier"/>
                <a:cs typeface="Courier"/>
              </a:rPr>
              <a:t>	-</a:t>
            </a:r>
            <a:r>
              <a:rPr lang="en-US" sz="1800" dirty="0" err="1">
                <a:latin typeface="Courier"/>
                <a:cs typeface="Courier"/>
              </a:rPr>
              <a:t>glm</a:t>
            </a:r>
            <a:r>
              <a:rPr lang="en-US" sz="1800" dirty="0">
                <a:latin typeface="Courier"/>
                <a:cs typeface="Courier"/>
              </a:rPr>
              <a:t> </a:t>
            </a:r>
            <a:r>
              <a:rPr lang="en-US" sz="1800" dirty="0" smtClean="0">
                <a:latin typeface="Courier"/>
                <a:cs typeface="Courier"/>
              </a:rPr>
              <a:t>BOTH</a:t>
            </a:r>
          </a:p>
          <a:p>
            <a:pPr marL="0" indent="0">
              <a:buNone/>
            </a:pPr>
            <a:endParaRPr lang="en-US" sz="1800" dirty="0" smtClean="0">
              <a:latin typeface="Courier"/>
              <a:cs typeface="Courier"/>
            </a:endParaRPr>
          </a:p>
          <a:p>
            <a:pPr marL="0" indent="0">
              <a:buNone/>
            </a:pPr>
            <a:r>
              <a:rPr lang="en-US" sz="1800" dirty="0" smtClean="0">
                <a:latin typeface="Courier"/>
                <a:cs typeface="Courier"/>
              </a:rPr>
              <a:t>### BOTH = SNP + INDEL</a:t>
            </a: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14</a:t>
            </a:fld>
            <a:endParaRPr lang="en-US"/>
          </a:p>
        </p:txBody>
      </p:sp>
    </p:spTree>
    <p:extLst>
      <p:ext uri="{BB962C8B-B14F-4D97-AF65-F5344CB8AC3E}">
        <p14:creationId xmlns:p14="http://schemas.microsoft.com/office/powerpoint/2010/main" val="33929151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828351"/>
          </a:xfrm>
        </p:spPr>
        <p:txBody>
          <a:bodyPr/>
          <a:lstStyle/>
          <a:p>
            <a:r>
              <a:rPr lang="en-US" sz="3200" dirty="0" smtClean="0">
                <a:latin typeface="+mj-lt"/>
              </a:rPr>
              <a:t>GATK (2)</a:t>
            </a:r>
            <a:endParaRPr lang="en-US" sz="3200" dirty="0">
              <a:latin typeface="+mj-lt"/>
            </a:endParaRP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15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170887555"/>
              </p:ext>
            </p:extLst>
          </p:nvPr>
        </p:nvGraphicFramePr>
        <p:xfrm>
          <a:off x="95250" y="1791640"/>
          <a:ext cx="8902697" cy="1000450"/>
        </p:xfrm>
        <a:graphic>
          <a:graphicData uri="http://schemas.openxmlformats.org/drawingml/2006/table">
            <a:tbl>
              <a:tblPr/>
              <a:tblGrid>
                <a:gridCol w="502649"/>
                <a:gridCol w="628312"/>
                <a:gridCol w="628312"/>
                <a:gridCol w="628312"/>
                <a:gridCol w="628312"/>
                <a:gridCol w="628312"/>
                <a:gridCol w="628312"/>
                <a:gridCol w="309323"/>
                <a:gridCol w="1691609"/>
                <a:gridCol w="1285623"/>
                <a:gridCol w="1343621"/>
              </a:tblGrid>
              <a:tr h="200090">
                <a:tc>
                  <a:txBody>
                    <a:bodyPr/>
                    <a:lstStyle/>
                    <a:p>
                      <a:pPr algn="ctr" fontAlgn="b"/>
                      <a:r>
                        <a:rPr lang="en-US" sz="900" b="0" i="0" u="none" strike="noStrike" dirty="0">
                          <a:solidFill>
                            <a:srgbClr val="000000"/>
                          </a:solidFill>
                          <a:effectLst/>
                          <a:latin typeface="Calibri"/>
                        </a:rPr>
                        <a:t>#CHROM</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a:rPr>
                        <a:t>POS</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ID</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REF</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ALT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a:rPr>
                        <a:t>QUAL</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FILTER</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INFO</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FORMAT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DH10B</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MG1655</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90">
                <a:tc>
                  <a:txBody>
                    <a:bodyPr/>
                    <a:lstStyle/>
                    <a:p>
                      <a:pPr algn="ctr" fontAlgn="b"/>
                      <a:r>
                        <a:rPr lang="en-US" sz="900" b="0" i="0" u="none" strike="noStrike">
                          <a:solidFill>
                            <a:srgbClr val="000000"/>
                          </a:solidFill>
                          <a:effectLst/>
                          <a:latin typeface="Calibri"/>
                        </a:rPr>
                        <a:t>ref1</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a:rPr>
                        <a:t>89089</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C</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A</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782.76</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a:rPr>
                        <a: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a:rPr>
                        <a:t>GT:AD:DP:GQ:MLPSAC:MLPSAF:PL</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a:rPr>
                        <a:t>1:0,18:18:99:1:1.00:781,0</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0:27,0:27:99:0:0.00:0,1149</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90">
                <a:tc>
                  <a:txBody>
                    <a:bodyPr/>
                    <a:lstStyle/>
                    <a:p>
                      <a:pPr algn="ctr" fontAlgn="b"/>
                      <a:r>
                        <a:rPr lang="en-US" sz="900" b="0" i="0" u="none" strike="noStrike">
                          <a:solidFill>
                            <a:srgbClr val="000000"/>
                          </a:solidFill>
                          <a:effectLst/>
                          <a:latin typeface="Calibri"/>
                        </a:rPr>
                        <a:t>ref1</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89103</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a:rPr>
                        <a: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G</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C</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690.76</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GT:AD:DP:GQ:MLPSAC:MLPSAF:PL</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1:0,16:16:99:1:1.00:689,0</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0:29,0:29:99:0:0.00:0,1253</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90">
                <a:tc>
                  <a:txBody>
                    <a:bodyPr/>
                    <a:lstStyle/>
                    <a:p>
                      <a:pPr algn="ctr" fontAlgn="b"/>
                      <a:r>
                        <a:rPr lang="en-US" sz="900" b="0" i="0" u="none" strike="noStrike">
                          <a:solidFill>
                            <a:srgbClr val="000000"/>
                          </a:solidFill>
                          <a:effectLst/>
                          <a:latin typeface="Calibri"/>
                        </a:rPr>
                        <a:t>ref1</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89143</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A</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G</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448.76</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GT:AD:DP:GQ:MLPSAC:MLPSAF:PL</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1:0,11:11:99:1:1.00:447,0</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0:27,0:27:99:0:0.00:0,1165</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90">
                <a:tc>
                  <a:txBody>
                    <a:bodyPr/>
                    <a:lstStyle/>
                    <a:p>
                      <a:pPr algn="ctr" fontAlgn="b"/>
                      <a:r>
                        <a:rPr lang="en-US" sz="900" b="0" i="0" u="none" strike="noStrike">
                          <a:solidFill>
                            <a:srgbClr val="000000"/>
                          </a:solidFill>
                          <a:effectLst/>
                          <a:latin typeface="Calibri"/>
                        </a:rPr>
                        <a:t>ref1</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89145</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G</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a:rPr>
                        <a:t>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a:rPr>
                        <a:t>405.76</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a:rPr>
                        <a:t>…</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a:rPr>
                        <a:t>GT:AD:DP:GQ:MLPSAC:MLPSAF:PL</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a:rPr>
                        <a:t>1:0,10:10:99:1:1.00:404,0</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a:rPr>
                        <a:t>0:28,0:28:99:0:0.00:0,1215</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170438" y="977873"/>
            <a:ext cx="4261804" cy="646331"/>
          </a:xfrm>
          <a:prstGeom prst="rect">
            <a:avLst/>
          </a:prstGeom>
          <a:noFill/>
        </p:spPr>
        <p:txBody>
          <a:bodyPr wrap="none" rtlCol="0">
            <a:spAutoFit/>
          </a:bodyPr>
          <a:lstStyle/>
          <a:p>
            <a:r>
              <a:rPr lang="en-US" b="1" dirty="0" smtClean="0">
                <a:solidFill>
                  <a:schemeClr val="tx2">
                    <a:lumMod val="75000"/>
                  </a:schemeClr>
                </a:solidFill>
                <a:latin typeface="+mn-lt"/>
              </a:rPr>
              <a:t>VCF</a:t>
            </a:r>
            <a:r>
              <a:rPr lang="en-US" dirty="0" smtClean="0">
                <a:latin typeface="+mn-lt"/>
              </a:rPr>
              <a:t> (Variant Call Format) output</a:t>
            </a:r>
          </a:p>
          <a:p>
            <a:r>
              <a:rPr lang="en-US" sz="1200" dirty="0">
                <a:latin typeface="+mn-lt"/>
                <a:hlinkClick r:id="rId2"/>
              </a:rPr>
              <a:t>https://</a:t>
            </a:r>
            <a:r>
              <a:rPr lang="en-US" sz="1200" dirty="0" err="1">
                <a:latin typeface="+mn-lt"/>
                <a:hlinkClick r:id="rId2"/>
              </a:rPr>
              <a:t>samtools.github.io</a:t>
            </a:r>
            <a:r>
              <a:rPr lang="en-US" sz="1200" dirty="0">
                <a:latin typeface="+mn-lt"/>
                <a:hlinkClick r:id="rId2"/>
              </a:rPr>
              <a:t>/</a:t>
            </a:r>
            <a:r>
              <a:rPr lang="en-US" sz="1200" dirty="0" err="1">
                <a:latin typeface="+mn-lt"/>
                <a:hlinkClick r:id="rId2"/>
              </a:rPr>
              <a:t>hts</a:t>
            </a:r>
            <a:r>
              <a:rPr lang="en-US" sz="1200" dirty="0">
                <a:latin typeface="+mn-lt"/>
                <a:hlinkClick r:id="rId2"/>
              </a:rPr>
              <a:t>-specs/VCFv4.2.pdf</a:t>
            </a:r>
            <a:endParaRPr lang="en-US" sz="1200" dirty="0">
              <a:latin typeface="+mn-lt"/>
            </a:endParaRPr>
          </a:p>
        </p:txBody>
      </p:sp>
      <p:graphicFrame>
        <p:nvGraphicFramePr>
          <p:cNvPr id="8" name="Table 7"/>
          <p:cNvGraphicFramePr>
            <a:graphicFrameLocks noGrp="1"/>
          </p:cNvGraphicFramePr>
          <p:nvPr>
            <p:extLst>
              <p:ext uri="{D42A27DB-BD31-4B8C-83A1-F6EECF244321}">
                <p14:modId xmlns:p14="http://schemas.microsoft.com/office/powerpoint/2010/main" val="3567454282"/>
              </p:ext>
            </p:extLst>
          </p:nvPr>
        </p:nvGraphicFramePr>
        <p:xfrm>
          <a:off x="244387" y="2976239"/>
          <a:ext cx="8442413" cy="1024262"/>
        </p:xfrm>
        <a:graphic>
          <a:graphicData uri="http://schemas.openxmlformats.org/drawingml/2006/table">
            <a:tbl>
              <a:tblPr/>
              <a:tblGrid>
                <a:gridCol w="8442413"/>
              </a:tblGrid>
              <a:tr h="512131">
                <a:tc>
                  <a:txBody>
                    <a:bodyPr/>
                    <a:lstStyle/>
                    <a:p>
                      <a:pPr algn="l" fontAlgn="b"/>
                      <a:r>
                        <a:rPr lang="en-US" sz="2800" b="0" i="0" u="none" strike="noStrike" dirty="0" smtClean="0">
                          <a:solidFill>
                            <a:srgbClr val="000000"/>
                          </a:solidFill>
                          <a:effectLst/>
                          <a:latin typeface="Courier"/>
                          <a:cs typeface="Courier"/>
                        </a:rPr>
                        <a:t>GT: AD  : DP: GQ: MLPSAC: MLPSAF: PL</a:t>
                      </a:r>
                      <a:endParaRPr lang="en-US" sz="2800" b="0" i="0" u="none" strike="noStrike" dirty="0">
                        <a:solidFill>
                          <a:srgbClr val="000000"/>
                        </a:solidFill>
                        <a:effectLst/>
                        <a:latin typeface="Courier"/>
                        <a:cs typeface="Courier"/>
                      </a:endParaRP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2131">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2800" b="0" i="0" u="none" strike="noStrike" dirty="0" smtClean="0">
                          <a:solidFill>
                            <a:srgbClr val="000000"/>
                          </a:solidFill>
                          <a:effectLst/>
                          <a:latin typeface="Courier"/>
                          <a:cs typeface="Courier"/>
                        </a:rPr>
                        <a:t>1 : 0,18: 18: 99: 1     : 1.00  : 781,0</a:t>
                      </a:r>
                    </a:p>
                  </a:txBody>
                  <a:tcPr marL="8936" marR="8936" marT="893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9" name="TextBox 8"/>
          <p:cNvSpPr txBox="1"/>
          <p:nvPr/>
        </p:nvSpPr>
        <p:spPr>
          <a:xfrm>
            <a:off x="604498" y="4172625"/>
            <a:ext cx="7768999" cy="2031325"/>
          </a:xfrm>
          <a:prstGeom prst="rect">
            <a:avLst/>
          </a:prstGeom>
          <a:noFill/>
        </p:spPr>
        <p:txBody>
          <a:bodyPr wrap="none" rtlCol="0">
            <a:spAutoFit/>
          </a:bodyPr>
          <a:lstStyle/>
          <a:p>
            <a:r>
              <a:rPr lang="en-US" sz="1800" dirty="0">
                <a:latin typeface="+mj-lt"/>
              </a:rPr>
              <a:t>GT=</a:t>
            </a:r>
            <a:r>
              <a:rPr lang="en-US" sz="1800" dirty="0" smtClean="0">
                <a:latin typeface="+mj-lt"/>
              </a:rPr>
              <a:t>Genotype (0 or 1)</a:t>
            </a:r>
            <a:endParaRPr lang="en-US" sz="1800" dirty="0">
              <a:latin typeface="+mj-lt"/>
            </a:endParaRPr>
          </a:p>
          <a:p>
            <a:r>
              <a:rPr lang="en-US" sz="1800" dirty="0" smtClean="0">
                <a:latin typeface="+mj-lt"/>
              </a:rPr>
              <a:t>AD=Allelic </a:t>
            </a:r>
            <a:r>
              <a:rPr lang="en-US" sz="1800" dirty="0">
                <a:latin typeface="+mj-lt"/>
              </a:rPr>
              <a:t>depths for the ref and alt </a:t>
            </a:r>
            <a:r>
              <a:rPr lang="en-US" sz="1800" dirty="0" smtClean="0">
                <a:latin typeface="+mj-lt"/>
              </a:rPr>
              <a:t>alleles</a:t>
            </a:r>
            <a:endParaRPr lang="en-US" sz="1800" dirty="0">
              <a:latin typeface="+mj-lt"/>
            </a:endParaRPr>
          </a:p>
          <a:p>
            <a:r>
              <a:rPr lang="en-US" sz="1800" dirty="0" smtClean="0">
                <a:latin typeface="+mj-lt"/>
              </a:rPr>
              <a:t>DP=Approximate </a:t>
            </a:r>
            <a:r>
              <a:rPr lang="en-US" sz="1800" dirty="0">
                <a:latin typeface="+mj-lt"/>
              </a:rPr>
              <a:t>read </a:t>
            </a:r>
            <a:r>
              <a:rPr lang="en-US" sz="1800" dirty="0" smtClean="0">
                <a:latin typeface="+mj-lt"/>
              </a:rPr>
              <a:t>depth</a:t>
            </a:r>
          </a:p>
          <a:p>
            <a:r>
              <a:rPr lang="en-US" sz="1800" dirty="0" smtClean="0">
                <a:latin typeface="+mj-lt"/>
              </a:rPr>
              <a:t>GQ=Genotype Quality</a:t>
            </a:r>
            <a:endParaRPr lang="en-US" sz="1800" dirty="0">
              <a:latin typeface="+mj-lt"/>
            </a:endParaRPr>
          </a:p>
          <a:p>
            <a:r>
              <a:rPr lang="en-US" sz="1800" dirty="0" smtClean="0">
                <a:latin typeface="+mj-lt"/>
              </a:rPr>
              <a:t>MLPSAC=Maximum </a:t>
            </a:r>
            <a:r>
              <a:rPr lang="en-US" sz="1800" dirty="0">
                <a:latin typeface="+mj-lt"/>
              </a:rPr>
              <a:t>likelihood expectation (MLE) for the alternate allele </a:t>
            </a:r>
            <a:r>
              <a:rPr lang="en-US" sz="1800" dirty="0" smtClean="0">
                <a:latin typeface="+mj-lt"/>
              </a:rPr>
              <a:t>count</a:t>
            </a:r>
            <a:endParaRPr lang="en-US" sz="1800" dirty="0">
              <a:latin typeface="+mj-lt"/>
            </a:endParaRPr>
          </a:p>
          <a:p>
            <a:r>
              <a:rPr lang="en-US" sz="1800" dirty="0" smtClean="0">
                <a:latin typeface="+mj-lt"/>
              </a:rPr>
              <a:t>MLPSAF=Maximum </a:t>
            </a:r>
            <a:r>
              <a:rPr lang="en-US" sz="1800" dirty="0">
                <a:latin typeface="+mj-lt"/>
              </a:rPr>
              <a:t>likelihood expectation (MLE) for the alternate allele </a:t>
            </a:r>
            <a:r>
              <a:rPr lang="en-US" sz="1800" dirty="0" smtClean="0">
                <a:latin typeface="+mj-lt"/>
              </a:rPr>
              <a:t>fraction</a:t>
            </a:r>
            <a:endParaRPr lang="en-US" sz="1800" dirty="0">
              <a:latin typeface="+mj-lt"/>
            </a:endParaRPr>
          </a:p>
          <a:p>
            <a:r>
              <a:rPr lang="en-US" sz="1800" dirty="0" smtClean="0">
                <a:latin typeface="+mj-lt"/>
              </a:rPr>
              <a:t>PL=Normalized</a:t>
            </a:r>
            <a:r>
              <a:rPr lang="en-US" sz="1800" dirty="0">
                <a:latin typeface="+mj-lt"/>
              </a:rPr>
              <a:t>, </a:t>
            </a:r>
            <a:r>
              <a:rPr lang="en-US" sz="1800" dirty="0" err="1">
                <a:latin typeface="+mj-lt"/>
              </a:rPr>
              <a:t>Phred</a:t>
            </a:r>
            <a:r>
              <a:rPr lang="en-US" sz="1800" dirty="0">
                <a:latin typeface="+mj-lt"/>
              </a:rPr>
              <a:t>-scaled likelihoods for </a:t>
            </a:r>
            <a:r>
              <a:rPr lang="en-US" sz="1800" dirty="0" smtClean="0">
                <a:latin typeface="+mj-lt"/>
              </a:rPr>
              <a:t>genotypes</a:t>
            </a:r>
            <a:endParaRPr lang="en-US" sz="1800" dirty="0">
              <a:latin typeface="+mj-lt"/>
            </a:endParaRPr>
          </a:p>
        </p:txBody>
      </p:sp>
      <p:sp>
        <p:nvSpPr>
          <p:cNvPr id="10" name="TextBox 9"/>
          <p:cNvSpPr txBox="1"/>
          <p:nvPr/>
        </p:nvSpPr>
        <p:spPr>
          <a:xfrm>
            <a:off x="825500" y="6273800"/>
            <a:ext cx="6354925" cy="369332"/>
          </a:xfrm>
          <a:prstGeom prst="rect">
            <a:avLst/>
          </a:prstGeom>
          <a:noFill/>
        </p:spPr>
        <p:txBody>
          <a:bodyPr wrap="none" rtlCol="0">
            <a:spAutoFit/>
          </a:bodyPr>
          <a:lstStyle/>
          <a:p>
            <a:r>
              <a:rPr lang="en-US" sz="1800" dirty="0" err="1" smtClean="0"/>
              <a:t>Prob</a:t>
            </a:r>
            <a:r>
              <a:rPr lang="en-US" sz="1800" dirty="0" smtClean="0"/>
              <a:t>(0) = 10^(-781/10) = 7.9e-79     </a:t>
            </a:r>
            <a:r>
              <a:rPr lang="en-US" sz="1800" dirty="0" err="1" smtClean="0"/>
              <a:t>Prob</a:t>
            </a:r>
            <a:r>
              <a:rPr lang="en-US" sz="1800" dirty="0" smtClean="0"/>
              <a:t>(1) </a:t>
            </a:r>
            <a:r>
              <a:rPr lang="en-US" sz="1800" dirty="0"/>
              <a:t>= 10^(</a:t>
            </a:r>
            <a:r>
              <a:rPr lang="en-US" sz="1800" dirty="0" smtClean="0"/>
              <a:t>-0/10) </a:t>
            </a:r>
            <a:r>
              <a:rPr lang="en-US" sz="1800" dirty="0"/>
              <a:t>= </a:t>
            </a:r>
            <a:r>
              <a:rPr lang="en-US" sz="1800" dirty="0" smtClean="0"/>
              <a:t>1   </a:t>
            </a:r>
            <a:endParaRPr lang="en-US" sz="1800" dirty="0"/>
          </a:p>
        </p:txBody>
      </p:sp>
      <p:cxnSp>
        <p:nvCxnSpPr>
          <p:cNvPr id="5" name="Straight Arrow Connector 4"/>
          <p:cNvCxnSpPr/>
          <p:nvPr/>
        </p:nvCxnSpPr>
        <p:spPr>
          <a:xfrm>
            <a:off x="6972300" y="1564653"/>
            <a:ext cx="0" cy="22698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528908" y="1164576"/>
            <a:ext cx="886781" cy="338554"/>
          </a:xfrm>
          <a:prstGeom prst="rect">
            <a:avLst/>
          </a:prstGeom>
          <a:noFill/>
        </p:spPr>
        <p:txBody>
          <a:bodyPr wrap="none" rtlCol="0">
            <a:spAutoFit/>
          </a:bodyPr>
          <a:lstStyle/>
          <a:p>
            <a:pPr algn="ctr"/>
            <a:r>
              <a:rPr lang="en-US" sz="1600" dirty="0" smtClean="0">
                <a:solidFill>
                  <a:srgbClr val="FF0000"/>
                </a:solidFill>
                <a:latin typeface="+mj-lt"/>
              </a:rPr>
              <a:t>isolate 1</a:t>
            </a:r>
            <a:endParaRPr lang="en-US" sz="1600" dirty="0">
              <a:solidFill>
                <a:srgbClr val="FF0000"/>
              </a:solidFill>
              <a:latin typeface="+mj-lt"/>
            </a:endParaRPr>
          </a:p>
        </p:txBody>
      </p:sp>
      <p:cxnSp>
        <p:nvCxnSpPr>
          <p:cNvPr id="13" name="Straight Arrow Connector 12"/>
          <p:cNvCxnSpPr/>
          <p:nvPr/>
        </p:nvCxnSpPr>
        <p:spPr>
          <a:xfrm>
            <a:off x="8322698" y="1581883"/>
            <a:ext cx="0" cy="22698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879306" y="1181806"/>
            <a:ext cx="886781" cy="338554"/>
          </a:xfrm>
          <a:prstGeom prst="rect">
            <a:avLst/>
          </a:prstGeom>
          <a:noFill/>
        </p:spPr>
        <p:txBody>
          <a:bodyPr wrap="none" rtlCol="0">
            <a:spAutoFit/>
          </a:bodyPr>
          <a:lstStyle/>
          <a:p>
            <a:pPr algn="ctr"/>
            <a:r>
              <a:rPr lang="en-US" sz="1600" dirty="0" smtClean="0">
                <a:solidFill>
                  <a:srgbClr val="FF0000"/>
                </a:solidFill>
                <a:latin typeface="+mj-lt"/>
              </a:rPr>
              <a:t>isolate 2</a:t>
            </a:r>
            <a:endParaRPr lang="en-US" sz="1600" dirty="0">
              <a:solidFill>
                <a:srgbClr val="FF0000"/>
              </a:solidFill>
              <a:latin typeface="+mj-lt"/>
            </a:endParaRPr>
          </a:p>
        </p:txBody>
      </p:sp>
    </p:spTree>
    <p:extLst>
      <p:ext uri="{BB962C8B-B14F-4D97-AF65-F5344CB8AC3E}">
        <p14:creationId xmlns:p14="http://schemas.microsoft.com/office/powerpoint/2010/main" val="70532704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mj-lt"/>
              </a:rPr>
              <a:t>GATK (3)</a:t>
            </a:r>
            <a:endParaRPr lang="en-US" sz="3200" dirty="0">
              <a:latin typeface="+mj-lt"/>
            </a:endParaRPr>
          </a:p>
        </p:txBody>
      </p:sp>
      <p:sp>
        <p:nvSpPr>
          <p:cNvPr id="3" name="Content Placeholder 2"/>
          <p:cNvSpPr>
            <a:spLocks noGrp="1"/>
          </p:cNvSpPr>
          <p:nvPr>
            <p:ph idx="1"/>
          </p:nvPr>
        </p:nvSpPr>
        <p:spPr>
          <a:xfrm>
            <a:off x="457200" y="1454150"/>
            <a:ext cx="8128000" cy="4222750"/>
          </a:xfrm>
        </p:spPr>
        <p:txBody>
          <a:bodyPr/>
          <a:lstStyle/>
          <a:p>
            <a:r>
              <a:rPr lang="en-US" sz="2800" dirty="0" err="1" smtClean="0">
                <a:solidFill>
                  <a:schemeClr val="tx2">
                    <a:lumMod val="75000"/>
                  </a:schemeClr>
                </a:solidFill>
              </a:rPr>
              <a:t>VCFtools</a:t>
            </a:r>
            <a:r>
              <a:rPr lang="en-US" sz="2800" dirty="0" smtClean="0"/>
              <a:t> </a:t>
            </a:r>
            <a:r>
              <a:rPr lang="en-US" sz="2800" dirty="0"/>
              <a:t>can be used to filter SNPs.</a:t>
            </a:r>
          </a:p>
          <a:p>
            <a:pPr marL="0" indent="0">
              <a:buNone/>
            </a:pPr>
            <a:r>
              <a:rPr lang="en-US" sz="1800" dirty="0" smtClean="0">
                <a:latin typeface="Courier"/>
                <a:cs typeface="Courier"/>
              </a:rPr>
              <a:t>java </a:t>
            </a:r>
            <a:r>
              <a:rPr lang="en-US" sz="1800" dirty="0" err="1">
                <a:latin typeface="Courier"/>
                <a:cs typeface="Courier"/>
              </a:rPr>
              <a:t>GenomeAnalysisTK.jar</a:t>
            </a:r>
            <a:r>
              <a:rPr lang="en-US" sz="1800" dirty="0">
                <a:latin typeface="Courier"/>
                <a:cs typeface="Courier"/>
              </a:rPr>
              <a:t> \</a:t>
            </a:r>
          </a:p>
          <a:p>
            <a:pPr marL="0" indent="0">
              <a:buNone/>
            </a:pPr>
            <a:r>
              <a:rPr lang="en-US" sz="1800" b="1" dirty="0" smtClean="0">
                <a:solidFill>
                  <a:srgbClr val="FF0000"/>
                </a:solidFill>
                <a:latin typeface="Courier"/>
                <a:cs typeface="Courier"/>
              </a:rPr>
              <a:t>	-</a:t>
            </a:r>
            <a:r>
              <a:rPr lang="en-US" sz="1800" b="1" dirty="0">
                <a:solidFill>
                  <a:srgbClr val="FF0000"/>
                </a:solidFill>
                <a:latin typeface="Courier"/>
                <a:cs typeface="Courier"/>
              </a:rPr>
              <a:t>T </a:t>
            </a:r>
            <a:r>
              <a:rPr lang="en-US" sz="1800" b="1" dirty="0" err="1">
                <a:solidFill>
                  <a:srgbClr val="FF0000"/>
                </a:solidFill>
                <a:latin typeface="Courier"/>
                <a:cs typeface="Courier"/>
              </a:rPr>
              <a:t>SelectVariants</a:t>
            </a:r>
            <a:r>
              <a:rPr lang="en-US" sz="1800" b="1" dirty="0">
                <a:solidFill>
                  <a:srgbClr val="FF0000"/>
                </a:solidFill>
                <a:latin typeface="Courier"/>
                <a:cs typeface="Courier"/>
              </a:rPr>
              <a:t> </a:t>
            </a:r>
            <a:r>
              <a:rPr lang="en-US" sz="1800" dirty="0">
                <a:latin typeface="Courier"/>
                <a:cs typeface="Courier"/>
              </a:rPr>
              <a:t>\</a:t>
            </a:r>
          </a:p>
          <a:p>
            <a:pPr marL="0" indent="0">
              <a:buNone/>
            </a:pPr>
            <a:r>
              <a:rPr lang="en-US" sz="1800" dirty="0" smtClean="0">
                <a:latin typeface="Courier"/>
                <a:cs typeface="Courier"/>
              </a:rPr>
              <a:t>	-</a:t>
            </a:r>
            <a:r>
              <a:rPr lang="en-US" sz="1800" dirty="0">
                <a:latin typeface="Courier"/>
                <a:cs typeface="Courier"/>
              </a:rPr>
              <a:t>R </a:t>
            </a:r>
            <a:r>
              <a:rPr lang="en-US" sz="1800" dirty="0" err="1">
                <a:latin typeface="Courier"/>
                <a:cs typeface="Courier"/>
              </a:rPr>
              <a:t>your_reference</a:t>
            </a:r>
            <a:r>
              <a:rPr lang="en-US" sz="1800" dirty="0">
                <a:latin typeface="Courier"/>
                <a:cs typeface="Courier"/>
              </a:rPr>
              <a:t> \</a:t>
            </a:r>
          </a:p>
          <a:p>
            <a:pPr marL="0" indent="0">
              <a:buNone/>
            </a:pPr>
            <a:r>
              <a:rPr lang="en-US" sz="1800" dirty="0" smtClean="0">
                <a:latin typeface="Courier"/>
                <a:cs typeface="Courier"/>
              </a:rPr>
              <a:t>	-</a:t>
            </a:r>
            <a:r>
              <a:rPr lang="en-US" sz="1800" dirty="0">
                <a:latin typeface="Courier"/>
                <a:cs typeface="Courier"/>
              </a:rPr>
              <a:t>-variant </a:t>
            </a:r>
            <a:r>
              <a:rPr lang="en-US" sz="1800" dirty="0" err="1">
                <a:latin typeface="Courier"/>
                <a:cs typeface="Courier"/>
              </a:rPr>
              <a:t>your_vcf</a:t>
            </a:r>
            <a:r>
              <a:rPr lang="en-US" sz="1800" dirty="0">
                <a:latin typeface="Courier"/>
                <a:cs typeface="Courier"/>
              </a:rPr>
              <a:t> \</a:t>
            </a:r>
          </a:p>
          <a:p>
            <a:pPr marL="0" indent="0">
              <a:buNone/>
            </a:pPr>
            <a:r>
              <a:rPr lang="en-US" sz="1800" dirty="0" smtClean="0">
                <a:latin typeface="Courier"/>
                <a:cs typeface="Courier"/>
              </a:rPr>
              <a:t>	-</a:t>
            </a:r>
            <a:r>
              <a:rPr lang="en-US" sz="1800" dirty="0">
                <a:latin typeface="Courier"/>
                <a:cs typeface="Courier"/>
              </a:rPr>
              <a:t>select 'DP &gt;= 3.0' \</a:t>
            </a:r>
          </a:p>
          <a:p>
            <a:pPr marL="0" indent="0">
              <a:buNone/>
            </a:pPr>
            <a:r>
              <a:rPr lang="en-US" sz="1800" dirty="0" smtClean="0">
                <a:latin typeface="Courier"/>
                <a:cs typeface="Courier"/>
              </a:rPr>
              <a:t>	-</a:t>
            </a:r>
            <a:r>
              <a:rPr lang="en-US" sz="1800" dirty="0">
                <a:latin typeface="Courier"/>
                <a:cs typeface="Courier"/>
              </a:rPr>
              <a:t>-</a:t>
            </a:r>
            <a:r>
              <a:rPr lang="en-US" sz="1800" dirty="0" err="1">
                <a:latin typeface="Courier"/>
                <a:cs typeface="Courier"/>
              </a:rPr>
              <a:t>restrictAllelesTo</a:t>
            </a:r>
            <a:r>
              <a:rPr lang="en-US" sz="1800" dirty="0">
                <a:latin typeface="Courier"/>
                <a:cs typeface="Courier"/>
              </a:rPr>
              <a:t> BIALLELIC \</a:t>
            </a:r>
          </a:p>
          <a:p>
            <a:pPr marL="0" indent="0">
              <a:buNone/>
            </a:pPr>
            <a:r>
              <a:rPr lang="en-US" sz="1800" dirty="0" smtClean="0">
                <a:latin typeface="Courier"/>
                <a:cs typeface="Courier"/>
              </a:rPr>
              <a:t>	-</a:t>
            </a:r>
            <a:r>
              <a:rPr lang="en-US" sz="1800" dirty="0">
                <a:latin typeface="Courier"/>
                <a:cs typeface="Courier"/>
              </a:rPr>
              <a:t>-</a:t>
            </a:r>
            <a:r>
              <a:rPr lang="en-US" sz="1800" dirty="0" err="1">
                <a:latin typeface="Courier"/>
                <a:cs typeface="Courier"/>
              </a:rPr>
              <a:t>selectTypeToInclude</a:t>
            </a:r>
            <a:r>
              <a:rPr lang="en-US" sz="1800" dirty="0">
                <a:latin typeface="Courier"/>
                <a:cs typeface="Courier"/>
              </a:rPr>
              <a:t> </a:t>
            </a:r>
            <a:r>
              <a:rPr lang="en-US" sz="1800" dirty="0" smtClean="0">
                <a:latin typeface="Courier"/>
                <a:cs typeface="Courier"/>
              </a:rPr>
              <a:t>SNP</a:t>
            </a:r>
          </a:p>
          <a:p>
            <a:pPr marL="0" indent="0">
              <a:buNone/>
            </a:pPr>
            <a:endParaRPr lang="en-US" sz="1800" dirty="0">
              <a:latin typeface="Courier"/>
              <a:cs typeface="Courier"/>
            </a:endParaRPr>
          </a:p>
          <a:p>
            <a:r>
              <a:rPr lang="en-US" sz="2800" dirty="0">
                <a:solidFill>
                  <a:schemeClr val="tx2">
                    <a:lumMod val="75000"/>
                  </a:schemeClr>
                </a:solidFill>
              </a:rPr>
              <a:t>Filter variants based on the experimental purpose and genetic features</a:t>
            </a:r>
          </a:p>
          <a:p>
            <a:pPr marL="0" indent="0">
              <a:buNone/>
            </a:pPr>
            <a:endParaRPr lang="en-US" sz="1800" dirty="0">
              <a:latin typeface="Courier"/>
              <a:cs typeface="Courier"/>
            </a:endParaRP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16</a:t>
            </a:fld>
            <a:endParaRPr lang="en-US"/>
          </a:p>
        </p:txBody>
      </p:sp>
    </p:spTree>
    <p:extLst>
      <p:ext uri="{BB962C8B-B14F-4D97-AF65-F5344CB8AC3E}">
        <p14:creationId xmlns:p14="http://schemas.microsoft.com/office/powerpoint/2010/main" val="404909253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Falsely discovered SNPs</a:t>
            </a:r>
            <a:endParaRPr lang="en-US" dirty="0"/>
          </a:p>
        </p:txBody>
      </p:sp>
      <p:sp>
        <p:nvSpPr>
          <p:cNvPr id="3" name="Content Placeholder 2"/>
          <p:cNvSpPr>
            <a:spLocks noGrp="1"/>
          </p:cNvSpPr>
          <p:nvPr>
            <p:ph idx="1"/>
          </p:nvPr>
        </p:nvSpPr>
        <p:spPr>
          <a:xfrm>
            <a:off x="1028700" y="2533650"/>
            <a:ext cx="7226300" cy="1441450"/>
          </a:xfrm>
        </p:spPr>
        <p:txBody>
          <a:bodyPr/>
          <a:lstStyle/>
          <a:p>
            <a:pPr marL="0" indent="0">
              <a:buNone/>
            </a:pPr>
            <a:r>
              <a:rPr lang="en-US" sz="2800" dirty="0" smtClean="0"/>
              <a:t>Can you think about what could result in falsely discovered SNPs using alignment-based SNP methods?</a:t>
            </a: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17</a:t>
            </a:fld>
            <a:endParaRPr lang="en-US"/>
          </a:p>
        </p:txBody>
      </p:sp>
    </p:spTree>
    <p:extLst>
      <p:ext uri="{BB962C8B-B14F-4D97-AF65-F5344CB8AC3E}">
        <p14:creationId xmlns:p14="http://schemas.microsoft.com/office/powerpoint/2010/main" val="2082842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Alignment-based SNP discovery: alignment issues</a:t>
            </a:r>
            <a:endParaRPr lang="en-US" sz="3200" dirty="0"/>
          </a:p>
        </p:txBody>
      </p:sp>
      <p:sp>
        <p:nvSpPr>
          <p:cNvPr id="3" name="Content Placeholder 2"/>
          <p:cNvSpPr>
            <a:spLocks noGrp="1"/>
          </p:cNvSpPr>
          <p:nvPr>
            <p:ph idx="1"/>
          </p:nvPr>
        </p:nvSpPr>
        <p:spPr>
          <a:xfrm>
            <a:off x="1193800" y="1079500"/>
            <a:ext cx="4711700" cy="1390650"/>
          </a:xfrm>
        </p:spPr>
        <p:txBody>
          <a:bodyPr/>
          <a:lstStyle/>
          <a:p>
            <a:r>
              <a:rPr lang="en-US" sz="2400" dirty="0" smtClean="0">
                <a:latin typeface="+mj-lt"/>
              </a:rPr>
              <a:t>Misalignments</a:t>
            </a:r>
          </a:p>
          <a:p>
            <a:r>
              <a:rPr lang="en-US" sz="2400" dirty="0" smtClean="0">
                <a:latin typeface="+mj-lt"/>
              </a:rPr>
              <a:t>Genome duplications</a:t>
            </a:r>
          </a:p>
          <a:p>
            <a:r>
              <a:rPr lang="en-US" sz="2400" dirty="0" smtClean="0">
                <a:latin typeface="+mj-lt"/>
              </a:rPr>
              <a:t>Highly divergent regions</a:t>
            </a:r>
          </a:p>
          <a:p>
            <a:endParaRPr lang="en-US" sz="2400" dirty="0">
              <a:latin typeface="+mj-lt"/>
            </a:endParaRP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18</a:t>
            </a:fld>
            <a:endParaRPr lang="en-US"/>
          </a:p>
        </p:txBody>
      </p:sp>
      <p:grpSp>
        <p:nvGrpSpPr>
          <p:cNvPr id="10" name="Group 9"/>
          <p:cNvGrpSpPr/>
          <p:nvPr/>
        </p:nvGrpSpPr>
        <p:grpSpPr>
          <a:xfrm>
            <a:off x="304800" y="2520950"/>
            <a:ext cx="7747000" cy="4083886"/>
            <a:chOff x="304800" y="2520950"/>
            <a:chExt cx="7747000" cy="4083886"/>
          </a:xfrm>
        </p:grpSpPr>
        <p:sp>
          <p:nvSpPr>
            <p:cNvPr id="5" name="TextBox 4"/>
            <p:cNvSpPr txBox="1"/>
            <p:nvPr/>
          </p:nvSpPr>
          <p:spPr>
            <a:xfrm>
              <a:off x="374650" y="2520950"/>
              <a:ext cx="1449736" cy="461665"/>
            </a:xfrm>
            <a:prstGeom prst="rect">
              <a:avLst/>
            </a:prstGeom>
            <a:noFill/>
          </p:spPr>
          <p:txBody>
            <a:bodyPr wrap="none" rtlCol="0">
              <a:spAutoFit/>
            </a:bodyPr>
            <a:lstStyle/>
            <a:p>
              <a:r>
                <a:rPr lang="en-US" dirty="0" smtClean="0">
                  <a:latin typeface="+mj-lt"/>
                </a:rPr>
                <a:t>Examples:</a:t>
              </a:r>
            </a:p>
          </p:txBody>
        </p:sp>
        <p:pic>
          <p:nvPicPr>
            <p:cNvPr id="6" name="Picture 5" descr="Screen Shot 2014-11-27 at 12.38.1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581992"/>
              <a:ext cx="5994400" cy="850368"/>
            </a:xfrm>
            <a:prstGeom prst="rect">
              <a:avLst/>
            </a:prstGeom>
          </p:spPr>
        </p:pic>
        <p:sp>
          <p:nvSpPr>
            <p:cNvPr id="7" name="TextBox 6"/>
            <p:cNvSpPr txBox="1"/>
            <p:nvPr/>
          </p:nvSpPr>
          <p:spPr>
            <a:xfrm>
              <a:off x="330200" y="4508500"/>
              <a:ext cx="5073650" cy="707886"/>
            </a:xfrm>
            <a:prstGeom prst="rect">
              <a:avLst/>
            </a:prstGeom>
            <a:noFill/>
          </p:spPr>
          <p:txBody>
            <a:bodyPr wrap="square" rtlCol="0">
              <a:spAutoFit/>
            </a:bodyPr>
            <a:lstStyle/>
            <a:p>
              <a:r>
                <a:rPr lang="en-US" sz="2000" dirty="0" smtClean="0">
                  <a:solidFill>
                    <a:srgbClr val="FF0000"/>
                  </a:solidFill>
                  <a:latin typeface="+mj-lt"/>
                </a:rPr>
                <a:t>The misalignments of RNA-</a:t>
              </a:r>
              <a:r>
                <a:rPr lang="en-US" sz="2000" dirty="0" err="1" smtClean="0">
                  <a:solidFill>
                    <a:srgbClr val="FF0000"/>
                  </a:solidFill>
                  <a:latin typeface="+mj-lt"/>
                </a:rPr>
                <a:t>Seq</a:t>
              </a:r>
              <a:r>
                <a:rPr lang="en-US" sz="2000" dirty="0" smtClean="0">
                  <a:solidFill>
                    <a:srgbClr val="FF0000"/>
                  </a:solidFill>
                  <a:latin typeface="+mj-lt"/>
                </a:rPr>
                <a:t> data or DNA-</a:t>
              </a:r>
              <a:r>
                <a:rPr lang="en-US" sz="2000" dirty="0" err="1" smtClean="0">
                  <a:solidFill>
                    <a:srgbClr val="FF0000"/>
                  </a:solidFill>
                  <a:latin typeface="+mj-lt"/>
                </a:rPr>
                <a:t>Seq</a:t>
              </a:r>
              <a:r>
                <a:rPr lang="en-US" sz="2000" dirty="0" smtClean="0">
                  <a:solidFill>
                    <a:srgbClr val="FF0000"/>
                  </a:solidFill>
                  <a:latin typeface="+mj-lt"/>
                </a:rPr>
                <a:t> data led to this discovery</a:t>
              </a:r>
              <a:endParaRPr lang="en-US" sz="2000" dirty="0">
                <a:solidFill>
                  <a:srgbClr val="FF0000"/>
                </a:solidFill>
                <a:latin typeface="+mj-lt"/>
              </a:endParaRPr>
            </a:p>
          </p:txBody>
        </p:sp>
        <p:pic>
          <p:nvPicPr>
            <p:cNvPr id="8" name="Picture 7" descr="Screen Shot 2014-11-27 at 12.44.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5422900"/>
              <a:ext cx="4469878" cy="717550"/>
            </a:xfrm>
            <a:prstGeom prst="rect">
              <a:avLst/>
            </a:prstGeom>
          </p:spPr>
        </p:pic>
        <p:pic>
          <p:nvPicPr>
            <p:cNvPr id="9" name="Picture 8" descr="Screen Shot 2014-11-27 at 12.47.1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5134" y="2546350"/>
              <a:ext cx="1596666" cy="4058486"/>
            </a:xfrm>
            <a:prstGeom prst="rect">
              <a:avLst/>
            </a:prstGeom>
          </p:spPr>
        </p:pic>
      </p:grpSp>
    </p:spTree>
    <p:extLst>
      <p:ext uri="{BB962C8B-B14F-4D97-AF65-F5344CB8AC3E}">
        <p14:creationId xmlns:p14="http://schemas.microsoft.com/office/powerpoint/2010/main" val="176299195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Alignment algorithms</a:t>
            </a:r>
            <a:endParaRPr lang="en-US" dirty="0"/>
          </a:p>
        </p:txBody>
      </p:sp>
      <p:pic>
        <p:nvPicPr>
          <p:cNvPr id="4" name="Picture 3"/>
          <p:cNvPicPr>
            <a:picLocks noChangeAspect="1"/>
          </p:cNvPicPr>
          <p:nvPr/>
        </p:nvPicPr>
        <p:blipFill>
          <a:blip r:embed="rId2"/>
          <a:stretch>
            <a:fillRect/>
          </a:stretch>
        </p:blipFill>
        <p:spPr>
          <a:xfrm>
            <a:off x="210270" y="3152358"/>
            <a:ext cx="4277549" cy="3160230"/>
          </a:xfrm>
          <a:prstGeom prst="rect">
            <a:avLst/>
          </a:prstGeom>
        </p:spPr>
      </p:pic>
      <p:sp>
        <p:nvSpPr>
          <p:cNvPr id="5" name="TextBox 4"/>
          <p:cNvSpPr txBox="1"/>
          <p:nvPr/>
        </p:nvSpPr>
        <p:spPr>
          <a:xfrm>
            <a:off x="282422" y="6370711"/>
            <a:ext cx="4205398" cy="215444"/>
          </a:xfrm>
          <a:prstGeom prst="rect">
            <a:avLst/>
          </a:prstGeom>
          <a:noFill/>
        </p:spPr>
        <p:txBody>
          <a:bodyPr wrap="none" rtlCol="0">
            <a:spAutoFit/>
          </a:bodyPr>
          <a:lstStyle/>
          <a:p>
            <a:r>
              <a:rPr lang="en-US" sz="800" dirty="0" err="1" smtClean="0"/>
              <a:t>evomicsorg.wpengine.netdna</a:t>
            </a:r>
            <a:r>
              <a:rPr lang="en-US" sz="800" dirty="0" err="1"/>
              <a:t>-cdn.com</a:t>
            </a:r>
            <a:r>
              <a:rPr lang="en-US" sz="800" dirty="0"/>
              <a:t>/</a:t>
            </a:r>
            <a:r>
              <a:rPr lang="en-US" sz="800" dirty="0" err="1"/>
              <a:t>wp</a:t>
            </a:r>
            <a:r>
              <a:rPr lang="en-US" sz="800" dirty="0"/>
              <a:t>-content/uploads/2014/01/alignCompare2.jpg</a:t>
            </a:r>
          </a:p>
        </p:txBody>
      </p:sp>
      <p:grpSp>
        <p:nvGrpSpPr>
          <p:cNvPr id="6" name="Group 5"/>
          <p:cNvGrpSpPr/>
          <p:nvPr/>
        </p:nvGrpSpPr>
        <p:grpSpPr>
          <a:xfrm>
            <a:off x="1981998" y="1143000"/>
            <a:ext cx="7162002" cy="3067307"/>
            <a:chOff x="1092132" y="1590073"/>
            <a:chExt cx="7162002" cy="3067307"/>
          </a:xfrm>
        </p:grpSpPr>
        <p:sp>
          <p:nvSpPr>
            <p:cNvPr id="7" name="Oval 6"/>
            <p:cNvSpPr/>
            <p:nvPr/>
          </p:nvSpPr>
          <p:spPr>
            <a:xfrm>
              <a:off x="1092132" y="1809302"/>
              <a:ext cx="2101773" cy="1308578"/>
            </a:xfrm>
            <a:prstGeom prst="ellipse">
              <a:avLst/>
            </a:prstGeom>
            <a:noFill/>
            <a:ln>
              <a:solidFill>
                <a:schemeClr val="tx2">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lumMod val="75000"/>
                      <a:lumOff val="25000"/>
                    </a:schemeClr>
                  </a:solidFill>
                </a:rPr>
                <a:t>Genome sequences</a:t>
              </a:r>
              <a:endParaRPr lang="en-US" sz="2400" dirty="0">
                <a:solidFill>
                  <a:schemeClr val="tx1">
                    <a:lumMod val="75000"/>
                    <a:lumOff val="25000"/>
                  </a:schemeClr>
                </a:solidFill>
              </a:endParaRPr>
            </a:p>
          </p:txBody>
        </p:sp>
        <p:sp>
          <p:nvSpPr>
            <p:cNvPr id="8" name="Oval 7"/>
            <p:cNvSpPr/>
            <p:nvPr/>
          </p:nvSpPr>
          <p:spPr>
            <a:xfrm>
              <a:off x="4592363" y="1590073"/>
              <a:ext cx="2584306" cy="1928847"/>
            </a:xfrm>
            <a:prstGeom prst="ellipse">
              <a:avLst/>
            </a:prstGeom>
            <a:noFill/>
            <a:ln>
              <a:solidFill>
                <a:schemeClr val="tx2">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lumMod val="75000"/>
                      <a:lumOff val="25000"/>
                    </a:schemeClr>
                  </a:solidFill>
                </a:rPr>
                <a:t>“sorted or indexed” genome</a:t>
              </a:r>
              <a:endParaRPr lang="en-US" sz="2400" dirty="0">
                <a:solidFill>
                  <a:schemeClr val="tx1">
                    <a:lumMod val="75000"/>
                    <a:lumOff val="25000"/>
                  </a:schemeClr>
                </a:solidFill>
              </a:endParaRPr>
            </a:p>
          </p:txBody>
        </p:sp>
        <p:sp>
          <p:nvSpPr>
            <p:cNvPr id="9" name="Oval 8"/>
            <p:cNvSpPr/>
            <p:nvPr/>
          </p:nvSpPr>
          <p:spPr>
            <a:xfrm>
              <a:off x="3521754" y="3953432"/>
              <a:ext cx="2090780" cy="703948"/>
            </a:xfrm>
            <a:prstGeom prst="ellipse">
              <a:avLst/>
            </a:prstGeom>
            <a:noFill/>
            <a:ln>
              <a:solidFill>
                <a:schemeClr val="tx2">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lumMod val="75000"/>
                      <a:lumOff val="25000"/>
                    </a:schemeClr>
                  </a:solidFill>
                </a:rPr>
                <a:t>reads</a:t>
              </a:r>
              <a:endParaRPr lang="en-US" sz="2400" dirty="0">
                <a:solidFill>
                  <a:schemeClr val="tx1">
                    <a:lumMod val="75000"/>
                    <a:lumOff val="25000"/>
                  </a:schemeClr>
                </a:solidFill>
              </a:endParaRPr>
            </a:p>
          </p:txBody>
        </p:sp>
        <p:sp>
          <p:nvSpPr>
            <p:cNvPr id="10" name="Curved Down Arrow 9"/>
            <p:cNvSpPr/>
            <p:nvPr/>
          </p:nvSpPr>
          <p:spPr>
            <a:xfrm>
              <a:off x="4515401" y="3531621"/>
              <a:ext cx="2738230" cy="388910"/>
            </a:xfrm>
            <a:prstGeom prst="curvedDownArrow">
              <a:avLst/>
            </a:prstGeom>
            <a:solidFill>
              <a:schemeClr val="bg1">
                <a:lumMod val="75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Oval 10"/>
            <p:cNvSpPr/>
            <p:nvPr/>
          </p:nvSpPr>
          <p:spPr>
            <a:xfrm>
              <a:off x="6060729" y="3953432"/>
              <a:ext cx="2193405" cy="703948"/>
            </a:xfrm>
            <a:prstGeom prst="ellipse">
              <a:avLst/>
            </a:prstGeom>
            <a:noFill/>
            <a:ln>
              <a:solidFill>
                <a:schemeClr val="tx2">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lumMod val="75000"/>
                      <a:lumOff val="25000"/>
                    </a:schemeClr>
                  </a:solidFill>
                </a:rPr>
                <a:t>alignments</a:t>
              </a:r>
              <a:endParaRPr lang="en-US" sz="2400" dirty="0">
                <a:solidFill>
                  <a:schemeClr val="tx1">
                    <a:lumMod val="75000"/>
                    <a:lumOff val="25000"/>
                  </a:schemeClr>
                </a:solidFill>
              </a:endParaRPr>
            </a:p>
          </p:txBody>
        </p:sp>
        <p:sp>
          <p:nvSpPr>
            <p:cNvPr id="12" name="Right Arrow 11"/>
            <p:cNvSpPr/>
            <p:nvPr/>
          </p:nvSpPr>
          <p:spPr>
            <a:xfrm>
              <a:off x="3540234" y="2338506"/>
              <a:ext cx="538732" cy="250169"/>
            </a:xfrm>
            <a:prstGeom prst="rightArrow">
              <a:avLst/>
            </a:prstGeom>
            <a:solidFill>
              <a:schemeClr val="bg1">
                <a:lumMod val="75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5015634" y="3608930"/>
              <a:ext cx="1739900" cy="461665"/>
            </a:xfrm>
            <a:prstGeom prst="rect">
              <a:avLst/>
            </a:prstGeom>
            <a:noFill/>
          </p:spPr>
          <p:txBody>
            <a:bodyPr wrap="square" rtlCol="0">
              <a:spAutoFit/>
            </a:bodyPr>
            <a:lstStyle/>
            <a:p>
              <a:r>
                <a:rPr lang="en-US" dirty="0"/>
                <a:t>o</a:t>
              </a:r>
              <a:r>
                <a:rPr lang="en-US" dirty="0" smtClean="0"/>
                <a:t>ne by one</a:t>
              </a:r>
              <a:endParaRPr lang="en-US" dirty="0"/>
            </a:p>
          </p:txBody>
        </p:sp>
      </p:grpSp>
      <p:sp>
        <p:nvSpPr>
          <p:cNvPr id="14" name="TextBox 13"/>
          <p:cNvSpPr txBox="1"/>
          <p:nvPr/>
        </p:nvSpPr>
        <p:spPr>
          <a:xfrm>
            <a:off x="6091748" y="2555978"/>
            <a:ext cx="974996" cy="369332"/>
          </a:xfrm>
          <a:prstGeom prst="rect">
            <a:avLst/>
          </a:prstGeom>
          <a:noFill/>
        </p:spPr>
        <p:txBody>
          <a:bodyPr wrap="none" rtlCol="0">
            <a:spAutoFit/>
          </a:bodyPr>
          <a:lstStyle/>
          <a:p>
            <a:r>
              <a:rPr lang="en-US" dirty="0" smtClean="0"/>
              <a:t>memory</a:t>
            </a:r>
            <a:endParaRPr lang="en-US" dirty="0"/>
          </a:p>
        </p:txBody>
      </p:sp>
      <p:sp>
        <p:nvSpPr>
          <p:cNvPr id="3" name="TextBox 2"/>
          <p:cNvSpPr txBox="1"/>
          <p:nvPr/>
        </p:nvSpPr>
        <p:spPr>
          <a:xfrm>
            <a:off x="282422" y="249238"/>
            <a:ext cx="1150199" cy="461665"/>
          </a:xfrm>
          <a:prstGeom prst="rect">
            <a:avLst/>
          </a:prstGeom>
          <a:noFill/>
        </p:spPr>
        <p:txBody>
          <a:bodyPr wrap="none" rtlCol="0">
            <a:spAutoFit/>
          </a:bodyPr>
          <a:lstStyle/>
          <a:p>
            <a:r>
              <a:rPr lang="en-US" i="1" u="sng" dirty="0" smtClean="0"/>
              <a:t>review</a:t>
            </a:r>
            <a:endParaRPr lang="en-US" i="1" u="sng" dirty="0"/>
          </a:p>
        </p:txBody>
      </p:sp>
      <p:sp>
        <p:nvSpPr>
          <p:cNvPr id="15" name="Oval 14"/>
          <p:cNvSpPr/>
          <p:nvPr/>
        </p:nvSpPr>
        <p:spPr>
          <a:xfrm>
            <a:off x="2971800" y="3519059"/>
            <a:ext cx="393700" cy="4064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2794000" y="5309759"/>
            <a:ext cx="927100" cy="4064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295122" y="4979559"/>
            <a:ext cx="492278" cy="4064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flipH="1">
            <a:off x="812799" y="3759199"/>
            <a:ext cx="645221" cy="305959"/>
          </a:xfrm>
          <a:prstGeom prst="ellipse">
            <a:avLst/>
          </a:prstGeom>
          <a:noFill/>
          <a:ln>
            <a:solidFill>
              <a:srgbClr val="0077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152065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a:t>
            </a:r>
            <a:r>
              <a:rPr lang="en-US" sz="3200" dirty="0" smtClean="0"/>
              <a:t>ssembly</a:t>
            </a:r>
            <a:r>
              <a:rPr lang="en-US" sz="3200" dirty="0" smtClean="0">
                <a:latin typeface="+mj-lt"/>
              </a:rPr>
              <a:t>-based SNP discovery</a:t>
            </a:r>
            <a:endParaRPr lang="en-US" sz="3200" dirty="0">
              <a:latin typeface="+mj-lt"/>
            </a:endParaRPr>
          </a:p>
        </p:txBody>
      </p:sp>
      <p:sp>
        <p:nvSpPr>
          <p:cNvPr id="3" name="Content Placeholder 2"/>
          <p:cNvSpPr>
            <a:spLocks noGrp="1"/>
          </p:cNvSpPr>
          <p:nvPr>
            <p:ph idx="1"/>
          </p:nvPr>
        </p:nvSpPr>
        <p:spPr>
          <a:xfrm>
            <a:off x="457200" y="1047750"/>
            <a:ext cx="7874000" cy="3892550"/>
          </a:xfrm>
        </p:spPr>
        <p:txBody>
          <a:bodyPr/>
          <a:lstStyle/>
          <a:p>
            <a:r>
              <a:rPr lang="en-US" dirty="0" smtClean="0"/>
              <a:t>Cortex (</a:t>
            </a:r>
            <a:r>
              <a:rPr lang="en-US" dirty="0" err="1" smtClean="0"/>
              <a:t>Iqbal</a:t>
            </a:r>
            <a:r>
              <a:rPr lang="en-US" dirty="0" smtClean="0"/>
              <a:t> </a:t>
            </a:r>
            <a:r>
              <a:rPr lang="en-US" i="1" dirty="0" smtClean="0"/>
              <a:t>et al</a:t>
            </a:r>
            <a:r>
              <a:rPr lang="en-US" dirty="0" smtClean="0"/>
              <a:t>., 2012 Nature Genetics)</a:t>
            </a:r>
          </a:p>
          <a:p>
            <a:pPr marL="0" indent="0">
              <a:buNone/>
            </a:pPr>
            <a:r>
              <a:rPr lang="en-US" i="1" dirty="0" smtClean="0"/>
              <a:t>de novo </a:t>
            </a:r>
            <a:r>
              <a:rPr lang="en-US" dirty="0" smtClean="0"/>
              <a:t>assembly and graphic comparison for </a:t>
            </a:r>
            <a:r>
              <a:rPr lang="en-US" dirty="0"/>
              <a:t>variant discovery</a:t>
            </a:r>
          </a:p>
          <a:p>
            <a:pPr marL="0" indent="0">
              <a:buNone/>
            </a:pPr>
            <a:endParaRPr lang="en-US" dirty="0" smtClean="0"/>
          </a:p>
          <a:p>
            <a:r>
              <a:rPr lang="en-US" dirty="0" smtClean="0"/>
              <a:t>Fermi (Li H, </a:t>
            </a:r>
            <a:r>
              <a:rPr lang="en-US" dirty="0"/>
              <a:t>2012 </a:t>
            </a:r>
            <a:r>
              <a:rPr lang="en-US" dirty="0" smtClean="0"/>
              <a:t>Bioinformatics)</a:t>
            </a:r>
          </a:p>
          <a:p>
            <a:pPr marL="0" indent="0">
              <a:buNone/>
            </a:pPr>
            <a:r>
              <a:rPr lang="en-US" i="1" dirty="0" smtClean="0"/>
              <a:t>de novo</a:t>
            </a:r>
            <a:r>
              <a:rPr lang="en-US" dirty="0" smtClean="0"/>
              <a:t> assembly to </a:t>
            </a:r>
            <a:r>
              <a:rPr lang="en-US" dirty="0" err="1"/>
              <a:t>u</a:t>
            </a:r>
            <a:r>
              <a:rPr lang="en-US" dirty="0" err="1" smtClean="0"/>
              <a:t>nitigs</a:t>
            </a:r>
            <a:r>
              <a:rPr lang="en-US" dirty="0" smtClean="0"/>
              <a:t>* and then alignment to the reference genome for variant discovery</a:t>
            </a:r>
          </a:p>
          <a:p>
            <a:pPr marL="0" indent="0">
              <a:buNone/>
            </a:pPr>
            <a:r>
              <a:rPr lang="en-US" dirty="0" smtClean="0"/>
              <a:t>(Conceptually, </a:t>
            </a:r>
            <a:r>
              <a:rPr lang="en-US" dirty="0" err="1" smtClean="0"/>
              <a:t>unitigs</a:t>
            </a:r>
            <a:r>
              <a:rPr lang="en-US" dirty="0" smtClean="0"/>
              <a:t> are confident </a:t>
            </a:r>
            <a:r>
              <a:rPr lang="en-US" dirty="0" err="1" smtClean="0"/>
              <a:t>contigs</a:t>
            </a:r>
            <a:r>
              <a:rPr lang="en-US" dirty="0" smtClean="0"/>
              <a:t>)</a:t>
            </a:r>
          </a:p>
          <a:p>
            <a:pPr marL="0" indent="0">
              <a:buNone/>
            </a:pPr>
            <a:endParaRPr lang="en-US" dirty="0" smtClean="0"/>
          </a:p>
          <a:p>
            <a:r>
              <a:rPr lang="en-US" dirty="0" err="1" smtClean="0"/>
              <a:t>Discovar</a:t>
            </a:r>
            <a:r>
              <a:rPr lang="en-US" dirty="0" smtClean="0"/>
              <a:t> (Neil </a:t>
            </a:r>
            <a:r>
              <a:rPr lang="en-US" i="1" dirty="0"/>
              <a:t>et al</a:t>
            </a:r>
            <a:r>
              <a:rPr lang="en-US" dirty="0"/>
              <a:t>., </a:t>
            </a:r>
            <a:r>
              <a:rPr lang="en-US" dirty="0" smtClean="0"/>
              <a:t>2014 </a:t>
            </a:r>
            <a:r>
              <a:rPr lang="en-US" dirty="0"/>
              <a:t>Nature Genetics</a:t>
            </a:r>
            <a:r>
              <a:rPr lang="en-US" dirty="0" smtClean="0"/>
              <a:t>)</a:t>
            </a:r>
          </a:p>
          <a:p>
            <a:pPr marL="0" indent="0">
              <a:buNone/>
            </a:pPr>
            <a:r>
              <a:rPr lang="en-US" dirty="0" smtClean="0"/>
              <a:t>Region </a:t>
            </a:r>
            <a:r>
              <a:rPr lang="en-US" i="1" dirty="0" smtClean="0"/>
              <a:t>de novo</a:t>
            </a:r>
            <a:r>
              <a:rPr lang="en-US" dirty="0" smtClean="0"/>
              <a:t> assembly to </a:t>
            </a:r>
            <a:r>
              <a:rPr lang="en-US" dirty="0" err="1"/>
              <a:t>c</a:t>
            </a:r>
            <a:r>
              <a:rPr lang="en-US" dirty="0" err="1" smtClean="0"/>
              <a:t>ontigs</a:t>
            </a:r>
            <a:r>
              <a:rPr lang="en-US" dirty="0" smtClean="0"/>
              <a:t> and then alignment to the reference genome for variant </a:t>
            </a:r>
            <a:r>
              <a:rPr lang="en-US" dirty="0"/>
              <a:t>discovery</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19</a:t>
            </a:fld>
            <a:endParaRPr lang="en-US"/>
          </a:p>
        </p:txBody>
      </p:sp>
      <p:grpSp>
        <p:nvGrpSpPr>
          <p:cNvPr id="5" name="Group 4"/>
          <p:cNvGrpSpPr/>
          <p:nvPr/>
        </p:nvGrpSpPr>
        <p:grpSpPr>
          <a:xfrm>
            <a:off x="184150" y="5158178"/>
            <a:ext cx="8686800" cy="1344881"/>
            <a:chOff x="0" y="2617519"/>
            <a:chExt cx="9144000" cy="1521632"/>
          </a:xfrm>
        </p:grpSpPr>
        <p:pic>
          <p:nvPicPr>
            <p:cNvPr id="6" name="Picture 5" descr="Screen Shot 2014-11-27 at 12.29.2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949"/>
              <a:ext cx="9144000" cy="620202"/>
            </a:xfrm>
            <a:prstGeom prst="rect">
              <a:avLst/>
            </a:prstGeom>
          </p:spPr>
        </p:pic>
        <p:pic>
          <p:nvPicPr>
            <p:cNvPr id="7" name="Picture 6" descr="Screen Shot 2014-11-27 at 12.29.1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17519"/>
              <a:ext cx="9144000" cy="899063"/>
            </a:xfrm>
            <a:prstGeom prst="rect">
              <a:avLst/>
            </a:prstGeom>
          </p:spPr>
        </p:pic>
      </p:grpSp>
    </p:spTree>
    <p:extLst>
      <p:ext uri="{BB962C8B-B14F-4D97-AF65-F5344CB8AC3E}">
        <p14:creationId xmlns:p14="http://schemas.microsoft.com/office/powerpoint/2010/main" val="212505179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Variant annotation</a:t>
            </a:r>
            <a:endParaRPr lang="en-US" dirty="0"/>
          </a:p>
        </p:txBody>
      </p:sp>
      <p:sp>
        <p:nvSpPr>
          <p:cNvPr id="3" name="Content Placeholder 2"/>
          <p:cNvSpPr>
            <a:spLocks noGrp="1"/>
          </p:cNvSpPr>
          <p:nvPr>
            <p:ph idx="1"/>
          </p:nvPr>
        </p:nvSpPr>
        <p:spPr>
          <a:xfrm>
            <a:off x="635000" y="1314450"/>
            <a:ext cx="8229600" cy="4552950"/>
          </a:xfrm>
        </p:spPr>
        <p:txBody>
          <a:bodyPr/>
          <a:lstStyle/>
          <a:p>
            <a:pPr marL="0" indent="0">
              <a:buNone/>
            </a:pPr>
            <a:r>
              <a:rPr lang="en-US" b="1" dirty="0" smtClean="0"/>
              <a:t>Gene coding regions</a:t>
            </a:r>
          </a:p>
          <a:p>
            <a:r>
              <a:rPr lang="en-US" i="1" dirty="0" smtClean="0"/>
              <a:t>Synonymous</a:t>
            </a:r>
            <a:r>
              <a:rPr lang="en-US" dirty="0" smtClean="0"/>
              <a:t>: changes </a:t>
            </a:r>
            <a:r>
              <a:rPr lang="en-US" dirty="0"/>
              <a:t>that do not alter the encoded amino </a:t>
            </a:r>
            <a:r>
              <a:rPr lang="en-US" dirty="0" smtClean="0"/>
              <a:t>acid</a:t>
            </a:r>
          </a:p>
          <a:p>
            <a:r>
              <a:rPr lang="en-US" i="1" dirty="0" smtClean="0"/>
              <a:t>Non-synonymous</a:t>
            </a:r>
          </a:p>
          <a:p>
            <a:pPr marL="457200" indent="-457200">
              <a:buFont typeface="+mj-lt"/>
              <a:buAutoNum type="arabicPeriod"/>
            </a:pPr>
            <a:r>
              <a:rPr lang="en-US" i="1" dirty="0" smtClean="0"/>
              <a:t>Missense</a:t>
            </a:r>
            <a:r>
              <a:rPr lang="en-US" dirty="0" smtClean="0"/>
              <a:t>: changes that alter encoded amino acid </a:t>
            </a:r>
          </a:p>
          <a:p>
            <a:pPr marL="457200" indent="-457200">
              <a:buFont typeface="+mj-lt"/>
              <a:buAutoNum type="arabicPeriod"/>
            </a:pPr>
            <a:r>
              <a:rPr lang="en-US" i="1" dirty="0" smtClean="0"/>
              <a:t>Nonsense</a:t>
            </a:r>
            <a:r>
              <a:rPr lang="en-US" dirty="0"/>
              <a:t>: </a:t>
            </a:r>
            <a:r>
              <a:rPr lang="en-US" dirty="0" smtClean="0"/>
              <a:t>changes that produce a </a:t>
            </a:r>
            <a:r>
              <a:rPr lang="en-US" dirty="0"/>
              <a:t>stop </a:t>
            </a:r>
            <a:r>
              <a:rPr lang="en-US" dirty="0" smtClean="0"/>
              <a:t>codon </a:t>
            </a:r>
            <a:r>
              <a:rPr lang="en-US" dirty="0"/>
              <a:t>from an amino acid </a:t>
            </a:r>
            <a:r>
              <a:rPr lang="en-US" dirty="0" smtClean="0"/>
              <a:t>codon, resulting in </a:t>
            </a:r>
            <a:r>
              <a:rPr lang="en-US" dirty="0"/>
              <a:t>a shortened </a:t>
            </a:r>
            <a:r>
              <a:rPr lang="en-US" dirty="0" smtClean="0"/>
              <a:t>protein</a:t>
            </a:r>
            <a:endParaRPr lang="en-US" dirty="0"/>
          </a:p>
          <a:p>
            <a:r>
              <a:rPr lang="en-US" i="1" dirty="0" err="1" smtClean="0"/>
              <a:t>Frameshift</a:t>
            </a:r>
            <a:r>
              <a:rPr lang="en-US" dirty="0"/>
              <a:t> </a:t>
            </a:r>
            <a:r>
              <a:rPr lang="en-US" dirty="0" smtClean="0"/>
              <a:t>(caused by insertion/deletion)</a:t>
            </a:r>
          </a:p>
          <a:p>
            <a:pPr marL="457200" indent="-457200">
              <a:buFont typeface="+mj-lt"/>
              <a:buAutoNum type="arabicPeriod"/>
            </a:pPr>
            <a:endParaRPr lang="en-US" dirty="0"/>
          </a:p>
          <a:p>
            <a:pPr marL="0" indent="0">
              <a:buNone/>
            </a:pPr>
            <a:r>
              <a:rPr lang="en-US" b="1" dirty="0" smtClean="0"/>
              <a:t>Splicing sites</a:t>
            </a:r>
          </a:p>
          <a:p>
            <a:pPr marL="0" indent="0">
              <a:buNone/>
            </a:pPr>
            <a:r>
              <a:rPr lang="en-US" dirty="0" smtClean="0"/>
              <a:t>Of an intron</a:t>
            </a:r>
            <a:r>
              <a:rPr lang="en-US" dirty="0"/>
              <a:t>, a donor site (5' end of the intron</a:t>
            </a:r>
            <a:r>
              <a:rPr lang="en-US" dirty="0" smtClean="0"/>
              <a:t>)</a:t>
            </a:r>
            <a:r>
              <a:rPr lang="en-US" dirty="0"/>
              <a:t> </a:t>
            </a:r>
            <a:r>
              <a:rPr lang="en-US" dirty="0" smtClean="0"/>
              <a:t>and </a:t>
            </a:r>
            <a:r>
              <a:rPr lang="en-US" dirty="0"/>
              <a:t>an acceptor site (3' end of the intron) are required for splicing.</a:t>
            </a: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20</a:t>
            </a:fld>
            <a:endParaRPr lang="en-US"/>
          </a:p>
        </p:txBody>
      </p:sp>
    </p:spTree>
    <p:extLst>
      <p:ext uri="{BB962C8B-B14F-4D97-AF65-F5344CB8AC3E}">
        <p14:creationId xmlns:p14="http://schemas.microsoft.com/office/powerpoint/2010/main" val="259210967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mj-lt"/>
              </a:rPr>
              <a:t>Variant</a:t>
            </a:r>
            <a:r>
              <a:rPr lang="en-US" sz="3200" baseline="0" dirty="0" smtClean="0">
                <a:latin typeface="+mj-lt"/>
              </a:rPr>
              <a:t> annotation - </a:t>
            </a:r>
            <a:r>
              <a:rPr lang="en-US" sz="3200" dirty="0" err="1" smtClean="0">
                <a:latin typeface="+mj-lt"/>
              </a:rPr>
              <a:t>SnpEff</a:t>
            </a:r>
            <a:endParaRPr lang="en-US" sz="3200" dirty="0">
              <a:latin typeface="+mj-lt"/>
            </a:endParaRPr>
          </a:p>
        </p:txBody>
      </p:sp>
      <p:sp>
        <p:nvSpPr>
          <p:cNvPr id="3" name="Content Placeholder 2"/>
          <p:cNvSpPr>
            <a:spLocks noGrp="1"/>
          </p:cNvSpPr>
          <p:nvPr>
            <p:ph idx="1"/>
          </p:nvPr>
        </p:nvSpPr>
        <p:spPr>
          <a:xfrm>
            <a:off x="457200" y="1454150"/>
            <a:ext cx="8229600" cy="4044950"/>
          </a:xfrm>
        </p:spPr>
        <p:txBody>
          <a:bodyPr/>
          <a:lstStyle/>
          <a:p>
            <a:pPr marL="0" indent="0">
              <a:buNone/>
            </a:pPr>
            <a:r>
              <a:rPr lang="en-US" sz="2400" dirty="0" err="1">
                <a:latin typeface="+mj-lt"/>
              </a:rPr>
              <a:t>SnpEff</a:t>
            </a:r>
            <a:r>
              <a:rPr lang="en-US" sz="2400" dirty="0">
                <a:latin typeface="+mj-lt"/>
              </a:rPr>
              <a:t> is a variant annotation and effect prediction tool. It annotates and predicts the effects of variants on </a:t>
            </a:r>
            <a:r>
              <a:rPr lang="en-US" sz="2400" dirty="0" smtClean="0">
                <a:latin typeface="+mj-lt"/>
              </a:rPr>
              <a:t>genes.</a:t>
            </a:r>
          </a:p>
          <a:p>
            <a:pPr marL="0" indent="0">
              <a:buNone/>
            </a:pPr>
            <a:endParaRPr lang="en-US" sz="2400" dirty="0">
              <a:latin typeface="+mj-lt"/>
            </a:endParaRPr>
          </a:p>
          <a:p>
            <a:pPr marL="0" indent="0">
              <a:buNone/>
            </a:pPr>
            <a:r>
              <a:rPr lang="en-US" sz="2400" b="1" dirty="0" smtClean="0">
                <a:latin typeface="+mj-lt"/>
              </a:rPr>
              <a:t>Input data:</a:t>
            </a:r>
          </a:p>
          <a:p>
            <a:r>
              <a:rPr lang="en-US" sz="2400" dirty="0" smtClean="0">
                <a:latin typeface="+mj-lt"/>
              </a:rPr>
              <a:t>Genome annotation database</a:t>
            </a:r>
          </a:p>
          <a:p>
            <a:r>
              <a:rPr lang="en-US" sz="2400" dirty="0" smtClean="0">
                <a:latin typeface="+mj-lt"/>
              </a:rPr>
              <a:t>Variant data: VCF file</a:t>
            </a:r>
          </a:p>
          <a:p>
            <a:endParaRPr lang="en-US" sz="2400" dirty="0">
              <a:latin typeface="+mj-lt"/>
            </a:endParaRPr>
          </a:p>
          <a:p>
            <a:pPr marL="0" indent="0">
              <a:buNone/>
            </a:pPr>
            <a:r>
              <a:rPr lang="en-US" sz="2400" b="1" dirty="0" smtClean="0">
                <a:latin typeface="+mj-lt"/>
              </a:rPr>
              <a:t>Running:</a:t>
            </a:r>
          </a:p>
          <a:p>
            <a:pPr marL="0" indent="0">
              <a:buNone/>
            </a:pPr>
            <a:r>
              <a:rPr lang="en-US" sz="2400" dirty="0">
                <a:latin typeface="Courier"/>
                <a:cs typeface="Courier"/>
              </a:rPr>
              <a:t>java -jar </a:t>
            </a:r>
            <a:r>
              <a:rPr lang="en-US" sz="2400" dirty="0" err="1">
                <a:latin typeface="Courier"/>
                <a:cs typeface="Courier"/>
              </a:rPr>
              <a:t>snpEff.jar</a:t>
            </a:r>
            <a:r>
              <a:rPr lang="en-US" sz="2400" dirty="0">
                <a:latin typeface="Courier"/>
                <a:cs typeface="Courier"/>
              </a:rPr>
              <a:t> GRCh37.75 </a:t>
            </a:r>
            <a:r>
              <a:rPr lang="en-US" sz="2400" dirty="0" err="1" smtClean="0">
                <a:latin typeface="Courier"/>
                <a:cs typeface="Courier"/>
              </a:rPr>
              <a:t>my.vcf</a:t>
            </a:r>
            <a:endParaRPr lang="en-US" sz="2400" dirty="0">
              <a:latin typeface="Courier"/>
              <a:cs typeface="Courier"/>
            </a:endParaRP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21</a:t>
            </a:fld>
            <a:endParaRPr lang="en-US"/>
          </a:p>
        </p:txBody>
      </p:sp>
      <p:sp>
        <p:nvSpPr>
          <p:cNvPr id="5" name="TextBox 4"/>
          <p:cNvSpPr txBox="1"/>
          <p:nvPr/>
        </p:nvSpPr>
        <p:spPr>
          <a:xfrm>
            <a:off x="241300" y="6187073"/>
            <a:ext cx="6057900" cy="338554"/>
          </a:xfrm>
          <a:prstGeom prst="rect">
            <a:avLst/>
          </a:prstGeom>
          <a:noFill/>
        </p:spPr>
        <p:txBody>
          <a:bodyPr wrap="square" rtlCol="0">
            <a:spAutoFit/>
          </a:bodyPr>
          <a:lstStyle/>
          <a:p>
            <a:r>
              <a:rPr lang="en-US" sz="1600" dirty="0" err="1" smtClean="0"/>
              <a:t>Cingolani</a:t>
            </a:r>
            <a:r>
              <a:rPr lang="en-US" sz="1600" dirty="0" smtClean="0"/>
              <a:t> </a:t>
            </a:r>
            <a:r>
              <a:rPr lang="en-US" sz="1600" dirty="0"/>
              <a:t>P, </a:t>
            </a:r>
            <a:r>
              <a:rPr lang="en-US" sz="1600" dirty="0" smtClean="0"/>
              <a:t>et al., DM</a:t>
            </a:r>
            <a:r>
              <a:rPr lang="en-US" sz="1600" dirty="0"/>
              <a:t>. Fly (Austin). 2012 Apr-Jun;6(2):80-92</a:t>
            </a:r>
            <a:r>
              <a:rPr lang="en-US" sz="1600" dirty="0" smtClean="0"/>
              <a:t>.</a:t>
            </a:r>
            <a:endParaRPr lang="en-US" sz="1600" dirty="0"/>
          </a:p>
        </p:txBody>
      </p:sp>
    </p:spTree>
    <p:extLst>
      <p:ext uri="{BB962C8B-B14F-4D97-AF65-F5344CB8AC3E}">
        <p14:creationId xmlns:p14="http://schemas.microsoft.com/office/powerpoint/2010/main" val="207194454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0900" y="184149"/>
            <a:ext cx="5689600" cy="723900"/>
          </a:xfrm>
        </p:spPr>
        <p:txBody>
          <a:bodyPr/>
          <a:lstStyle/>
          <a:p>
            <a:r>
              <a:rPr lang="en-US" sz="3200" dirty="0"/>
              <a:t>Detailed effect list from </a:t>
            </a:r>
            <a:r>
              <a:rPr lang="en-US" sz="3200" dirty="0" err="1" smtClean="0"/>
              <a:t>SnpEff</a:t>
            </a:r>
            <a:endParaRPr lang="en-US" sz="3200" dirty="0">
              <a:latin typeface="+mj-lt"/>
            </a:endParaRP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22</a:t>
            </a:fld>
            <a:endParaRPr lang="en-US"/>
          </a:p>
        </p:txBody>
      </p:sp>
      <p:pic>
        <p:nvPicPr>
          <p:cNvPr id="8" name="Picture 7" descr="Screen Shot 2014-11-26 at 9.30.5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184149"/>
            <a:ext cx="2819400" cy="6619461"/>
          </a:xfrm>
          <a:prstGeom prst="rect">
            <a:avLst/>
          </a:prstGeom>
        </p:spPr>
      </p:pic>
      <p:pic>
        <p:nvPicPr>
          <p:cNvPr id="9" name="Picture 8" descr="Screen Shot 2014-11-26 at 9.31.0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5885" y="860424"/>
            <a:ext cx="2805928" cy="5968586"/>
          </a:xfrm>
          <a:prstGeom prst="rect">
            <a:avLst/>
          </a:prstGeom>
        </p:spPr>
      </p:pic>
    </p:spTree>
    <p:extLst>
      <p:ext uri="{BB962C8B-B14F-4D97-AF65-F5344CB8AC3E}">
        <p14:creationId xmlns:p14="http://schemas.microsoft.com/office/powerpoint/2010/main" val="112777687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mj-lt"/>
              </a:rPr>
              <a:t>SNP genotyping</a:t>
            </a:r>
            <a:endParaRPr lang="en-US" sz="3200" dirty="0">
              <a:latin typeface="+mj-lt"/>
            </a:endParaRPr>
          </a:p>
        </p:txBody>
      </p:sp>
      <p:sp>
        <p:nvSpPr>
          <p:cNvPr id="3" name="Content Placeholder 2"/>
          <p:cNvSpPr>
            <a:spLocks noGrp="1"/>
          </p:cNvSpPr>
          <p:nvPr>
            <p:ph idx="1"/>
          </p:nvPr>
        </p:nvSpPr>
        <p:spPr>
          <a:xfrm>
            <a:off x="838200" y="1093788"/>
            <a:ext cx="7429500" cy="5326062"/>
          </a:xfrm>
        </p:spPr>
        <p:txBody>
          <a:bodyPr/>
          <a:lstStyle/>
          <a:p>
            <a:pPr marL="0" indent="0">
              <a:buNone/>
            </a:pPr>
            <a:r>
              <a:rPr lang="en-US" sz="2400" b="1" dirty="0" smtClean="0">
                <a:latin typeface="+mj-lt"/>
              </a:rPr>
              <a:t>Large</a:t>
            </a:r>
            <a:r>
              <a:rPr lang="en-US" sz="2400" b="1" dirty="0">
                <a:latin typeface="+mj-lt"/>
              </a:rPr>
              <a:t>-</a:t>
            </a:r>
            <a:r>
              <a:rPr lang="en-US" sz="2400" b="1" dirty="0" smtClean="0">
                <a:latin typeface="+mj-lt"/>
              </a:rPr>
              <a:t>scale (thousands to approximate 1 million)</a:t>
            </a:r>
            <a:endParaRPr lang="en-US" sz="2400" b="1" dirty="0">
              <a:latin typeface="+mj-lt"/>
            </a:endParaRPr>
          </a:p>
          <a:p>
            <a:r>
              <a:rPr lang="en-US" sz="2400" dirty="0" err="1">
                <a:latin typeface="+mj-lt"/>
              </a:rPr>
              <a:t>Illumina</a:t>
            </a:r>
            <a:r>
              <a:rPr lang="en-US" sz="2400" dirty="0">
                <a:latin typeface="+mj-lt"/>
              </a:rPr>
              <a:t> </a:t>
            </a:r>
            <a:r>
              <a:rPr lang="en-US" sz="2400" dirty="0" err="1">
                <a:latin typeface="+mj-lt"/>
              </a:rPr>
              <a:t>Beadchip</a:t>
            </a:r>
            <a:r>
              <a:rPr lang="en-US" sz="2400" dirty="0">
                <a:latin typeface="+mj-lt"/>
              </a:rPr>
              <a:t> </a:t>
            </a:r>
            <a:r>
              <a:rPr lang="en-US" sz="2400" dirty="0" smtClean="0">
                <a:latin typeface="+mj-lt"/>
              </a:rPr>
              <a:t>(beads </a:t>
            </a:r>
            <a:r>
              <a:rPr lang="en-US" sz="2400" dirty="0">
                <a:latin typeface="+mj-lt"/>
              </a:rPr>
              <a:t>hybridization based)</a:t>
            </a:r>
          </a:p>
          <a:p>
            <a:r>
              <a:rPr lang="en-US" sz="2400" dirty="0" err="1">
                <a:latin typeface="+mj-lt"/>
              </a:rPr>
              <a:t>Affymetrix</a:t>
            </a:r>
            <a:r>
              <a:rPr lang="en-US" sz="2400" dirty="0">
                <a:latin typeface="+mj-lt"/>
              </a:rPr>
              <a:t> SNP array </a:t>
            </a:r>
            <a:r>
              <a:rPr lang="en-US" sz="2400" dirty="0" smtClean="0">
                <a:latin typeface="+mj-lt"/>
              </a:rPr>
              <a:t>(microarray</a:t>
            </a:r>
            <a:r>
              <a:rPr lang="en-US" sz="2400" dirty="0">
                <a:latin typeface="+mj-lt"/>
              </a:rPr>
              <a:t>-hybridization-based)</a:t>
            </a:r>
          </a:p>
          <a:p>
            <a:endParaRPr lang="en-US" sz="2400" dirty="0">
              <a:latin typeface="+mj-lt"/>
            </a:endParaRPr>
          </a:p>
          <a:p>
            <a:pPr marL="0" indent="0">
              <a:buNone/>
            </a:pPr>
            <a:r>
              <a:rPr lang="en-US" sz="2400" b="1" dirty="0" smtClean="0">
                <a:latin typeface="+mj-lt"/>
              </a:rPr>
              <a:t>Medium</a:t>
            </a:r>
            <a:r>
              <a:rPr lang="en-US" sz="2400" b="1" dirty="0">
                <a:latin typeface="+mj-lt"/>
              </a:rPr>
              <a:t>-</a:t>
            </a:r>
            <a:r>
              <a:rPr lang="en-US" sz="2400" b="1" dirty="0" smtClean="0">
                <a:latin typeface="+mj-lt"/>
              </a:rPr>
              <a:t>scale (hundreds of markers)</a:t>
            </a:r>
            <a:endParaRPr lang="en-US" sz="2400" b="1" dirty="0">
              <a:latin typeface="+mj-lt"/>
            </a:endParaRPr>
          </a:p>
          <a:p>
            <a:r>
              <a:rPr lang="en-US" sz="2400" dirty="0" err="1">
                <a:latin typeface="+mj-lt"/>
              </a:rPr>
              <a:t>Fluidigm</a:t>
            </a:r>
            <a:r>
              <a:rPr lang="en-US" sz="2400" dirty="0">
                <a:latin typeface="+mj-lt"/>
              </a:rPr>
              <a:t> (Microfluidic-based)</a:t>
            </a:r>
          </a:p>
          <a:p>
            <a:r>
              <a:rPr lang="en-US" sz="2400" dirty="0" err="1">
                <a:latin typeface="+mj-lt"/>
              </a:rPr>
              <a:t>Sequenom</a:t>
            </a:r>
            <a:r>
              <a:rPr lang="en-US" sz="2400" dirty="0">
                <a:latin typeface="+mj-lt"/>
              </a:rPr>
              <a:t> </a:t>
            </a:r>
            <a:r>
              <a:rPr lang="en-US" sz="2400" dirty="0" err="1">
                <a:latin typeface="+mj-lt"/>
              </a:rPr>
              <a:t>iPLEX</a:t>
            </a:r>
            <a:r>
              <a:rPr lang="en-US" sz="2400" dirty="0">
                <a:latin typeface="+mj-lt"/>
              </a:rPr>
              <a:t> (mass spectrometry method)</a:t>
            </a:r>
          </a:p>
          <a:p>
            <a:endParaRPr lang="en-US" sz="2400" dirty="0">
              <a:latin typeface="+mj-lt"/>
            </a:endParaRPr>
          </a:p>
          <a:p>
            <a:pPr marL="0" indent="0">
              <a:buNone/>
            </a:pPr>
            <a:r>
              <a:rPr lang="en-US" sz="2400" b="1" dirty="0" smtClean="0">
                <a:latin typeface="+mj-lt"/>
              </a:rPr>
              <a:t>Small</a:t>
            </a:r>
            <a:r>
              <a:rPr lang="en-US" sz="2400" b="1" dirty="0">
                <a:latin typeface="+mj-lt"/>
              </a:rPr>
              <a:t>-scale</a:t>
            </a:r>
          </a:p>
          <a:p>
            <a:r>
              <a:rPr lang="en-US" sz="2400" dirty="0">
                <a:latin typeface="+mj-lt"/>
              </a:rPr>
              <a:t>High Resolution Melt (HRM (</a:t>
            </a:r>
            <a:r>
              <a:rPr lang="en-US" sz="2400">
                <a:latin typeface="+mj-lt"/>
              </a:rPr>
              <a:t>melting</a:t>
            </a:r>
            <a:r>
              <a:rPr lang="en-US" sz="2400" smtClean="0">
                <a:latin typeface="+mj-lt"/>
              </a:rPr>
              <a:t>))</a:t>
            </a:r>
            <a:endParaRPr lang="en-US" sz="2400" dirty="0">
              <a:latin typeface="+mj-lt"/>
            </a:endParaRPr>
          </a:p>
          <a:p>
            <a:r>
              <a:rPr lang="en-US" sz="2400" dirty="0" smtClean="0">
                <a:latin typeface="+mj-lt"/>
              </a:rPr>
              <a:t>KASP </a:t>
            </a:r>
            <a:endParaRPr lang="en-US" sz="2400" dirty="0">
              <a:latin typeface="+mj-lt"/>
            </a:endParaRPr>
          </a:p>
          <a:p>
            <a:r>
              <a:rPr lang="en-US" sz="2400" dirty="0" err="1">
                <a:latin typeface="+mj-lt"/>
              </a:rPr>
              <a:t>Taqman</a:t>
            </a:r>
            <a:endParaRPr lang="en-US" sz="2400" dirty="0">
              <a:latin typeface="+mj-lt"/>
            </a:endParaRP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23</a:t>
            </a:fld>
            <a:endParaRPr lang="en-US"/>
          </a:p>
        </p:txBody>
      </p:sp>
    </p:spTree>
    <p:extLst>
      <p:ext uri="{BB962C8B-B14F-4D97-AF65-F5344CB8AC3E}">
        <p14:creationId xmlns:p14="http://schemas.microsoft.com/office/powerpoint/2010/main" val="216663413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SNP validation</a:t>
            </a:r>
            <a:endParaRPr lang="en-US" dirty="0"/>
          </a:p>
        </p:txBody>
      </p:sp>
      <p:sp>
        <p:nvSpPr>
          <p:cNvPr id="3" name="Content Placeholder 2"/>
          <p:cNvSpPr>
            <a:spLocks noGrp="1"/>
          </p:cNvSpPr>
          <p:nvPr>
            <p:ph idx="1"/>
          </p:nvPr>
        </p:nvSpPr>
        <p:spPr>
          <a:xfrm>
            <a:off x="457200" y="1454150"/>
            <a:ext cx="8229600" cy="2165350"/>
          </a:xfrm>
        </p:spPr>
        <p:txBody>
          <a:bodyPr/>
          <a:lstStyle/>
          <a:p>
            <a:pPr>
              <a:lnSpc>
                <a:spcPct val="120000"/>
              </a:lnSpc>
            </a:pPr>
            <a:r>
              <a:rPr lang="en-US" sz="2400" dirty="0" smtClean="0"/>
              <a:t>Cross-checking using different datasets or platforms</a:t>
            </a:r>
          </a:p>
          <a:p>
            <a:pPr>
              <a:lnSpc>
                <a:spcPct val="120000"/>
              </a:lnSpc>
            </a:pPr>
            <a:r>
              <a:rPr lang="en-US" sz="2400" dirty="0" smtClean="0"/>
              <a:t>Genetic mapping of SNPs</a:t>
            </a:r>
          </a:p>
          <a:p>
            <a:pPr>
              <a:lnSpc>
                <a:spcPct val="120000"/>
              </a:lnSpc>
            </a:pPr>
            <a:r>
              <a:rPr lang="en-US" sz="2400" dirty="0" smtClean="0"/>
              <a:t>Expectation from certain genome materials (e.g., bacterial genome and inbred lines)</a:t>
            </a:r>
          </a:p>
          <a:p>
            <a:pPr>
              <a:lnSpc>
                <a:spcPct val="120000"/>
              </a:lnSpc>
            </a:pPr>
            <a:endParaRPr lang="en-US" sz="2400" dirty="0" smtClean="0"/>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24</a:t>
            </a:fld>
            <a:endParaRPr lang="en-US"/>
          </a:p>
        </p:txBody>
      </p:sp>
    </p:spTree>
    <p:extLst>
      <p:ext uri="{BB962C8B-B14F-4D97-AF65-F5344CB8AC3E}">
        <p14:creationId xmlns:p14="http://schemas.microsoft.com/office/powerpoint/2010/main" val="2682103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mj-lt"/>
              </a:rPr>
              <a:t>Summary</a:t>
            </a:r>
            <a:endParaRPr lang="en-US" sz="3200" dirty="0">
              <a:latin typeface="+mj-lt"/>
            </a:endParaRPr>
          </a:p>
        </p:txBody>
      </p:sp>
      <p:sp>
        <p:nvSpPr>
          <p:cNvPr id="3" name="Content Placeholder 2"/>
          <p:cNvSpPr>
            <a:spLocks noGrp="1"/>
          </p:cNvSpPr>
          <p:nvPr>
            <p:ph idx="1"/>
          </p:nvPr>
        </p:nvSpPr>
        <p:spPr>
          <a:xfrm>
            <a:off x="457200" y="1289050"/>
            <a:ext cx="8229600" cy="4546600"/>
          </a:xfrm>
        </p:spPr>
        <p:txBody>
          <a:bodyPr/>
          <a:lstStyle/>
          <a:p>
            <a:r>
              <a:rPr lang="en-US" sz="2400" dirty="0" smtClean="0"/>
              <a:t>The strategy to generate data for SNP discovery is depended on experimental purpose, genetic features of the population, timetable, and budget.</a:t>
            </a:r>
          </a:p>
          <a:p>
            <a:endParaRPr lang="en-US" sz="2400" dirty="0" smtClean="0"/>
          </a:p>
          <a:p>
            <a:r>
              <a:rPr lang="en-US" sz="2400" dirty="0" smtClean="0"/>
              <a:t>A standard approach for SNP discovery is through mapping reads to the reference sequences, thereby identifying variants between reads and reference. The most popular method is GATK.</a:t>
            </a:r>
          </a:p>
          <a:p>
            <a:endParaRPr lang="en-US" sz="2400" dirty="0"/>
          </a:p>
          <a:p>
            <a:r>
              <a:rPr lang="en-US" sz="2400" dirty="0" smtClean="0"/>
              <a:t>More flexible and cost-efficient SNP validation approaches need to be developed to leverage variant discovery.</a:t>
            </a: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25</a:t>
            </a:fld>
            <a:endParaRPr lang="en-US"/>
          </a:p>
        </p:txBody>
      </p:sp>
    </p:spTree>
    <p:extLst>
      <p:ext uri="{BB962C8B-B14F-4D97-AF65-F5344CB8AC3E}">
        <p14:creationId xmlns:p14="http://schemas.microsoft.com/office/powerpoint/2010/main" val="37410613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 and BAM alignment format</a:t>
            </a:r>
            <a:endParaRPr lang="en-US" dirty="0"/>
          </a:p>
        </p:txBody>
      </p:sp>
      <p:sp>
        <p:nvSpPr>
          <p:cNvPr id="3" name="Content Placeholder 2"/>
          <p:cNvSpPr>
            <a:spLocks noGrp="1"/>
          </p:cNvSpPr>
          <p:nvPr>
            <p:ph idx="1"/>
          </p:nvPr>
        </p:nvSpPr>
        <p:spPr>
          <a:xfrm>
            <a:off x="457200" y="1147809"/>
            <a:ext cx="8094133" cy="3563891"/>
          </a:xfrm>
        </p:spPr>
        <p:txBody>
          <a:bodyPr>
            <a:noAutofit/>
          </a:bodyPr>
          <a:lstStyle/>
          <a:p>
            <a:r>
              <a:rPr lang="en-US" sz="2400" b="1" dirty="0">
                <a:solidFill>
                  <a:schemeClr val="tx2">
                    <a:lumMod val="75000"/>
                  </a:schemeClr>
                </a:solidFill>
              </a:rPr>
              <a:t>SAM</a:t>
            </a:r>
            <a:r>
              <a:rPr lang="en-US" sz="2400" dirty="0"/>
              <a:t> stands for </a:t>
            </a:r>
            <a:r>
              <a:rPr lang="en-US" sz="2400" b="1" u="sng" dirty="0"/>
              <a:t>S</a:t>
            </a:r>
            <a:r>
              <a:rPr lang="en-US" sz="2400" dirty="0"/>
              <a:t>equence </a:t>
            </a:r>
            <a:r>
              <a:rPr lang="en-US" sz="2400" b="1" u="sng" dirty="0"/>
              <a:t>A</a:t>
            </a:r>
            <a:r>
              <a:rPr lang="en-US" sz="2400" dirty="0"/>
              <a:t>lignment/</a:t>
            </a:r>
            <a:r>
              <a:rPr lang="en-US" sz="2400" b="1" u="sng" dirty="0"/>
              <a:t>M</a:t>
            </a:r>
            <a:r>
              <a:rPr lang="en-US" sz="2400" dirty="0"/>
              <a:t>ap </a:t>
            </a:r>
            <a:r>
              <a:rPr lang="en-US" sz="2400" dirty="0" smtClean="0"/>
              <a:t>format</a:t>
            </a:r>
            <a:r>
              <a:rPr lang="en-US" sz="2400" dirty="0"/>
              <a:t> </a:t>
            </a:r>
            <a:r>
              <a:rPr lang="en-US" sz="2400" dirty="0" smtClean="0"/>
              <a:t>that is a </a:t>
            </a:r>
            <a:r>
              <a:rPr lang="en-US" sz="2400" dirty="0"/>
              <a:t>generic alignment format for storing read alignments against reference </a:t>
            </a:r>
            <a:r>
              <a:rPr lang="en-US" sz="2400" dirty="0" smtClean="0"/>
              <a:t>sequence.</a:t>
            </a:r>
          </a:p>
          <a:p>
            <a:r>
              <a:rPr lang="en-US" sz="2400" dirty="0"/>
              <a:t>The </a:t>
            </a:r>
            <a:r>
              <a:rPr lang="en-US" sz="2400" b="1" dirty="0" smtClean="0">
                <a:solidFill>
                  <a:srgbClr val="17375E"/>
                </a:solidFill>
              </a:rPr>
              <a:t>BAM</a:t>
            </a:r>
            <a:r>
              <a:rPr lang="en-US" sz="2400" dirty="0" smtClean="0"/>
              <a:t> </a:t>
            </a:r>
            <a:r>
              <a:rPr lang="en-US" sz="2400" dirty="0"/>
              <a:t>format, the binary representation of </a:t>
            </a:r>
            <a:r>
              <a:rPr lang="en-US" sz="2400" dirty="0" smtClean="0"/>
              <a:t>SAM, contains exactly </a:t>
            </a:r>
            <a:r>
              <a:rPr lang="en-US" sz="2400" dirty="0"/>
              <a:t>the same information as </a:t>
            </a:r>
            <a:r>
              <a:rPr lang="en-US" sz="2400" dirty="0" smtClean="0"/>
              <a:t>SAM,</a:t>
            </a:r>
          </a:p>
          <a:p>
            <a:r>
              <a:rPr lang="en-US" sz="2400" dirty="0" smtClean="0"/>
              <a:t>The SAM/BAM, </a:t>
            </a:r>
            <a:r>
              <a:rPr lang="en-US" sz="2400" dirty="0"/>
              <a:t>together </a:t>
            </a:r>
            <a:r>
              <a:rPr lang="en-US" sz="2400" dirty="0" smtClean="0"/>
              <a:t>with </a:t>
            </a:r>
            <a:r>
              <a:rPr lang="en-US" sz="2400" b="1" dirty="0" err="1" smtClean="0">
                <a:solidFill>
                  <a:srgbClr val="17375E"/>
                </a:solidFill>
              </a:rPr>
              <a:t>SAMtools</a:t>
            </a:r>
            <a:r>
              <a:rPr lang="en-US" sz="2400" dirty="0"/>
              <a:t>, separates the alignment step from downstream analyses</a:t>
            </a:r>
            <a:r>
              <a:rPr lang="en-US" sz="2400" dirty="0" smtClean="0"/>
              <a:t>, enabling </a:t>
            </a:r>
            <a:r>
              <a:rPr lang="en-US" sz="2400" dirty="0"/>
              <a:t>a generic and modular approach to the analysis of </a:t>
            </a:r>
            <a:r>
              <a:rPr lang="en-US" sz="2400" dirty="0" smtClean="0"/>
              <a:t>genomic sequencing </a:t>
            </a:r>
            <a:r>
              <a:rPr lang="en-US" sz="2400" dirty="0"/>
              <a:t>data</a:t>
            </a:r>
            <a:r>
              <a:rPr lang="en-US" sz="2400" dirty="0" smtClean="0"/>
              <a:t>.</a:t>
            </a:r>
          </a:p>
          <a:p>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1641955630"/>
              </p:ext>
            </p:extLst>
          </p:nvPr>
        </p:nvGraphicFramePr>
        <p:xfrm>
          <a:off x="2548466" y="5348420"/>
          <a:ext cx="3843866" cy="1188720"/>
        </p:xfrm>
        <a:graphic>
          <a:graphicData uri="http://schemas.openxmlformats.org/drawingml/2006/table">
            <a:tbl>
              <a:tblPr firstRow="1" bandRow="1">
                <a:tableStyleId>{2D5ABB26-0587-4C30-8999-92F81FD0307C}</a:tableStyleId>
              </a:tblPr>
              <a:tblGrid>
                <a:gridCol w="1811867"/>
                <a:gridCol w="2031999"/>
              </a:tblGrid>
              <a:tr h="370840">
                <a:tc>
                  <a:txBody>
                    <a:bodyPr/>
                    <a:lstStyle/>
                    <a:p>
                      <a:r>
                        <a:rPr lang="en-US" sz="2000" dirty="0" smtClean="0"/>
                        <a:t>File type</a:t>
                      </a:r>
                      <a:endParaRPr lang="en-US" sz="2000" dirty="0"/>
                    </a:p>
                  </a:txBody>
                  <a:tcP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r>
                        <a:rPr lang="en-US" sz="2000" dirty="0" smtClean="0"/>
                        <a:t>Storage usage</a:t>
                      </a:r>
                      <a:endParaRPr lang="en-US" sz="2000" dirty="0"/>
                    </a:p>
                  </a:txBody>
                  <a:tcP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r>
              <a:tr h="370840">
                <a:tc>
                  <a:txBody>
                    <a:bodyPr/>
                    <a:lstStyle/>
                    <a:p>
                      <a:r>
                        <a:rPr lang="en-US" sz="2000" dirty="0" smtClean="0"/>
                        <a:t>SAM</a:t>
                      </a:r>
                      <a:endParaRPr lang="en-US" sz="2000" dirty="0"/>
                    </a:p>
                  </a:txBody>
                  <a:tcP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r>
                        <a:rPr lang="en-US" sz="2000" dirty="0" smtClean="0"/>
                        <a:t>313 M</a:t>
                      </a:r>
                      <a:endParaRPr lang="en-US" sz="2000" dirty="0"/>
                    </a:p>
                  </a:txBody>
                  <a:tcP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r>
              <a:tr h="370840">
                <a:tc>
                  <a:txBody>
                    <a:bodyPr/>
                    <a:lstStyle/>
                    <a:p>
                      <a:r>
                        <a:rPr lang="en-US" sz="2000" dirty="0" smtClean="0"/>
                        <a:t>BAM</a:t>
                      </a:r>
                      <a:endParaRPr lang="en-US" sz="2000" dirty="0"/>
                    </a:p>
                  </a:txBody>
                  <a:tcP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r>
                        <a:rPr lang="en-US" sz="2000" dirty="0" smtClean="0"/>
                        <a:t>97 M</a:t>
                      </a:r>
                      <a:endParaRPr lang="en-US" sz="2000" dirty="0"/>
                    </a:p>
                  </a:txBody>
                  <a:tcP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r>
            </a:tbl>
          </a:graphicData>
        </a:graphic>
      </p:graphicFrame>
      <p:sp>
        <p:nvSpPr>
          <p:cNvPr id="7" name="TextBox 6"/>
          <p:cNvSpPr txBox="1"/>
          <p:nvPr/>
        </p:nvSpPr>
        <p:spPr>
          <a:xfrm>
            <a:off x="2417233" y="4914444"/>
            <a:ext cx="4204571" cy="400110"/>
          </a:xfrm>
          <a:prstGeom prst="rect">
            <a:avLst/>
          </a:prstGeom>
          <a:noFill/>
        </p:spPr>
        <p:txBody>
          <a:bodyPr wrap="none" rtlCol="0">
            <a:spAutoFit/>
          </a:bodyPr>
          <a:lstStyle/>
          <a:p>
            <a:r>
              <a:rPr lang="en-US" sz="2000" dirty="0" smtClean="0"/>
              <a:t>Table. file size of two example files</a:t>
            </a:r>
            <a:endParaRPr lang="en-US" sz="2000" dirty="0"/>
          </a:p>
        </p:txBody>
      </p:sp>
      <p:sp>
        <p:nvSpPr>
          <p:cNvPr id="8" name="TextBox 7"/>
          <p:cNvSpPr txBox="1"/>
          <p:nvPr/>
        </p:nvSpPr>
        <p:spPr>
          <a:xfrm>
            <a:off x="282422" y="249238"/>
            <a:ext cx="1150199" cy="461665"/>
          </a:xfrm>
          <a:prstGeom prst="rect">
            <a:avLst/>
          </a:prstGeom>
          <a:noFill/>
        </p:spPr>
        <p:txBody>
          <a:bodyPr wrap="none" rtlCol="0">
            <a:spAutoFit/>
          </a:bodyPr>
          <a:lstStyle/>
          <a:p>
            <a:r>
              <a:rPr lang="en-US" i="1" u="sng" dirty="0" smtClean="0"/>
              <a:t>review</a:t>
            </a:r>
            <a:endParaRPr lang="en-US" i="1" u="sng" dirty="0"/>
          </a:p>
        </p:txBody>
      </p:sp>
    </p:spTree>
    <p:extLst>
      <p:ext uri="{BB962C8B-B14F-4D97-AF65-F5344CB8AC3E}">
        <p14:creationId xmlns:p14="http://schemas.microsoft.com/office/powerpoint/2010/main" val="75919972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1338"/>
            <a:ext cx="8229600" cy="723900"/>
          </a:xfrm>
        </p:spPr>
        <p:txBody>
          <a:bodyPr/>
          <a:lstStyle/>
          <a:p>
            <a:r>
              <a:rPr lang="en-US" sz="3600" dirty="0" smtClean="0">
                <a:latin typeface="+mj-lt"/>
              </a:rPr>
              <a:t>Outline</a:t>
            </a:r>
            <a:endParaRPr lang="en-US" sz="3600" dirty="0">
              <a:latin typeface="+mj-lt"/>
            </a:endParaRPr>
          </a:p>
        </p:txBody>
      </p:sp>
      <p:sp>
        <p:nvSpPr>
          <p:cNvPr id="3" name="Content Placeholder 2"/>
          <p:cNvSpPr>
            <a:spLocks noGrp="1"/>
          </p:cNvSpPr>
          <p:nvPr>
            <p:ph idx="1"/>
          </p:nvPr>
        </p:nvSpPr>
        <p:spPr>
          <a:xfrm>
            <a:off x="1155700" y="1866900"/>
            <a:ext cx="6654800" cy="3117850"/>
          </a:xfrm>
        </p:spPr>
        <p:txBody>
          <a:bodyPr/>
          <a:lstStyle/>
          <a:p>
            <a:r>
              <a:rPr lang="en-US" sz="3200" dirty="0" smtClean="0">
                <a:latin typeface="+mj-lt"/>
              </a:rPr>
              <a:t>Overview of genomic variants</a:t>
            </a:r>
          </a:p>
          <a:p>
            <a:r>
              <a:rPr lang="en-US" sz="3200" dirty="0" smtClean="0">
                <a:latin typeface="+mj-lt"/>
              </a:rPr>
              <a:t>Data for variant discovery</a:t>
            </a:r>
          </a:p>
          <a:p>
            <a:r>
              <a:rPr lang="en-US" sz="3200" dirty="0" smtClean="0">
                <a:latin typeface="+mj-lt"/>
              </a:rPr>
              <a:t>Bioinformatics of variant discovery</a:t>
            </a:r>
          </a:p>
          <a:p>
            <a:r>
              <a:rPr lang="en-US" sz="3200" dirty="0" smtClean="0">
                <a:latin typeface="+mj-lt"/>
              </a:rPr>
              <a:t>the methods for variant (SNP) validation</a:t>
            </a: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3</a:t>
            </a:fld>
            <a:endParaRPr lang="en-US"/>
          </a:p>
        </p:txBody>
      </p:sp>
    </p:spTree>
    <p:extLst>
      <p:ext uri="{BB962C8B-B14F-4D97-AF65-F5344CB8AC3E}">
        <p14:creationId xmlns:p14="http://schemas.microsoft.com/office/powerpoint/2010/main" val="19297027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descr="05.13.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40767" y="933471"/>
            <a:ext cx="6147290" cy="4527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idx="4294967295"/>
          </p:nvPr>
        </p:nvSpPr>
        <p:spPr>
          <a:xfrm>
            <a:off x="457200" y="185738"/>
            <a:ext cx="8229600" cy="723900"/>
          </a:xfrm>
        </p:spPr>
        <p:txBody>
          <a:bodyPr/>
          <a:lstStyle/>
          <a:p>
            <a:r>
              <a:rPr lang="en-US" dirty="0" smtClean="0"/>
              <a:t>Genomic</a:t>
            </a:r>
            <a:r>
              <a:rPr lang="en-US" baseline="0" dirty="0" smtClean="0"/>
              <a:t> variants (</a:t>
            </a:r>
            <a:r>
              <a:rPr lang="en-US" baseline="0" dirty="0" err="1" smtClean="0"/>
              <a:t>ploymorphism</a:t>
            </a:r>
            <a:r>
              <a:rPr lang="en-US" baseline="0" dirty="0" smtClean="0"/>
              <a:t>)</a:t>
            </a:r>
            <a:endParaRPr lang="en-US" dirty="0"/>
          </a:p>
        </p:txBody>
      </p:sp>
      <p:sp>
        <p:nvSpPr>
          <p:cNvPr id="3" name="TextBox 2"/>
          <p:cNvSpPr txBox="1"/>
          <p:nvPr/>
        </p:nvSpPr>
        <p:spPr>
          <a:xfrm>
            <a:off x="456224" y="2959100"/>
            <a:ext cx="1421934" cy="461665"/>
          </a:xfrm>
          <a:prstGeom prst="rect">
            <a:avLst/>
          </a:prstGeom>
          <a:noFill/>
        </p:spPr>
        <p:txBody>
          <a:bodyPr wrap="none" rtlCol="0">
            <a:spAutoFit/>
          </a:bodyPr>
          <a:lstStyle/>
          <a:p>
            <a:r>
              <a:rPr lang="en-US" dirty="0" smtClean="0"/>
              <a:t>2. INDEL</a:t>
            </a:r>
            <a:endParaRPr lang="en-US" dirty="0"/>
          </a:p>
        </p:txBody>
      </p:sp>
      <p:sp>
        <p:nvSpPr>
          <p:cNvPr id="4" name="TextBox 3"/>
          <p:cNvSpPr txBox="1"/>
          <p:nvPr/>
        </p:nvSpPr>
        <p:spPr>
          <a:xfrm>
            <a:off x="456224" y="1255067"/>
            <a:ext cx="1154132" cy="461665"/>
          </a:xfrm>
          <a:prstGeom prst="rect">
            <a:avLst/>
          </a:prstGeom>
          <a:noFill/>
        </p:spPr>
        <p:txBody>
          <a:bodyPr wrap="none" rtlCol="0">
            <a:spAutoFit/>
          </a:bodyPr>
          <a:lstStyle/>
          <a:p>
            <a:r>
              <a:rPr lang="en-US" dirty="0" smtClean="0"/>
              <a:t>1. SNP</a:t>
            </a:r>
            <a:endParaRPr lang="en-US" dirty="0"/>
          </a:p>
        </p:txBody>
      </p:sp>
      <p:sp>
        <p:nvSpPr>
          <p:cNvPr id="6" name="TextBox 5"/>
          <p:cNvSpPr txBox="1"/>
          <p:nvPr/>
        </p:nvSpPr>
        <p:spPr>
          <a:xfrm>
            <a:off x="456224" y="5524500"/>
            <a:ext cx="7886700" cy="1200328"/>
          </a:xfrm>
          <a:prstGeom prst="rect">
            <a:avLst/>
          </a:prstGeom>
          <a:noFill/>
        </p:spPr>
        <p:txBody>
          <a:bodyPr wrap="square" rtlCol="0">
            <a:spAutoFit/>
          </a:bodyPr>
          <a:lstStyle/>
          <a:p>
            <a:r>
              <a:rPr lang="en-US" dirty="0" smtClean="0"/>
              <a:t>3. genomic structural variation</a:t>
            </a:r>
          </a:p>
          <a:p>
            <a:pPr marL="342900" indent="-342900">
              <a:buFont typeface="Arial"/>
              <a:buChar char="•"/>
            </a:pPr>
            <a:r>
              <a:rPr lang="en-US" dirty="0" smtClean="0"/>
              <a:t>copy number variation (presence-absence variation)</a:t>
            </a:r>
          </a:p>
          <a:p>
            <a:pPr marL="342900" indent="-342900">
              <a:buFont typeface="Arial"/>
              <a:buChar char="•"/>
            </a:pPr>
            <a:r>
              <a:rPr lang="en-US" dirty="0" smtClean="0"/>
              <a:t>other re-arrangements</a:t>
            </a:r>
            <a:endParaRPr lang="en-US" dirty="0"/>
          </a:p>
        </p:txBody>
      </p:sp>
    </p:spTree>
    <p:extLst>
      <p:ext uri="{BB962C8B-B14F-4D97-AF65-F5344CB8AC3E}">
        <p14:creationId xmlns:p14="http://schemas.microsoft.com/office/powerpoint/2010/main" val="329197823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sz="3200" dirty="0" smtClean="0"/>
              <a:t>Genomic variants - </a:t>
            </a:r>
            <a:r>
              <a:rPr lang="en-US" sz="3200" dirty="0" smtClean="0">
                <a:latin typeface="+mj-lt"/>
              </a:rPr>
              <a:t>SNPs</a:t>
            </a:r>
            <a:endParaRPr lang="en-US" sz="3200" dirty="0">
              <a:latin typeface="+mj-lt"/>
            </a:endParaRPr>
          </a:p>
        </p:txBody>
      </p:sp>
      <p:sp>
        <p:nvSpPr>
          <p:cNvPr id="3075" name="Rectangle 3"/>
          <p:cNvSpPr>
            <a:spLocks noGrp="1" noChangeArrowheads="1"/>
          </p:cNvSpPr>
          <p:nvPr>
            <p:ph type="body" idx="1"/>
          </p:nvPr>
        </p:nvSpPr>
        <p:spPr>
          <a:xfrm>
            <a:off x="368299" y="1154189"/>
            <a:ext cx="6515101" cy="5391270"/>
          </a:xfrm>
        </p:spPr>
        <p:txBody>
          <a:bodyPr/>
          <a:lstStyle/>
          <a:p>
            <a:pPr>
              <a:lnSpc>
                <a:spcPct val="120000"/>
              </a:lnSpc>
            </a:pPr>
            <a:r>
              <a:rPr lang="en-US" sz="2800" dirty="0" smtClean="0">
                <a:latin typeface="+mj-lt"/>
              </a:rPr>
              <a:t>SNP is a single </a:t>
            </a:r>
            <a:r>
              <a:rPr lang="en-US" sz="2800" dirty="0">
                <a:latin typeface="+mj-lt"/>
              </a:rPr>
              <a:t>nucleotide </a:t>
            </a:r>
            <a:r>
              <a:rPr lang="en-US" sz="2800" dirty="0" smtClean="0">
                <a:latin typeface="+mj-lt"/>
              </a:rPr>
              <a:t>polymorphism.</a:t>
            </a:r>
            <a:endParaRPr lang="en-US" sz="2800" dirty="0">
              <a:latin typeface="+mj-lt"/>
            </a:endParaRPr>
          </a:p>
          <a:p>
            <a:pPr>
              <a:lnSpc>
                <a:spcPct val="120000"/>
              </a:lnSpc>
            </a:pPr>
            <a:r>
              <a:rPr lang="en-US" sz="2800" dirty="0" smtClean="0">
                <a:latin typeface="+mj-lt"/>
              </a:rPr>
              <a:t>Frequencies of SNPs are depended on species. For example, millions of SNPs have been discovered in human. </a:t>
            </a:r>
          </a:p>
          <a:p>
            <a:pPr>
              <a:lnSpc>
                <a:spcPct val="120000"/>
              </a:lnSpc>
            </a:pPr>
            <a:r>
              <a:rPr lang="en-US" sz="2800" dirty="0" smtClean="0">
                <a:latin typeface="+mj-lt"/>
              </a:rPr>
              <a:t>Most SNPs are bi-allelic. (mutation rate per site is about 10</a:t>
            </a:r>
            <a:r>
              <a:rPr lang="en-US" sz="2800" baseline="30000" dirty="0" smtClean="0">
                <a:latin typeface="+mj-lt"/>
              </a:rPr>
              <a:t>-8</a:t>
            </a:r>
            <a:r>
              <a:rPr lang="en-US" sz="2800" dirty="0" smtClean="0">
                <a:latin typeface="+mj-lt"/>
              </a:rPr>
              <a:t>)</a:t>
            </a:r>
            <a:endParaRPr lang="en-US" sz="2800" dirty="0">
              <a:latin typeface="+mj-lt"/>
            </a:endParaRPr>
          </a:p>
          <a:p>
            <a:pPr>
              <a:lnSpc>
                <a:spcPct val="120000"/>
              </a:lnSpc>
            </a:pPr>
            <a:r>
              <a:rPr lang="en-US" sz="2800" dirty="0" smtClean="0">
                <a:latin typeface="+mj-lt"/>
              </a:rPr>
              <a:t>Most </a:t>
            </a:r>
            <a:r>
              <a:rPr lang="en-US" sz="2800" dirty="0">
                <a:latin typeface="+mj-lt"/>
              </a:rPr>
              <a:t>have no </a:t>
            </a:r>
            <a:r>
              <a:rPr lang="en-US" sz="2800" dirty="0" smtClean="0">
                <a:latin typeface="+mj-lt"/>
              </a:rPr>
              <a:t>effects </a:t>
            </a:r>
            <a:r>
              <a:rPr lang="en-US" sz="2800" dirty="0">
                <a:latin typeface="+mj-lt"/>
              </a:rPr>
              <a:t>on cell function but some could </a:t>
            </a:r>
            <a:r>
              <a:rPr lang="en-US" sz="2800" dirty="0" smtClean="0">
                <a:latin typeface="+mj-lt"/>
              </a:rPr>
              <a:t>have important phenotypic consequence.</a:t>
            </a:r>
            <a:endParaRPr lang="en-US" sz="2800" dirty="0">
              <a:latin typeface="+mj-lt"/>
            </a:endParaRPr>
          </a:p>
        </p:txBody>
      </p:sp>
    </p:spTree>
    <p:extLst>
      <p:ext uri="{BB962C8B-B14F-4D97-AF65-F5344CB8AC3E}">
        <p14:creationId xmlns:p14="http://schemas.microsoft.com/office/powerpoint/2010/main" val="386619258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227013" y="1093799"/>
            <a:ext cx="5525262" cy="4724370"/>
          </a:xfrm>
        </p:spPr>
        <p:txBody>
          <a:bodyPr wrap="square">
            <a:spAutoFit/>
          </a:bodyPr>
          <a:lstStyle/>
          <a:p>
            <a:pPr marL="514350" indent="-514350" eaLnBrk="1" hangingPunct="1">
              <a:lnSpc>
                <a:spcPct val="130000"/>
              </a:lnSpc>
              <a:buFont typeface="+mj-lt"/>
              <a:buAutoNum type="arabicPeriod"/>
            </a:pPr>
            <a:r>
              <a:rPr lang="en-US" sz="2800" dirty="0" smtClean="0">
                <a:latin typeface="+mj-lt"/>
                <a:ea typeface="ＭＳ Ｐゴシック" charset="0"/>
                <a:cs typeface="Palatino" charset="0"/>
              </a:rPr>
              <a:t>Genetic markers to map the genetic controlling of traits (quality traits, quantitative traits, gene expression, </a:t>
            </a:r>
            <a:r>
              <a:rPr lang="en-US" sz="2800" dirty="0" err="1" smtClean="0">
                <a:latin typeface="+mj-lt"/>
                <a:ea typeface="ＭＳ Ｐゴシック" charset="0"/>
                <a:cs typeface="Palatino" charset="0"/>
              </a:rPr>
              <a:t>etc</a:t>
            </a:r>
            <a:r>
              <a:rPr lang="en-US" sz="2800" dirty="0" smtClean="0">
                <a:latin typeface="+mj-lt"/>
                <a:ea typeface="ＭＳ Ｐゴシック" charset="0"/>
                <a:cs typeface="Palatino" charset="0"/>
              </a:rPr>
              <a:t>)</a:t>
            </a:r>
          </a:p>
          <a:p>
            <a:pPr marL="514350" indent="-514350" eaLnBrk="1" hangingPunct="1">
              <a:lnSpc>
                <a:spcPct val="130000"/>
              </a:lnSpc>
              <a:buFont typeface="+mj-lt"/>
              <a:buAutoNum type="arabicPeriod"/>
            </a:pPr>
            <a:r>
              <a:rPr lang="en-US" sz="2800" dirty="0" smtClean="0">
                <a:latin typeface="+mj-lt"/>
                <a:ea typeface="ＭＳ Ｐゴシック" charset="0"/>
                <a:cs typeface="Palatino" charset="0"/>
              </a:rPr>
              <a:t>Genetic markers to construct genetic maps  </a:t>
            </a:r>
          </a:p>
          <a:p>
            <a:pPr marL="514350" indent="-514350" eaLnBrk="1" hangingPunct="1">
              <a:lnSpc>
                <a:spcPct val="130000"/>
              </a:lnSpc>
              <a:buFont typeface="+mj-lt"/>
              <a:buAutoNum type="arabicPeriod"/>
            </a:pPr>
            <a:r>
              <a:rPr lang="en-US" sz="2800" dirty="0" smtClean="0">
                <a:latin typeface="+mj-lt"/>
                <a:ea typeface="ＭＳ Ｐゴシック" charset="0"/>
                <a:cs typeface="Palatino" charset="0"/>
              </a:rPr>
              <a:t>Markers to construct phylogenetic trees</a:t>
            </a:r>
          </a:p>
        </p:txBody>
      </p:sp>
      <p:sp>
        <p:nvSpPr>
          <p:cNvPr id="2" name="Title 1"/>
          <p:cNvSpPr>
            <a:spLocks noGrp="1"/>
          </p:cNvSpPr>
          <p:nvPr>
            <p:ph type="title"/>
          </p:nvPr>
        </p:nvSpPr>
        <p:spPr/>
        <p:txBody>
          <a:bodyPr/>
          <a:lstStyle/>
          <a:p>
            <a:r>
              <a:rPr lang="en-US" sz="3200" kern="1200" dirty="0" smtClean="0">
                <a:solidFill>
                  <a:schemeClr val="tx1"/>
                </a:solidFill>
                <a:effectLst/>
              </a:rPr>
              <a:t>Applications of SNPs</a:t>
            </a:r>
            <a:endParaRPr lang="en-US" sz="3200" dirty="0"/>
          </a:p>
        </p:txBody>
      </p:sp>
      <p:pic>
        <p:nvPicPr>
          <p:cNvPr id="3" name="Picture 2"/>
          <p:cNvPicPr>
            <a:picLocks noChangeAspect="1"/>
          </p:cNvPicPr>
          <p:nvPr/>
        </p:nvPicPr>
        <p:blipFill>
          <a:blip r:embed="rId3"/>
          <a:stretch>
            <a:fillRect/>
          </a:stretch>
        </p:blipFill>
        <p:spPr>
          <a:xfrm>
            <a:off x="5752275" y="4065885"/>
            <a:ext cx="2396347" cy="2558467"/>
          </a:xfrm>
          <a:prstGeom prst="rect">
            <a:avLst/>
          </a:prstGeom>
        </p:spPr>
      </p:pic>
      <p:pic>
        <p:nvPicPr>
          <p:cNvPr id="6" name="Picture 5" descr="Screenshot 2016-03-24 10.12.1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9427" y="1905104"/>
            <a:ext cx="3844573" cy="1701696"/>
          </a:xfrm>
          <a:prstGeom prst="rect">
            <a:avLst/>
          </a:prstGeom>
        </p:spPr>
      </p:pic>
    </p:spTree>
    <p:extLst>
      <p:ext uri="{BB962C8B-B14F-4D97-AF65-F5344CB8AC3E}">
        <p14:creationId xmlns:p14="http://schemas.microsoft.com/office/powerpoint/2010/main" val="153802768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504"/>
            <a:ext cx="8229600" cy="1037696"/>
          </a:xfrm>
        </p:spPr>
        <p:txBody>
          <a:bodyPr/>
          <a:lstStyle/>
          <a:p>
            <a:r>
              <a:rPr lang="en-US" dirty="0"/>
              <a:t>Next-Generation Sequencing to generate data for variant discovery</a:t>
            </a: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7</a:t>
            </a:fld>
            <a:endParaRPr lang="en-US" dirty="0"/>
          </a:p>
        </p:txBody>
      </p:sp>
      <p:sp>
        <p:nvSpPr>
          <p:cNvPr id="47" name="TextBox 46"/>
          <p:cNvSpPr txBox="1"/>
          <p:nvPr/>
        </p:nvSpPr>
        <p:spPr>
          <a:xfrm>
            <a:off x="5482487" y="1955001"/>
            <a:ext cx="3476796" cy="3785652"/>
          </a:xfrm>
          <a:prstGeom prst="rect">
            <a:avLst/>
          </a:prstGeom>
          <a:noFill/>
          <a:ln>
            <a:noFill/>
          </a:ln>
        </p:spPr>
        <p:txBody>
          <a:bodyPr wrap="square">
            <a:spAutoFit/>
          </a:bodyPr>
          <a:lstStyle/>
          <a:p>
            <a:pPr>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008000"/>
                </a:solidFill>
                <a:ea typeface="ＭＳ Ｐゴシック" charset="-128"/>
                <a:cs typeface="ＭＳ Ｐゴシック" charset="-128"/>
              </a:rPr>
              <a:t>C</a:t>
            </a:r>
            <a:r>
              <a:rPr lang="en-US" sz="2000" dirty="0" smtClean="0">
                <a:solidFill>
                  <a:schemeClr val="bg1">
                    <a:lumMod val="65000"/>
                  </a:schemeClr>
                </a:solidFill>
                <a:ea typeface="ＭＳ Ｐゴシック" charset="-128"/>
                <a:cs typeface="ＭＳ Ｐゴシック" charset="-128"/>
              </a:rPr>
              <a:t>ATACGGAAT</a:t>
            </a:r>
          </a:p>
          <a:p>
            <a:pPr>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FF0000"/>
                </a:solidFill>
                <a:ea typeface="ＭＳ Ｐゴシック" charset="-128"/>
                <a:cs typeface="ＭＳ Ｐゴシック" charset="-128"/>
              </a:rPr>
              <a:t>G</a:t>
            </a:r>
            <a:r>
              <a:rPr lang="en-US" sz="2000" dirty="0" smtClean="0">
                <a:solidFill>
                  <a:schemeClr val="bg1">
                    <a:lumMod val="65000"/>
                  </a:schemeClr>
                </a:solidFill>
                <a:ea typeface="ＭＳ Ｐゴシック" charset="-128"/>
                <a:cs typeface="ＭＳ Ｐゴシック" charset="-128"/>
              </a:rPr>
              <a:t>ATACGGAAT</a:t>
            </a:r>
          </a:p>
          <a:p>
            <a:pPr>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008000"/>
                </a:solidFill>
                <a:ea typeface="ＭＳ Ｐゴシック" charset="-128"/>
                <a:cs typeface="ＭＳ Ｐゴシック" charset="-128"/>
              </a:rPr>
              <a:t>C</a:t>
            </a:r>
            <a:r>
              <a:rPr lang="en-US" sz="2000" dirty="0" smtClean="0">
                <a:solidFill>
                  <a:schemeClr val="bg1">
                    <a:lumMod val="65000"/>
                  </a:schemeClr>
                </a:solidFill>
                <a:ea typeface="ＭＳ Ｐゴシック" charset="-128"/>
                <a:cs typeface="ＭＳ Ｐゴシック" charset="-128"/>
              </a:rPr>
              <a:t>ATACGGAAT</a:t>
            </a:r>
          </a:p>
          <a:p>
            <a:pPr>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FF0000"/>
                </a:solidFill>
                <a:ea typeface="ＭＳ Ｐゴシック" charset="-128"/>
                <a:cs typeface="ＭＳ Ｐゴシック" charset="-128"/>
              </a:rPr>
              <a:t>G</a:t>
            </a:r>
            <a:r>
              <a:rPr lang="en-US" sz="2000" dirty="0" smtClean="0">
                <a:solidFill>
                  <a:schemeClr val="bg1">
                    <a:lumMod val="65000"/>
                  </a:schemeClr>
                </a:solidFill>
                <a:ea typeface="ＭＳ Ｐゴシック" charset="-128"/>
                <a:cs typeface="ＭＳ Ｐゴシック" charset="-128"/>
              </a:rPr>
              <a:t>ATACGGAAT</a:t>
            </a:r>
          </a:p>
          <a:p>
            <a:pPr>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FF0000"/>
                </a:solidFill>
                <a:ea typeface="ＭＳ Ｐゴシック" charset="-128"/>
                <a:cs typeface="ＭＳ Ｐゴシック" charset="-128"/>
              </a:rPr>
              <a:t>G</a:t>
            </a:r>
            <a:r>
              <a:rPr lang="en-US" sz="2000" dirty="0" smtClean="0">
                <a:solidFill>
                  <a:schemeClr val="bg1">
                    <a:lumMod val="65000"/>
                  </a:schemeClr>
                </a:solidFill>
                <a:ea typeface="ＭＳ Ｐゴシック" charset="-128"/>
                <a:cs typeface="ＭＳ Ｐゴシック" charset="-128"/>
              </a:rPr>
              <a:t>ATACGGAAT</a:t>
            </a:r>
          </a:p>
          <a:p>
            <a:pPr>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FF0000"/>
                </a:solidFill>
                <a:ea typeface="ＭＳ Ｐゴシック" charset="-128"/>
                <a:cs typeface="ＭＳ Ｐゴシック" charset="-128"/>
              </a:rPr>
              <a:t>G</a:t>
            </a:r>
            <a:r>
              <a:rPr lang="en-US" sz="2000" dirty="0" smtClean="0">
                <a:solidFill>
                  <a:schemeClr val="bg1">
                    <a:lumMod val="65000"/>
                  </a:schemeClr>
                </a:solidFill>
                <a:ea typeface="ＭＳ Ｐゴシック" charset="-128"/>
                <a:cs typeface="ＭＳ Ｐゴシック" charset="-128"/>
              </a:rPr>
              <a:t>ATACGGAAT</a:t>
            </a:r>
          </a:p>
          <a:p>
            <a:pPr>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008000"/>
                </a:solidFill>
                <a:ea typeface="ＭＳ Ｐゴシック" charset="-128"/>
                <a:cs typeface="ＭＳ Ｐゴシック" charset="-128"/>
              </a:rPr>
              <a:t>C</a:t>
            </a:r>
            <a:r>
              <a:rPr lang="en-US" sz="2000" dirty="0" smtClean="0">
                <a:solidFill>
                  <a:schemeClr val="bg1">
                    <a:lumMod val="65000"/>
                  </a:schemeClr>
                </a:solidFill>
                <a:ea typeface="ＭＳ Ｐゴシック" charset="-128"/>
                <a:cs typeface="ＭＳ Ｐゴシック" charset="-128"/>
              </a:rPr>
              <a:t>ATACGGAAT</a:t>
            </a:r>
          </a:p>
          <a:p>
            <a:pPr>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008000"/>
                </a:solidFill>
                <a:ea typeface="ＭＳ Ｐゴシック" charset="-128"/>
                <a:cs typeface="ＭＳ Ｐゴシック" charset="-128"/>
              </a:rPr>
              <a:t>C</a:t>
            </a:r>
            <a:r>
              <a:rPr lang="en-US" sz="2000" dirty="0" smtClean="0">
                <a:solidFill>
                  <a:schemeClr val="bg1">
                    <a:lumMod val="65000"/>
                  </a:schemeClr>
                </a:solidFill>
                <a:ea typeface="ＭＳ Ｐゴシック" charset="-128"/>
                <a:cs typeface="ＭＳ Ｐゴシック" charset="-128"/>
              </a:rPr>
              <a:t>ATACGGAAT</a:t>
            </a:r>
          </a:p>
          <a:p>
            <a:pPr>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FF0000"/>
                </a:solidFill>
                <a:ea typeface="ＭＳ Ｐゴシック" charset="-128"/>
                <a:cs typeface="ＭＳ Ｐゴシック" charset="-128"/>
              </a:rPr>
              <a:t>G</a:t>
            </a:r>
            <a:r>
              <a:rPr lang="en-US" sz="2000" dirty="0" smtClean="0">
                <a:solidFill>
                  <a:schemeClr val="bg1">
                    <a:lumMod val="65000"/>
                  </a:schemeClr>
                </a:solidFill>
                <a:ea typeface="ＭＳ Ｐゴシック" charset="-128"/>
                <a:cs typeface="ＭＳ Ｐゴシック" charset="-128"/>
              </a:rPr>
              <a:t>ATACGGAAT</a:t>
            </a:r>
          </a:p>
          <a:p>
            <a:pPr>
              <a:defRPr/>
            </a:pPr>
            <a:r>
              <a:rPr lang="en-US" sz="2000" dirty="0" smtClean="0">
                <a:solidFill>
                  <a:schemeClr val="bg1">
                    <a:lumMod val="65000"/>
                  </a:schemeClr>
                </a:solidFill>
                <a:ea typeface="ＭＳ Ｐゴシック" charset="-128"/>
                <a:cs typeface="ＭＳ Ｐゴシック" charset="-128"/>
              </a:rPr>
              <a:t>GATCTGCGT</a:t>
            </a:r>
            <a:r>
              <a:rPr lang="en-US" sz="2000" dirty="0" smtClean="0">
                <a:solidFill>
                  <a:srgbClr val="008000"/>
                </a:solidFill>
                <a:ea typeface="ＭＳ Ｐゴシック" charset="-128"/>
                <a:cs typeface="ＭＳ Ｐゴシック" charset="-128"/>
              </a:rPr>
              <a:t>C</a:t>
            </a:r>
            <a:r>
              <a:rPr lang="en-US" sz="2000" dirty="0" smtClean="0">
                <a:solidFill>
                  <a:schemeClr val="bg1">
                    <a:lumMod val="65000"/>
                  </a:schemeClr>
                </a:solidFill>
                <a:ea typeface="ＭＳ Ｐゴシック" charset="-128"/>
                <a:cs typeface="ＭＳ Ｐゴシック" charset="-128"/>
              </a:rPr>
              <a:t>ATACGGAAT</a:t>
            </a:r>
          </a:p>
          <a:p>
            <a:pPr>
              <a:defRPr/>
            </a:pPr>
            <a:endParaRPr lang="en-US" sz="2000" dirty="0" smtClean="0">
              <a:solidFill>
                <a:srgbClr val="7F7F7F"/>
              </a:solidFill>
              <a:ea typeface="ＭＳ Ｐゴシック" charset="-128"/>
              <a:cs typeface="ＭＳ Ｐゴシック" charset="-128"/>
            </a:endParaRPr>
          </a:p>
          <a:p>
            <a:pPr>
              <a:defRPr/>
            </a:pPr>
            <a:r>
              <a:rPr lang="en-US" sz="2000" dirty="0" smtClean="0">
                <a:solidFill>
                  <a:srgbClr val="7F7F7F"/>
                </a:solidFill>
                <a:ea typeface="ＭＳ Ｐゴシック" charset="-128"/>
                <a:cs typeface="ＭＳ Ｐゴシック" charset="-128"/>
              </a:rPr>
              <a:t>-----------------</a:t>
            </a:r>
            <a:r>
              <a:rPr lang="en-US" sz="2000" dirty="0" smtClean="0">
                <a:solidFill>
                  <a:srgbClr val="008000"/>
                </a:solidFill>
                <a:ea typeface="ＭＳ Ｐゴシック" charset="-128"/>
                <a:cs typeface="ＭＳ Ｐゴシック" charset="-128"/>
              </a:rPr>
              <a:t>C</a:t>
            </a:r>
            <a:r>
              <a:rPr lang="en-US" sz="2000" dirty="0" smtClean="0">
                <a:solidFill>
                  <a:srgbClr val="984807"/>
                </a:solidFill>
                <a:ea typeface="ＭＳ Ｐゴシック" charset="-128"/>
                <a:cs typeface="ＭＳ Ｐゴシック" charset="-128"/>
              </a:rPr>
              <a:t>/</a:t>
            </a:r>
            <a:r>
              <a:rPr lang="en-US" sz="2000" dirty="0" smtClean="0">
                <a:solidFill>
                  <a:srgbClr val="FF0000"/>
                </a:solidFill>
                <a:ea typeface="ＭＳ Ｐゴシック" charset="-128"/>
                <a:cs typeface="ＭＳ Ｐゴシック" charset="-128"/>
              </a:rPr>
              <a:t>G</a:t>
            </a:r>
            <a:r>
              <a:rPr lang="en-US" sz="2000" dirty="0" smtClean="0">
                <a:solidFill>
                  <a:srgbClr val="7F7F7F"/>
                </a:solidFill>
                <a:ea typeface="ＭＳ Ｐゴシック" charset="-128"/>
                <a:cs typeface="ＭＳ Ｐゴシック" charset="-128"/>
              </a:rPr>
              <a:t>----------------</a:t>
            </a:r>
            <a:endParaRPr lang="en-US" sz="2000" dirty="0">
              <a:solidFill>
                <a:srgbClr val="7F7F7F"/>
              </a:solidFill>
              <a:ea typeface="ＭＳ Ｐゴシック" charset="-128"/>
              <a:cs typeface="ＭＳ Ｐゴシック" charset="-128"/>
            </a:endParaRPr>
          </a:p>
        </p:txBody>
      </p:sp>
      <p:grpSp>
        <p:nvGrpSpPr>
          <p:cNvPr id="10" name="Group 9"/>
          <p:cNvGrpSpPr/>
          <p:nvPr/>
        </p:nvGrpSpPr>
        <p:grpSpPr>
          <a:xfrm>
            <a:off x="421120" y="2156100"/>
            <a:ext cx="4275182" cy="3259760"/>
            <a:chOff x="440274" y="3461715"/>
            <a:chExt cx="4275182" cy="3259760"/>
          </a:xfrm>
        </p:grpSpPr>
        <p:grpSp>
          <p:nvGrpSpPr>
            <p:cNvPr id="58" name="Group 57"/>
            <p:cNvGrpSpPr/>
            <p:nvPr/>
          </p:nvGrpSpPr>
          <p:grpSpPr>
            <a:xfrm>
              <a:off x="901675" y="3461715"/>
              <a:ext cx="3813781" cy="3259760"/>
              <a:chOff x="901675" y="3461715"/>
              <a:chExt cx="3813781" cy="3276151"/>
            </a:xfrm>
          </p:grpSpPr>
          <p:pic>
            <p:nvPicPr>
              <p:cNvPr id="4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1675" y="3461715"/>
                <a:ext cx="3742277" cy="3033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43"/>
              <p:cNvSpPr txBox="1"/>
              <p:nvPr/>
            </p:nvSpPr>
            <p:spPr>
              <a:xfrm>
                <a:off x="2781286" y="4239902"/>
                <a:ext cx="1845732" cy="646331"/>
              </a:xfrm>
              <a:prstGeom prst="rect">
                <a:avLst/>
              </a:prstGeom>
              <a:noFill/>
            </p:spPr>
            <p:txBody>
              <a:bodyPr wrap="square" rtlCol="0">
                <a:spAutoFit/>
              </a:bodyPr>
              <a:lstStyle/>
              <a:p>
                <a:r>
                  <a:rPr lang="en-US" sz="1800" dirty="0" smtClean="0">
                    <a:solidFill>
                      <a:srgbClr val="008000"/>
                    </a:solidFill>
                    <a:latin typeface="Optima"/>
                    <a:cs typeface="Optima"/>
                  </a:rPr>
                  <a:t>Plumping of </a:t>
                </a:r>
                <a:r>
                  <a:rPr lang="en-US" sz="1800" b="1" dirty="0" smtClean="0">
                    <a:solidFill>
                      <a:srgbClr val="008000"/>
                    </a:solidFill>
                    <a:latin typeface="Optima"/>
                    <a:cs typeface="Optima"/>
                  </a:rPr>
                  <a:t>sequencing</a:t>
                </a:r>
                <a:r>
                  <a:rPr lang="en-US" sz="1800" dirty="0" smtClean="0">
                    <a:solidFill>
                      <a:srgbClr val="008000"/>
                    </a:solidFill>
                    <a:latin typeface="Optima"/>
                    <a:cs typeface="Optima"/>
                  </a:rPr>
                  <a:t> cost</a:t>
                </a:r>
                <a:endParaRPr lang="en-US" sz="1800" dirty="0">
                  <a:solidFill>
                    <a:srgbClr val="008000"/>
                  </a:solidFill>
                  <a:latin typeface="Optima"/>
                  <a:cs typeface="Optima"/>
                </a:endParaRPr>
              </a:p>
            </p:txBody>
          </p:sp>
          <p:sp>
            <p:nvSpPr>
              <p:cNvPr id="52" name="TextBox 51"/>
              <p:cNvSpPr txBox="1"/>
              <p:nvPr/>
            </p:nvSpPr>
            <p:spPr>
              <a:xfrm>
                <a:off x="1016448" y="6368534"/>
                <a:ext cx="698037" cy="369332"/>
              </a:xfrm>
              <a:prstGeom prst="rect">
                <a:avLst/>
              </a:prstGeom>
              <a:noFill/>
            </p:spPr>
            <p:txBody>
              <a:bodyPr wrap="none" rtlCol="0">
                <a:spAutoFit/>
              </a:bodyPr>
              <a:lstStyle/>
              <a:p>
                <a:r>
                  <a:rPr lang="en-US" sz="1800" dirty="0" smtClean="0">
                    <a:latin typeface="Optima"/>
                    <a:cs typeface="Optima"/>
                  </a:rPr>
                  <a:t>2001</a:t>
                </a:r>
                <a:endParaRPr lang="en-US" sz="1800" dirty="0">
                  <a:latin typeface="Optima"/>
                  <a:cs typeface="Optima"/>
                </a:endParaRPr>
              </a:p>
            </p:txBody>
          </p:sp>
          <p:sp>
            <p:nvSpPr>
              <p:cNvPr id="53" name="TextBox 52"/>
              <p:cNvSpPr txBox="1"/>
              <p:nvPr/>
            </p:nvSpPr>
            <p:spPr>
              <a:xfrm>
                <a:off x="4017419" y="6368534"/>
                <a:ext cx="698037" cy="369332"/>
              </a:xfrm>
              <a:prstGeom prst="rect">
                <a:avLst/>
              </a:prstGeom>
              <a:noFill/>
            </p:spPr>
            <p:txBody>
              <a:bodyPr wrap="none" rtlCol="0">
                <a:spAutoFit/>
              </a:bodyPr>
              <a:lstStyle/>
              <a:p>
                <a:r>
                  <a:rPr lang="en-US" sz="1800" dirty="0" smtClean="0">
                    <a:latin typeface="Optima"/>
                    <a:cs typeface="Optima"/>
                  </a:rPr>
                  <a:t>2014</a:t>
                </a:r>
                <a:endParaRPr lang="en-US" sz="1800" dirty="0">
                  <a:latin typeface="Optima"/>
                  <a:cs typeface="Optima"/>
                </a:endParaRPr>
              </a:p>
            </p:txBody>
          </p:sp>
          <p:cxnSp>
            <p:nvCxnSpPr>
              <p:cNvPr id="54" name="Straight Arrow Connector 53"/>
              <p:cNvCxnSpPr/>
              <p:nvPr/>
            </p:nvCxnSpPr>
            <p:spPr>
              <a:xfrm flipV="1">
                <a:off x="2082796" y="6553200"/>
                <a:ext cx="1528219" cy="14598"/>
              </a:xfrm>
              <a:prstGeom prst="straightConnector1">
                <a:avLst/>
              </a:prstGeom>
              <a:ln w="38100" cmpd="sng">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grpSp>
        <p:cxnSp>
          <p:nvCxnSpPr>
            <p:cNvPr id="19" name="Straight Arrow Connector 18"/>
            <p:cNvCxnSpPr/>
            <p:nvPr/>
          </p:nvCxnSpPr>
          <p:spPr>
            <a:xfrm>
              <a:off x="850873" y="4041837"/>
              <a:ext cx="0" cy="1826943"/>
            </a:xfrm>
            <a:prstGeom prst="straightConnector1">
              <a:avLst/>
            </a:prstGeom>
            <a:ln w="38100" cmpd="sng">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40274" y="3703283"/>
              <a:ext cx="812119" cy="338554"/>
            </a:xfrm>
            <a:prstGeom prst="rect">
              <a:avLst/>
            </a:prstGeom>
            <a:noFill/>
          </p:spPr>
          <p:txBody>
            <a:bodyPr wrap="none" rtlCol="0">
              <a:spAutoFit/>
            </a:bodyPr>
            <a:lstStyle/>
            <a:p>
              <a:r>
                <a:rPr lang="en-US" sz="1600" dirty="0" smtClean="0">
                  <a:latin typeface="Optima"/>
                  <a:cs typeface="Optima"/>
                </a:rPr>
                <a:t>$5,000</a:t>
              </a:r>
              <a:endParaRPr lang="en-US" sz="1600" dirty="0">
                <a:latin typeface="Optima"/>
                <a:cs typeface="Optima"/>
              </a:endParaRPr>
            </a:p>
          </p:txBody>
        </p:sp>
        <p:sp>
          <p:nvSpPr>
            <p:cNvPr id="23" name="TextBox 22"/>
            <p:cNvSpPr txBox="1"/>
            <p:nvPr/>
          </p:nvSpPr>
          <p:spPr>
            <a:xfrm>
              <a:off x="509558" y="5809511"/>
              <a:ext cx="698037" cy="338554"/>
            </a:xfrm>
            <a:prstGeom prst="rect">
              <a:avLst/>
            </a:prstGeom>
            <a:noFill/>
          </p:spPr>
          <p:txBody>
            <a:bodyPr wrap="none" rtlCol="0">
              <a:spAutoFit/>
            </a:bodyPr>
            <a:lstStyle/>
            <a:p>
              <a:r>
                <a:rPr lang="en-US" sz="1600" dirty="0" smtClean="0">
                  <a:latin typeface="Optima"/>
                  <a:cs typeface="Optima"/>
                </a:rPr>
                <a:t>$0.05</a:t>
              </a:r>
              <a:endParaRPr lang="en-US" sz="1600" dirty="0">
                <a:latin typeface="Optima"/>
                <a:cs typeface="Optima"/>
              </a:endParaRPr>
            </a:p>
          </p:txBody>
        </p:sp>
      </p:grpSp>
    </p:spTree>
    <p:extLst>
      <p:ext uri="{BB962C8B-B14F-4D97-AF65-F5344CB8AC3E}">
        <p14:creationId xmlns:p14="http://schemas.microsoft.com/office/powerpoint/2010/main" val="29725655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46162"/>
          </a:xfrm>
        </p:spPr>
        <p:txBody>
          <a:bodyPr/>
          <a:lstStyle/>
          <a:p>
            <a:r>
              <a:rPr lang="en-US" sz="3200" dirty="0" smtClean="0"/>
              <a:t>Approaches for data generation</a:t>
            </a:r>
            <a:endParaRPr lang="en-US" sz="3200" dirty="0"/>
          </a:p>
        </p:txBody>
      </p:sp>
      <p:sp>
        <p:nvSpPr>
          <p:cNvPr id="3" name="Content Placeholder 2"/>
          <p:cNvSpPr>
            <a:spLocks noGrp="1"/>
          </p:cNvSpPr>
          <p:nvPr>
            <p:ph idx="1"/>
          </p:nvPr>
        </p:nvSpPr>
        <p:spPr>
          <a:xfrm>
            <a:off x="660400" y="1473200"/>
            <a:ext cx="7835900" cy="4927600"/>
          </a:xfrm>
        </p:spPr>
        <p:txBody>
          <a:bodyPr/>
          <a:lstStyle/>
          <a:p>
            <a:pPr>
              <a:lnSpc>
                <a:spcPct val="120000"/>
              </a:lnSpc>
            </a:pPr>
            <a:r>
              <a:rPr lang="en-US" sz="2800" b="1" dirty="0" smtClean="0"/>
              <a:t>Whole genome sequencing </a:t>
            </a:r>
            <a:r>
              <a:rPr lang="en-US" sz="2800" dirty="0" smtClean="0"/>
              <a:t>(WGS): high genome coverage but costly for large genomes</a:t>
            </a:r>
          </a:p>
          <a:p>
            <a:pPr>
              <a:lnSpc>
                <a:spcPct val="120000"/>
              </a:lnSpc>
            </a:pPr>
            <a:r>
              <a:rPr lang="en-US" sz="2800" b="1" dirty="0" err="1" smtClean="0"/>
              <a:t>Exome</a:t>
            </a:r>
            <a:r>
              <a:rPr lang="en-US" sz="2800" b="1" dirty="0" smtClean="0"/>
              <a:t>-capture sequencing</a:t>
            </a:r>
            <a:r>
              <a:rPr lang="en-US" sz="2800" dirty="0" smtClean="0"/>
              <a:t>: target on genic regions </a:t>
            </a:r>
            <a:r>
              <a:rPr lang="en-US" sz="2800" dirty="0"/>
              <a:t>but still expensive to perform large number of samples</a:t>
            </a:r>
            <a:endParaRPr lang="en-US" sz="2800" dirty="0" smtClean="0"/>
          </a:p>
          <a:p>
            <a:pPr>
              <a:lnSpc>
                <a:spcPct val="120000"/>
              </a:lnSpc>
            </a:pPr>
            <a:r>
              <a:rPr lang="en-US" sz="2800" b="1" dirty="0" smtClean="0"/>
              <a:t>RNA sequencing </a:t>
            </a:r>
            <a:r>
              <a:rPr lang="en-US" sz="2800" dirty="0" smtClean="0"/>
              <a:t>(RNA-</a:t>
            </a:r>
            <a:r>
              <a:rPr lang="en-US" sz="2800" dirty="0" err="1" smtClean="0"/>
              <a:t>Seq</a:t>
            </a:r>
            <a:r>
              <a:rPr lang="en-US" sz="2800" dirty="0" smtClean="0"/>
              <a:t>): obtain data on genic regions and provide expression information</a:t>
            </a:r>
          </a:p>
          <a:p>
            <a:pPr>
              <a:lnSpc>
                <a:spcPct val="120000"/>
              </a:lnSpc>
            </a:pPr>
            <a:r>
              <a:rPr lang="en-US" sz="2800" b="1" dirty="0" smtClean="0"/>
              <a:t>Genotyping-By-Sequencing</a:t>
            </a:r>
            <a:r>
              <a:rPr lang="en-US" sz="2800" dirty="0" smtClean="0"/>
              <a:t> (GBS): cost-efficient and high-throughput approach</a:t>
            </a: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8</a:t>
            </a:fld>
            <a:endParaRPr lang="en-US"/>
          </a:p>
        </p:txBody>
      </p:sp>
    </p:spTree>
    <p:extLst>
      <p:ext uri="{BB962C8B-B14F-4D97-AF65-F5344CB8AC3E}">
        <p14:creationId xmlns:p14="http://schemas.microsoft.com/office/powerpoint/2010/main" val="403951038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65607</TotalTime>
  <Words>2086</Words>
  <Application>Microsoft Macintosh PowerPoint</Application>
  <PresentationFormat>On-screen Show (4:3)</PresentationFormat>
  <Paragraphs>316</Paragraphs>
  <Slides>26</Slides>
  <Notes>7</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Genomic variants  Bioinformatics Applications (PLPTH813)</vt:lpstr>
      <vt:lpstr>Alignment algorithms</vt:lpstr>
      <vt:lpstr>SAM and BAM alignment format</vt:lpstr>
      <vt:lpstr>Outline</vt:lpstr>
      <vt:lpstr>Genomic variants (ploymorphism)</vt:lpstr>
      <vt:lpstr>Genomic variants - SNPs</vt:lpstr>
      <vt:lpstr>Applications of SNPs</vt:lpstr>
      <vt:lpstr>Next-Generation Sequencing to generate data for variant discovery</vt:lpstr>
      <vt:lpstr>Approaches for data generation</vt:lpstr>
      <vt:lpstr>Data to variant (SNP) discovery</vt:lpstr>
      <vt:lpstr>Alignment-based SNP discovery</vt:lpstr>
      <vt:lpstr>Alignment-based SNP discovery, cont.</vt:lpstr>
      <vt:lpstr>Interpretation of the BWA alignment</vt:lpstr>
      <vt:lpstr>Polymorphism based on Alignment + reference genome</vt:lpstr>
      <vt:lpstr>Alignment-based SNP discovery: GATK (1)</vt:lpstr>
      <vt:lpstr>GATK (2)</vt:lpstr>
      <vt:lpstr>GATK (3)</vt:lpstr>
      <vt:lpstr>Falsely discovered SNPs</vt:lpstr>
      <vt:lpstr>Alignment-based SNP discovery: alignment issues</vt:lpstr>
      <vt:lpstr>Assembly-based SNP discovery</vt:lpstr>
      <vt:lpstr>Variant annotation</vt:lpstr>
      <vt:lpstr>Variant annotation - SnpEff</vt:lpstr>
      <vt:lpstr>Detailed effect list from SnpEff</vt:lpstr>
      <vt:lpstr>SNP genotyping</vt:lpstr>
      <vt:lpstr>SNP validation</vt:lpstr>
      <vt:lpstr>Summary</vt:lpstr>
    </vt:vector>
  </TitlesOfParts>
  <Company>Iowa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Next-gen Sequencing Technologies</dc:title>
  <dc:creator>Sanzhen Liu</dc:creator>
  <cp:lastModifiedBy>Sanzhen Liu</cp:lastModifiedBy>
  <cp:revision>519</cp:revision>
  <cp:lastPrinted>2013-02-07T13:54:12Z</cp:lastPrinted>
  <dcterms:created xsi:type="dcterms:W3CDTF">2012-03-20T02:03:54Z</dcterms:created>
  <dcterms:modified xsi:type="dcterms:W3CDTF">2017-02-23T04:15:15Z</dcterms:modified>
</cp:coreProperties>
</file>