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73" r:id="rId4"/>
    <p:sldId id="271" r:id="rId5"/>
    <p:sldId id="280" r:id="rId6"/>
    <p:sldId id="285" r:id="rId7"/>
    <p:sldId id="291" r:id="rId8"/>
    <p:sldId id="292" r:id="rId9"/>
    <p:sldId id="295" r:id="rId10"/>
    <p:sldId id="297" r:id="rId11"/>
    <p:sldId id="304" r:id="rId12"/>
    <p:sldId id="294" r:id="rId13"/>
    <p:sldId id="296" r:id="rId14"/>
    <p:sldId id="298" r:id="rId15"/>
    <p:sldId id="305" r:id="rId16"/>
    <p:sldId id="306" r:id="rId17"/>
    <p:sldId id="307" r:id="rId18"/>
    <p:sldId id="308" r:id="rId19"/>
    <p:sldId id="30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7" autoAdjust="0"/>
    <p:restoredTop sz="94690" autoAdjust="0"/>
  </p:normalViewPr>
  <p:slideViewPr>
    <p:cSldViewPr snapToGrid="0" snapToObjects="1">
      <p:cViewPr varScale="1">
        <p:scale>
          <a:sx n="149" d="100"/>
          <a:sy n="149" d="100"/>
        </p:scale>
        <p:origin x="-20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2/27/17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view, the first line shows the genome coordinates, the second line shows the reference sequence, and the third line shows the consensus sequence determined from the aligned reads. Throughout </a:t>
            </a:r>
            <a:r>
              <a:rPr lang="en-US" dirty="0" err="1" smtClean="0"/>
              <a:t>tview</a:t>
            </a:r>
            <a:r>
              <a:rPr lang="en-US" dirty="0" smtClean="0"/>
              <a:t>, a . indicates a match to the reference genome.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85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400736" y="914977"/>
            <a:ext cx="4055129" cy="313459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46350" y="4352637"/>
            <a:ext cx="4770904" cy="347806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0"/>
              <a:buNone/>
            </a:pPr>
            <a:r>
              <a:rPr lang="en-GB" dirty="0">
                <a:latin typeface="Arial" charset="0"/>
                <a:cs typeface="msgothic" charset="0"/>
              </a:rPr>
              <a:t>Read alignment views at 20 kb and base pair resolution. IGV displays varying level of data detail depending on the zoom level, and uses </a:t>
            </a:r>
            <a:r>
              <a:rPr lang="en-GB" dirty="0" err="1">
                <a:latin typeface="Arial" charset="0"/>
                <a:cs typeface="msgothic" charset="0"/>
              </a:rPr>
              <a:t>color</a:t>
            </a:r>
            <a:r>
              <a:rPr lang="en-GB" dirty="0">
                <a:latin typeface="Arial" charset="0"/>
                <a:cs typeface="msgothic" charset="0"/>
              </a:rPr>
              <a:t> and transparency to highlight interesting events in the data. (</a:t>
            </a:r>
            <a:r>
              <a:rPr lang="en-GB" sz="1300" b="1" dirty="0">
                <a:latin typeface="Arial" charset="0"/>
                <a:cs typeface="msgothic" charset="0"/>
              </a:rPr>
              <a:t>A</a:t>
            </a:r>
            <a:r>
              <a:rPr lang="en-GB" dirty="0">
                <a:latin typeface="Arial" charset="0"/>
                <a:cs typeface="msgothic" charset="0"/>
              </a:rPr>
              <a:t>) Reads are summarized as a coverage plot. Positions with a significant number of mismatches with respect to the reference are highlighted with </a:t>
            </a:r>
            <a:r>
              <a:rPr lang="en-GB" dirty="0" err="1">
                <a:latin typeface="Arial" charset="0"/>
                <a:cs typeface="msgothic" charset="0"/>
              </a:rPr>
              <a:t>color</a:t>
            </a:r>
            <a:r>
              <a:rPr lang="en-GB" dirty="0">
                <a:latin typeface="Arial" charset="0"/>
                <a:cs typeface="msgothic" charset="0"/>
              </a:rPr>
              <a:t> bars indicative of both the presence of mismatches and the allele frequency. (</a:t>
            </a:r>
            <a:r>
              <a:rPr lang="en-GB" sz="1300" b="1" dirty="0">
                <a:latin typeface="Arial" charset="0"/>
                <a:cs typeface="msgothic" charset="0"/>
              </a:rPr>
              <a:t>B</a:t>
            </a:r>
            <a:r>
              <a:rPr lang="en-GB" dirty="0">
                <a:latin typeface="Arial" charset="0"/>
                <a:cs typeface="msgothic" charset="0"/>
              </a:rPr>
              <a:t>) Individual base mismatches are displayed with alpha transparency proportional to quality. In this example, the reads have been sorted and </a:t>
            </a:r>
            <a:r>
              <a:rPr lang="en-GB" dirty="0" err="1">
                <a:latin typeface="Arial" charset="0"/>
                <a:cs typeface="msgothic" charset="0"/>
              </a:rPr>
              <a:t>colored</a:t>
            </a:r>
            <a:r>
              <a:rPr lang="en-GB" dirty="0">
                <a:latin typeface="Arial" charset="0"/>
                <a:cs typeface="msgothic" charset="0"/>
              </a:rPr>
              <a:t> by strand.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roadinstitute.org/software/igv/download_snapshot" TargetMode="Externa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upport.beocat.cis.ksu.edu/BeocatDocs/index.php/SGEBasics" TargetMode="External"/><Relationship Id="rId3" Type="http://schemas.openxmlformats.org/officeDocument/2006/relationships/hyperlink" Target="http://support.beocat.cis.ksu.edu/BeocatDocs/index.php/AdvancedSG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NGS alignments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smtClean="0"/>
              <a:t>(</a:t>
            </a:r>
            <a:r>
              <a:rPr lang="en-US" sz="2000" smtClean="0"/>
              <a:t>PLPTH813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3</a:t>
            </a:r>
            <a:r>
              <a:rPr lang="en-US" sz="2800" dirty="0" smtClean="0"/>
              <a:t>/2/2017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sorting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37932"/>
            <a:ext cx="7894746" cy="23755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### Sort BAM: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samtools</a:t>
            </a:r>
            <a:r>
              <a:rPr lang="en-US" dirty="0" smtClean="0">
                <a:latin typeface="Courier"/>
                <a:cs typeface="Courier"/>
              </a:rPr>
              <a:t> sort </a:t>
            </a:r>
            <a:r>
              <a:rPr lang="en-US" dirty="0" err="1" smtClean="0">
                <a:latin typeface="Courier"/>
                <a:cs typeface="Courier"/>
              </a:rPr>
              <a:t>aln.bam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alnsort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### convert to SAM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samtools</a:t>
            </a:r>
            <a:r>
              <a:rPr lang="en-US" dirty="0" smtClean="0">
                <a:latin typeface="Courier"/>
                <a:cs typeface="Courier"/>
              </a:rPr>
              <a:t> view </a:t>
            </a:r>
            <a:r>
              <a:rPr lang="en-US" dirty="0" err="1" smtClean="0">
                <a:latin typeface="Courier"/>
                <a:cs typeface="Courier"/>
              </a:rPr>
              <a:t>alnsort.bam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&gt; </a:t>
            </a:r>
            <a:r>
              <a:rPr lang="en-US" dirty="0" err="1" smtClean="0">
                <a:latin typeface="Courier"/>
                <a:cs typeface="Courier"/>
              </a:rPr>
              <a:t>alnsort.sam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3244" y="4217122"/>
            <a:ext cx="65366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Question: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 smtClean="0">
                <a:solidFill>
                  <a:srgbClr val="FF0000"/>
                </a:solidFill>
              </a:rPr>
              <a:t>What was the basis for the sorting</a:t>
            </a:r>
            <a:r>
              <a:rPr lang="en-US" sz="3200" dirty="0" smtClean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45654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158" y="2535511"/>
            <a:ext cx="6257492" cy="10186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Could you use the help document to figure out how to sort bam by read names?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88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Index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37176" y="1750682"/>
            <a:ext cx="6376210" cy="11964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# Index sorted BAM: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samtools</a:t>
            </a:r>
            <a:r>
              <a:rPr lang="en-US" dirty="0" smtClean="0">
                <a:latin typeface="Courier"/>
                <a:cs typeface="Courier"/>
              </a:rPr>
              <a:t> index </a:t>
            </a:r>
            <a:r>
              <a:rPr lang="en-US" dirty="0" err="1" smtClean="0">
                <a:latin typeface="Courier"/>
                <a:cs typeface="Courier"/>
              </a:rPr>
              <a:t>alnsort.bam</a:t>
            </a:r>
            <a:endParaRPr lang="en-US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54940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119" y="1223704"/>
            <a:ext cx="8612669" cy="53388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samtools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tview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alnsort.bam</a:t>
            </a:r>
            <a:r>
              <a:rPr lang="en-US" dirty="0">
                <a:latin typeface="Courier"/>
                <a:cs typeface="Courier"/>
              </a:rPr>
              <a:t> ../</a:t>
            </a:r>
            <a:r>
              <a:rPr lang="en-US" dirty="0" err="1">
                <a:latin typeface="Courier"/>
                <a:cs typeface="Courier"/>
              </a:rPr>
              <a:t>db</a:t>
            </a:r>
            <a:r>
              <a:rPr lang="en-US" dirty="0">
                <a:latin typeface="Courier"/>
                <a:cs typeface="Courier"/>
              </a:rPr>
              <a:t>/MG1655.fasta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09072" y="2240976"/>
            <a:ext cx="3436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line: the </a:t>
            </a:r>
            <a:r>
              <a:rPr lang="en-US" dirty="0"/>
              <a:t>genome </a:t>
            </a:r>
            <a:r>
              <a:rPr lang="en-US" dirty="0" smtClean="0"/>
              <a:t>coordinates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line: the </a:t>
            </a:r>
            <a:r>
              <a:rPr lang="en-US" dirty="0"/>
              <a:t>reference </a:t>
            </a:r>
            <a:r>
              <a:rPr lang="en-US" dirty="0" smtClean="0"/>
              <a:t>sequence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line: </a:t>
            </a:r>
            <a:r>
              <a:rPr lang="en-US" dirty="0"/>
              <a:t>the consensus </a:t>
            </a:r>
            <a:r>
              <a:rPr lang="en-US" dirty="0" smtClean="0"/>
              <a:t>sequence</a:t>
            </a:r>
          </a:p>
          <a:p>
            <a:r>
              <a:rPr lang="en-US" dirty="0" smtClean="0"/>
              <a:t>the rest: reads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5320" y="3795953"/>
            <a:ext cx="66999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? for the help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arrow keys to move cursor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space key to "turn pages"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type "g" to quick go to a specified position: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r>
              <a:rPr lang="en-US" sz="2400" dirty="0" smtClean="0"/>
              <a:t>e.g.,</a:t>
            </a:r>
          </a:p>
          <a:p>
            <a:r>
              <a:rPr lang="en-US" sz="2400" dirty="0" smtClean="0"/>
              <a:t>gi</a:t>
            </a:r>
            <a:r>
              <a:rPr lang="en-US" sz="2400" dirty="0"/>
              <a:t>|556503834|ref|NC_000913.3</a:t>
            </a:r>
            <a:r>
              <a:rPr lang="en-US" sz="2400" dirty="0" smtClean="0"/>
              <a:t>|:10000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058" y="2079590"/>
            <a:ext cx="566347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urier"/>
                <a:cs typeface="Courier"/>
              </a:rPr>
              <a:t>1         11        21        31        41        51        61        71</a:t>
            </a:r>
          </a:p>
          <a:p>
            <a:r>
              <a:rPr lang="en-US" sz="800" dirty="0">
                <a:latin typeface="Courier"/>
                <a:cs typeface="Courier"/>
              </a:rPr>
              <a:t>AGCTTTTCATTCTGACTGCAACGGGCAATATGTCTCTGTGTGGATTAAAAAAAGAGTGTCTGATAGCAGCTTCTGAACTGGTTA</a:t>
            </a:r>
          </a:p>
          <a:p>
            <a:r>
              <a:rPr lang="en-US" sz="800" u="sng" dirty="0">
                <a:latin typeface="Courier"/>
                <a:cs typeface="Courier"/>
              </a:rPr>
              <a:t>....................................................................................</a:t>
            </a:r>
          </a:p>
          <a:p>
            <a:r>
              <a:rPr lang="en-US" sz="800" dirty="0">
                <a:latin typeface="Courier"/>
                <a:cs typeface="Courier"/>
              </a:rPr>
              <a:t>................................................  ,,,,,,,,,,,,,,,,,,,,,,,,,,,,,,,,,,</a:t>
            </a:r>
          </a:p>
          <a:p>
            <a:r>
              <a:rPr lang="en-US" sz="800" dirty="0">
                <a:latin typeface="Courier"/>
                <a:cs typeface="Courier"/>
              </a:rPr>
              <a:t>...............................................           ,,,,,,,,,,,,,,,,,,,,,,,,,,</a:t>
            </a:r>
          </a:p>
          <a:p>
            <a:r>
              <a:rPr lang="en-US" sz="800" dirty="0">
                <a:latin typeface="Courier"/>
                <a:cs typeface="Courier"/>
              </a:rPr>
              <a:t>....................................................................................</a:t>
            </a:r>
          </a:p>
          <a:p>
            <a:r>
              <a:rPr lang="en-US" sz="800" dirty="0">
                <a:latin typeface="Courier"/>
                <a:cs typeface="Courier"/>
              </a:rPr>
              <a:t>............................................................................       G</a:t>
            </a:r>
          </a:p>
          <a:p>
            <a:r>
              <a:rPr lang="en-US" sz="800" dirty="0">
                <a:latin typeface="Courier"/>
                <a:cs typeface="Courier"/>
              </a:rPr>
              <a:t>....................................................................................</a:t>
            </a:r>
          </a:p>
          <a:p>
            <a:r>
              <a:rPr lang="en-US" sz="800" dirty="0">
                <a:latin typeface="Courier"/>
                <a:cs typeface="Courier"/>
              </a:rPr>
              <a:t>....................................................................................</a:t>
            </a:r>
          </a:p>
          <a:p>
            <a:r>
              <a:rPr lang="en-US" sz="800" dirty="0">
                <a:latin typeface="Courier"/>
                <a:cs typeface="Courier"/>
              </a:rPr>
              <a:t>...................................................         ,,,,,,,,,,,,,,,,,,,,,,,,</a:t>
            </a:r>
          </a:p>
          <a:p>
            <a:r>
              <a:rPr lang="en-US" sz="800" dirty="0">
                <a:latin typeface="Courier"/>
                <a:cs typeface="Courier"/>
              </a:rPr>
              <a:t>...................................................................................</a:t>
            </a:r>
            <a:r>
              <a:rPr lang="en-US" sz="800" dirty="0" smtClean="0">
                <a:latin typeface="Courier"/>
                <a:cs typeface="Courier"/>
              </a:rPr>
              <a:t>.</a:t>
            </a:r>
            <a:endParaRPr lang="en-US" sz="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00406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989" y="1504161"/>
            <a:ext cx="8607867" cy="14569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### check sequencing depth in each position</a:t>
            </a:r>
          </a:p>
          <a:p>
            <a:pPr marL="0" indent="0"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urier"/>
                <a:cs typeface="Courier"/>
              </a:rPr>
              <a:t>samtools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>
                <a:latin typeface="Courier"/>
                <a:cs typeface="Courier"/>
              </a:rPr>
              <a:t>depth </a:t>
            </a:r>
            <a:r>
              <a:rPr lang="en-US" sz="2800" dirty="0" err="1">
                <a:latin typeface="Courier"/>
                <a:cs typeface="Courier"/>
              </a:rPr>
              <a:t>alnsort.bam</a:t>
            </a:r>
            <a:r>
              <a:rPr lang="en-US" sz="2800" dirty="0">
                <a:latin typeface="Courier"/>
                <a:cs typeface="Courier"/>
              </a:rPr>
              <a:t> | more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0604" y="3704846"/>
            <a:ext cx="5192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example: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gi</a:t>
            </a:r>
            <a:r>
              <a:rPr lang="en-US" dirty="0">
                <a:latin typeface="Courier"/>
                <a:cs typeface="Courier"/>
              </a:rPr>
              <a:t>|556503834|ref|NC_000913.3|	100	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23</a:t>
            </a:r>
          </a:p>
          <a:p>
            <a:r>
              <a:rPr lang="en-US" dirty="0">
                <a:latin typeface="Courier"/>
                <a:cs typeface="Courier"/>
              </a:rPr>
              <a:t>gi|556503834|ref|NC_000913.3|	101	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23</a:t>
            </a:r>
          </a:p>
          <a:p>
            <a:r>
              <a:rPr lang="en-US" dirty="0">
                <a:latin typeface="Courier"/>
                <a:cs typeface="Courier"/>
              </a:rPr>
              <a:t>gi|556503834|ref|NC_000913.3|	102	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894186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385451"/>
            <a:ext cx="8229600" cy="3847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scp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user@hostname:directory</a:t>
            </a:r>
            <a:r>
              <a:rPr lang="en-US" sz="2000" dirty="0" smtClean="0">
                <a:latin typeface="Courier New"/>
                <a:cs typeface="Courier New"/>
              </a:rPr>
              <a:t>/</a:t>
            </a:r>
            <a:r>
              <a:rPr lang="en-US" sz="2000" dirty="0" err="1" smtClean="0">
                <a:latin typeface="Courier New"/>
                <a:cs typeface="Courier New"/>
              </a:rPr>
              <a:t>remotefile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localfile</a:t>
            </a: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scp</a:t>
            </a:r>
            <a:r>
              <a:rPr lang="en-US" sz="2000" b="1" dirty="0" smtClean="0">
                <a:solidFill>
                  <a:srgbClr val="376092"/>
                </a:solidFill>
                <a:latin typeface="Courier New"/>
                <a:cs typeface="Courier New"/>
              </a:rPr>
              <a:t> &lt;</a:t>
            </a:r>
            <a:r>
              <a:rPr lang="en-US" sz="2000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eid</a:t>
            </a:r>
            <a:r>
              <a:rPr lang="en-US" sz="2000" b="1" dirty="0" smtClean="0">
                <a:solidFill>
                  <a:srgbClr val="376092"/>
                </a:solidFill>
                <a:latin typeface="Courier New"/>
                <a:cs typeface="Courier New"/>
              </a:rPr>
              <a:t>&gt;@</a:t>
            </a:r>
            <a:r>
              <a:rPr lang="en-US" sz="2000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beocat.cis.ksu.edu</a:t>
            </a:r>
            <a:r>
              <a:rPr lang="en-US" sz="2000" b="1" dirty="0" smtClean="0">
                <a:solidFill>
                  <a:srgbClr val="376092"/>
                </a:solidFill>
                <a:latin typeface="Courier New"/>
                <a:cs typeface="Courier New"/>
              </a:rPr>
              <a:t>:&lt;path/files&gt; </a:t>
            </a:r>
            <a:r>
              <a:rPr lang="en-US" sz="2000" b="1" dirty="0" smtClean="0">
                <a:solidFill>
                  <a:srgbClr val="376092"/>
                </a:solidFill>
                <a:latin typeface="Courier New"/>
                <a:cs typeface="Courier New"/>
              </a:rPr>
              <a:t>.</a:t>
            </a:r>
          </a:p>
          <a:p>
            <a:pPr marL="0" indent="0">
              <a:buNone/>
            </a:pPr>
            <a:endParaRPr lang="en-US" sz="20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# copy file from 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Beocat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to laptop: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scp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eid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&gt;@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beocat.cis.ksu.edu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:&lt;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path_to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&gt;/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align.sh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.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# copy file from 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laptop to 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Beocat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scp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&lt;file&gt; 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eid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&gt;@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beocat.cis.ksu.edu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:&lt;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path_to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b="1" dirty="0">
              <a:solidFill>
                <a:srgbClr val="376092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75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Cyberduck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 descr="Screenshot 2017-02-27 11.31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094" y="2222500"/>
            <a:ext cx="5609506" cy="3149600"/>
          </a:xfrm>
          <a:prstGeom prst="rect">
            <a:avLst/>
          </a:prstGeom>
        </p:spPr>
      </p:pic>
      <p:pic>
        <p:nvPicPr>
          <p:cNvPr id="6" name="Picture 5" descr="Screenshot 2017-02-27 11.37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825499"/>
            <a:ext cx="2324100" cy="558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9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Integrative Genomics Viewer (IGV)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8502"/>
            <a:ext cx="8383345" cy="201567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IGV download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www.broadinstitute.org</a:t>
            </a:r>
            <a:r>
              <a:rPr lang="en-US" dirty="0"/>
              <a:t>/software/</a:t>
            </a:r>
            <a:r>
              <a:rPr lang="en-US" dirty="0" err="1"/>
              <a:t>igv</a:t>
            </a:r>
            <a:r>
              <a:rPr lang="en-US" dirty="0"/>
              <a:t>/</a:t>
            </a:r>
            <a:r>
              <a:rPr lang="en-US" dirty="0" err="1"/>
              <a:t>download_snapshot</a:t>
            </a:r>
            <a:endParaRPr lang="en-US" dirty="0" smtClean="0"/>
          </a:p>
        </p:txBody>
      </p:sp>
      <p:pic>
        <p:nvPicPr>
          <p:cNvPr id="4" name="Picture 3" descr="Screen Shot 2015-03-03 at 2.33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615" y="3003044"/>
            <a:ext cx="5290294" cy="261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93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IGV to visualize alignments</a:t>
            </a:r>
            <a:endParaRPr lang="en-US" dirty="0"/>
          </a:p>
        </p:txBody>
      </p:sp>
      <p:pic>
        <p:nvPicPr>
          <p:cNvPr id="4" name="Picture 3" descr="Screen Shot 2015-03-03 at 2.39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28" y="1396785"/>
            <a:ext cx="7375293" cy="485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15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325440" y="381640"/>
            <a:ext cx="8493120" cy="414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pPr algn="ctr"/>
            <a:r>
              <a:rPr lang="en-GB" sz="2800" dirty="0" err="1" smtClean="0">
                <a:latin typeface="+mn-lt"/>
              </a:rPr>
              <a:t>Color</a:t>
            </a:r>
            <a:r>
              <a:rPr lang="en-GB" sz="2800" dirty="0" smtClean="0">
                <a:latin typeface="+mn-lt"/>
              </a:rPr>
              <a:t> scheme </a:t>
            </a:r>
            <a:endParaRPr lang="en-GB" sz="2800" dirty="0">
              <a:latin typeface="+mn-lt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1930284"/>
            <a:ext cx="5300133" cy="35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25440" y="6539574"/>
            <a:ext cx="2475894" cy="231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r>
              <a:rPr lang="en-GB" sz="800" dirty="0" err="1">
                <a:latin typeface="+mn-lt"/>
              </a:rPr>
              <a:t>Thorvaldsdóttir</a:t>
            </a:r>
            <a:r>
              <a:rPr lang="en-GB" sz="800" dirty="0">
                <a:latin typeface="+mn-lt"/>
              </a:rPr>
              <a:t> H et al. Brief </a:t>
            </a:r>
            <a:r>
              <a:rPr lang="en-GB" sz="800" dirty="0" err="1">
                <a:latin typeface="+mn-lt"/>
              </a:rPr>
              <a:t>Bioinform</a:t>
            </a:r>
            <a:r>
              <a:rPr lang="en-GB" sz="800" dirty="0">
                <a:latin typeface="+mn-lt"/>
              </a:rPr>
              <a:t> 2013;14:178-192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5503334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Zooming in past the alignment visibility threshold will also add color bars to the gray coverage track at locations where a large number of read bases mismatch the reference—helpful in identifying putative SNPs.</a:t>
            </a:r>
          </a:p>
        </p:txBody>
      </p:sp>
      <p:sp>
        <p:nvSpPr>
          <p:cNvPr id="9" name="Rectangle 8"/>
          <p:cNvSpPr/>
          <p:nvPr/>
        </p:nvSpPr>
        <p:spPr>
          <a:xfrm>
            <a:off x="397933" y="972741"/>
            <a:ext cx="79840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IGV uses color and transparency to highlight interesting events in the alignment </a:t>
            </a:r>
            <a:r>
              <a:rPr lang="en-US" sz="2400" dirty="0" smtClean="0"/>
              <a:t>data.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385777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 smtClean="0"/>
              <a:t>Goal of today’s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7607" y="2067398"/>
            <a:ext cx="2815232" cy="2134552"/>
          </a:xfrm>
        </p:spPr>
        <p:txBody>
          <a:bodyPr>
            <a:normAutofit/>
          </a:bodyPr>
          <a:lstStyle/>
          <a:p>
            <a:r>
              <a:rPr lang="en-US" dirty="0" smtClean="0"/>
              <a:t>BWA alignment</a:t>
            </a:r>
            <a:endParaRPr lang="en-US" dirty="0"/>
          </a:p>
          <a:p>
            <a:r>
              <a:rPr lang="en-US" dirty="0" err="1" smtClean="0"/>
              <a:t>SAMtools</a:t>
            </a:r>
            <a:endParaRPr lang="en-US" dirty="0" smtClean="0"/>
          </a:p>
          <a:p>
            <a:r>
              <a:rPr lang="en-US" dirty="0" smtClean="0"/>
              <a:t>IGV</a:t>
            </a:r>
          </a:p>
          <a:p>
            <a:r>
              <a:rPr lang="en-US" dirty="0"/>
              <a:t>D</a:t>
            </a:r>
            <a:r>
              <a:rPr lang="en-US" dirty="0" smtClean="0"/>
              <a:t>ata transfer</a:t>
            </a:r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</a:t>
            </a:r>
            <a:r>
              <a:rPr lang="en-US" dirty="0" err="1" smtClean="0"/>
              <a:t>Beocat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533" y="2144889"/>
            <a:ext cx="7416800" cy="1253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 smtClean="0"/>
              <a:t>ssh</a:t>
            </a:r>
            <a:r>
              <a:rPr lang="en-US" sz="3200" dirty="0" smtClean="0"/>
              <a:t> -l &lt;</a:t>
            </a:r>
            <a:r>
              <a:rPr lang="en-US" sz="3200" dirty="0" err="1" smtClean="0"/>
              <a:t>eID</a:t>
            </a:r>
            <a:r>
              <a:rPr lang="en-US" sz="3200" dirty="0" smtClean="0"/>
              <a:t>&gt; </a:t>
            </a:r>
            <a:r>
              <a:rPr lang="en-US" sz="3200" dirty="0" err="1" smtClean="0"/>
              <a:t>beocat.cis.ksu.edu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p</a:t>
            </a:r>
            <a:r>
              <a:rPr lang="en-US" sz="3200" dirty="0" smtClean="0"/>
              <a:t>assword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26353" y="3996765"/>
            <a:ext cx="69268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http://support.beocat.cis.ksu.edu/BeocatDocs/index.php/</a:t>
            </a:r>
            <a:r>
              <a:rPr lang="en-US" dirty="0" smtClean="0">
                <a:hlinkClick r:id="rId2"/>
              </a:rPr>
              <a:t>SGEBasics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http://support.beocat.cis.ksu.edu/BeocatDocs/index.php/</a:t>
            </a:r>
            <a:r>
              <a:rPr lang="en-US" dirty="0" smtClean="0">
                <a:hlinkClick r:id="rId3"/>
              </a:rPr>
              <a:t>AdvancedSGE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9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Genome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662" y="1256991"/>
            <a:ext cx="8621868" cy="46180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E.coli</a:t>
            </a:r>
            <a:r>
              <a:rPr lang="en-US" dirty="0" smtClean="0"/>
              <a:t> K-12 </a:t>
            </a:r>
            <a:r>
              <a:rPr lang="fr-FR" dirty="0" smtClean="0"/>
              <a:t>MG1655 </a:t>
            </a:r>
            <a:r>
              <a:rPr lang="fr-FR" dirty="0" err="1" smtClean="0"/>
              <a:t>reference</a:t>
            </a:r>
            <a:r>
              <a:rPr lang="fr-FR" dirty="0" smtClean="0"/>
              <a:t> </a:t>
            </a:r>
            <a:r>
              <a:rPr lang="fr-FR" dirty="0" err="1" smtClean="0"/>
              <a:t>genome</a:t>
            </a:r>
            <a:r>
              <a:rPr lang="fr-FR" dirty="0" smtClean="0"/>
              <a:t> </a:t>
            </a:r>
            <a:r>
              <a:rPr lang="fr-FR" dirty="0" err="1" smtClean="0"/>
              <a:t>sequence</a:t>
            </a:r>
            <a:endParaRPr lang="fr-F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fr-FR" dirty="0" smtClean="0"/>
              <a:t># </a:t>
            </a:r>
            <a:r>
              <a:rPr lang="fr-FR" dirty="0" err="1" smtClean="0"/>
              <a:t>create</a:t>
            </a:r>
            <a:r>
              <a:rPr lang="fr-FR" dirty="0" smtClean="0"/>
              <a:t> a new directory for </a:t>
            </a:r>
            <a:r>
              <a:rPr lang="fr-FR" dirty="0" err="1" smtClean="0"/>
              <a:t>today's</a:t>
            </a:r>
            <a:r>
              <a:rPr lang="fr-FR" dirty="0" smtClean="0"/>
              <a:t> practice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err="1" smtClean="0">
                <a:latin typeface="Courier"/>
                <a:cs typeface="Courier"/>
              </a:rPr>
              <a:t>mkdir</a:t>
            </a:r>
            <a:r>
              <a:rPr lang="fr-FR" sz="2000" dirty="0" smtClean="0">
                <a:latin typeface="Courier"/>
                <a:cs typeface="Courier"/>
              </a:rPr>
              <a:t> </a:t>
            </a:r>
            <a:r>
              <a:rPr lang="fr-FR" sz="2000" dirty="0" err="1" smtClean="0">
                <a:latin typeface="Courier"/>
                <a:cs typeface="Courier"/>
              </a:rPr>
              <a:t>bwa</a:t>
            </a:r>
            <a:endParaRPr lang="fr-FR" sz="2000" dirty="0" smtClean="0">
              <a:latin typeface="Courier"/>
              <a:cs typeface="Courie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smtClean="0">
                <a:latin typeface="Courier"/>
                <a:cs typeface="Courier"/>
              </a:rPr>
              <a:t>cd </a:t>
            </a:r>
            <a:r>
              <a:rPr lang="fr-FR" sz="2000" dirty="0" err="1" smtClean="0">
                <a:latin typeface="Courier"/>
                <a:cs typeface="Courier"/>
              </a:rPr>
              <a:t>bwa</a:t>
            </a:r>
            <a:endParaRPr lang="fr-FR" sz="2000" dirty="0" smtClean="0">
              <a:latin typeface="Courier"/>
              <a:cs typeface="Courie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err="1" smtClean="0">
                <a:latin typeface="Courier"/>
                <a:cs typeface="Courier"/>
              </a:rPr>
              <a:t>mkdir</a:t>
            </a:r>
            <a:r>
              <a:rPr lang="fr-FR" sz="2000" dirty="0" smtClean="0">
                <a:latin typeface="Courier"/>
                <a:cs typeface="Courier"/>
              </a:rPr>
              <a:t> </a:t>
            </a:r>
            <a:r>
              <a:rPr lang="fr-FR" sz="2000" dirty="0" err="1" smtClean="0">
                <a:latin typeface="Courier"/>
                <a:cs typeface="Courier"/>
              </a:rPr>
              <a:t>db</a:t>
            </a:r>
            <a:endParaRPr lang="fr-FR" sz="2000" dirty="0" smtClean="0">
              <a:latin typeface="Courier"/>
              <a:cs typeface="Courie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smtClean="0">
                <a:latin typeface="Courier"/>
                <a:cs typeface="Courier"/>
              </a:rPr>
              <a:t>cd </a:t>
            </a:r>
            <a:r>
              <a:rPr lang="fr-FR" sz="2000" dirty="0" err="1" smtClean="0">
                <a:latin typeface="Courier"/>
                <a:cs typeface="Courier"/>
              </a:rPr>
              <a:t>db</a:t>
            </a:r>
            <a:endParaRPr lang="fr-FR" sz="2000" dirty="0">
              <a:latin typeface="Courier"/>
              <a:cs typeface="Courie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1600" dirty="0" err="1">
                <a:latin typeface="Courier"/>
                <a:cs typeface="Courier"/>
              </a:rPr>
              <a:t>cp</a:t>
            </a:r>
            <a:r>
              <a:rPr lang="fr-FR" sz="1600" dirty="0">
                <a:latin typeface="Courier"/>
                <a:cs typeface="Courier"/>
              </a:rPr>
              <a:t> /homes/liu3zhen/</a:t>
            </a:r>
            <a:r>
              <a:rPr lang="fr-FR" sz="1600" dirty="0" err="1">
                <a:latin typeface="Courier"/>
                <a:cs typeface="Courier"/>
              </a:rPr>
              <a:t>teaching</a:t>
            </a:r>
            <a:r>
              <a:rPr lang="fr-FR" sz="1600" dirty="0">
                <a:latin typeface="Courier"/>
                <a:cs typeface="Courier"/>
              </a:rPr>
              <a:t>/BA17/Lab06_BLAST/</a:t>
            </a:r>
            <a:r>
              <a:rPr lang="fr-FR" sz="1600" dirty="0" err="1">
                <a:latin typeface="Courier"/>
                <a:cs typeface="Courier"/>
              </a:rPr>
              <a:t>db</a:t>
            </a:r>
            <a:r>
              <a:rPr lang="fr-FR" sz="1600" dirty="0">
                <a:latin typeface="Courier"/>
                <a:cs typeface="Courier"/>
              </a:rPr>
              <a:t>/MG1655.fasta .</a:t>
            </a: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Create a BWA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279" y="1551075"/>
            <a:ext cx="6508698" cy="4522118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17375E"/>
                </a:solidFill>
              </a:rPr>
              <a:t>bwa</a:t>
            </a:r>
            <a:r>
              <a:rPr lang="en-US" b="1" dirty="0" smtClean="0">
                <a:solidFill>
                  <a:srgbClr val="17375E"/>
                </a:solidFill>
              </a:rPr>
              <a:t> index</a:t>
            </a:r>
          </a:p>
          <a:p>
            <a:pPr marL="0" indent="0">
              <a:buNone/>
            </a:pPr>
            <a:r>
              <a:rPr lang="en-US" dirty="0" smtClean="0"/>
              <a:t>A program to create a BWA database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bwa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bwa</a:t>
            </a:r>
            <a:r>
              <a:rPr lang="en-US" dirty="0" smtClean="0">
                <a:latin typeface="Courier New"/>
                <a:cs typeface="Courier New"/>
              </a:rPr>
              <a:t> index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### index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bwa</a:t>
            </a:r>
            <a:r>
              <a:rPr lang="en-US" dirty="0">
                <a:latin typeface="Courier New"/>
                <a:cs typeface="Courier New"/>
              </a:rPr>
              <a:t> index MG1655.fasta</a:t>
            </a:r>
          </a:p>
        </p:txBody>
      </p:sp>
    </p:spTree>
    <p:extLst>
      <p:ext uri="{BB962C8B-B14F-4D97-AF65-F5344CB8AC3E}">
        <p14:creationId xmlns:p14="http://schemas.microsoft.com/office/powerpoint/2010/main" val="1487461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Illumina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662" y="1047625"/>
            <a:ext cx="8621868" cy="482820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# check the current directory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urier"/>
                <a:cs typeface="Courier"/>
              </a:rPr>
              <a:t>pwd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Courier"/>
                <a:cs typeface="Courier"/>
              </a:rPr>
              <a:t>cd 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urier"/>
                <a:cs typeface="Courier"/>
              </a:rPr>
              <a:t>mkdir</a:t>
            </a:r>
            <a:r>
              <a:rPr lang="en-US" dirty="0" smtClean="0">
                <a:latin typeface="Courier"/>
                <a:cs typeface="Courier"/>
              </a:rPr>
              <a:t> alignment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Courier"/>
                <a:cs typeface="Courier"/>
              </a:rPr>
              <a:t>cd alignment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 smtClean="0">
              <a:latin typeface="Courier"/>
              <a:cs typeface="Courier"/>
            </a:endParaRPr>
          </a:p>
          <a:p>
            <a:pPr>
              <a:lnSpc>
                <a:spcPct val="120000"/>
              </a:lnSpc>
            </a:pPr>
            <a:r>
              <a:rPr lang="en-US" dirty="0" smtClean="0"/>
              <a:t>data location</a:t>
            </a:r>
            <a:endParaRPr lang="fr-F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smtClean="0"/>
              <a:t>/</a:t>
            </a:r>
            <a:r>
              <a:rPr lang="en-US" sz="1800" dirty="0"/>
              <a:t>homes/liu3zhen/teaching</a:t>
            </a:r>
            <a:r>
              <a:rPr lang="en-US" sz="1800" dirty="0" smtClean="0"/>
              <a:t>/datasets</a:t>
            </a:r>
            <a:r>
              <a:rPr lang="en-US" sz="1800" dirty="0"/>
              <a:t>/</a:t>
            </a:r>
            <a:r>
              <a:rPr lang="en-US" sz="1800" dirty="0" smtClean="0"/>
              <a:t>MG1655_illumina/</a:t>
            </a:r>
            <a:endParaRPr lang="en-US" sz="1800" dirty="0"/>
          </a:p>
          <a:p>
            <a:pPr>
              <a:buFont typeface="+mj-lt"/>
              <a:buAutoNum type="arabicPeriod"/>
            </a:pPr>
            <a:r>
              <a:rPr lang="fr-FR" sz="1800" dirty="0"/>
              <a:t>MG1655.pair1.fq</a:t>
            </a:r>
          </a:p>
          <a:p>
            <a:pPr>
              <a:buFont typeface="+mj-lt"/>
              <a:buAutoNum type="arabicPeriod"/>
            </a:pPr>
            <a:r>
              <a:rPr lang="fr-FR" sz="1800" dirty="0"/>
              <a:t>MG1655.pair2.</a:t>
            </a:r>
            <a:r>
              <a:rPr lang="fr-FR" sz="1800" dirty="0" smtClean="0"/>
              <a:t>fq</a:t>
            </a:r>
          </a:p>
        </p:txBody>
      </p:sp>
    </p:spTree>
    <p:extLst>
      <p:ext uri="{BB962C8B-B14F-4D97-AF65-F5344CB8AC3E}">
        <p14:creationId xmlns:p14="http://schemas.microsoft.com/office/powerpoint/2010/main" val="215861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BWA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077" y="1128573"/>
            <a:ext cx="8686800" cy="5218939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bwa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mem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bwa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mem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vi </a:t>
            </a:r>
            <a:r>
              <a:rPr lang="en-US" dirty="0" err="1" smtClean="0">
                <a:latin typeface="Courier New"/>
                <a:cs typeface="Courier New"/>
              </a:rPr>
              <a:t>align.sh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--------------------------------------------------- 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### specify input files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r</a:t>
            </a:r>
            <a:r>
              <a:rPr lang="en-US" sz="1800" dirty="0" smtClean="0">
                <a:latin typeface="Courier New"/>
                <a:cs typeface="Courier New"/>
              </a:rPr>
              <a:t>ef=.</a:t>
            </a:r>
            <a:r>
              <a:rPr lang="en-US" sz="1800" dirty="0">
                <a:latin typeface="Courier New"/>
                <a:cs typeface="Courier New"/>
              </a:rPr>
              <a:t>./</a:t>
            </a:r>
            <a:r>
              <a:rPr lang="en-US" sz="1800" dirty="0" err="1">
                <a:latin typeface="Courier New"/>
                <a:cs typeface="Courier New"/>
              </a:rPr>
              <a:t>db</a:t>
            </a:r>
            <a:r>
              <a:rPr lang="en-US" sz="1800" dirty="0">
                <a:latin typeface="Courier New"/>
                <a:cs typeface="Courier New"/>
              </a:rPr>
              <a:t>/MG1655.</a:t>
            </a:r>
            <a:r>
              <a:rPr lang="en-US" sz="1800" dirty="0" smtClean="0">
                <a:latin typeface="Courier New"/>
                <a:cs typeface="Courier New"/>
              </a:rPr>
              <a:t>fasta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</a:t>
            </a:r>
            <a:r>
              <a:rPr lang="en-US" sz="1600" dirty="0" smtClean="0">
                <a:latin typeface="Courier New"/>
                <a:cs typeface="Courier New"/>
              </a:rPr>
              <a:t>e1=/</a:t>
            </a:r>
            <a:r>
              <a:rPr lang="en-US" sz="1600" dirty="0">
                <a:latin typeface="Courier New"/>
                <a:cs typeface="Courier New"/>
              </a:rPr>
              <a:t>homes/liu3zhen/teaching</a:t>
            </a:r>
            <a:r>
              <a:rPr lang="en-US" sz="1600" dirty="0" smtClean="0">
                <a:latin typeface="Courier New"/>
                <a:cs typeface="Courier New"/>
              </a:rPr>
              <a:t>/datasets</a:t>
            </a:r>
            <a:r>
              <a:rPr lang="en-US" sz="1600" dirty="0">
                <a:latin typeface="Courier New"/>
                <a:cs typeface="Courier New"/>
              </a:rPr>
              <a:t>/</a:t>
            </a:r>
            <a:r>
              <a:rPr lang="en-US" sz="1600" dirty="0" smtClean="0">
                <a:latin typeface="Courier New"/>
                <a:cs typeface="Courier New"/>
              </a:rPr>
              <a:t>MG1655_illumina/</a:t>
            </a:r>
            <a:r>
              <a:rPr lang="en-US" sz="1600" dirty="0">
                <a:latin typeface="Courier New"/>
                <a:cs typeface="Courier New"/>
              </a:rPr>
              <a:t>MG1655.pair1.</a:t>
            </a:r>
            <a:r>
              <a:rPr lang="en-US" sz="1600" dirty="0" smtClean="0">
                <a:latin typeface="Courier New"/>
                <a:cs typeface="Courier New"/>
              </a:rPr>
              <a:t>fq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</a:t>
            </a:r>
            <a:r>
              <a:rPr lang="en-US" sz="1600" dirty="0" smtClean="0">
                <a:latin typeface="Courier New"/>
                <a:cs typeface="Courier New"/>
              </a:rPr>
              <a:t>e2=/</a:t>
            </a:r>
            <a:r>
              <a:rPr lang="en-US" sz="1600" dirty="0">
                <a:latin typeface="Courier New"/>
                <a:cs typeface="Courier New"/>
              </a:rPr>
              <a:t>homes/liu3zhen/teaching</a:t>
            </a:r>
            <a:r>
              <a:rPr lang="en-US" sz="1600" dirty="0" smtClean="0">
                <a:latin typeface="Courier New"/>
                <a:cs typeface="Courier New"/>
              </a:rPr>
              <a:t>/datasets</a:t>
            </a:r>
            <a:r>
              <a:rPr lang="en-US" sz="1600" dirty="0">
                <a:latin typeface="Courier New"/>
                <a:cs typeface="Courier New"/>
              </a:rPr>
              <a:t>/</a:t>
            </a:r>
            <a:r>
              <a:rPr lang="en-US" sz="1600" dirty="0" smtClean="0">
                <a:latin typeface="Courier New"/>
                <a:cs typeface="Courier New"/>
              </a:rPr>
              <a:t>MG1655_illumina/</a:t>
            </a:r>
            <a:r>
              <a:rPr lang="en-US" sz="1600" dirty="0">
                <a:latin typeface="Courier New"/>
                <a:cs typeface="Courier New"/>
              </a:rPr>
              <a:t>MG1655.pair2.</a:t>
            </a:r>
            <a:r>
              <a:rPr lang="en-US" sz="1600" dirty="0" smtClean="0">
                <a:latin typeface="Courier New"/>
                <a:cs typeface="Courier New"/>
              </a:rPr>
              <a:t>fq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>
                <a:latin typeface="Courier New"/>
                <a:cs typeface="Courier New"/>
              </a:rPr>
              <a:t>## alignment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bwa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mem</a:t>
            </a:r>
            <a:r>
              <a:rPr lang="en-US" sz="1800" dirty="0">
                <a:latin typeface="Courier New"/>
                <a:cs typeface="Courier New"/>
              </a:rPr>
              <a:t> -T 40 $ref $pe1 $pe2 1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  <a:r>
              <a:rPr lang="en-US" sz="1800" dirty="0" err="1" smtClean="0">
                <a:latin typeface="Courier New"/>
                <a:cs typeface="Courier New"/>
              </a:rPr>
              <a:t>aln.sam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2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  <a:r>
              <a:rPr lang="en-US" sz="1800" dirty="0" err="1" smtClean="0">
                <a:latin typeface="Courier New"/>
                <a:cs typeface="Courier New"/>
              </a:rPr>
              <a:t>aln.log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--------------------------------------------------- 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bash </a:t>
            </a:r>
            <a:r>
              <a:rPr lang="en-US" dirty="0" err="1" smtClean="0">
                <a:latin typeface="Courier New"/>
                <a:cs typeface="Courier New"/>
              </a:rPr>
              <a:t>align.sh</a:t>
            </a: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20825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alignments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782" y="1488709"/>
            <a:ext cx="8714656" cy="2297218"/>
          </a:xfrm>
        </p:spPr>
        <p:txBody>
          <a:bodyPr>
            <a:normAutofit/>
          </a:bodyPr>
          <a:lstStyle/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@SQ	SN:gi|556503834|ref|NC_000913.3|	LN:4641652</a:t>
            </a:r>
          </a:p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@PG	</a:t>
            </a:r>
            <a:r>
              <a:rPr lang="en-US" sz="1000" dirty="0" err="1">
                <a:latin typeface="Courier"/>
                <a:cs typeface="Courier"/>
              </a:rPr>
              <a:t>ID:bwa</a:t>
            </a:r>
            <a:r>
              <a:rPr lang="en-US" sz="1000" dirty="0">
                <a:latin typeface="Courier"/>
                <a:cs typeface="Courier"/>
              </a:rPr>
              <a:t>	</a:t>
            </a:r>
            <a:r>
              <a:rPr lang="en-US" sz="1000" dirty="0" err="1">
                <a:latin typeface="Courier"/>
                <a:cs typeface="Courier"/>
              </a:rPr>
              <a:t>PN:bwa</a:t>
            </a:r>
            <a:r>
              <a:rPr lang="en-US" sz="1000" dirty="0">
                <a:latin typeface="Courier"/>
                <a:cs typeface="Courier"/>
              </a:rPr>
              <a:t>	VN:0.7.12-r1039	</a:t>
            </a:r>
            <a:r>
              <a:rPr lang="en-US" sz="1000" dirty="0" err="1">
                <a:latin typeface="Courier"/>
                <a:cs typeface="Courier"/>
              </a:rPr>
              <a:t>CL:bwa</a:t>
            </a:r>
            <a:r>
              <a:rPr lang="en-US" sz="1000" dirty="0">
                <a:latin typeface="Courier"/>
                <a:cs typeface="Courier"/>
              </a:rPr>
              <a:t> </a:t>
            </a:r>
            <a:r>
              <a:rPr lang="en-US" sz="1000" dirty="0" err="1">
                <a:latin typeface="Courier"/>
                <a:cs typeface="Courier"/>
              </a:rPr>
              <a:t>mem</a:t>
            </a:r>
            <a:r>
              <a:rPr lang="en-US" sz="1000" dirty="0">
                <a:latin typeface="Courier"/>
                <a:cs typeface="Courier"/>
              </a:rPr>
              <a:t> -T 40 ../</a:t>
            </a:r>
            <a:r>
              <a:rPr lang="en-US" sz="1000" dirty="0" err="1">
                <a:latin typeface="Courier"/>
                <a:cs typeface="Courier"/>
              </a:rPr>
              <a:t>db</a:t>
            </a:r>
            <a:r>
              <a:rPr lang="en-US" sz="1000" dirty="0">
                <a:latin typeface="Courier"/>
                <a:cs typeface="Courier"/>
              </a:rPr>
              <a:t>/MG1655.fasta /homes/liu3zhen/teaching/PLPTH613/datasets/MG1655_illumina_data/MG1655.pair1.fq /homes/liu3zhen/teaching/PLPTH613/datasets/MG1655_illumina_data/MG1655.pair2.fq</a:t>
            </a:r>
          </a:p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EAS600_70:5:1:3215:930	99	gi|556503834|ref|NC_000913.3|	2767401	60	100M	=	2767797	</a:t>
            </a:r>
            <a:r>
              <a:rPr lang="en-US" sz="1000" dirty="0" smtClean="0">
                <a:latin typeface="Courier"/>
                <a:cs typeface="Courier"/>
              </a:rPr>
              <a:t>498NTGATATTAACTTGTCCAATATGATCAAATAGCATTAACCCCCCCTCACAACGTCCTGCATAGGGAACACGTTTTCCCCTGTGCACCCACGACTAAATTT	!++*+</a:t>
            </a:r>
            <a:r>
              <a:rPr lang="en-US" sz="1000" dirty="0">
                <a:latin typeface="Courier"/>
                <a:cs typeface="Courier"/>
              </a:rPr>
              <a:t>87777@@@@@@@@@@@@@@@@@@@@&lt;::&lt;&lt;99989::32222298&amp;)--28888589179@@@@@##############################	</a:t>
            </a:r>
            <a:r>
              <a:rPr lang="en-US" sz="1000" dirty="0" smtClean="0">
                <a:latin typeface="Courier"/>
                <a:cs typeface="Courier"/>
              </a:rPr>
              <a:t>	NM:i</a:t>
            </a:r>
            <a:r>
              <a:rPr lang="en-US" sz="1000" dirty="0">
                <a:latin typeface="Courier"/>
                <a:cs typeface="Courier"/>
              </a:rPr>
              <a:t>:1	MD:Z:0A99	AS:i:99	XS:i:0</a:t>
            </a:r>
          </a:p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EAS600_70:5:1:3215:930	147	gi|556503834|ref|NC_000913.3|	2767797	60	102M	=	2767401	-498	AATCAGTTAACCCACTACGAGCCAGTGATCGGCATCATGGGTAAAACTGGGGCGGGAAAGAGTAGCCTTTGCAATGCCCTGTTTGCCGGTGAAGTATCGCCG	EB&lt;EEEBBEBEA@8@8&gt;EEBEEB&gt;EED3BE@IIIHHFFIIHFIIIIIHIIIGIIIIHIIHEIIIIHIIIIIIGIGIIGIIIIIIIIIIIIIIIIIIIIGII#	NM:i:0	MD:Z:102	AS:i:102	XS:i:0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6275" y="4281133"/>
            <a:ext cx="4032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"/>
                <a:cs typeface="Courier"/>
              </a:rPr>
              <a:t>samtools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flagstat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aln.sam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2318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onversion between SAM and BAM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602"/>
            <a:ext cx="8229600" cy="39089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samtools</a:t>
            </a:r>
            <a:r>
              <a:rPr lang="en-US" dirty="0" smtClean="0">
                <a:latin typeface="Courier"/>
                <a:cs typeface="Courier"/>
              </a:rPr>
              <a:t> view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### show header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samtools</a:t>
            </a:r>
            <a:r>
              <a:rPr lang="en-US" dirty="0">
                <a:latin typeface="Courier"/>
                <a:cs typeface="Courier"/>
              </a:rPr>
              <a:t> view </a:t>
            </a:r>
            <a:r>
              <a:rPr lang="en-US" dirty="0" smtClean="0">
                <a:latin typeface="Courier"/>
                <a:cs typeface="Courier"/>
              </a:rPr>
              <a:t>-H </a:t>
            </a:r>
            <a:r>
              <a:rPr lang="en-US" dirty="0" err="1" smtClean="0">
                <a:latin typeface="Courier"/>
                <a:cs typeface="Courier"/>
              </a:rPr>
              <a:t>aln.sam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### convert </a:t>
            </a:r>
            <a:r>
              <a:rPr lang="en-US" dirty="0" err="1" smtClean="0">
                <a:latin typeface="Courier"/>
                <a:cs typeface="Courier"/>
              </a:rPr>
              <a:t>sam</a:t>
            </a:r>
            <a:r>
              <a:rPr lang="en-US" dirty="0" smtClean="0">
                <a:latin typeface="Courier"/>
                <a:cs typeface="Courier"/>
              </a:rPr>
              <a:t> to bam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samtools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view -</a:t>
            </a:r>
            <a:r>
              <a:rPr lang="en-US" dirty="0" smtClean="0">
                <a:latin typeface="Courier"/>
                <a:cs typeface="Courier"/>
              </a:rPr>
              <a:t>b </a:t>
            </a:r>
            <a:r>
              <a:rPr lang="en-US" dirty="0" err="1" smtClean="0">
                <a:latin typeface="Courier"/>
                <a:cs typeface="Courier"/>
              </a:rPr>
              <a:t>aln.sam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-o </a:t>
            </a:r>
            <a:r>
              <a:rPr lang="en-US" dirty="0" err="1" smtClean="0">
                <a:latin typeface="Courier"/>
                <a:cs typeface="Courier"/>
              </a:rPr>
              <a:t>aln.bam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head </a:t>
            </a:r>
            <a:r>
              <a:rPr lang="en-US" dirty="0" err="1" smtClean="0">
                <a:latin typeface="Courier"/>
                <a:cs typeface="Courier"/>
              </a:rPr>
              <a:t>aln.bam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26264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14118</TotalTime>
  <Words>1491</Words>
  <Application>Microsoft Macintosh PowerPoint</Application>
  <PresentationFormat>On-screen Show (4:3)</PresentationFormat>
  <Paragraphs>147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NGS alignments  Bioinformatics Applications (PLPTH813)</vt:lpstr>
      <vt:lpstr>Goal of today’s lab</vt:lpstr>
      <vt:lpstr>Login Beocat</vt:lpstr>
      <vt:lpstr>Genome sequence data</vt:lpstr>
      <vt:lpstr>Step 1: Create a BWA database</vt:lpstr>
      <vt:lpstr>Illumina data</vt:lpstr>
      <vt:lpstr>BWA alignment</vt:lpstr>
      <vt:lpstr>Examine alignments</vt:lpstr>
      <vt:lpstr>Conversion between SAM and BAM</vt:lpstr>
      <vt:lpstr>Alignment sorting</vt:lpstr>
      <vt:lpstr>Problem</vt:lpstr>
      <vt:lpstr>Alignment Index</vt:lpstr>
      <vt:lpstr>tview</vt:lpstr>
      <vt:lpstr>depth</vt:lpstr>
      <vt:lpstr>scp</vt:lpstr>
      <vt:lpstr>Cyberduck</vt:lpstr>
      <vt:lpstr>Integrative Genomics Viewer (IGV)</vt:lpstr>
      <vt:lpstr>IGV to visualize alignments</vt:lpstr>
      <vt:lpstr>PowerPoint Presentation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116</cp:revision>
  <dcterms:created xsi:type="dcterms:W3CDTF">2014-12-15T18:58:14Z</dcterms:created>
  <dcterms:modified xsi:type="dcterms:W3CDTF">2017-03-02T04:56:11Z</dcterms:modified>
</cp:coreProperties>
</file>