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0" r:id="rId3"/>
    <p:sldId id="291" r:id="rId4"/>
    <p:sldId id="294" r:id="rId5"/>
    <p:sldId id="269" r:id="rId6"/>
    <p:sldId id="273" r:id="rId7"/>
    <p:sldId id="271" r:id="rId8"/>
    <p:sldId id="275" r:id="rId9"/>
    <p:sldId id="289" r:id="rId10"/>
    <p:sldId id="280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5" r:id="rId19"/>
    <p:sldId id="287" r:id="rId20"/>
    <p:sldId id="286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97" d="100"/>
          <a:sy n="97" d="100"/>
        </p:scale>
        <p:origin x="-17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an.r-project.org/doc/contrib/Short-refcard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port.beocat.cis.ksu.edu/BeocatDocs/index.php/SGEBasics" TargetMode="External"/><Relationship Id="rId3" Type="http://schemas.openxmlformats.org/officeDocument/2006/relationships/hyperlink" Target="http://support.beocat.cis.ksu.edu/BeocatDocs/index.php/AdvancedS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NGS Tools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PLPTH813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/16/2017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list of modules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/homes/liu3zhen/software/bin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seqtk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detail for each module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FBFBF"/>
                </a:solidFill>
                <a:latin typeface="Courier"/>
                <a:cs typeface="Courier"/>
              </a:rPr>
              <a:t>/homes/liu3zhen/software/bin</a:t>
            </a: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seqtk</a:t>
            </a:r>
            <a:r>
              <a:rPr lang="en-US" dirty="0" smtClean="0"/>
              <a:t> is a fast tool for processing sequences in the FASTA/Q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10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 smtClean="0">
                <a:latin typeface="Courier"/>
                <a:cs typeface="Courier"/>
              </a:rPr>
              <a:t>example.revcom.fq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538"/>
            <a:ext cx="8145009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create a file to </a:t>
            </a:r>
            <a:r>
              <a:rPr lang="en-US" sz="2000" dirty="0"/>
              <a:t>include the following text: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-ST897:104:C015GACXX:6:1108:10503:138138/1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-ST897:104:C015GACXX:6:1203:8710:91463/1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extracted sequences based on the sequence list: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merge paired-end reads in a file: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mergepe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fq DH10B.pair2</a:t>
            </a:r>
            <a:r>
              <a:rPr lang="en-US" sz="2000" dirty="0">
                <a:latin typeface="Courier"/>
                <a:cs typeface="Courier"/>
              </a:rPr>
              <a:t>.fq &gt; </a:t>
            </a:r>
            <a:r>
              <a:rPr lang="en-US" sz="2000" dirty="0" smtClean="0">
                <a:latin typeface="Courier"/>
                <a:cs typeface="Courier"/>
              </a:rPr>
              <a:t>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2 &gt; example.pair1.</a:t>
            </a:r>
            <a:r>
              <a:rPr lang="en-US" sz="2000" dirty="0" smtClean="0">
                <a:latin typeface="Courier"/>
                <a:cs typeface="Courier"/>
              </a:rPr>
              <a:t>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-s100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example.pair2.fq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-s200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</a:t>
            </a:r>
            <a:r>
              <a:rPr lang="en-US" sz="2000" dirty="0" err="1" smtClean="0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</a:t>
            </a:r>
            <a:r>
              <a:rPr lang="en-US" sz="2000" dirty="0" smtClean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smtClean="0">
                <a:latin typeface="Courier"/>
                <a:cs typeface="Courier"/>
              </a:rPr>
              <a:t>trim5b5e.fq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562409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/homes/liu3zhen/teaching/BA17/</a:t>
            </a:r>
            <a:r>
              <a:rPr lang="en-US" sz="1600" dirty="0" err="1" smtClean="0"/>
              <a:t>trimmomatic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smtClean="0">
                <a:latin typeface="Courier"/>
                <a:cs typeface="Courier"/>
              </a:rPr>
              <a:t>p*</a:t>
            </a:r>
            <a:r>
              <a:rPr lang="en-US" sz="1600" dirty="0" err="1" smtClean="0">
                <a:latin typeface="Courier"/>
                <a:cs typeface="Courier"/>
              </a:rPr>
              <a:t>fq</a:t>
            </a:r>
            <a:r>
              <a:rPr lang="en-US" sz="16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/homes/liu3zhen/teaching/BA17/</a:t>
            </a:r>
            <a:r>
              <a:rPr lang="en-US" sz="1600" dirty="0" err="1"/>
              <a:t>trimmomatic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TruSeq3-</a:t>
            </a:r>
            <a:r>
              <a:rPr lang="en-US" sz="1600" dirty="0" smtClean="0">
                <a:latin typeface="Courier"/>
                <a:cs typeface="Courier"/>
              </a:rPr>
              <a:t>PE.fa .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947799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 smtClean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GATGATCTACATCTCTATAATTACAACTACAATAAGTACTAGTGGAACGGAA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java </a:t>
            </a:r>
            <a:r>
              <a:rPr lang="en-US" sz="1600" dirty="0">
                <a:latin typeface="Courier"/>
                <a:cs typeface="Courier"/>
              </a:rPr>
              <a:t>-jar /homes/liu3zhen</a:t>
            </a:r>
            <a:r>
              <a:rPr lang="en-US" sz="1600" dirty="0" smtClean="0">
                <a:latin typeface="Courier"/>
                <a:cs typeface="Courier"/>
              </a:rPr>
              <a:t>/software/bin</a:t>
            </a:r>
            <a:r>
              <a:rPr lang="en-US" sz="1600" dirty="0">
                <a:latin typeface="Courier"/>
                <a:cs typeface="Courier"/>
              </a:rPr>
              <a:t>/trimmomatic-0.33.jar PE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MINLEN:</a:t>
            </a:r>
            <a:r>
              <a:rPr lang="pt-BR" sz="2000" dirty="0" smtClean="0">
                <a:latin typeface="Courier"/>
                <a:cs typeface="Courier"/>
              </a:rPr>
              <a:t>0</a:t>
            </a:r>
            <a:endParaRPr lang="pt-BR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out.p1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</a:p>
          <a:p>
            <a:r>
              <a:rPr lang="pt-BR" sz="1200" dirty="0" smtClean="0">
                <a:latin typeface="Courier"/>
                <a:cs typeface="Courier"/>
              </a:rPr>
              <a:t>@</a:t>
            </a:r>
            <a:r>
              <a:rPr lang="pt-BR" sz="1200" dirty="0">
                <a:latin typeface="Courier"/>
                <a:cs typeface="Courier"/>
              </a:rPr>
              <a:t>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out.p2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  <a:endParaRPr lang="pt-BR" sz="1200" b="1" dirty="0">
              <a:latin typeface="Courier"/>
              <a:cs typeface="Courier"/>
            </a:endParaRP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 smtClean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56" y="3045599"/>
            <a:ext cx="8241516" cy="327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java -jar /homes/liu3zhen</a:t>
            </a:r>
            <a:r>
              <a:rPr lang="en-US" sz="1600" dirty="0" smtClean="0">
                <a:latin typeface="Courier"/>
                <a:cs typeface="Courier"/>
              </a:rPr>
              <a:t>/software/bin</a:t>
            </a:r>
            <a:r>
              <a:rPr lang="en-US" sz="1600" dirty="0">
                <a:latin typeface="Courier"/>
                <a:cs typeface="Courier"/>
              </a:rPr>
              <a:t>/trimmomatic-0.33.jar PE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MG1655</a:t>
            </a:r>
            <a:r>
              <a:rPr lang="en-US" sz="1600" dirty="0">
                <a:latin typeface="Courier"/>
                <a:cs typeface="Courier"/>
              </a:rPr>
              <a:t>.pair1.fq </a:t>
            </a:r>
            <a:r>
              <a:rPr lang="en-US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MG1655</a:t>
            </a:r>
            <a:r>
              <a:rPr lang="en-US" sz="1600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SLIDINGWINDOW:4</a:t>
            </a:r>
            <a:r>
              <a:rPr lang="en-US" sz="1600" dirty="0" smtClean="0">
                <a:latin typeface="Courier"/>
                <a:cs typeface="Courier"/>
              </a:rPr>
              <a:t>: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# copy data</a:t>
            </a:r>
          </a:p>
          <a:p>
            <a:pPr marL="0" indent="0">
              <a:buNone/>
            </a:pPr>
            <a:r>
              <a:rPr lang="en-US" sz="1800" dirty="0" err="1" smtClean="0"/>
              <a:t>cp</a:t>
            </a:r>
            <a:r>
              <a:rPr lang="en-US" sz="1800" dirty="0" smtClean="0"/>
              <a:t> </a:t>
            </a:r>
            <a:r>
              <a:rPr lang="en-US" sz="1800" dirty="0"/>
              <a:t>/homes/liu3zhen/teaching/PLPTH613/Lab05_NGStools</a:t>
            </a:r>
            <a:r>
              <a:rPr lang="en-US" sz="1800" dirty="0" smtClean="0"/>
              <a:t>/</a:t>
            </a:r>
            <a:r>
              <a:rPr lang="en-US" sz="1800" dirty="0" smtClean="0">
                <a:latin typeface="Courier"/>
                <a:cs typeface="Courier"/>
              </a:rPr>
              <a:t>data/MG1655.pair*.</a:t>
            </a:r>
            <a:r>
              <a:rPr lang="en-US" sz="1800" dirty="0" err="1" smtClean="0">
                <a:latin typeface="Courier"/>
                <a:cs typeface="Courier"/>
              </a:rPr>
              <a:t>fq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  <a:endParaRPr lang="en-US" sz="1800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229601" cy="3274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java -jar /homes/</a:t>
            </a:r>
            <a:r>
              <a:rPr lang="en-US" sz="1600" dirty="0">
                <a:latin typeface="Courier"/>
                <a:cs typeface="Courier"/>
              </a:rPr>
              <a:t>liu3zhen</a:t>
            </a:r>
            <a:r>
              <a:rPr lang="en-US" sz="1600" dirty="0" smtClean="0">
                <a:latin typeface="Courier"/>
                <a:cs typeface="Courier"/>
              </a:rPr>
              <a:t>/local</a:t>
            </a:r>
            <a:r>
              <a:rPr lang="en-US" sz="1600" dirty="0">
                <a:latin typeface="Courier"/>
                <a:cs typeface="Courier"/>
              </a:rPr>
              <a:t>/jars/trimmomatic-0.36.jar </a:t>
            </a:r>
            <a:r>
              <a:rPr lang="en-US" sz="1600" dirty="0">
                <a:latin typeface="Courier"/>
                <a:cs typeface="Courier"/>
              </a:rPr>
              <a:t>PE 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MG1655</a:t>
            </a:r>
            <a:r>
              <a:rPr lang="en-US" sz="1600" dirty="0">
                <a:latin typeface="Courier"/>
                <a:cs typeface="Courier"/>
              </a:rPr>
              <a:t>.pair1.fq </a:t>
            </a:r>
            <a:r>
              <a:rPr lang="en-US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MG1655</a:t>
            </a:r>
            <a:r>
              <a:rPr lang="en-US" sz="1600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SLIDINGWINDOW:4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MINLEN:</a:t>
            </a:r>
            <a:r>
              <a:rPr lang="en-US" sz="1600" dirty="0" smtClean="0">
                <a:latin typeface="Courier"/>
                <a:cs typeface="Courier"/>
              </a:rPr>
              <a:t>0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40" y="3960855"/>
            <a:ext cx="8160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b="1" dirty="0" smtClean="0">
                <a:solidFill>
                  <a:srgbClr val="17375E"/>
                </a:solidFill>
              </a:rPr>
              <a:t>apply</a:t>
            </a:r>
            <a:r>
              <a:rPr lang="en-US" sz="2000" b="1" dirty="0">
                <a:solidFill>
                  <a:srgbClr val="17375E"/>
                </a:solidFill>
              </a:rPr>
              <a:t>()</a:t>
            </a:r>
          </a:p>
          <a:p>
            <a:r>
              <a:rPr lang="en-US" sz="2000" dirty="0" smtClean="0">
                <a:latin typeface="Courier"/>
                <a:cs typeface="Courier"/>
              </a:rPr>
              <a:t>apply</a:t>
            </a:r>
            <a:r>
              <a:rPr lang="en-US" sz="2000" dirty="0">
                <a:latin typeface="Courier"/>
                <a:cs typeface="Courier"/>
              </a:rPr>
              <a:t>(diamonds[, c("carat", "price")], 2, mean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apply(diamonds[, 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x"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y",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z")</a:t>
            </a:r>
            <a:r>
              <a:rPr lang="en-US" sz="2000" dirty="0">
                <a:latin typeface="Courier"/>
                <a:cs typeface="Courier"/>
              </a:rPr>
              <a:t>], </a:t>
            </a:r>
            <a:r>
              <a:rPr lang="en-US" sz="2000" dirty="0" smtClean="0">
                <a:latin typeface="Courier"/>
                <a:cs typeface="Courier"/>
              </a:rPr>
              <a:t>1, sum)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rowSums</a:t>
            </a:r>
            <a:r>
              <a:rPr lang="en-US" sz="2000" dirty="0">
                <a:latin typeface="Courier"/>
                <a:cs typeface="Courier"/>
              </a:rPr>
              <a:t>(diamonds[, c("carat", "price")])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rowMeans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colSums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colMeans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83" y="1214784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595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/>
              <a:t>q</a:t>
            </a:r>
            <a:r>
              <a:rPr lang="en-US" dirty="0" smtClean="0"/>
              <a:t>uality trimming: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 smtClean="0"/>
          </a:p>
          <a:p>
            <a:r>
              <a:rPr lang="en-US" dirty="0" smtClean="0"/>
              <a:t>With quality trimming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transferring between your computer and </a:t>
            </a:r>
            <a:r>
              <a:rPr lang="en-US" dirty="0" err="1"/>
              <a:t>B</a:t>
            </a:r>
            <a:r>
              <a:rPr lang="en-US" dirty="0" err="1" smtClean="0"/>
              <a:t>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730" y="1814451"/>
            <a:ext cx="2228505" cy="998737"/>
          </a:xfrm>
        </p:spPr>
        <p:txBody>
          <a:bodyPr>
            <a:norm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cp</a:t>
            </a:r>
            <a:endParaRPr lang="en-US" dirty="0" smtClean="0"/>
          </a:p>
          <a:p>
            <a:r>
              <a:rPr lang="en-US" dirty="0" err="1" smtClean="0"/>
              <a:t>Cyberduck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and Install </a:t>
            </a:r>
            <a:r>
              <a:rPr lang="en-US" sz="2400" dirty="0" err="1" smtClean="0"/>
              <a:t>Cyberduck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Login the server to access all the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16" y="5624585"/>
            <a:ext cx="804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tapply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diamonds$price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diamonds$cut</a:t>
            </a:r>
            <a:r>
              <a:rPr lang="en-US" sz="2400" dirty="0" smtClean="0">
                <a:latin typeface="Courier"/>
                <a:cs typeface="Courier"/>
              </a:rPr>
              <a:t>, mean)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516" y="2921146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916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elp(</a:t>
            </a:r>
            <a:r>
              <a:rPr lang="en-US" sz="3200" dirty="0" err="1" smtClean="0"/>
              <a:t>nchar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?</a:t>
            </a:r>
            <a:r>
              <a:rPr lang="en-US" sz="3200" dirty="0" err="1" smtClean="0"/>
              <a:t>nchar</a:t>
            </a:r>
            <a:endParaRPr lang="en-US" sz="3200" dirty="0" smtClean="0"/>
          </a:p>
          <a:p>
            <a:r>
              <a:rPr lang="en-US" sz="3200" dirty="0" smtClean="0"/>
              <a:t>??</a:t>
            </a:r>
            <a:r>
              <a:rPr lang="en-US" sz="3200" dirty="0" err="1" smtClean="0"/>
              <a:t>colsum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R reference card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4496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2212389"/>
          </a:xfrm>
        </p:spPr>
        <p:txBody>
          <a:bodyPr>
            <a:normAutofit/>
          </a:bodyPr>
          <a:lstStyle/>
          <a:p>
            <a:r>
              <a:rPr lang="en-US" dirty="0"/>
              <a:t>FASTQC</a:t>
            </a:r>
          </a:p>
          <a:p>
            <a:r>
              <a:rPr lang="en-US" dirty="0"/>
              <a:t>Sequence data manipulation</a:t>
            </a:r>
          </a:p>
          <a:p>
            <a:r>
              <a:rPr lang="en-US" dirty="0"/>
              <a:t>Quality Trimming</a:t>
            </a:r>
          </a:p>
          <a:p>
            <a:r>
              <a:rPr lang="en-US" dirty="0"/>
              <a:t>Adaptor </a:t>
            </a:r>
            <a:r>
              <a:rPr lang="en-US" dirty="0" smtClean="0"/>
              <a:t>trimming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assword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26353" y="3996765"/>
            <a:ext cx="6926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http://support.beocat.cis.ksu.edu/BeocatDocs/index.php/</a:t>
            </a:r>
            <a:r>
              <a:rPr lang="en-US" dirty="0" smtClean="0">
                <a:hlinkClick r:id="rId2"/>
              </a:rPr>
              <a:t>SGEBasics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http://support.beocat.cis.ksu.edu/BeocatDocs/index.php/</a:t>
            </a:r>
            <a:r>
              <a:rPr lang="en-US" dirty="0" smtClean="0">
                <a:hlinkClick r:id="rId3"/>
              </a:rPr>
              <a:t>AdvancedSGE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whole genome shotgun data (from </a:t>
            </a:r>
            <a:r>
              <a:rPr lang="en-US" dirty="0" err="1" smtClean="0"/>
              <a:t>Genbank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Path: </a:t>
            </a:r>
            <a:r>
              <a:rPr lang="en-US" dirty="0"/>
              <a:t>/homes/liu3zhen/teaching/BA17/datasets/</a:t>
            </a:r>
            <a:r>
              <a:rPr lang="en-US" dirty="0" err="1"/>
              <a:t>EcoliWGS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DH10B.pair1</a:t>
            </a:r>
            <a:r>
              <a:rPr lang="en-US" dirty="0"/>
              <a:t>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</a:t>
            </a:r>
            <a:r>
              <a:rPr lang="en-US" dirty="0" smtClean="0"/>
              <a:t>fq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Strain MG1655: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QC - 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fastqc</a:t>
            </a:r>
            <a:r>
              <a:rPr lang="en-US" dirty="0" smtClean="0"/>
              <a:t> &lt;</a:t>
            </a:r>
            <a:r>
              <a:rPr lang="en-US" dirty="0" err="1" smtClean="0"/>
              <a:t>fastq</a:t>
            </a:r>
            <a:r>
              <a:rPr lang="en-US" dirty="0" smtClean="0"/>
              <a:t>&gt; -o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Courier"/>
                <a:cs typeface="Courier"/>
              </a:rPr>
              <a:t>cp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/homes/liu3zhen/teaching/BA17/datasets/</a:t>
            </a:r>
            <a:r>
              <a:rPr lang="en-US" sz="1700" dirty="0" err="1" smtClean="0"/>
              <a:t>EcoliWGS</a:t>
            </a:r>
            <a:r>
              <a:rPr lang="en-US" sz="1700" dirty="0" smtClean="0"/>
              <a:t>/</a:t>
            </a:r>
            <a:r>
              <a:rPr lang="en-US" sz="1700" dirty="0" smtClean="0">
                <a:latin typeface="Courier"/>
                <a:cs typeface="Courier"/>
              </a:rPr>
              <a:t>DH10B.pair*.</a:t>
            </a:r>
            <a:r>
              <a:rPr lang="en-US" sz="1700" dirty="0" err="1" smtClean="0">
                <a:latin typeface="Courier"/>
                <a:cs typeface="Courier"/>
              </a:rPr>
              <a:t>fq</a:t>
            </a:r>
            <a:r>
              <a:rPr lang="en-US" sz="17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fastqc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DH10B.pair1</a:t>
            </a:r>
            <a:r>
              <a:rPr lang="en-US" sz="1600" dirty="0">
                <a:latin typeface="Courier"/>
                <a:cs typeface="Courier"/>
              </a:rPr>
              <a:t>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9303" y="3967702"/>
            <a:ext cx="36681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/>
              <a:t>DH10B.pair1.</a:t>
            </a:r>
            <a:r>
              <a:rPr lang="en-US" sz="2400" dirty="0" smtClean="0"/>
              <a:t>fq_fastqc.html</a:t>
            </a:r>
          </a:p>
          <a:p>
            <a:r>
              <a:rPr lang="en-US" sz="2400" dirty="0"/>
              <a:t>DH10B.pair1.fq_fastqc.zip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95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unzip </a:t>
            </a:r>
            <a:r>
              <a:rPr lang="en-US" sz="2000" dirty="0">
                <a:latin typeface="Courier"/>
                <a:cs typeface="Courier"/>
              </a:rPr>
              <a:t>DH10B.pair1.fq_fastqc.zip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path to your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2272532"/>
            <a:ext cx="7804320" cy="2343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 ~/.</a:t>
            </a:r>
            <a:r>
              <a:rPr lang="en-US" dirty="0" err="1" smtClean="0"/>
              <a:t>bashrc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add</a:t>
            </a:r>
            <a:r>
              <a:rPr lang="en-US" dirty="0"/>
              <a:t> </a:t>
            </a:r>
            <a:r>
              <a:rPr lang="en-US" dirty="0" smtClean="0"/>
              <a:t>the path:</a:t>
            </a:r>
          </a:p>
          <a:p>
            <a:pPr marL="0" indent="0">
              <a:buNone/>
            </a:pPr>
            <a:r>
              <a:rPr lang="en-US" dirty="0"/>
              <a:t>PATH=$PATH</a:t>
            </a:r>
            <a:r>
              <a:rPr lang="en-US" dirty="0" smtClean="0"/>
              <a:t>:</a:t>
            </a:r>
            <a:r>
              <a:rPr lang="en-US" dirty="0"/>
              <a:t>/homes/liu3zhen/local/</a:t>
            </a:r>
            <a:r>
              <a:rPr lang="en-US" dirty="0" smtClean="0"/>
              <a:t>bin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1395</Words>
  <Application>Microsoft Macintosh PowerPoint</Application>
  <PresentationFormat>On-screen Show (4:3)</PresentationFormat>
  <Paragraphs>218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NGS Tools  Bioinformatics Applications (PLPTH813)</vt:lpstr>
      <vt:lpstr>apply</vt:lpstr>
      <vt:lpstr>tapply</vt:lpstr>
      <vt:lpstr>Help information</vt:lpstr>
      <vt:lpstr>Goal of today’s lab</vt:lpstr>
      <vt:lpstr>Login Beocat</vt:lpstr>
      <vt:lpstr>Data</vt:lpstr>
      <vt:lpstr>Data QC - FASTQC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Data transferring between your computer and Beocat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88</cp:revision>
  <dcterms:created xsi:type="dcterms:W3CDTF">2014-12-15T18:58:14Z</dcterms:created>
  <dcterms:modified xsi:type="dcterms:W3CDTF">2017-02-16T04:41:37Z</dcterms:modified>
</cp:coreProperties>
</file>