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23" r:id="rId4"/>
    <p:sldId id="311" r:id="rId5"/>
    <p:sldId id="312" r:id="rId6"/>
    <p:sldId id="324" r:id="rId7"/>
    <p:sldId id="313" r:id="rId8"/>
    <p:sldId id="279" r:id="rId9"/>
    <p:sldId id="315" r:id="rId10"/>
    <p:sldId id="318" r:id="rId11"/>
    <p:sldId id="317" r:id="rId12"/>
    <p:sldId id="319" r:id="rId13"/>
    <p:sldId id="305" r:id="rId14"/>
    <p:sldId id="320" r:id="rId15"/>
    <p:sldId id="306" r:id="rId16"/>
    <p:sldId id="316" r:id="rId17"/>
    <p:sldId id="321" r:id="rId18"/>
    <p:sldId id="327" r:id="rId19"/>
    <p:sldId id="325" r:id="rId20"/>
    <p:sldId id="326" r:id="rId21"/>
    <p:sldId id="31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5364" autoAdjust="0"/>
  </p:normalViewPr>
  <p:slideViewPr>
    <p:cSldViewPr snapToGrid="0" snapToObjects="1">
      <p:cViewPr>
        <p:scale>
          <a:sx n="150" d="100"/>
          <a:sy n="150" d="100"/>
        </p:scale>
        <p:origin x="-3256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 - II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2/9/2017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your own function with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1211886"/>
            <a:ext cx="6934200" cy="3000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sumsqrt</a:t>
            </a:r>
            <a:r>
              <a:rPr lang="en-US" sz="2000" dirty="0" smtClean="0">
                <a:latin typeface="Courier New"/>
                <a:cs typeface="Courier New"/>
              </a:rPr>
              <a:t> &lt;- </a:t>
            </a:r>
            <a:r>
              <a:rPr lang="en-US" sz="2000" dirty="0">
                <a:latin typeface="Courier New"/>
                <a:cs typeface="Courier New"/>
              </a:rPr>
              <a:t>function(x) </a:t>
            </a:r>
            <a:r>
              <a:rPr lang="en-US" sz="20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sum(</a:t>
            </a:r>
            <a:r>
              <a:rPr lang="en-US" sz="2000" dirty="0" err="1" smtClean="0">
                <a:latin typeface="Courier New"/>
                <a:cs typeface="Courier New"/>
              </a:rPr>
              <a:t>sqrt</a:t>
            </a:r>
            <a:r>
              <a:rPr lang="en-US" sz="2000" dirty="0" smtClean="0">
                <a:latin typeface="Courier New"/>
                <a:cs typeface="Courier New"/>
              </a:rPr>
              <a:t>(x))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apply(d, 1, </a:t>
            </a:r>
            <a:r>
              <a:rPr lang="en-US" sz="2000" dirty="0" err="1" smtClean="0">
                <a:latin typeface="Courier New"/>
                <a:cs typeface="Courier New"/>
              </a:rPr>
              <a:t>sumsqrt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apply(d, 1, </a:t>
            </a:r>
            <a:r>
              <a:rPr lang="en-US" sz="2000" dirty="0">
                <a:latin typeface="Courier New"/>
                <a:cs typeface="Courier New"/>
              </a:rPr>
              <a:t>function(x) 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52555"/>
              </p:ext>
            </p:extLst>
          </p:nvPr>
        </p:nvGraphicFramePr>
        <p:xfrm>
          <a:off x="2400300" y="4673595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62811"/>
              </p:ext>
            </p:extLst>
          </p:nvPr>
        </p:nvGraphicFramePr>
        <p:xfrm>
          <a:off x="5386918" y="4673595"/>
          <a:ext cx="520700" cy="1539240"/>
        </p:xfrm>
        <a:graphic>
          <a:graphicData uri="http://schemas.openxmlformats.org/drawingml/2006/table">
            <a:tbl>
              <a:tblPr/>
              <a:tblGrid>
                <a:gridCol w="520700"/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604935" y="4402133"/>
            <a:ext cx="177800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6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sapply</a:t>
            </a:r>
            <a:r>
              <a:rPr lang="en-US" dirty="0" smtClean="0"/>
              <a:t> and </a:t>
            </a:r>
            <a:r>
              <a:rPr lang="en-US" dirty="0" err="1" smtClean="0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234"/>
            <a:ext cx="8229600" cy="5295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sapply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 () and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lapply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800" dirty="0" smtClean="0"/>
              <a:t>work </a:t>
            </a:r>
            <a:r>
              <a:rPr lang="en-US" sz="1800" dirty="0"/>
              <a:t>in a similar way, </a:t>
            </a:r>
            <a:r>
              <a:rPr lang="en-US" sz="1800" dirty="0" smtClean="0"/>
              <a:t>calling </a:t>
            </a:r>
            <a:r>
              <a:rPr lang="en-US" sz="1800" dirty="0"/>
              <a:t>the specified function for each </a:t>
            </a:r>
            <a:r>
              <a:rPr lang="en-US" sz="1800" dirty="0" smtClean="0"/>
              <a:t>item of a list or vector.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 err="1" smtClean="0">
                <a:latin typeface="Courier New"/>
                <a:cs typeface="Courier New"/>
              </a:rPr>
              <a:t>sapply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1] 1 4 9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lapply</a:t>
            </a:r>
            <a:r>
              <a:rPr lang="en-US" sz="1800" dirty="0" smtClean="0">
                <a:solidFill>
                  <a:srgbClr val="FF0000"/>
                </a:solidFill>
              </a:rPr>
              <a:t> returns </a:t>
            </a:r>
            <a:r>
              <a:rPr lang="en-US" sz="1800" dirty="0">
                <a:solidFill>
                  <a:srgbClr val="FF0000"/>
                </a:solidFill>
              </a:rPr>
              <a:t>a list rather than a vector: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 err="1" smtClean="0">
                <a:latin typeface="Courier New"/>
                <a:cs typeface="Courier New"/>
              </a:rPr>
              <a:t>lapply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[1]]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1] 1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[2]]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1] 4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[3]]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1] 9</a:t>
            </a:r>
          </a:p>
        </p:txBody>
      </p:sp>
    </p:spTree>
    <p:extLst>
      <p:ext uri="{BB962C8B-B14F-4D97-AF65-F5344CB8AC3E}">
        <p14:creationId xmlns:p14="http://schemas.microsoft.com/office/powerpoint/2010/main" val="312352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6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mapply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/>
              <a:t>vectorize</a:t>
            </a:r>
            <a:r>
              <a:rPr lang="en-US" sz="2000" dirty="0" smtClean="0"/>
              <a:t> </a:t>
            </a:r>
            <a:r>
              <a:rPr lang="en-US" sz="2000" dirty="0"/>
              <a:t>arguments to a function that is not usually accepting vectors as arguments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da-DK" sz="1200" dirty="0" smtClean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(1:3,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2 3 1 2 3 1 2 3</a:t>
            </a:r>
          </a:p>
          <a:p>
            <a:pPr marL="0" indent="0">
              <a:buNone/>
            </a:pPr>
            <a:endParaRPr lang="da-DK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 smtClean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     [,1] [,2] [,3]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[2,]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[3,]    1    2   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3:1)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1 1</a:t>
            </a:r>
          </a:p>
          <a:p>
            <a:pPr marL="0" indent="0">
              <a:buNone/>
            </a:pPr>
            <a:r>
              <a:rPr lang="da-DK" sz="1200" dirty="0" smtClean="0">
                <a:latin typeface="Courier New"/>
                <a:cs typeface="Courier New"/>
              </a:rPr>
              <a:t>[</a:t>
            </a:r>
            <a:r>
              <a:rPr lang="da-DK" sz="1200" dirty="0">
                <a:latin typeface="Courier New"/>
                <a:cs typeface="Courier New"/>
              </a:rPr>
              <a:t>[2]]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2 2</a:t>
            </a:r>
          </a:p>
          <a:p>
            <a:pPr marL="0" indent="0">
              <a:buNone/>
            </a:pPr>
            <a:r>
              <a:rPr lang="da-DK" sz="1200" dirty="0" smtClean="0">
                <a:latin typeface="Courier New"/>
                <a:cs typeface="Courier New"/>
              </a:rPr>
              <a:t>[</a:t>
            </a:r>
            <a:r>
              <a:rPr lang="da-DK" sz="1200" dirty="0">
                <a:latin typeface="Courier New"/>
                <a:cs typeface="Courier New"/>
              </a:rPr>
              <a:t>[3]]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3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4667" y="3369733"/>
            <a:ext cx="4902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apply each element from the 3</a:t>
            </a:r>
            <a:r>
              <a:rPr lang="en-US" baseline="30000" dirty="0" smtClean="0"/>
              <a:t>rd</a:t>
            </a:r>
            <a:r>
              <a:rPr lang="en-US" dirty="0" smtClean="0"/>
              <a:t> argument to each element in the 2</a:t>
            </a:r>
            <a:r>
              <a:rPr lang="en-US" baseline="30000" dirty="0" smtClean="0"/>
              <a:t>nd</a:t>
            </a:r>
            <a:r>
              <a:rPr lang="en-US" dirty="0" smtClean="0"/>
              <a:t> argument using the function specified in the 1</a:t>
            </a:r>
            <a:r>
              <a:rPr lang="en-US" baseline="30000" dirty="0" smtClean="0"/>
              <a:t>st</a:t>
            </a:r>
            <a:r>
              <a:rPr lang="en-US" dirty="0" smtClean="0"/>
              <a:t> argument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combine them by column or organize them in a list format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8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105"/>
            <a:ext cx="8229600" cy="135231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</a:t>
            </a:r>
            <a:r>
              <a:rPr lang="en-US" b="1" dirty="0" smtClean="0">
                <a:solidFill>
                  <a:srgbClr val="17375E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</a:t>
            </a:r>
            <a:r>
              <a:rPr lang="en-US" dirty="0" smtClean="0"/>
              <a:t>each element of </a:t>
            </a:r>
            <a:r>
              <a:rPr lang="en-US" i="1" u="sng" dirty="0" smtClean="0"/>
              <a:t>a vector</a:t>
            </a:r>
            <a:r>
              <a:rPr lang="en-US" dirty="0" smtClean="0"/>
              <a:t> given by the category of each element, provided by </a:t>
            </a:r>
            <a:r>
              <a:rPr lang="en-US" i="1" u="sng" dirty="0" smtClean="0"/>
              <a:t>the other vector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77449"/>
            <a:ext cx="8160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&gt; head(diamonds)</a:t>
            </a:r>
          </a:p>
          <a:p>
            <a:r>
              <a:rPr lang="en-US" sz="1400" dirty="0">
                <a:latin typeface="Courier New"/>
                <a:cs typeface="Courier New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 New"/>
                <a:cs typeface="Courier New"/>
              </a:rPr>
              <a:t>6  0.24 Very Good     J    VVS2  62.8    57   336 3.94 3.96 2.48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&gt; </a:t>
            </a:r>
            <a:r>
              <a:rPr lang="en-US" sz="1400" dirty="0" err="1" smtClean="0">
                <a:latin typeface="Courier New"/>
                <a:cs typeface="Courier New"/>
              </a:rPr>
              <a:t>tapply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diamonds$price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diamonds$cut</a:t>
            </a:r>
            <a:r>
              <a:rPr lang="en-US" sz="1400" dirty="0" smtClean="0">
                <a:latin typeface="Courier New"/>
                <a:cs typeface="Courier New"/>
              </a:rPr>
              <a:t>, mean)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Fair      Good Very Good   Premium     Ideal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4358.758  3928.864  3981.760  4584.258  3457.542</a:t>
            </a:r>
          </a:p>
        </p:txBody>
      </p:sp>
    </p:spTree>
    <p:extLst>
      <p:ext uri="{BB962C8B-B14F-4D97-AF65-F5344CB8AC3E}">
        <p14:creationId xmlns:p14="http://schemas.microsoft.com/office/powerpoint/2010/main" val="312283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57" y="3325900"/>
            <a:ext cx="7981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&gt; aggregate(</a:t>
            </a:r>
            <a:r>
              <a:rPr lang="en-US" sz="1600" dirty="0" err="1" smtClean="0">
                <a:latin typeface="Courier New"/>
                <a:cs typeface="Courier New"/>
              </a:rPr>
              <a:t>diamonds$price</a:t>
            </a:r>
            <a:r>
              <a:rPr lang="en-US" sz="1600" dirty="0" smtClean="0">
                <a:latin typeface="Courier New"/>
                <a:cs typeface="Courier New"/>
              </a:rPr>
              <a:t>, by=list(</a:t>
            </a:r>
            <a:r>
              <a:rPr lang="en-US" sz="1600" dirty="0" err="1" smtClean="0">
                <a:latin typeface="Courier New"/>
                <a:cs typeface="Courier New"/>
              </a:rPr>
              <a:t>diamonds$cut</a:t>
            </a:r>
            <a:r>
              <a:rPr lang="en-US" sz="1600" dirty="0" smtClean="0">
                <a:latin typeface="Courier New"/>
                <a:cs typeface="Courier New"/>
              </a:rPr>
              <a:t>),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Group.1        x</a:t>
            </a:r>
          </a:p>
          <a:p>
            <a:r>
              <a:rPr lang="en-US" sz="1600" dirty="0">
                <a:latin typeface="Courier New"/>
                <a:cs typeface="Courier New"/>
              </a:rPr>
              <a:t>1      Fair 4358.758</a:t>
            </a:r>
          </a:p>
          <a:p>
            <a:r>
              <a:rPr lang="en-US" sz="1600" dirty="0">
                <a:latin typeface="Courier New"/>
                <a:cs typeface="Courier New"/>
              </a:rPr>
              <a:t>2      Good 3928.864</a:t>
            </a:r>
          </a:p>
          <a:p>
            <a:r>
              <a:rPr lang="en-US" sz="1600" dirty="0">
                <a:latin typeface="Courier New"/>
                <a:cs typeface="Courier New"/>
              </a:rPr>
              <a:t>3 Very Good 3981.760</a:t>
            </a:r>
          </a:p>
          <a:p>
            <a:r>
              <a:rPr lang="en-US" sz="1600" dirty="0">
                <a:latin typeface="Courier New"/>
                <a:cs typeface="Courier New"/>
              </a:rPr>
              <a:t>4   Premium 4584.258</a:t>
            </a:r>
          </a:p>
          <a:p>
            <a:r>
              <a:rPr lang="en-US" sz="1600" dirty="0">
                <a:latin typeface="Courier New"/>
                <a:cs typeface="Courier New"/>
              </a:rPr>
              <a:t>5     Ideal 3457.542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dirty="0" err="1" smtClean="0">
                <a:latin typeface="Courier New"/>
                <a:cs typeface="Courier New"/>
              </a:rPr>
              <a:t>tapply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diamonds</a:t>
            </a:r>
            <a:r>
              <a:rPr lang="en-US" sz="1600" dirty="0" err="1">
                <a:latin typeface="Courier New"/>
                <a:cs typeface="Courier New"/>
              </a:rPr>
              <a:t>$price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diamonds</a:t>
            </a:r>
            <a:r>
              <a:rPr lang="en-US" sz="1600" dirty="0" err="1">
                <a:latin typeface="Courier New"/>
                <a:cs typeface="Courier New"/>
              </a:rPr>
              <a:t>$cut</a:t>
            </a:r>
            <a:r>
              <a:rPr lang="en-US" sz="1600" dirty="0">
                <a:latin typeface="Courier New"/>
                <a:cs typeface="Courier New"/>
              </a:rPr>
              <a:t>, FUN=</a:t>
            </a:r>
            <a:r>
              <a:rPr lang="en-US" sz="1600" dirty="0" smtClean="0">
                <a:latin typeface="Courier New"/>
                <a:cs typeface="Courier New"/>
              </a:rPr>
              <a:t>mean)</a:t>
            </a:r>
          </a:p>
          <a:p>
            <a:r>
              <a:rPr lang="en-US" sz="1600" dirty="0">
                <a:latin typeface="Courier New"/>
                <a:cs typeface="Courier New"/>
              </a:rPr>
              <a:t> Fair      Good Very Good   Premium     Ideal </a:t>
            </a:r>
          </a:p>
          <a:p>
            <a:r>
              <a:rPr lang="en-US" sz="1600" dirty="0">
                <a:latin typeface="Courier New"/>
                <a:cs typeface="Courier New"/>
              </a:rPr>
              <a:t> 4358.758  3928.864  3981.760  4584.258  3457.542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780951"/>
            <a:ext cx="824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carat       </a:t>
            </a:r>
            <a:r>
              <a:rPr lang="en-US" sz="1200" dirty="0">
                <a:latin typeface="Courier New"/>
                <a:cs typeface="Courier New"/>
              </a:rPr>
              <a:t>cut color clarity depth table price    x    y    z</a:t>
            </a:r>
          </a:p>
          <a:p>
            <a:r>
              <a:rPr lang="en-US" sz="12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2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2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2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2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200" dirty="0">
                <a:latin typeface="Courier New"/>
                <a:cs typeface="Courier New"/>
              </a:rPr>
              <a:t>6  0.24 Very Good     J    VVS2  62.8    57   336 3.94 3.96 2.48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047625"/>
            <a:ext cx="832273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aggregate(</a:t>
            </a:r>
            <a:r>
              <a:rPr lang="en-US" b="1" dirty="0">
                <a:solidFill>
                  <a:srgbClr val="17375E"/>
                </a:solidFill>
              </a:rPr>
              <a:t>X, </a:t>
            </a:r>
            <a:r>
              <a:rPr lang="en-US" b="1" dirty="0" smtClean="0">
                <a:solidFill>
                  <a:srgbClr val="17375E"/>
                </a:solidFill>
              </a:rPr>
              <a:t>by, FUN, ...)</a:t>
            </a:r>
          </a:p>
          <a:p>
            <a:r>
              <a:rPr lang="en-US" sz="1400" dirty="0">
                <a:solidFill>
                  <a:srgbClr val="17375E"/>
                </a:solidFill>
              </a:rPr>
              <a:t>Splits the data into subsets, computes summary statistics for each, and returns the result in a convenient form.</a:t>
            </a:r>
          </a:p>
        </p:txBody>
      </p:sp>
    </p:spTree>
    <p:extLst>
      <p:ext uri="{BB962C8B-B14F-4D97-AF65-F5344CB8AC3E}">
        <p14:creationId xmlns:p14="http://schemas.microsoft.com/office/powerpoint/2010/main" val="349694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table()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749" y="2368231"/>
            <a:ext cx="8160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&gt; table(</a:t>
            </a:r>
            <a:r>
              <a:rPr lang="en-US" sz="1600" dirty="0" err="1" smtClean="0">
                <a:latin typeface="Courier"/>
                <a:cs typeface="Courier"/>
              </a:rPr>
              <a:t>diamonds$cut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Fair      Good Very Good   Premium     Ideal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1610      4906     12082     13791     21551 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 (I)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5737" y="1247587"/>
            <a:ext cx="6362463" cy="202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Fitting a linear model</a:t>
            </a:r>
          </a:p>
          <a:p>
            <a:pPr marL="0" indent="0">
              <a:buNone/>
            </a:pPr>
            <a:r>
              <a:rPr lang="en-US" dirty="0" smtClean="0"/>
              <a:t>lm</a:t>
            </a:r>
            <a:r>
              <a:rPr lang="en-US" dirty="0"/>
              <a:t>(formula, data = </a:t>
            </a:r>
            <a:r>
              <a:rPr lang="en-US" dirty="0" err="1"/>
              <a:t>data.frame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pc </a:t>
            </a:r>
            <a:r>
              <a:rPr lang="en-US" sz="1600" dirty="0">
                <a:latin typeface="Courier"/>
                <a:cs typeface="Courier"/>
              </a:rPr>
              <a:t>&lt;- lm</a:t>
            </a:r>
            <a:r>
              <a:rPr lang="en-US" sz="1600" dirty="0" smtClean="0">
                <a:latin typeface="Courier"/>
                <a:cs typeface="Courier"/>
              </a:rPr>
              <a:t>(price ~ carat, data=</a:t>
            </a:r>
            <a:r>
              <a:rPr lang="en-US" sz="1600" dirty="0">
                <a:latin typeface="Courier"/>
                <a:cs typeface="Courier"/>
              </a:rPr>
              <a:t>diamonds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summary</a:t>
            </a:r>
            <a:r>
              <a:rPr lang="en-US" sz="1600" dirty="0" smtClean="0">
                <a:latin typeface="Courier"/>
                <a:cs typeface="Courier"/>
              </a:rPr>
              <a:t>(pc)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091" y="3413542"/>
            <a:ext cx="5910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Residuals:</a:t>
            </a:r>
          </a:p>
          <a:p>
            <a:r>
              <a:rPr lang="en-US" sz="1200" dirty="0">
                <a:latin typeface="Courier"/>
                <a:cs typeface="Courier"/>
              </a:rPr>
              <a:t>     Min       1Q   Median       3Q      Max </a:t>
            </a:r>
          </a:p>
          <a:p>
            <a:r>
              <a:rPr lang="en-US" sz="1200" dirty="0">
                <a:latin typeface="Courier"/>
                <a:cs typeface="Courier"/>
              </a:rPr>
              <a:t>-18585.3   -804.8    -18.9    537.4  12731.7 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Coefficients:</a:t>
            </a:r>
          </a:p>
          <a:p>
            <a:r>
              <a:rPr lang="en-US" sz="1200" dirty="0">
                <a:latin typeface="Courier"/>
                <a:cs typeface="Courier"/>
              </a:rPr>
              <a:t>            Estimate Std. Error t value </a:t>
            </a:r>
            <a:r>
              <a:rPr lang="en-US" sz="1200" dirty="0" err="1">
                <a:latin typeface="Courier"/>
                <a:cs typeface="Courier"/>
              </a:rPr>
              <a:t>Pr</a:t>
            </a:r>
            <a:r>
              <a:rPr lang="en-US" sz="1200" dirty="0">
                <a:latin typeface="Courier"/>
                <a:cs typeface="Courier"/>
              </a:rPr>
              <a:t>(&gt;|t|)    </a:t>
            </a:r>
          </a:p>
          <a:p>
            <a:r>
              <a:rPr lang="en-US" sz="1200" dirty="0">
                <a:latin typeface="Courier"/>
                <a:cs typeface="Courier"/>
              </a:rPr>
              <a:t>(Intercept) -2256.36      13.06  -172.8   &lt;2e-16 ***</a:t>
            </a:r>
          </a:p>
          <a:p>
            <a:r>
              <a:rPr lang="en-US" sz="1200" dirty="0">
                <a:latin typeface="Courier"/>
                <a:cs typeface="Courier"/>
              </a:rPr>
              <a:t>carat        7756.43      14.07   551.4   &lt;2e-16 ***</a:t>
            </a:r>
          </a:p>
          <a:p>
            <a:r>
              <a:rPr lang="en-US" sz="1200" dirty="0">
                <a:latin typeface="Courier"/>
                <a:cs typeface="Courier"/>
              </a:rPr>
              <a:t>---</a:t>
            </a:r>
          </a:p>
          <a:p>
            <a:r>
              <a:rPr lang="en-US" sz="1200" dirty="0" err="1">
                <a:latin typeface="Courier"/>
                <a:cs typeface="Courier"/>
              </a:rPr>
              <a:t>Signif</a:t>
            </a:r>
            <a:r>
              <a:rPr lang="en-US" sz="1200" dirty="0">
                <a:latin typeface="Courier"/>
                <a:cs typeface="Courier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Residual standard error: 1549 on 53938 degrees of freedom</a:t>
            </a:r>
          </a:p>
          <a:p>
            <a:r>
              <a:rPr lang="en-US" sz="1200" dirty="0">
                <a:latin typeface="Courier"/>
                <a:cs typeface="Courier"/>
              </a:rPr>
              <a:t>Multiple R-squared:  0.8493,	Adjusted R-squared:  0.8493 </a:t>
            </a:r>
          </a:p>
          <a:p>
            <a:r>
              <a:rPr lang="en-US" sz="1200" dirty="0">
                <a:latin typeface="Courier"/>
                <a:cs typeface="Courier"/>
              </a:rPr>
              <a:t>F-statistic: 3.041e+05 on 1 and 53938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114589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(I)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803" y="1242107"/>
            <a:ext cx="6684197" cy="226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ANOVA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anova</a:t>
            </a:r>
            <a:r>
              <a:rPr lang="en-US" dirty="0" smtClean="0"/>
              <a:t>(</a:t>
            </a:r>
            <a:r>
              <a:rPr lang="en-US" dirty="0" smtClean="0"/>
              <a:t>model)</a:t>
            </a:r>
            <a:endParaRPr lang="en-US" dirty="0" smtClean="0"/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pcc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lm(price ~ carat + cut</a:t>
            </a:r>
            <a:r>
              <a:rPr lang="en-US" sz="1600" dirty="0" smtClean="0">
                <a:latin typeface="Courier"/>
                <a:cs typeface="Courier"/>
              </a:rPr>
              <a:t>, data</a:t>
            </a:r>
            <a:r>
              <a:rPr lang="en-US" sz="1600" dirty="0">
                <a:latin typeface="Courier"/>
                <a:cs typeface="Courier"/>
              </a:rPr>
              <a:t>=diamonds)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anova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53364" y="3514681"/>
            <a:ext cx="63565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200" dirty="0"/>
              <a:t>Analysis of Variance Table</a:t>
            </a:r>
          </a:p>
          <a:p>
            <a:endParaRPr lang="en-US" sz="1200" dirty="0"/>
          </a:p>
          <a:p>
            <a:r>
              <a:rPr lang="en-US" sz="1200" dirty="0"/>
              <a:t>Response: price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Df</a:t>
            </a:r>
            <a:r>
              <a:rPr lang="en-US" sz="1200" dirty="0"/>
              <a:t>     Sum </a:t>
            </a:r>
            <a:r>
              <a:rPr lang="en-US" sz="1200" dirty="0" err="1"/>
              <a:t>Sq</a:t>
            </a:r>
            <a:r>
              <a:rPr lang="en-US" sz="1200" dirty="0"/>
              <a:t>    Mean </a:t>
            </a:r>
            <a:r>
              <a:rPr lang="en-US" sz="1200" dirty="0" err="1"/>
              <a:t>Sq</a:t>
            </a:r>
            <a:r>
              <a:rPr lang="en-US" sz="1200" dirty="0"/>
              <a:t>   F value    </a:t>
            </a:r>
            <a:r>
              <a:rPr lang="en-US" sz="1200" dirty="0" err="1"/>
              <a:t>Pr</a:t>
            </a:r>
            <a:r>
              <a:rPr lang="en-US" sz="1200" dirty="0"/>
              <a:t>(&gt;F)    </a:t>
            </a:r>
          </a:p>
          <a:p>
            <a:r>
              <a:rPr lang="en-US" sz="1200" dirty="0"/>
              <a:t>carat         1 7.2913e+11 7.2913e+11 319162.11 &lt; 2.2e-16 ***</a:t>
            </a:r>
          </a:p>
          <a:p>
            <a:r>
              <a:rPr lang="en-US" sz="1200" dirty="0"/>
              <a:t>cut           4 6.1332e+09 1.5333e+09    671.17 &lt; 2.2e-16 ***</a:t>
            </a:r>
          </a:p>
          <a:p>
            <a:r>
              <a:rPr lang="en-US" sz="1200" dirty="0"/>
              <a:t>Residuals 53934 1.2321e+11 2.2845e+06                    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215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(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803" y="1242107"/>
            <a:ext cx="6684197" cy="226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Comparing two models</a:t>
            </a:r>
          </a:p>
          <a:p>
            <a:pPr marL="0" indent="0">
              <a:buNone/>
            </a:pPr>
            <a:r>
              <a:rPr lang="en-US" dirty="0" err="1" smtClean="0"/>
              <a:t>anova</a:t>
            </a:r>
            <a:r>
              <a:rPr lang="en-US" dirty="0" smtClean="0"/>
              <a:t>(model1</a:t>
            </a:r>
            <a:r>
              <a:rPr lang="en-US" dirty="0"/>
              <a:t>, </a:t>
            </a:r>
            <a:r>
              <a:rPr lang="en-US" dirty="0" smtClean="0"/>
              <a:t>model2)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pc </a:t>
            </a:r>
            <a:r>
              <a:rPr lang="en-US" sz="1600" dirty="0">
                <a:latin typeface="Courier"/>
                <a:cs typeface="Courier"/>
              </a:rPr>
              <a:t>&lt;- lm(price ~ carat, data=diamonds)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pcc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lm(price ~ carat + cut</a:t>
            </a:r>
            <a:r>
              <a:rPr lang="en-US" sz="1600" dirty="0" smtClean="0">
                <a:latin typeface="Courier"/>
                <a:cs typeface="Courier"/>
              </a:rPr>
              <a:t>, data</a:t>
            </a:r>
            <a:r>
              <a:rPr lang="en-US" sz="1600" dirty="0">
                <a:latin typeface="Courier"/>
                <a:cs typeface="Courier"/>
              </a:rPr>
              <a:t>=diamonds)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anova</a:t>
            </a:r>
            <a:r>
              <a:rPr lang="en-US" sz="1600" dirty="0">
                <a:latin typeface="Courier"/>
                <a:cs typeface="Courier"/>
              </a:rPr>
              <a:t>(pc, </a:t>
            </a: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14230" y="3655627"/>
            <a:ext cx="63565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200" dirty="0"/>
              <a:t>Analysis of Variance Table</a:t>
            </a:r>
          </a:p>
          <a:p>
            <a:endParaRPr lang="en-US" sz="1200" dirty="0"/>
          </a:p>
          <a:p>
            <a:r>
              <a:rPr lang="en-US" sz="1200" dirty="0"/>
              <a:t>Model 1: price ~ carat</a:t>
            </a:r>
          </a:p>
          <a:p>
            <a:r>
              <a:rPr lang="en-US" sz="1200" dirty="0"/>
              <a:t>Model 2: price ~ carat + cut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Res.Df</a:t>
            </a:r>
            <a:r>
              <a:rPr lang="en-US" sz="1200" dirty="0"/>
              <a:t>        RSS </a:t>
            </a:r>
            <a:r>
              <a:rPr lang="en-US" sz="1200" dirty="0" err="1"/>
              <a:t>Df</a:t>
            </a:r>
            <a:r>
              <a:rPr lang="en-US" sz="1200" dirty="0"/>
              <a:t>  Sum of </a:t>
            </a:r>
            <a:r>
              <a:rPr lang="en-US" sz="1200" dirty="0" err="1"/>
              <a:t>Sq</a:t>
            </a:r>
            <a:r>
              <a:rPr lang="en-US" sz="1200" dirty="0"/>
              <a:t>      F    </a:t>
            </a:r>
            <a:r>
              <a:rPr lang="en-US" sz="1200" dirty="0" err="1"/>
              <a:t>Pr</a:t>
            </a:r>
            <a:r>
              <a:rPr lang="en-US" sz="1200" dirty="0"/>
              <a:t>(&gt;F)    </a:t>
            </a:r>
          </a:p>
          <a:p>
            <a:r>
              <a:rPr lang="en-US" sz="1200" dirty="0"/>
              <a:t>1  53938 1.2935e+11                                   </a:t>
            </a:r>
          </a:p>
          <a:p>
            <a:r>
              <a:rPr lang="en-US" sz="1200" dirty="0"/>
              <a:t>2  53934 1.2321e+11  4 6133201436 671.17 &lt; 2.2e-16 ***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82104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95866" y="1517986"/>
            <a:ext cx="5181602" cy="340983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 err="1" smtClean="0">
                <a:solidFill>
                  <a:srgbClr val="17375E"/>
                </a:solidFill>
              </a:rPr>
              <a:t>chisq.test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 </a:t>
            </a:r>
            <a:r>
              <a:rPr lang="en-US" sz="2000" dirty="0">
                <a:latin typeface="Courier"/>
                <a:cs typeface="Courier"/>
              </a:rPr>
              <a:t>&lt;- c(12, 36, 24, 70)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matrix(d, </a:t>
            </a:r>
            <a:r>
              <a:rPr lang="en-US" sz="2000" dirty="0" err="1">
                <a:latin typeface="Courier"/>
                <a:cs typeface="Courier"/>
              </a:rPr>
              <a:t>nrow</a:t>
            </a:r>
            <a:r>
              <a:rPr lang="en-US" sz="2000" dirty="0">
                <a:latin typeface="Courier"/>
                <a:cs typeface="Courier"/>
              </a:rPr>
              <a:t>=2, </a:t>
            </a:r>
            <a:r>
              <a:rPr lang="en-US" sz="2000" dirty="0" err="1">
                <a:latin typeface="Courier"/>
                <a:cs typeface="Courier"/>
              </a:rPr>
              <a:t>byrow</a:t>
            </a:r>
            <a:r>
              <a:rPr lang="en-US" sz="20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chisq.test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dm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X-squared = 0,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= 1, p-value = 1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76902"/>
              </p:ext>
            </p:extLst>
          </p:nvPr>
        </p:nvGraphicFramePr>
        <p:xfrm>
          <a:off x="6677310" y="1656619"/>
          <a:ext cx="2078966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/>
                <a:gridCol w="1039483"/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0581" y="19076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15216" y="11725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0509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794690"/>
            <a:ext cx="5631153" cy="286197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/>
              <a:t>your own functions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apply family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Other </a:t>
            </a:r>
            <a:r>
              <a:rPr lang="en-US" sz="2800" dirty="0" smtClean="0"/>
              <a:t>useful functions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Simple statistical </a:t>
            </a:r>
            <a:r>
              <a:rPr lang="en-US" sz="2800" dirty="0" smtClean="0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5"/>
            <a:ext cx="6119282" cy="42285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t.test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Performs one and two sample t-tests on vectors of data.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Student's </a:t>
            </a:r>
            <a:r>
              <a:rPr lang="en-US" sz="1800" dirty="0">
                <a:latin typeface="Courier New"/>
                <a:cs typeface="Courier New"/>
              </a:rPr>
              <a:t>sleep data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plot(extra ~ group, data = sleep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t-test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with</a:t>
            </a:r>
            <a:r>
              <a:rPr lang="en-US" sz="1800" dirty="0">
                <a:latin typeface="Courier New"/>
                <a:cs typeface="Courier New"/>
              </a:rPr>
              <a:t>(sleep, </a:t>
            </a: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(extra[group == 1], extra[group == 2]))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Formula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 ~ group, data = sleep)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83" y="624292"/>
            <a:ext cx="1128627" cy="372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6518" y="143933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sleep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2" y="4351867"/>
            <a:ext cx="2192866" cy="21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18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969076"/>
            <a:ext cx="8229600" cy="3297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"</a:t>
            </a:r>
            <a:r>
              <a:rPr lang="en-US" sz="2000" dirty="0" smtClean="0"/>
              <a:t>apply" function family</a:t>
            </a:r>
          </a:p>
          <a:p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www.datacamp.com</a:t>
            </a:r>
            <a:r>
              <a:rPr lang="en-US" sz="1600" dirty="0"/>
              <a:t>/community/tutorials/</a:t>
            </a:r>
            <a:r>
              <a:rPr lang="en-US" sz="1600" dirty="0" err="1"/>
              <a:t>r-tutorial-apply-family#gs.YUI</a:t>
            </a:r>
            <a:r>
              <a:rPr lang="en-US" sz="1600" dirty="0"/>
              <a:t>=</a:t>
            </a:r>
            <a:r>
              <a:rPr lang="en-US" sz="1600" dirty="0" smtClean="0"/>
              <a:t>Luc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tatistical modeling with R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www.datacamp.com</a:t>
            </a:r>
            <a:r>
              <a:rPr lang="en-US" sz="1600" dirty="0"/>
              <a:t>/courses/statistical-modeling-in-r-part-</a:t>
            </a:r>
            <a:r>
              <a:rPr lang="en-US" sz="1600" dirty="0" smtClean="0"/>
              <a:t>1</a:t>
            </a:r>
          </a:p>
          <a:p>
            <a:r>
              <a:rPr lang="en-US" sz="1600" dirty="0"/>
              <a:t>http://</a:t>
            </a:r>
            <a:r>
              <a:rPr lang="en-US" sz="1600" dirty="0" err="1"/>
              <a:t>www.analyticsforfun.com</a:t>
            </a:r>
            <a:r>
              <a:rPr lang="en-US" sz="1600" dirty="0"/>
              <a:t>/2014/06/performing-</a:t>
            </a:r>
            <a:r>
              <a:rPr lang="en-US" sz="1600" dirty="0" err="1"/>
              <a:t>anova</a:t>
            </a:r>
            <a:r>
              <a:rPr lang="en-US" sz="1600" dirty="0"/>
              <a:t>-test-in-r-results-</a:t>
            </a:r>
            <a:r>
              <a:rPr lang="en-US" sz="1600" dirty="0" err="1"/>
              <a:t>and.html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823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function/module in R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92196" y="1300209"/>
            <a:ext cx="7766004" cy="5193724"/>
          </a:xfrm>
        </p:spPr>
        <p:txBody>
          <a:bodyPr>
            <a:noAutofit/>
          </a:bodyPr>
          <a:lstStyle/>
          <a:p>
            <a:r>
              <a:rPr lang="en-US" dirty="0" smtClean="0"/>
              <a:t>If a procedure is repeated multiple times, it would be valuable to convert the procedure to a function/module.</a:t>
            </a:r>
          </a:p>
          <a:p>
            <a:pPr marL="0" indent="0">
              <a:buNone/>
            </a:pPr>
            <a:endParaRPr lang="en-US" b="1" dirty="0" smtClean="0">
              <a:solidFill>
                <a:srgbClr val="17375E"/>
              </a:solidFill>
            </a:endParaRPr>
          </a:p>
          <a:p>
            <a:r>
              <a:rPr lang="en-US" b="1" dirty="0" smtClean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err="1" smtClean="0"/>
              <a:t>fun_name</a:t>
            </a:r>
            <a:r>
              <a:rPr lang="en-US" dirty="0" smtClean="0"/>
              <a:t> </a:t>
            </a:r>
            <a:r>
              <a:rPr lang="en-US" dirty="0"/>
              <a:t>&lt;- function(arg_1, arg_2, ...) </a:t>
            </a:r>
            <a:r>
              <a:rPr lang="en-US" dirty="0" smtClean="0"/>
              <a:t>expression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err="1" smtClean="0"/>
              <a:t>fun_name</a:t>
            </a:r>
            <a:r>
              <a:rPr lang="en-US" dirty="0" smtClean="0"/>
              <a:t> </a:t>
            </a:r>
            <a:r>
              <a:rPr lang="en-US" dirty="0"/>
              <a:t>&lt;- function(arg_1, arg_2, ...)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expressions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b="1" dirty="0" smtClean="0">
                <a:solidFill>
                  <a:srgbClr val="17375E"/>
                </a:solidFill>
              </a:rPr>
              <a:t>Use </a:t>
            </a:r>
            <a:r>
              <a:rPr lang="en-US" b="1" dirty="0">
                <a:solidFill>
                  <a:srgbClr val="17375E"/>
                </a:solidFill>
              </a:rPr>
              <a:t>a function</a:t>
            </a:r>
          </a:p>
          <a:p>
            <a:pPr marL="0" indent="0">
              <a:buNone/>
            </a:pPr>
            <a:r>
              <a:rPr lang="en-US" dirty="0" err="1" smtClean="0"/>
              <a:t>fun_name</a:t>
            </a:r>
            <a:r>
              <a:rPr lang="en-US" dirty="0" smtClean="0"/>
              <a:t>(arg_1, arg2, ...)</a:t>
            </a:r>
          </a:p>
        </p:txBody>
      </p:sp>
    </p:spTree>
    <p:extLst>
      <p:ext uri="{BB962C8B-B14F-4D97-AF65-F5344CB8AC3E}">
        <p14:creationId xmlns:p14="http://schemas.microsoft.com/office/powerpoint/2010/main" val="53200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7"/>
            <a:ext cx="6587702" cy="277668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smtClean="0"/>
              <a:t>name </a:t>
            </a:r>
            <a:r>
              <a:rPr lang="en-US" dirty="0"/>
              <a:t>&lt;- function(arg_1, arg_2, ...) </a:t>
            </a:r>
            <a:r>
              <a:rPr lang="en-US" dirty="0" smtClean="0"/>
              <a:t>expression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 example </a:t>
            </a:r>
            <a:r>
              <a:rPr lang="en-US" sz="1600" dirty="0">
                <a:latin typeface="Courier"/>
                <a:cs typeface="Courier"/>
              </a:rPr>
              <a:t>1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threetimes</a:t>
            </a:r>
            <a:r>
              <a:rPr lang="en-US" sz="1600" dirty="0" smtClean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7730" y="4465268"/>
            <a:ext cx="4382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>
                <a:latin typeface="Courier"/>
                <a:cs typeface="Courier"/>
              </a:rPr>
              <a:t>[1] 18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87</a:t>
            </a:r>
          </a:p>
        </p:txBody>
      </p:sp>
    </p:spTree>
    <p:extLst>
      <p:ext uri="{BB962C8B-B14F-4D97-AF65-F5344CB8AC3E}">
        <p14:creationId xmlns:p14="http://schemas.microsoft.com/office/powerpoint/2010/main" val="246593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971" y="1161781"/>
            <a:ext cx="8975600" cy="3909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return the value of the nth element of the input vector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what_at_n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function(</a:t>
            </a:r>
            <a:r>
              <a:rPr lang="en-US" sz="1600" dirty="0" err="1">
                <a:latin typeface="Courier"/>
                <a:cs typeface="Courier"/>
              </a:rPr>
              <a:t>in_vector</a:t>
            </a:r>
            <a:r>
              <a:rPr lang="en-US" sz="1600" dirty="0">
                <a:latin typeface="Courier"/>
                <a:cs typeface="Courier"/>
              </a:rPr>
              <a:t>, n)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# initiate the output value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nth_val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NA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if (n &lt;= length(</a:t>
            </a:r>
            <a:r>
              <a:rPr lang="en-US" sz="1600" dirty="0" err="1">
                <a:latin typeface="Courier"/>
                <a:cs typeface="Courier"/>
              </a:rPr>
              <a:t>in_vector</a:t>
            </a:r>
            <a:r>
              <a:rPr lang="en-US" sz="16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nth_val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in_vector</a:t>
            </a:r>
            <a:r>
              <a:rPr lang="en-US" sz="1600" dirty="0">
                <a:latin typeface="Courier"/>
                <a:cs typeface="Courier"/>
              </a:rPr>
              <a:t>[n]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print_info</a:t>
            </a:r>
            <a:r>
              <a:rPr lang="en-US" sz="1600" dirty="0">
                <a:latin typeface="Courier"/>
                <a:cs typeface="Courier"/>
              </a:rPr>
              <a:t> &lt;- paste("The value of element", n, "is", </a:t>
            </a:r>
            <a:r>
              <a:rPr lang="en-US" sz="1600" dirty="0" err="1">
                <a:latin typeface="Courier"/>
                <a:cs typeface="Courier"/>
              </a:rPr>
              <a:t>nth_val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sep</a:t>
            </a:r>
            <a:r>
              <a:rPr lang="en-US" sz="1600" dirty="0">
                <a:latin typeface="Courier"/>
                <a:cs typeface="Courier"/>
              </a:rPr>
              <a:t>=" ")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print(</a:t>
            </a:r>
            <a:r>
              <a:rPr lang="en-US" sz="1600" dirty="0" err="1">
                <a:latin typeface="Courier"/>
                <a:cs typeface="Courier"/>
              </a:rPr>
              <a:t>print_info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nth_val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6699" y="4459700"/>
            <a:ext cx="390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what_at_n</a:t>
            </a:r>
            <a:r>
              <a:rPr lang="en-US" dirty="0"/>
              <a:t>(c(36, 19, 13), 2)</a:t>
            </a:r>
          </a:p>
          <a:p>
            <a:r>
              <a:rPr lang="en-US" dirty="0"/>
              <a:t>[1] "The value of element 2 is 19"</a:t>
            </a:r>
          </a:p>
          <a:p>
            <a:r>
              <a:rPr lang="en-US" dirty="0"/>
              <a:t>[1] </a:t>
            </a:r>
            <a:r>
              <a:rPr lang="en-US" dirty="0" smtClean="0"/>
              <a:t>19</a:t>
            </a:r>
          </a:p>
          <a:p>
            <a:endParaRPr lang="en-US" dirty="0"/>
          </a:p>
          <a:p>
            <a:r>
              <a:rPr lang="en-US" dirty="0"/>
              <a:t>&gt; val2 &lt;- </a:t>
            </a:r>
            <a:r>
              <a:rPr lang="en-US" dirty="0" err="1"/>
              <a:t>what_at_n</a:t>
            </a:r>
            <a:r>
              <a:rPr lang="en-US" dirty="0"/>
              <a:t>(c(36, 19, 13), 2)</a:t>
            </a:r>
          </a:p>
          <a:p>
            <a:r>
              <a:rPr lang="en-US" dirty="0"/>
              <a:t>[1] "The value of element 2 is 19"</a:t>
            </a:r>
          </a:p>
          <a:p>
            <a:r>
              <a:rPr lang="en-US" dirty="0"/>
              <a:t>&gt; val2</a:t>
            </a:r>
          </a:p>
          <a:p>
            <a:r>
              <a:rPr lang="en-US" dirty="0"/>
              <a:t>[1] 19</a:t>
            </a:r>
          </a:p>
        </p:txBody>
      </p:sp>
    </p:spTree>
    <p:extLst>
      <p:ext uri="{BB962C8B-B14F-4D97-AF65-F5344CB8AC3E}">
        <p14:creationId xmlns:p14="http://schemas.microsoft.com/office/powerpoint/2010/main" val="292120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(build-in) functions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5"/>
            <a:ext cx="8229600" cy="35342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 has many build-in functions</a:t>
            </a:r>
          </a:p>
          <a:p>
            <a:endParaRPr lang="en-US" sz="2800" dirty="0" smtClean="0"/>
          </a:p>
          <a:p>
            <a:r>
              <a:rPr lang="en-US" sz="2800" dirty="0" smtClean="0"/>
              <a:t>What we learn is to learn know the function of these functions and how to use them</a:t>
            </a:r>
          </a:p>
          <a:p>
            <a:endParaRPr lang="en-US" sz="2800" dirty="0" smtClean="0"/>
          </a:p>
          <a:p>
            <a:r>
              <a:rPr lang="en-US" sz="2800" dirty="0" smtClean="0"/>
              <a:t>If you have choices to use a build-in function, do not use your own function (efficiency and code sharing)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226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"apply"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468" y="1192712"/>
            <a:ext cx="4572000" cy="4076124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apply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lapply</a:t>
            </a:r>
            <a:endParaRPr lang="en-US" b="1" dirty="0" smtClean="0">
              <a:solidFill>
                <a:srgbClr val="17375E"/>
              </a:solidFill>
            </a:endParaRPr>
          </a:p>
          <a:p>
            <a:r>
              <a:rPr lang="en-US" b="1" dirty="0" err="1" smtClean="0">
                <a:solidFill>
                  <a:srgbClr val="17375E"/>
                </a:solidFill>
              </a:rPr>
              <a:t>sapply</a:t>
            </a:r>
            <a:endParaRPr lang="en-US" b="1" dirty="0" smtClean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mapply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 smtClean="0">
                <a:solidFill>
                  <a:srgbClr val="17375E"/>
                </a:solidFill>
              </a:rPr>
              <a:t>tapply</a:t>
            </a:r>
            <a:endParaRPr lang="en-US" b="1" dirty="0" smtClean="0">
              <a:solidFill>
                <a:srgbClr val="17375E"/>
              </a:solidFill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dirty="0" err="1" smtClean="0"/>
              <a:t>vapply</a:t>
            </a:r>
            <a:endParaRPr lang="en-US" dirty="0" smtClean="0"/>
          </a:p>
          <a:p>
            <a:r>
              <a:rPr lang="en-US" dirty="0" err="1" smtClean="0"/>
              <a:t>rapply</a:t>
            </a:r>
            <a:endParaRPr lang="en-US" dirty="0" smtClean="0"/>
          </a:p>
          <a:p>
            <a:r>
              <a:rPr lang="en-US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000" y="5465339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goal: to simplify coding and improve computation efficiency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99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009096"/>
          </a:xfrm>
        </p:spPr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apply</a:t>
            </a:r>
            <a:r>
              <a:rPr lang="en-US" b="1" dirty="0">
                <a:solidFill>
                  <a:srgbClr val="17375E"/>
                </a:solidFill>
              </a:rPr>
              <a:t>(X, MARGIN, FUN, ...)</a:t>
            </a:r>
          </a:p>
          <a:p>
            <a:pPr marL="0" indent="0">
              <a:buNone/>
            </a:pPr>
            <a:r>
              <a:rPr lang="en-US" dirty="0" smtClean="0"/>
              <a:t>apply </a:t>
            </a:r>
            <a:r>
              <a:rPr lang="en-US" dirty="0"/>
              <a:t>a function to margins of an array or matrix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40106"/>
              </p:ext>
            </p:extLst>
          </p:nvPr>
        </p:nvGraphicFramePr>
        <p:xfrm>
          <a:off x="2901949" y="3124729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5289" y="270172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44066" y="2527982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apply(d,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, sum)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29545"/>
              </p:ext>
            </p:extLst>
          </p:nvPr>
        </p:nvGraphicFramePr>
        <p:xfrm>
          <a:off x="2893482" y="4910666"/>
          <a:ext cx="2476500" cy="281781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81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14.91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13021"/>
              </p:ext>
            </p:extLst>
          </p:nvPr>
        </p:nvGraphicFramePr>
        <p:xfrm>
          <a:off x="6038850" y="3157739"/>
          <a:ext cx="825500" cy="153924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76601" y="3116262"/>
            <a:ext cx="2218267" cy="304271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0469" y="3116261"/>
            <a:ext cx="465666" cy="158071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590" y="489018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apply(d,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, sum)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4334" y="5671234"/>
            <a:ext cx="126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rowSums</a:t>
            </a:r>
            <a:endParaRPr lang="en-US" sz="2000" b="1" dirty="0" smtClean="0">
              <a:solidFill>
                <a:srgbClr val="17375E"/>
              </a:solidFill>
              <a:latin typeface="Courier New"/>
              <a:cs typeface="Courier New"/>
            </a:endParaRPr>
          </a:p>
          <a:p>
            <a:r>
              <a:rPr lang="en-US" sz="2000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colSums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0799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-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136289"/>
            <a:ext cx="81604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&gt; </a:t>
            </a:r>
            <a:r>
              <a:rPr lang="en-US" sz="1600" dirty="0">
                <a:latin typeface="Courier"/>
                <a:cs typeface="Courier"/>
              </a:rPr>
              <a:t>apply(diamonds[, c("carat", "price")], 2, mean)</a:t>
            </a:r>
          </a:p>
          <a:p>
            <a:r>
              <a:rPr lang="en-US" sz="1600" dirty="0">
                <a:latin typeface="Courier"/>
                <a:cs typeface="Courier"/>
              </a:rPr>
              <a:t>       carat        price </a:t>
            </a:r>
          </a:p>
          <a:p>
            <a:r>
              <a:rPr lang="en-US" sz="1600" dirty="0">
                <a:latin typeface="Courier"/>
                <a:cs typeface="Courier"/>
              </a:rPr>
              <a:t>   0.7979397 </a:t>
            </a:r>
            <a:r>
              <a:rPr lang="en-US" sz="1600" dirty="0" smtClean="0">
                <a:latin typeface="Courier"/>
                <a:cs typeface="Courier"/>
              </a:rPr>
              <a:t>3932.7997219</a:t>
            </a:r>
          </a:p>
        </p:txBody>
      </p:sp>
    </p:spTree>
    <p:extLst>
      <p:ext uri="{BB962C8B-B14F-4D97-AF65-F5344CB8AC3E}">
        <p14:creationId xmlns:p14="http://schemas.microsoft.com/office/powerpoint/2010/main" val="114234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12243</TotalTime>
  <Words>1892</Words>
  <Application>Microsoft Macintosh PowerPoint</Application>
  <PresentationFormat>On-screen Show (4:3)</PresentationFormat>
  <Paragraphs>338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 - II  Bioinformatics Applications (PLPTH813)</vt:lpstr>
      <vt:lpstr>Outline</vt:lpstr>
      <vt:lpstr>function/module in R</vt:lpstr>
      <vt:lpstr>Function example 2</vt:lpstr>
      <vt:lpstr>Function example 2</vt:lpstr>
      <vt:lpstr>base (build-in) functions in R</vt:lpstr>
      <vt:lpstr>"apply" functions</vt:lpstr>
      <vt:lpstr>apply()</vt:lpstr>
      <vt:lpstr>apply - example</vt:lpstr>
      <vt:lpstr>combine your own function with apply</vt:lpstr>
      <vt:lpstr>sapply and lapply</vt:lpstr>
      <vt:lpstr>mapply</vt:lpstr>
      <vt:lpstr>tapply</vt:lpstr>
      <vt:lpstr>aggregate</vt:lpstr>
      <vt:lpstr>table</vt:lpstr>
      <vt:lpstr>Linear models (I)</vt:lpstr>
      <vt:lpstr>ANOVA (I)</vt:lpstr>
      <vt:lpstr>ANOVA (II)</vt:lpstr>
      <vt:lpstr>chi-square test</vt:lpstr>
      <vt:lpstr>t-test</vt:lpstr>
      <vt:lpstr>Online resources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124</cp:revision>
  <dcterms:created xsi:type="dcterms:W3CDTF">2014-12-15T18:58:14Z</dcterms:created>
  <dcterms:modified xsi:type="dcterms:W3CDTF">2017-02-14T14:47:54Z</dcterms:modified>
</cp:coreProperties>
</file>