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64" r:id="rId5"/>
    <p:sldId id="276" r:id="rId6"/>
    <p:sldId id="258" r:id="rId7"/>
    <p:sldId id="261" r:id="rId8"/>
    <p:sldId id="260" r:id="rId9"/>
    <p:sldId id="280" r:id="rId10"/>
    <p:sldId id="259" r:id="rId11"/>
    <p:sldId id="273" r:id="rId12"/>
    <p:sldId id="262" r:id="rId13"/>
    <p:sldId id="263" r:id="rId14"/>
    <p:sldId id="265" r:id="rId15"/>
    <p:sldId id="266" r:id="rId16"/>
    <p:sldId id="272" r:id="rId17"/>
    <p:sldId id="267" r:id="rId18"/>
    <p:sldId id="281" r:id="rId19"/>
    <p:sldId id="269" r:id="rId20"/>
    <p:sldId id="268" r:id="rId21"/>
    <p:sldId id="279" r:id="rId22"/>
    <p:sldId id="275" r:id="rId23"/>
    <p:sldId id="278" r:id="rId24"/>
    <p:sldId id="271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0BD5-BAE7-47C0-BC67-145869AACBB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7A05-E7E7-4CF7-8E02-2DABB0728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3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sample_submission.csv (submission format) : </a:t>
            </a:r>
            <a:r>
              <a:rPr lang="en-IN" dirty="0"/>
              <a:t>– sample file to be used as template for submission of predictions</a:t>
            </a:r>
            <a:endParaRPr lang="en-US" dirty="0"/>
          </a:p>
          <a:p>
            <a:r>
              <a:rPr lang="en-US" dirty="0"/>
              <a:t>Based on test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87A05-E7E7-4CF7-8E02-2DABB0728C5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9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A294-456C-4109-9145-28D254DAA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6A55-02DC-4D13-B7FA-83229B3E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2ED7-2CBE-4ADD-9380-01176499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5D9B-982A-4557-B078-36F07D5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615F-3A48-4343-A61C-8EE7ED2A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0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6AE8-1F21-453B-BDB4-804C16EA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D9763-F975-46E6-A453-6271804F0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23705-F899-4D5F-ADAE-4FA528293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E32939-8E0F-4AFE-B689-0CCC802C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D43948-A4EC-415B-BF1E-5925E262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BCC1EE-8BB5-4074-B15B-D8974746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24FA-D7B4-49A1-9E01-F565B6B3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99273-94E3-4F94-865D-B045E2B1E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7AB1-9F5D-45A0-A693-E3701023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F166-A0E3-4F16-8E7D-BF828B27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72DD-3B47-49C2-B7DA-59B7655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74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F9B04-491B-46E9-B9C5-83A0FA135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AAF49-3B2F-41A6-98D4-A01D10E5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F088-91CE-43FB-A94D-63CCB44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035E-D29F-4DF7-8B72-4D39303B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27AB-0CC6-4D95-9928-5BB4AFE7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0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27FB02-50F6-4418-AA1F-30735FA7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1CA419-DA52-4C30-8474-7EBD13C14735}"/>
              </a:ext>
            </a:extLst>
          </p:cNvPr>
          <p:cNvSpPr/>
          <p:nvPr/>
        </p:nvSpPr>
        <p:spPr>
          <a:xfrm>
            <a:off x="0" y="0"/>
            <a:ext cx="831850" cy="6858000"/>
          </a:xfrm>
          <a:prstGeom prst="rect">
            <a:avLst/>
          </a:prstGeom>
          <a:solidFill>
            <a:srgbClr val="E61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venir Next LT Pro" panose="020B0504020202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887B49-B00C-44CD-95F1-37615E30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441" y="5476020"/>
            <a:ext cx="1223459" cy="1223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32BB9-ABB9-4D64-A6DA-60CBE154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CB08-CF0C-4635-87ED-6D3B03B1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4B2F1A7-ADB0-461C-9E63-9D30FCAA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7A4EEF0-DBB3-4E87-B985-3C8237AA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8C204A0-D53B-4E09-AA5C-A1AB3F72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13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69A2-8B90-42EB-ACF3-378E1CBD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159E-4123-4597-9C09-C9AE8A49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ACD17-D42E-4ED7-9FA2-D92C0B7F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97C8-888C-4EA6-B9B2-BCF69327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E6CC-EE1C-4E2C-9B71-7A963C6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1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B76D-478A-4183-B42A-3747F1D2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E7DF-D188-4261-8104-7FF4B9005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147B2-FA36-4187-9802-E5E59042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5FBDF7-5205-4736-AD1C-F50ED198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17943B-C7CC-4FDD-8186-3C055ACF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94314A-E7D2-4E1E-9D46-10028891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F7D0-04ED-467C-9841-86EDC3EE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626D-AF26-4383-91F8-40051B4D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51CB1-F959-4599-8698-24538C46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2B58B-3AD9-4A9D-8434-5653558E2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C6A6B-8737-44CB-8D59-F6E25F6A7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A043D26-CA24-4ABC-BC06-CFDF03E1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242F468-FF02-4D60-A45A-69F230B3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EEAF53-AB1B-42BE-B490-34FFA4AD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3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6C63-4E18-488D-88DE-08AD3DE8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071162-7D3F-41BD-ABB4-4C5F610C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616F66-2DAF-4EE3-AD55-1FAFD45D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C8D7A5-C2EC-407D-A7F8-BF23B794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5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C90E9F-6D8F-42E3-8C02-EF4D5B74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018"/>
            <a:ext cx="12192000" cy="61929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B32172-4D8F-477B-B93C-7913C5ED74D1}"/>
              </a:ext>
            </a:extLst>
          </p:cNvPr>
          <p:cNvSpPr/>
          <p:nvPr/>
        </p:nvSpPr>
        <p:spPr>
          <a:xfrm>
            <a:off x="0" y="0"/>
            <a:ext cx="12192000" cy="836613"/>
          </a:xfrm>
          <a:prstGeom prst="rect">
            <a:avLst/>
          </a:prstGeom>
          <a:solidFill>
            <a:srgbClr val="E61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05AA894-1DC5-41D0-BB5B-B9FD68250F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031" y="5873650"/>
            <a:ext cx="645994" cy="6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E2300-756B-44B0-858D-7C448EA1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7E98F91-34F0-43DC-9FC4-E0880D62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226" y="5886993"/>
            <a:ext cx="1223459" cy="12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2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D81A-D72B-40BD-B05A-DD6FB7AA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8900-4CF5-46AD-891D-F57BB49C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DE650-6EF4-4E1F-8BA4-761401660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4F1E5B-0FB8-45A1-9570-2399925A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B95EE4-67DC-43A5-9DC8-DBCF5C2E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28D447-CC81-44BB-B9F1-2ED645CC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42AE06-B427-4B13-BC89-EA5BB8C6D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E666B0D-5A38-4DAE-BEE0-45D45E1DA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7D16-3050-4071-8298-3C757C912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3726E36-F41D-44BF-8F0E-EA7C7F231198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CF3C4-5348-4F41-9659-CE28F92AD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E5B8-830A-4E89-9949-476BAA16E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6FC6CBC-9415-4D53-BAC0-EB6F565B6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lhackathon-app2.herokuapp.com/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forms.gle/Kb6Awm9DrVeSK1cg7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2576-A117-4050-B485-5F11DEE57D32}"/>
              </a:ext>
            </a:extLst>
          </p:cNvPr>
          <p:cNvSpPr txBox="1">
            <a:spLocks/>
          </p:cNvSpPr>
          <p:nvPr/>
        </p:nvSpPr>
        <p:spPr>
          <a:xfrm>
            <a:off x="1524000" y="2245809"/>
            <a:ext cx="9144000" cy="156471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4800"/>
              <a:t>Machine Learning Hackathon</a:t>
            </a:r>
          </a:p>
          <a:p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9D8F5-D6C3-42B8-A2F7-AF96080D83BD}"/>
              </a:ext>
            </a:extLst>
          </p:cNvPr>
          <p:cNvSpPr txBox="1">
            <a:spLocks/>
          </p:cNvSpPr>
          <p:nvPr/>
        </p:nvSpPr>
        <p:spPr>
          <a:xfrm>
            <a:off x="1524000" y="3142708"/>
            <a:ext cx="9144000" cy="57258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795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B146-90F2-497B-B37F-101308F7CE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5760" y="2317433"/>
            <a:ext cx="9144000" cy="15636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4791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3393-A078-41A6-98D5-480CCDBD029C}"/>
              </a:ext>
            </a:extLst>
          </p:cNvPr>
          <p:cNvSpPr txBox="1">
            <a:spLocks/>
          </p:cNvSpPr>
          <p:nvPr/>
        </p:nvSpPr>
        <p:spPr bwMode="auto">
          <a:xfrm>
            <a:off x="1635760" y="2317433"/>
            <a:ext cx="91440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4800" b="1"/>
              <a:t>How to approach a Hackathon?</a:t>
            </a:r>
          </a:p>
        </p:txBody>
      </p:sp>
    </p:spTree>
    <p:extLst>
      <p:ext uri="{BB962C8B-B14F-4D97-AF65-F5344CB8AC3E}">
        <p14:creationId xmlns:p14="http://schemas.microsoft.com/office/powerpoint/2010/main" val="368003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815E-9A98-4075-B759-A115917C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be followed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1342-DDCB-4504-B18D-E31C43BA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dataset</a:t>
            </a:r>
          </a:p>
          <a:p>
            <a:pPr lvl="1"/>
            <a:r>
              <a:rPr lang="en-US" dirty="0"/>
              <a:t>Total number of features available</a:t>
            </a:r>
          </a:p>
          <a:p>
            <a:pPr lvl="1"/>
            <a:r>
              <a:rPr lang="en-US" dirty="0"/>
              <a:t>Target feature and its distribution</a:t>
            </a:r>
          </a:p>
          <a:p>
            <a:pPr lvl="1"/>
            <a:r>
              <a:rPr lang="en-US" dirty="0"/>
              <a:t>Data types of different features (number, text, Boolean, date, etc.)</a:t>
            </a:r>
          </a:p>
          <a:p>
            <a:pPr lvl="1"/>
            <a:r>
              <a:rPr lang="en-US" dirty="0"/>
              <a:t>Types of features (numerical and categorical)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Number of unique values in categorical features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14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815E-9A98-4075-B759-A115917C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be followed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1342-DDCB-4504-B18D-E31C43BA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Clean / pre-process data</a:t>
            </a:r>
          </a:p>
          <a:p>
            <a:pPr lvl="1"/>
            <a:r>
              <a:rPr lang="en-US"/>
              <a:t>Remove or impute missing values</a:t>
            </a:r>
          </a:p>
          <a:p>
            <a:pPr lvl="1"/>
            <a:r>
              <a:rPr lang="en-US"/>
              <a:t>Check for outliers and take corrective action</a:t>
            </a:r>
          </a:p>
          <a:p>
            <a:pPr lvl="1"/>
            <a:r>
              <a:rPr lang="en-US"/>
              <a:t>Check for any incorrect values</a:t>
            </a:r>
          </a:p>
          <a:p>
            <a:pPr lvl="1"/>
            <a:r>
              <a:rPr lang="en-US"/>
              <a:t>Encode categorical / scale numerical features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5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4ABB-7466-457F-8BE4-C2C7AA7D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be followed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FC44-2324-4D12-81CB-F479357E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data</a:t>
            </a:r>
          </a:p>
          <a:p>
            <a:pPr lvl="1"/>
            <a:r>
              <a:rPr lang="en-US" dirty="0"/>
              <a:t>Hypothesis generation Ex: Are self employed customers more prone to credit default?</a:t>
            </a:r>
          </a:p>
          <a:p>
            <a:pPr lvl="1"/>
            <a:r>
              <a:rPr lang="en-US" dirty="0"/>
              <a:t>Univariate analysis to check the distribution of each feature</a:t>
            </a:r>
          </a:p>
          <a:p>
            <a:pPr lvl="2"/>
            <a:r>
              <a:rPr lang="en-US" dirty="0"/>
              <a:t>Histogram</a:t>
            </a:r>
          </a:p>
          <a:p>
            <a:pPr lvl="2"/>
            <a:r>
              <a:rPr lang="en-US" dirty="0"/>
              <a:t>Pie Chart</a:t>
            </a:r>
          </a:p>
          <a:p>
            <a:pPr lvl="2"/>
            <a:r>
              <a:rPr lang="en-US" dirty="0"/>
              <a:t>Bar Chart</a:t>
            </a:r>
          </a:p>
          <a:p>
            <a:pPr lvl="1"/>
            <a:r>
              <a:rPr lang="en-US" dirty="0"/>
              <a:t>Bivariate analysis to check the hypothesis and get insights</a:t>
            </a:r>
          </a:p>
          <a:p>
            <a:pPr lvl="2"/>
            <a:r>
              <a:rPr lang="en-US" dirty="0"/>
              <a:t>Multiple bar chart</a:t>
            </a:r>
          </a:p>
          <a:p>
            <a:pPr lvl="2"/>
            <a:r>
              <a:rPr lang="en-US" dirty="0"/>
              <a:t>Line chart</a:t>
            </a:r>
          </a:p>
          <a:p>
            <a:pPr lvl="1"/>
            <a:r>
              <a:rPr lang="en-US" dirty="0"/>
              <a:t>Correlation and Multi-collinearity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72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4ABB-7466-457F-8BE4-C2C7AA7D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be followed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FC44-2324-4D12-81CB-F479357E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Explore the data</a:t>
            </a:r>
          </a:p>
          <a:p>
            <a:pPr lvl="1"/>
            <a:r>
              <a:rPr lang="en-US"/>
              <a:t>Univariate analysis to check the distribution of each feature</a:t>
            </a:r>
          </a:p>
          <a:p>
            <a:pPr lvl="2"/>
            <a:r>
              <a:rPr lang="en-US"/>
              <a:t>Histogram</a:t>
            </a:r>
          </a:p>
          <a:p>
            <a:pPr lvl="2"/>
            <a:r>
              <a:rPr lang="en-US"/>
              <a:t>Pie Chart</a:t>
            </a:r>
          </a:p>
          <a:p>
            <a:pPr lvl="2"/>
            <a:r>
              <a:rPr lang="en-US"/>
              <a:t>Bar Chart</a:t>
            </a:r>
          </a:p>
          <a:p>
            <a:pPr lvl="1"/>
            <a:r>
              <a:rPr lang="en-US"/>
              <a:t>Bivariate analysis to check the hypothesis and get insights</a:t>
            </a:r>
          </a:p>
          <a:p>
            <a:pPr lvl="2"/>
            <a:r>
              <a:rPr lang="en-US"/>
              <a:t>Multiple bar chart</a:t>
            </a:r>
          </a:p>
          <a:p>
            <a:pPr lvl="2"/>
            <a:r>
              <a:rPr lang="en-US"/>
              <a:t>Line chart</a:t>
            </a:r>
          </a:p>
          <a:p>
            <a:pPr lvl="1"/>
            <a:r>
              <a:rPr lang="en-US"/>
              <a:t>Correlation and Multi-collinearity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6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8119-B68A-4B02-9541-F377BA76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be followed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C114-BF2A-43B3-B539-F2FD301F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  <a:p>
            <a:pPr lvl="1"/>
            <a:r>
              <a:rPr lang="en-US"/>
              <a:t>Derive additional features from one feature</a:t>
            </a:r>
          </a:p>
          <a:p>
            <a:pPr lvl="2"/>
            <a:r>
              <a:rPr lang="en-US"/>
              <a:t>Ex: From date you can extract features like month, weekday, day of the month, year, etc.</a:t>
            </a:r>
          </a:p>
          <a:p>
            <a:pPr lvl="2"/>
            <a:endParaRPr lang="en-US"/>
          </a:p>
          <a:p>
            <a:pPr lvl="1"/>
            <a:r>
              <a:rPr lang="en-IN"/>
              <a:t>Derive additional features from two or more features</a:t>
            </a:r>
          </a:p>
          <a:p>
            <a:pPr lvl="2"/>
            <a:r>
              <a:rPr lang="en-IN"/>
              <a:t>Ex: Total price can be calculated based on quantity and per unit price</a:t>
            </a:r>
          </a:p>
        </p:txBody>
      </p:sp>
    </p:spTree>
    <p:extLst>
      <p:ext uri="{BB962C8B-B14F-4D97-AF65-F5344CB8AC3E}">
        <p14:creationId xmlns:p14="http://schemas.microsoft.com/office/powerpoint/2010/main" val="139465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C577-1038-405F-97F4-2A1F707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be followed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041F-1465-47EA-BF25-020CD264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machine learning model</a:t>
            </a:r>
          </a:p>
          <a:p>
            <a:pPr lvl="1"/>
            <a:r>
              <a:rPr lang="en-US" dirty="0"/>
              <a:t>Train the machine learning model on the train data and apply cross validation on the performance metric(Accuracy)</a:t>
            </a:r>
          </a:p>
          <a:p>
            <a:pPr lvl="1"/>
            <a:r>
              <a:rPr lang="en-US" dirty="0"/>
              <a:t>Tune the parameters to improve the validation scores(Accuracy)</a:t>
            </a:r>
          </a:p>
          <a:p>
            <a:pPr lvl="1"/>
            <a:r>
              <a:rPr lang="en-US" dirty="0"/>
              <a:t>Check the feature importance and retrain the model with important/significant feature. You may take input from EDA as well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After you are satisfied with the model's performance, make predictions on the provided “test set”</a:t>
            </a:r>
          </a:p>
          <a:p>
            <a:pPr lvl="1"/>
            <a:r>
              <a:rPr lang="en-US" dirty="0"/>
              <a:t>Create a csv file in the provided format and submit the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33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C577-1038-405F-97F4-2A1F7078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be followed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041F-1465-47EA-BF25-020CD264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 machine learning model</a:t>
            </a:r>
          </a:p>
          <a:p>
            <a:pPr lvl="1"/>
            <a:r>
              <a:rPr lang="en-US"/>
              <a:t>Train the machine learning model on the train data and apply cross validation</a:t>
            </a:r>
          </a:p>
          <a:p>
            <a:pPr lvl="1"/>
            <a:r>
              <a:rPr lang="en-US"/>
              <a:t>Check the feature importance and retrain the model with important/significant feature. You may take input from EDA as well</a:t>
            </a:r>
          </a:p>
          <a:p>
            <a:pPr lvl="1"/>
            <a:r>
              <a:rPr lang="en-US"/>
              <a:t>After you are satisfied with the model's performance, make predictions on the provided “test set”</a:t>
            </a:r>
          </a:p>
          <a:p>
            <a:pPr lvl="1"/>
            <a:r>
              <a:rPr lang="en-US"/>
              <a:t>Create a csv file in the provided format and submit the same.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2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7281-E805-44D7-8299-C2BF1FEC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428D-2D08-463C-8C4E-ED35CB91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 more time in </a:t>
            </a:r>
          </a:p>
          <a:p>
            <a:pPr lvl="1"/>
            <a:r>
              <a:rPr lang="en-US" dirty="0"/>
              <a:t>understanding the data, </a:t>
            </a:r>
          </a:p>
          <a:p>
            <a:pPr lvl="1"/>
            <a:r>
              <a:rPr lang="en-US" dirty="0"/>
              <a:t>obtaining visuals and inferences and </a:t>
            </a:r>
          </a:p>
          <a:p>
            <a:pPr lvl="1"/>
            <a:r>
              <a:rPr lang="en-US" dirty="0"/>
              <a:t>rest on model building</a:t>
            </a:r>
          </a:p>
          <a:p>
            <a:r>
              <a:rPr lang="en-US" dirty="0"/>
              <a:t>Final presentation should be more business focused than keeping it too technical – Technical details to be added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262817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B117-EB48-4683-B3B5-4A365050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48" y="4491990"/>
            <a:ext cx="9367203" cy="118872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Hack + Marathon = Hackathon</a:t>
            </a:r>
            <a:endParaRPr lang="en-IN" sz="5400" b="1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A680507-80F3-45AC-B90A-B6D2A9CC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57212"/>
            <a:ext cx="4762500" cy="3571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D1439F-9B30-49E2-99B1-13C90C66578C}"/>
              </a:ext>
            </a:extLst>
          </p:cNvPr>
          <p:cNvSpPr txBox="1"/>
          <p:nvPr/>
        </p:nvSpPr>
        <p:spPr>
          <a:xfrm>
            <a:off x="2952750" y="5496044"/>
            <a:ext cx="708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Hack is often defined as an inelegant but effective way to solve a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4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, sign&#10;&#10;Description automatically generated">
            <a:extLst>
              <a:ext uri="{FF2B5EF4-FFF2-40B4-BE49-F238E27FC236}">
                <a16:creationId xmlns:a16="http://schemas.microsoft.com/office/drawing/2014/main" id="{FB4DBF2B-5431-4BCA-BDB3-C2A0F2D4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55" y="1285875"/>
            <a:ext cx="5619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B146-90F2-497B-B37F-101308F7CE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5760" y="2317433"/>
            <a:ext cx="9144000" cy="15636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934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B117-EB48-4683-B3B5-4A365050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Hackathon Logistics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B9C5-DD1C-45F1-A7BF-259F2D56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What is a Hackathon?</a:t>
            </a:r>
          </a:p>
          <a:p>
            <a:pPr lvl="1"/>
            <a:r>
              <a:rPr lang="en-US" dirty="0"/>
              <a:t>2-day online team competition to solve a machine learning problem</a:t>
            </a:r>
          </a:p>
          <a:p>
            <a:pPr lvl="1"/>
            <a:endParaRPr lang="en-US" dirty="0"/>
          </a:p>
          <a:p>
            <a:r>
              <a:rPr lang="en-IN" sz="2400" dirty="0"/>
              <a:t>Agenda for next 2 days(Timelines)</a:t>
            </a:r>
          </a:p>
          <a:p>
            <a:pPr lvl="1"/>
            <a:r>
              <a:rPr lang="en-IN" dirty="0"/>
              <a:t>Day 1– 10 am :: Kick-off and reveal of problem statement and dataset</a:t>
            </a:r>
          </a:p>
          <a:p>
            <a:pPr lvl="1"/>
            <a:r>
              <a:rPr lang="en-IN" dirty="0"/>
              <a:t>Day 1 – 10:30 am :: Session - How to approach a hackathon?</a:t>
            </a:r>
          </a:p>
          <a:p>
            <a:pPr lvl="1"/>
            <a:r>
              <a:rPr lang="en-IN" dirty="0">
                <a:cs typeface="Calibri"/>
              </a:rPr>
              <a:t>Day 1</a:t>
            </a:r>
            <a:r>
              <a:rPr lang="en-IN" dirty="0"/>
              <a:t>– 4:00 pm onwards :: Team-wise mentoring session</a:t>
            </a:r>
            <a:endParaRPr lang="en-IN" dirty="0">
              <a:cs typeface="Calibri" panose="020F0502020204030204"/>
            </a:endParaRPr>
          </a:p>
          <a:p>
            <a:pPr lvl="1"/>
            <a:endParaRPr lang="en-IN" dirty="0"/>
          </a:p>
          <a:p>
            <a:pPr lvl="1"/>
            <a:r>
              <a:rPr lang="en-IN" dirty="0"/>
              <a:t>Day 2 – 10:00 am onwards :: Team-wise mentoring session</a:t>
            </a:r>
            <a:endParaRPr lang="en-IN" dirty="0">
              <a:cs typeface="Calibri"/>
            </a:endParaRPr>
          </a:p>
          <a:p>
            <a:pPr lvl="1"/>
            <a:r>
              <a:rPr lang="en-IN" dirty="0"/>
              <a:t>Day 2 – Midnight :: Deadline to submit presentations</a:t>
            </a:r>
            <a:endParaRPr lang="en-IN" dirty="0">
              <a:cs typeface="Calibri" panose="020F0502020204030204"/>
            </a:endParaRPr>
          </a:p>
        </p:txBody>
      </p:sp>
      <p:pic>
        <p:nvPicPr>
          <p:cNvPr id="1026" name="Picture 2" descr="Drones, data science and innovation at the Microsoft Azure Virtual Hackathon  in Asia Pacific – Microsoft Stories Asia">
            <a:extLst>
              <a:ext uri="{FF2B5EF4-FFF2-40B4-BE49-F238E27FC236}">
                <a16:creationId xmlns:a16="http://schemas.microsoft.com/office/drawing/2014/main" id="{0F5DA210-A471-40E1-A38E-F7B78A1E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680" y="365760"/>
            <a:ext cx="3032760" cy="202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6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A615-847F-4442-B0BE-440368A5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5AD5-DBD0-439C-84A1-111DE2839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763" y="1554480"/>
            <a:ext cx="9367204" cy="485584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dirty="0"/>
              <a:t>You are a data scientist at </a:t>
            </a:r>
            <a:r>
              <a:rPr lang="en-US" dirty="0" err="1"/>
              <a:t>Megakkart</a:t>
            </a:r>
            <a:r>
              <a:rPr lang="en-US" dirty="0"/>
              <a:t> the largest ecommerce platform in the country. Owing to the festive season </a:t>
            </a:r>
            <a:r>
              <a:rPr lang="en-US" dirty="0" err="1"/>
              <a:t>Megakkart</a:t>
            </a:r>
            <a:r>
              <a:rPr lang="en-US" dirty="0"/>
              <a:t> is planning a ‘Super Festive Sale’ where it wants to achieve a GMV sales of INR 500 crores. You are being provided with the user data for the past one year on various parameters mentioned below. </a:t>
            </a:r>
            <a:r>
              <a:rPr lang="en-US" b="1" dirty="0"/>
              <a:t>You need to identify whether the user on the web portal will make a purchase or not</a:t>
            </a:r>
            <a:r>
              <a:rPr lang="en-US" dirty="0"/>
              <a:t>. The company plans to work on various hooks for the customers who are at a risk of not making a purchase. </a:t>
            </a:r>
            <a:r>
              <a:rPr lang="en-US" i="1" dirty="0"/>
              <a:t>Your analysis and machine learning model</a:t>
            </a:r>
            <a:r>
              <a:rPr lang="en-US" dirty="0"/>
              <a:t> will help the product team to plan these hooks.</a:t>
            </a:r>
          </a:p>
        </p:txBody>
      </p:sp>
    </p:spTree>
    <p:extLst>
      <p:ext uri="{BB962C8B-B14F-4D97-AF65-F5344CB8AC3E}">
        <p14:creationId xmlns:p14="http://schemas.microsoft.com/office/powerpoint/2010/main" val="424774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DBC5-F36F-4A59-89C5-FC8DC8D7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/>
              <a:t>How to submit the solution for evaluation?</a:t>
            </a: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C37C-CE56-4F57-BE87-940F8559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18" y="1438835"/>
            <a:ext cx="9501049" cy="477908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The dataset provided has three files</a:t>
            </a:r>
          </a:p>
          <a:p>
            <a:pPr lvl="1"/>
            <a:r>
              <a:rPr lang="en-US" dirty="0"/>
              <a:t>train.csv (labelled data) : </a:t>
            </a:r>
            <a:r>
              <a:rPr lang="en-IN" dirty="0"/>
              <a:t>training data with 40,000 records | 18 features | 1 </a:t>
            </a:r>
            <a:r>
              <a:rPr lang="en-IN" b="1" dirty="0"/>
              <a:t>target </a:t>
            </a:r>
            <a:r>
              <a:rPr lang="en-IN" dirty="0"/>
              <a:t>(Revenue) </a:t>
            </a:r>
            <a:endParaRPr lang="en-US" dirty="0"/>
          </a:p>
          <a:p>
            <a:pPr lvl="1"/>
            <a:r>
              <a:rPr lang="en-US" dirty="0"/>
              <a:t>test.csv (un-labelled data) : </a:t>
            </a:r>
            <a:r>
              <a:rPr lang="en-IN" dirty="0"/>
              <a:t>test data with 10,000 records | 18 features</a:t>
            </a:r>
            <a:endParaRPr lang="en-US" dirty="0"/>
          </a:p>
          <a:p>
            <a:pPr lvl="1"/>
            <a:r>
              <a:rPr lang="en-US" dirty="0"/>
              <a:t>sample_submission.csv (submission format) : </a:t>
            </a:r>
            <a:r>
              <a:rPr lang="en-IN" dirty="0"/>
              <a:t>– sample file to be used as template for submission of predictions</a:t>
            </a:r>
            <a:endParaRPr lang="en-US" dirty="0"/>
          </a:p>
          <a:p>
            <a:pPr lvl="1"/>
            <a:endParaRPr lang="en-US" dirty="0"/>
          </a:p>
          <a:p>
            <a:r>
              <a:rPr lang="en-US" sz="2400" dirty="0"/>
              <a:t>Teams need to submit the csv file along with predicted labels in the sample_submission.csv format.</a:t>
            </a:r>
          </a:p>
          <a:p>
            <a:r>
              <a:rPr lang="en-US" sz="2400" dirty="0"/>
              <a:t>You can see/download Problem statement, data dictionary, datasets, leaderboard </a:t>
            </a:r>
            <a:r>
              <a:rPr lang="en-US" sz="2400" b="1" dirty="0">
                <a:solidFill>
                  <a:srgbClr val="000000"/>
                </a:solidFill>
                <a:hlinkClick r:id="rId3"/>
              </a:rPr>
              <a:t>https://mlhackathon-app2.herokuapp.</a:t>
            </a:r>
            <a:r>
              <a:rPr lang="en-US" sz="2400" b="1">
                <a:solidFill>
                  <a:srgbClr val="000000"/>
                </a:solidFill>
                <a:hlinkClick r:id="rId3"/>
              </a:rPr>
              <a:t>com/</a:t>
            </a:r>
            <a:r>
              <a:rPr lang="en-US" sz="2400" b="1">
                <a:solidFill>
                  <a:srgbClr val="000000"/>
                </a:solidFill>
              </a:rPr>
              <a:t> (max of 15 submissions)</a:t>
            </a:r>
            <a:endParaRPr lang="en-US" sz="2400" b="1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400" dirty="0"/>
              <a:t>The final </a:t>
            </a:r>
            <a:r>
              <a:rPr lang="en-US" sz="2400" b="1" dirty="0"/>
              <a:t>Jupyter Notebook </a:t>
            </a:r>
            <a:r>
              <a:rPr lang="en-US" sz="2400" dirty="0"/>
              <a:t>file(.</a:t>
            </a:r>
            <a:r>
              <a:rPr lang="en-US" sz="2400" dirty="0" err="1"/>
              <a:t>ipynb</a:t>
            </a:r>
            <a:r>
              <a:rPr lang="en-US" sz="2400" dirty="0"/>
              <a:t> and .html) along with any intermediate processed datasets &amp; </a:t>
            </a:r>
            <a:r>
              <a:rPr lang="en-US" sz="2400" b="1" dirty="0"/>
              <a:t>PPT</a:t>
            </a:r>
            <a:r>
              <a:rPr lang="en-US" sz="2400" dirty="0"/>
              <a:t>/ Video (optional) in </a:t>
            </a:r>
            <a:r>
              <a:rPr lang="en-US" sz="2400" b="1" dirty="0"/>
              <a:t>zip format </a:t>
            </a:r>
            <a:r>
              <a:rPr lang="en-US" sz="2100" dirty="0"/>
              <a:t>can be submitted on the below link </a:t>
            </a:r>
            <a:r>
              <a:rPr lang="en-US" sz="2100" b="0" i="0" u="sng" dirty="0">
                <a:effectLst/>
                <a:latin typeface="-apple-system"/>
                <a:hlinkClick r:id="rId4" tooltip="https://forms.gle/Kb6Awm9DrVeSK1cg7"/>
              </a:rPr>
              <a:t>https://forms.gle/Kb6Awm9DrVeSK1cg7</a:t>
            </a:r>
            <a:endParaRPr lang="en-US" sz="2100" dirty="0"/>
          </a:p>
          <a:p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385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DBC5-F36F-4A59-89C5-FC8DC8D7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100" dirty="0"/>
              <a:t>Data Description</a:t>
            </a:r>
            <a:endParaRPr lang="en-IN" sz="4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5E609-A9BC-4970-9DBB-314BB7D2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35" y="1373506"/>
            <a:ext cx="7073406" cy="1758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39C51-29C4-4E65-8ED7-9179061B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105859"/>
            <a:ext cx="5105400" cy="2066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2501DB-A999-4BE6-ABD2-76A1981CE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360" y="5172784"/>
            <a:ext cx="7467600" cy="371475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FCDF28BB-DEEF-4020-930A-892CA776F435}"/>
              </a:ext>
            </a:extLst>
          </p:cNvPr>
          <p:cNvSpPr/>
          <p:nvPr/>
        </p:nvSpPr>
        <p:spPr>
          <a:xfrm flipH="1">
            <a:off x="11371086" y="4511040"/>
            <a:ext cx="272274" cy="6617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280C9B-937A-4483-99CC-CDC04952400C}"/>
              </a:ext>
            </a:extLst>
          </p:cNvPr>
          <p:cNvSpPr txBox="1"/>
          <p:nvPr/>
        </p:nvSpPr>
        <p:spPr>
          <a:xfrm>
            <a:off x="10375303" y="4141708"/>
            <a:ext cx="15628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93530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3B68-24D1-4195-A424-E39E0684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433" y="165735"/>
            <a:ext cx="9367203" cy="977265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sz="1600" dirty="0">
                <a:highlight>
                  <a:srgbClr val="FFFF00"/>
                </a:highlight>
              </a:rPr>
              <a:t>#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Leader board is not the only criteria of final evaluation</a:t>
            </a:r>
            <a:endParaRPr lang="en-IN" sz="16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5805-41B0-4C00-9E2D-56C7613A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793" y="1143000"/>
            <a:ext cx="6343791" cy="5065395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Each team will have submit their solutions in a PPT / PPT Video format.</a:t>
            </a:r>
          </a:p>
          <a:p>
            <a:r>
              <a:rPr lang="en-US" sz="2400" dirty="0"/>
              <a:t>The teams will be evaluated on following</a:t>
            </a:r>
          </a:p>
          <a:p>
            <a:pPr lvl="1"/>
            <a:r>
              <a:rPr lang="en-US" dirty="0"/>
              <a:t>Exploratory data analysis and insights from the data (10 points)</a:t>
            </a:r>
          </a:p>
          <a:p>
            <a:pPr lvl="1"/>
            <a:r>
              <a:rPr lang="en-US" b="1" dirty="0"/>
              <a:t>Accuracy </a:t>
            </a:r>
            <a:r>
              <a:rPr lang="en-US" dirty="0"/>
              <a:t>of the model –Leaderboard score (10 points)</a:t>
            </a:r>
          </a:p>
          <a:p>
            <a:pPr lvl="1"/>
            <a:r>
              <a:rPr lang="en-US" dirty="0"/>
              <a:t>Presentation Skills (5 points)</a:t>
            </a:r>
          </a:p>
          <a:p>
            <a:pPr lvl="1"/>
            <a:endParaRPr lang="en-US" dirty="0"/>
          </a:p>
          <a:p>
            <a:r>
              <a:rPr lang="en-US" sz="2400" dirty="0"/>
              <a:t>At the end of the hackathon all teams need to submit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final Jupyter Notebook file along with any intermediate processed datasets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Presentation Files &amp; Video (if any)</a:t>
            </a:r>
          </a:p>
        </p:txBody>
      </p:sp>
      <p:pic>
        <p:nvPicPr>
          <p:cNvPr id="5" name="Picture 4" descr="A person with a microphone&#10;&#10;Description automatically generated with low confidence">
            <a:extLst>
              <a:ext uri="{FF2B5EF4-FFF2-40B4-BE49-F238E27FC236}">
                <a16:creationId xmlns:a16="http://schemas.microsoft.com/office/drawing/2014/main" id="{1BE19417-C18B-45C5-9EE5-D6348F3D7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99" y="654367"/>
            <a:ext cx="4288379" cy="25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1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A71C-60A8-42D6-BEBF-ECA0C06A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Prizes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AF1C-CA29-476C-99F9-5C881215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Winning Team</a:t>
            </a:r>
          </a:p>
          <a:p>
            <a:pPr lvl="1"/>
            <a:r>
              <a:rPr lang="en-US"/>
              <a:t>Amazon Gift Voucher worth INR 1,000/- for each team member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Runner Up</a:t>
            </a:r>
          </a:p>
          <a:p>
            <a:pPr lvl="1"/>
            <a:r>
              <a:rPr lang="en-US"/>
              <a:t>Amazon Gift Voucher worth INR 500/- for each team member</a:t>
            </a:r>
          </a:p>
          <a:p>
            <a:pPr lvl="1"/>
            <a:endParaRPr lang="en-IN"/>
          </a:p>
          <a:p>
            <a:pPr marL="0" indent="0">
              <a:buNone/>
            </a:pPr>
            <a:r>
              <a:rPr lang="en-IN"/>
              <a:t>Digital Certificate of participation to all</a:t>
            </a:r>
          </a:p>
          <a:p>
            <a:endParaRPr lang="en-IN"/>
          </a:p>
          <a:p>
            <a:pPr marL="0" indent="0">
              <a:buNone/>
            </a:pPr>
            <a:r>
              <a:rPr lang="en-IN" b="1"/>
              <a:t>Best presentation will be uploaded to the Times TSW YouTube channel along with mention on a social media post.</a:t>
            </a:r>
          </a:p>
        </p:txBody>
      </p:sp>
      <p:pic>
        <p:nvPicPr>
          <p:cNvPr id="5" name="Picture 4" descr="A picture containing text, person, sign, computer&#10;&#10;Description automatically generated">
            <a:extLst>
              <a:ext uri="{FF2B5EF4-FFF2-40B4-BE49-F238E27FC236}">
                <a16:creationId xmlns:a16="http://schemas.microsoft.com/office/drawing/2014/main" id="{35B2E694-490E-4D64-866B-A2AD5F766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10" y="365125"/>
            <a:ext cx="2554710" cy="17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4385-650C-422C-9A8F-AAF732BC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07BE1-8825-4D72-8FE3-C7829554EF3B}"/>
              </a:ext>
            </a:extLst>
          </p:cNvPr>
          <p:cNvSpPr txBox="1"/>
          <p:nvPr/>
        </p:nvSpPr>
        <p:spPr>
          <a:xfrm>
            <a:off x="1219200" y="1511302"/>
            <a:ext cx="4043680" cy="4178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Teams can interact within themselves use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Google Meet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Individual Zoom accounts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Airmeet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Use Google </a:t>
            </a:r>
            <a:r>
              <a:rPr lang="en-US" sz="2000" dirty="0" err="1"/>
              <a:t>Colab</a:t>
            </a:r>
            <a:r>
              <a:rPr lang="en-US" sz="2000" dirty="0"/>
              <a:t> for seamless collaboration</a:t>
            </a:r>
          </a:p>
        </p:txBody>
      </p:sp>
      <p:pic>
        <p:nvPicPr>
          <p:cNvPr id="8" name="Picture 7" descr="A group of people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3EF9F045-CB60-4D90-8471-D3403292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59" y="1876425"/>
            <a:ext cx="5520267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11493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 1 (1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5DE33DA6B04E4FA6BF96E81C32F462" ma:contentTypeVersion="13" ma:contentTypeDescription="Create a new document." ma:contentTypeScope="" ma:versionID="a4a7310fe63a37acf108eee8d5dd1d62">
  <xsd:schema xmlns:xsd="http://www.w3.org/2001/XMLSchema" xmlns:xs="http://www.w3.org/2001/XMLSchema" xmlns:p="http://schemas.microsoft.com/office/2006/metadata/properties" xmlns:ns3="c2346f39-355c-48d2-a215-f2b07af1115d" xmlns:ns4="12d52e27-f8c5-448e-a13d-91c9e5b47457" targetNamespace="http://schemas.microsoft.com/office/2006/metadata/properties" ma:root="true" ma:fieldsID="3f182b436d5e1a0088e623df320cd414" ns3:_="" ns4:_="">
    <xsd:import namespace="c2346f39-355c-48d2-a215-f2b07af1115d"/>
    <xsd:import namespace="12d52e27-f8c5-448e-a13d-91c9e5b474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46f39-355c-48d2-a215-f2b07af111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52e27-f8c5-448e-a13d-91c9e5b474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346f39-355c-48d2-a215-f2b07af1115d" xsi:nil="true"/>
  </documentManagement>
</p:properties>
</file>

<file path=customXml/itemProps1.xml><?xml version="1.0" encoding="utf-8"?>
<ds:datastoreItem xmlns:ds="http://schemas.openxmlformats.org/officeDocument/2006/customXml" ds:itemID="{44AC755E-536C-4533-BBB1-F7750479232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2346f39-355c-48d2-a215-f2b07af1115d"/>
    <ds:schemaRef ds:uri="12d52e27-f8c5-448e-a13d-91c9e5b47457"/>
  </ds:schemaRefs>
</ds:datastoreItem>
</file>

<file path=customXml/itemProps2.xml><?xml version="1.0" encoding="utf-8"?>
<ds:datastoreItem xmlns:ds="http://schemas.openxmlformats.org/officeDocument/2006/customXml" ds:itemID="{D007627E-C756-4A62-BF0D-90BA6C5D76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72C433-8BE7-4E5C-ACFB-29AFFE1B0AED}">
  <ds:schemaRefs>
    <ds:schemaRef ds:uri="http://schemas.microsoft.com/office/2006/metadata/properties"/>
    <ds:schemaRef ds:uri="http://www.w3.org/2000/xmlns/"/>
    <ds:schemaRef ds:uri="c2346f39-355c-48d2-a215-f2b07af1115d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Format 1 (1)</Template>
  <TotalTime>6019</TotalTime>
  <Words>1026</Words>
  <Application>Microsoft Office PowerPoint</Application>
  <PresentationFormat>Widescreen</PresentationFormat>
  <Paragraphs>130</Paragraphs>
  <Slides>21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Format 1 (1)</vt:lpstr>
      <vt:lpstr>PowerPoint Presentation</vt:lpstr>
      <vt:lpstr>Hack + Marathon = Hackathon</vt:lpstr>
      <vt:lpstr>Hackathon Logistics</vt:lpstr>
      <vt:lpstr>Problem Statement</vt:lpstr>
      <vt:lpstr>How to submit the solution for evaluation?</vt:lpstr>
      <vt:lpstr>Data Description</vt:lpstr>
      <vt:lpstr>Evaluation #Leader board is not the only criteria of final evaluation</vt:lpstr>
      <vt:lpstr>Prizes</vt:lpstr>
      <vt:lpstr>Teams</vt:lpstr>
      <vt:lpstr>Questions?</vt:lpstr>
      <vt:lpstr>PowerPoint Presentation</vt:lpstr>
      <vt:lpstr>Steps to be followed</vt:lpstr>
      <vt:lpstr>Steps to be followed</vt:lpstr>
      <vt:lpstr>Steps to be followed</vt:lpstr>
      <vt:lpstr>Steps to be followed</vt:lpstr>
      <vt:lpstr>Steps to be followed</vt:lpstr>
      <vt:lpstr>Steps to be followed</vt:lpstr>
      <vt:lpstr>Steps to be followed</vt:lpstr>
      <vt:lpstr>Suggestions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Hackathon</dc:title>
  <dc:creator>Chinmay Chopade</dc:creator>
  <cp:lastModifiedBy>Unknown User</cp:lastModifiedBy>
  <cp:revision>16</cp:revision>
  <dcterms:created xsi:type="dcterms:W3CDTF">2020-12-18T10:59:06Z</dcterms:created>
  <dcterms:modified xsi:type="dcterms:W3CDTF">2022-11-12T06:04:00Z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0x0101002C5DE33DA6B04E4FA6BF96E81C32F462</vt:lpwstr>
  </property>
</Properties>
</file>