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327" r:id="rId19"/>
    <p:sldId id="273" r:id="rId20"/>
    <p:sldId id="329" r:id="rId21"/>
    <p:sldId id="328" r:id="rId22"/>
    <p:sldId id="330" r:id="rId23"/>
    <p:sldId id="274" r:id="rId24"/>
    <p:sldId id="332" r:id="rId25"/>
    <p:sldId id="276" r:id="rId26"/>
    <p:sldId id="277" r:id="rId27"/>
    <p:sldId id="334" r:id="rId28"/>
    <p:sldId id="278" r:id="rId29"/>
    <p:sldId id="333" r:id="rId30"/>
    <p:sldId id="280"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IBM Plex Sans" panose="020B0503050203000203" pitchFamily="34" charset="0"/>
      <p:regular r:id="rId37"/>
      <p:bold r:id="rId38"/>
      <p:italic r:id="rId39"/>
      <p:boldItalic r:id="rId40"/>
    </p:embeddedFont>
    <p:embeddedFont>
      <p:font typeface="Oswald" panose="00000500000000000000" pitchFamily="2" charset="0"/>
      <p:regular r:id="rId41"/>
      <p:bold r:id="rId42"/>
    </p:embeddedFont>
    <p:embeddedFont>
      <p:font typeface="Raleway"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gb5owUZLlO5+Ti1MSFytinJ+tt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E68324-6947-47A8-B1F8-12D3307AEB28}">
  <a:tblStyle styleId="{71E68324-6947-47A8-B1F8-12D3307AEB2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65"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69"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5" name="Google Shape;6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5" name="Google Shape;6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5" name="Google Shape;7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6" name="Google Shape;84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6" name="Google Shape;90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6" name="Google Shape;96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2" name="Google Shape;10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433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8c16d9d6a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8c16d9d6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1" name="Google Shape;116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3" name="Google Shape;131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9" name="Google Shape;140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9" name="Google Shape;14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p:cNvGrpSpPr/>
        <p:nvPr/>
      </p:nvGrpSpPr>
      <p:grpSpPr>
        <a:xfrm>
          <a:off x="0" y="0"/>
          <a:ext cx="0" cy="0"/>
          <a:chOff x="0" y="0"/>
          <a:chExt cx="0" cy="0"/>
        </a:xfrm>
      </p:grpSpPr>
      <p:sp>
        <p:nvSpPr>
          <p:cNvPr id="1624" name="Google Shape;162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5" name="Google Shape;162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9" name="Google Shape;50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ctrTitle"/>
          </p:nvPr>
        </p:nvSpPr>
        <p:spPr>
          <a:xfrm>
            <a:off x="1887750" y="948175"/>
            <a:ext cx="53685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40"/>
          <p:cNvSpPr txBox="1">
            <a:spLocks noGrp="1"/>
          </p:cNvSpPr>
          <p:nvPr>
            <p:ph type="subTitle" idx="1"/>
          </p:nvPr>
        </p:nvSpPr>
        <p:spPr>
          <a:xfrm>
            <a:off x="2861875" y="3193650"/>
            <a:ext cx="34203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 and subtitle 5">
  <p:cSld name="CUSTOM_6_1_1_1">
    <p:spTree>
      <p:nvGrpSpPr>
        <p:cNvPr id="1" name="Shape 38"/>
        <p:cNvGrpSpPr/>
        <p:nvPr/>
      </p:nvGrpSpPr>
      <p:grpSpPr>
        <a:xfrm>
          <a:off x="0" y="0"/>
          <a:ext cx="0" cy="0"/>
          <a:chOff x="0" y="0"/>
          <a:chExt cx="0" cy="0"/>
        </a:xfrm>
      </p:grpSpPr>
      <p:sp>
        <p:nvSpPr>
          <p:cNvPr id="39" name="Google Shape;39;p49"/>
          <p:cNvSpPr txBox="1">
            <a:spLocks noGrp="1"/>
          </p:cNvSpPr>
          <p:nvPr>
            <p:ph type="title"/>
          </p:nvPr>
        </p:nvSpPr>
        <p:spPr>
          <a:xfrm>
            <a:off x="4707800" y="2147125"/>
            <a:ext cx="1212000" cy="1050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40" name="Google Shape;40;p49"/>
          <p:cNvSpPr txBox="1">
            <a:spLocks noGrp="1"/>
          </p:cNvSpPr>
          <p:nvPr>
            <p:ph type="title" idx="2"/>
          </p:nvPr>
        </p:nvSpPr>
        <p:spPr>
          <a:xfrm>
            <a:off x="2897650" y="2147125"/>
            <a:ext cx="1696500" cy="971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 and subtitle 6">
  <p:cSld name="CUSTOM_6_1_1_1_1">
    <p:spTree>
      <p:nvGrpSpPr>
        <p:cNvPr id="1" name="Shape 41"/>
        <p:cNvGrpSpPr/>
        <p:nvPr/>
      </p:nvGrpSpPr>
      <p:grpSpPr>
        <a:xfrm>
          <a:off x="0" y="0"/>
          <a:ext cx="0" cy="0"/>
          <a:chOff x="0" y="0"/>
          <a:chExt cx="0" cy="0"/>
        </a:xfrm>
      </p:grpSpPr>
      <p:sp>
        <p:nvSpPr>
          <p:cNvPr id="42" name="Google Shape;42;p50"/>
          <p:cNvSpPr txBox="1">
            <a:spLocks noGrp="1"/>
          </p:cNvSpPr>
          <p:nvPr>
            <p:ph type="title"/>
          </p:nvPr>
        </p:nvSpPr>
        <p:spPr>
          <a:xfrm>
            <a:off x="3894750" y="2751750"/>
            <a:ext cx="1354500" cy="94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43" name="Google Shape;43;p50"/>
          <p:cNvSpPr txBox="1">
            <a:spLocks noGrp="1"/>
          </p:cNvSpPr>
          <p:nvPr>
            <p:ph type="title" idx="2"/>
          </p:nvPr>
        </p:nvSpPr>
        <p:spPr>
          <a:xfrm>
            <a:off x="2646000" y="1855999"/>
            <a:ext cx="3852000" cy="51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53"/>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54"/>
          <p:cNvSpPr txBox="1">
            <a:spLocks noGrp="1"/>
          </p:cNvSpPr>
          <p:nvPr>
            <p:ph type="title"/>
          </p:nvPr>
        </p:nvSpPr>
        <p:spPr>
          <a:xfrm>
            <a:off x="720000" y="1570025"/>
            <a:ext cx="6387900" cy="1968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861875" y="3193650"/>
            <a:ext cx="34203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2745960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4011301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037408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349624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
        <p:cNvGrpSpPr/>
        <p:nvPr/>
      </p:nvGrpSpPr>
      <p:grpSpPr>
        <a:xfrm>
          <a:off x="0" y="0"/>
          <a:ext cx="0" cy="0"/>
          <a:chOff x="0" y="0"/>
          <a:chExt cx="0" cy="0"/>
        </a:xfrm>
      </p:grpSpPr>
      <p:sp>
        <p:nvSpPr>
          <p:cNvPr id="13" name="Google Shape;13;p41"/>
          <p:cNvSpPr txBox="1">
            <a:spLocks noGrp="1"/>
          </p:cNvSpPr>
          <p:nvPr>
            <p:ph type="title"/>
          </p:nvPr>
        </p:nvSpPr>
        <p:spPr>
          <a:xfrm>
            <a:off x="4939700" y="1288261"/>
            <a:ext cx="1905300" cy="97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 name="Google Shape;14;p41"/>
          <p:cNvSpPr txBox="1">
            <a:spLocks noGrp="1"/>
          </p:cNvSpPr>
          <p:nvPr>
            <p:ph type="body" idx="1"/>
          </p:nvPr>
        </p:nvSpPr>
        <p:spPr>
          <a:xfrm>
            <a:off x="4939700" y="2182538"/>
            <a:ext cx="1905300" cy="18036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2487592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720000" y="1570025"/>
            <a:ext cx="6387900" cy="1968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2968893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903250" y="1622775"/>
            <a:ext cx="5337600" cy="13140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a:spLocks noGrp="1"/>
          </p:cNvSpPr>
          <p:nvPr>
            <p:ph type="body" idx="1"/>
          </p:nvPr>
        </p:nvSpPr>
        <p:spPr>
          <a:xfrm>
            <a:off x="3191375" y="2936775"/>
            <a:ext cx="2761500" cy="881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34576123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extLst>
      <p:ext uri="{BB962C8B-B14F-4D97-AF65-F5344CB8AC3E}">
        <p14:creationId xmlns:p14="http://schemas.microsoft.com/office/powerpoint/2010/main" val="24720671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592082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 and subtitle">
  <p:cSld name="Number and subtitle">
    <p:spTree>
      <p:nvGrpSpPr>
        <p:cNvPr id="1" name="Shape 133"/>
        <p:cNvGrpSpPr/>
        <p:nvPr/>
      </p:nvGrpSpPr>
      <p:grpSpPr>
        <a:xfrm>
          <a:off x="0" y="0"/>
          <a:ext cx="0" cy="0"/>
          <a:chOff x="0" y="0"/>
          <a:chExt cx="0" cy="0"/>
        </a:xfrm>
      </p:grpSpPr>
      <p:sp>
        <p:nvSpPr>
          <p:cNvPr id="134" name="Google Shape;134;p22"/>
          <p:cNvSpPr txBox="1">
            <a:spLocks noGrp="1"/>
          </p:cNvSpPr>
          <p:nvPr>
            <p:ph type="title" hasCustomPrompt="1"/>
          </p:nvPr>
        </p:nvSpPr>
        <p:spPr>
          <a:xfrm>
            <a:off x="3389825" y="1356150"/>
            <a:ext cx="11724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22"/>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654046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 and subtitle 2">
  <p:cSld name="Number and subtitle 2">
    <p:spTree>
      <p:nvGrpSpPr>
        <p:cNvPr id="1" name="Shape 136"/>
        <p:cNvGrpSpPr/>
        <p:nvPr/>
      </p:nvGrpSpPr>
      <p:grpSpPr>
        <a:xfrm>
          <a:off x="0" y="0"/>
          <a:ext cx="0" cy="0"/>
          <a:chOff x="0" y="0"/>
          <a:chExt cx="0" cy="0"/>
        </a:xfrm>
      </p:grpSpPr>
      <p:sp>
        <p:nvSpPr>
          <p:cNvPr id="137" name="Google Shape;137;p23"/>
          <p:cNvSpPr txBox="1">
            <a:spLocks noGrp="1"/>
          </p:cNvSpPr>
          <p:nvPr>
            <p:ph type="title" hasCustomPrompt="1"/>
          </p:nvPr>
        </p:nvSpPr>
        <p:spPr>
          <a:xfrm>
            <a:off x="2285825" y="1927950"/>
            <a:ext cx="13389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8" name="Google Shape;138;p23"/>
          <p:cNvSpPr txBox="1">
            <a:spLocks noGrp="1"/>
          </p:cNvSpPr>
          <p:nvPr>
            <p:ph type="title" idx="2"/>
          </p:nvPr>
        </p:nvSpPr>
        <p:spPr>
          <a:xfrm>
            <a:off x="3722950" y="2073553"/>
            <a:ext cx="3852000" cy="97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0402040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 and subtitle 3">
  <p:cSld name="Number and subtitle 3">
    <p:spTree>
      <p:nvGrpSpPr>
        <p:cNvPr id="1" name="Shape 139"/>
        <p:cNvGrpSpPr/>
        <p:nvPr/>
      </p:nvGrpSpPr>
      <p:grpSpPr>
        <a:xfrm>
          <a:off x="0" y="0"/>
          <a:ext cx="0" cy="0"/>
          <a:chOff x="0" y="0"/>
          <a:chExt cx="0" cy="0"/>
        </a:xfrm>
      </p:grpSpPr>
      <p:sp>
        <p:nvSpPr>
          <p:cNvPr id="140" name="Google Shape;140;p24"/>
          <p:cNvSpPr txBox="1">
            <a:spLocks noGrp="1"/>
          </p:cNvSpPr>
          <p:nvPr>
            <p:ph type="title" hasCustomPrompt="1"/>
          </p:nvPr>
        </p:nvSpPr>
        <p:spPr>
          <a:xfrm>
            <a:off x="3814350" y="1356150"/>
            <a:ext cx="1515300" cy="12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1" name="Google Shape;141;p24"/>
          <p:cNvSpPr txBox="1">
            <a:spLocks noGrp="1"/>
          </p:cNvSpPr>
          <p:nvPr>
            <p:ph type="title" idx="2"/>
          </p:nvPr>
        </p:nvSpPr>
        <p:spPr>
          <a:xfrm>
            <a:off x="3073050" y="2518425"/>
            <a:ext cx="2997900" cy="107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6248128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 and subtitle 4">
  <p:cSld name="Number and subtitle 4">
    <p:spTree>
      <p:nvGrpSpPr>
        <p:cNvPr id="1" name="Shape 142"/>
        <p:cNvGrpSpPr/>
        <p:nvPr/>
      </p:nvGrpSpPr>
      <p:grpSpPr>
        <a:xfrm>
          <a:off x="0" y="0"/>
          <a:ext cx="0" cy="0"/>
          <a:chOff x="0" y="0"/>
          <a:chExt cx="0" cy="0"/>
        </a:xfrm>
      </p:grpSpPr>
      <p:sp>
        <p:nvSpPr>
          <p:cNvPr id="143" name="Google Shape;143;p25"/>
          <p:cNvSpPr txBox="1">
            <a:spLocks noGrp="1"/>
          </p:cNvSpPr>
          <p:nvPr>
            <p:ph type="title" hasCustomPrompt="1"/>
          </p:nvPr>
        </p:nvSpPr>
        <p:spPr>
          <a:xfrm>
            <a:off x="4594375" y="1356150"/>
            <a:ext cx="12882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25"/>
          <p:cNvSpPr txBox="1">
            <a:spLocks noGrp="1"/>
          </p:cNvSpPr>
          <p:nvPr>
            <p:ph type="title" idx="2"/>
          </p:nvPr>
        </p:nvSpPr>
        <p:spPr>
          <a:xfrm>
            <a:off x="2686963" y="2587000"/>
            <a:ext cx="3195600" cy="65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5846329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 and subtitle 5">
  <p:cSld name="Number and subtitle 5">
    <p:spTree>
      <p:nvGrpSpPr>
        <p:cNvPr id="1" name="Shape 145"/>
        <p:cNvGrpSpPr/>
        <p:nvPr/>
      </p:nvGrpSpPr>
      <p:grpSpPr>
        <a:xfrm>
          <a:off x="0" y="0"/>
          <a:ext cx="0" cy="0"/>
          <a:chOff x="0" y="0"/>
          <a:chExt cx="0" cy="0"/>
        </a:xfrm>
      </p:grpSpPr>
      <p:sp>
        <p:nvSpPr>
          <p:cNvPr id="146" name="Google Shape;146;p26"/>
          <p:cNvSpPr txBox="1">
            <a:spLocks noGrp="1"/>
          </p:cNvSpPr>
          <p:nvPr>
            <p:ph type="title" hasCustomPrompt="1"/>
          </p:nvPr>
        </p:nvSpPr>
        <p:spPr>
          <a:xfrm>
            <a:off x="4707800" y="2147125"/>
            <a:ext cx="1212000" cy="10506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7" name="Google Shape;147;p26"/>
          <p:cNvSpPr txBox="1">
            <a:spLocks noGrp="1"/>
          </p:cNvSpPr>
          <p:nvPr>
            <p:ph type="title" idx="2"/>
          </p:nvPr>
        </p:nvSpPr>
        <p:spPr>
          <a:xfrm>
            <a:off x="2897650" y="2147125"/>
            <a:ext cx="1696500" cy="971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93860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42"/>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 and subtitle 6">
  <p:cSld name="Number and subtitle 6">
    <p:spTree>
      <p:nvGrpSpPr>
        <p:cNvPr id="1" name="Shape 148"/>
        <p:cNvGrpSpPr/>
        <p:nvPr/>
      </p:nvGrpSpPr>
      <p:grpSpPr>
        <a:xfrm>
          <a:off x="0" y="0"/>
          <a:ext cx="0" cy="0"/>
          <a:chOff x="0" y="0"/>
          <a:chExt cx="0" cy="0"/>
        </a:xfrm>
      </p:grpSpPr>
      <p:sp>
        <p:nvSpPr>
          <p:cNvPr id="149" name="Google Shape;149;p27"/>
          <p:cNvSpPr txBox="1">
            <a:spLocks noGrp="1"/>
          </p:cNvSpPr>
          <p:nvPr>
            <p:ph type="title" hasCustomPrompt="1"/>
          </p:nvPr>
        </p:nvSpPr>
        <p:spPr>
          <a:xfrm>
            <a:off x="3894750" y="2751750"/>
            <a:ext cx="1354500" cy="94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0" name="Google Shape;150;p27"/>
          <p:cNvSpPr txBox="1">
            <a:spLocks noGrp="1"/>
          </p:cNvSpPr>
          <p:nvPr>
            <p:ph type="title" idx="2"/>
          </p:nvPr>
        </p:nvSpPr>
        <p:spPr>
          <a:xfrm>
            <a:off x="2646000" y="1855999"/>
            <a:ext cx="38520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94136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ber and subtitle">
  <p:cSld name="CUSTOM_3">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3389825" y="1356150"/>
            <a:ext cx="1172400" cy="1287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0" name="Google Shape;20;p43"/>
          <p:cNvSpPr txBox="1">
            <a:spLocks noGrp="1"/>
          </p:cNvSpPr>
          <p:nvPr>
            <p:ph type="title" idx="2"/>
          </p:nvPr>
        </p:nvSpPr>
        <p:spPr>
          <a:xfrm>
            <a:off x="3507400" y="2586993"/>
            <a:ext cx="3852000" cy="65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44"/>
          <p:cNvSpPr txBox="1">
            <a:spLocks noGrp="1"/>
          </p:cNvSpPr>
          <p:nvPr>
            <p:ph type="title"/>
          </p:nvPr>
        </p:nvSpPr>
        <p:spPr>
          <a:xfrm>
            <a:off x="5011588" y="2052650"/>
            <a:ext cx="2145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44"/>
          <p:cNvSpPr txBox="1">
            <a:spLocks noGrp="1"/>
          </p:cNvSpPr>
          <p:nvPr>
            <p:ph type="body" idx="1"/>
          </p:nvPr>
        </p:nvSpPr>
        <p:spPr>
          <a:xfrm>
            <a:off x="5011592" y="2587250"/>
            <a:ext cx="2145300" cy="10278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24" name="Google Shape;24;p44"/>
          <p:cNvSpPr txBox="1">
            <a:spLocks noGrp="1"/>
          </p:cNvSpPr>
          <p:nvPr>
            <p:ph type="body" idx="2"/>
          </p:nvPr>
        </p:nvSpPr>
        <p:spPr>
          <a:xfrm>
            <a:off x="2295767" y="2587250"/>
            <a:ext cx="2145300" cy="10278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25" name="Google Shape;25;p44"/>
          <p:cNvSpPr txBox="1">
            <a:spLocks noGrp="1"/>
          </p:cNvSpPr>
          <p:nvPr>
            <p:ph type="title" idx="3"/>
          </p:nvPr>
        </p:nvSpPr>
        <p:spPr>
          <a:xfrm>
            <a:off x="2295763" y="2052650"/>
            <a:ext cx="2145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
        <p:cNvGrpSpPr/>
        <p:nvPr/>
      </p:nvGrpSpPr>
      <p:grpSpPr>
        <a:xfrm>
          <a:off x="0" y="0"/>
          <a:ext cx="0" cy="0"/>
          <a:chOff x="0" y="0"/>
          <a:chExt cx="0" cy="0"/>
        </a:xfrm>
      </p:grpSpPr>
      <p:sp>
        <p:nvSpPr>
          <p:cNvPr id="27" name="Google Shape;27;p45"/>
          <p:cNvSpPr txBox="1">
            <a:spLocks noGrp="1"/>
          </p:cNvSpPr>
          <p:nvPr>
            <p:ph type="title" hasCustomPrompt="1"/>
          </p:nvPr>
        </p:nvSpPr>
        <p:spPr>
          <a:xfrm>
            <a:off x="1903250" y="1622775"/>
            <a:ext cx="5337600" cy="13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8" name="Google Shape;28;p45"/>
          <p:cNvSpPr txBox="1">
            <a:spLocks noGrp="1"/>
          </p:cNvSpPr>
          <p:nvPr>
            <p:ph type="body" idx="1"/>
          </p:nvPr>
        </p:nvSpPr>
        <p:spPr>
          <a:xfrm>
            <a:off x="3191375" y="2936775"/>
            <a:ext cx="2761500" cy="8811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a:lvl1pPr>
            <a:lvl2pPr marL="914400" lvl="1" indent="-317500" algn="ctr">
              <a:lnSpc>
                <a:spcPct val="100000"/>
              </a:lnSpc>
              <a:spcBef>
                <a:spcPts val="1600"/>
              </a:spcBef>
              <a:spcAft>
                <a:spcPts val="0"/>
              </a:spcAft>
              <a:buSzPts val="1400"/>
              <a:buChar char="○"/>
              <a:defRPr/>
            </a:lvl2pPr>
            <a:lvl3pPr marL="1371600" lvl="2" indent="-317500" algn="ctr">
              <a:lnSpc>
                <a:spcPct val="100000"/>
              </a:lnSpc>
              <a:spcBef>
                <a:spcPts val="1600"/>
              </a:spcBef>
              <a:spcAft>
                <a:spcPts val="0"/>
              </a:spcAft>
              <a:buSzPts val="1400"/>
              <a:buChar char="■"/>
              <a:defRPr/>
            </a:lvl3pPr>
            <a:lvl4pPr marL="1828800" lvl="3" indent="-317500" algn="ctr">
              <a:lnSpc>
                <a:spcPct val="100000"/>
              </a:lnSpc>
              <a:spcBef>
                <a:spcPts val="1600"/>
              </a:spcBef>
              <a:spcAft>
                <a:spcPts val="0"/>
              </a:spcAft>
              <a:buSzPts val="1400"/>
              <a:buChar char="●"/>
              <a:defRPr/>
            </a:lvl4pPr>
            <a:lvl5pPr marL="2286000" lvl="4" indent="-317500" algn="ctr">
              <a:lnSpc>
                <a:spcPct val="100000"/>
              </a:lnSpc>
              <a:spcBef>
                <a:spcPts val="1600"/>
              </a:spcBef>
              <a:spcAft>
                <a:spcPts val="0"/>
              </a:spcAft>
              <a:buSzPts val="1400"/>
              <a:buChar char="○"/>
              <a:defRPr/>
            </a:lvl5pPr>
            <a:lvl6pPr marL="2743200" lvl="5" indent="-317500" algn="ctr">
              <a:lnSpc>
                <a:spcPct val="100000"/>
              </a:lnSpc>
              <a:spcBef>
                <a:spcPts val="1600"/>
              </a:spcBef>
              <a:spcAft>
                <a:spcPts val="0"/>
              </a:spcAft>
              <a:buSzPts val="1400"/>
              <a:buChar char="■"/>
              <a:defRPr/>
            </a:lvl6pPr>
            <a:lvl7pPr marL="3200400" lvl="6" indent="-317500" algn="ctr">
              <a:lnSpc>
                <a:spcPct val="100000"/>
              </a:lnSpc>
              <a:spcBef>
                <a:spcPts val="1600"/>
              </a:spcBef>
              <a:spcAft>
                <a:spcPts val="0"/>
              </a:spcAft>
              <a:buSzPts val="1400"/>
              <a:buChar char="●"/>
              <a:defRPr/>
            </a:lvl7pPr>
            <a:lvl8pPr marL="3657600" lvl="7" indent="-317500" algn="ctr">
              <a:lnSpc>
                <a:spcPct val="100000"/>
              </a:lnSpc>
              <a:spcBef>
                <a:spcPts val="1600"/>
              </a:spcBef>
              <a:spcAft>
                <a:spcPts val="0"/>
              </a:spcAft>
              <a:buSzPts val="1400"/>
              <a:buChar char="○"/>
              <a:defRPr/>
            </a:lvl8pPr>
            <a:lvl9pPr marL="4114800" lvl="8" indent="-317500" algn="ctr">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 and subtitle 2">
  <p:cSld name="CUSTOM_6">
    <p:spTree>
      <p:nvGrpSpPr>
        <p:cNvPr id="1" name="Shape 29"/>
        <p:cNvGrpSpPr/>
        <p:nvPr/>
      </p:nvGrpSpPr>
      <p:grpSpPr>
        <a:xfrm>
          <a:off x="0" y="0"/>
          <a:ext cx="0" cy="0"/>
          <a:chOff x="0" y="0"/>
          <a:chExt cx="0" cy="0"/>
        </a:xfrm>
      </p:grpSpPr>
      <p:sp>
        <p:nvSpPr>
          <p:cNvPr id="30" name="Google Shape;30;p46"/>
          <p:cNvSpPr txBox="1">
            <a:spLocks noGrp="1"/>
          </p:cNvSpPr>
          <p:nvPr>
            <p:ph type="title"/>
          </p:nvPr>
        </p:nvSpPr>
        <p:spPr>
          <a:xfrm>
            <a:off x="2285825" y="1927950"/>
            <a:ext cx="1338900" cy="1287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31" name="Google Shape;31;p46"/>
          <p:cNvSpPr txBox="1">
            <a:spLocks noGrp="1"/>
          </p:cNvSpPr>
          <p:nvPr>
            <p:ph type="title" idx="2"/>
          </p:nvPr>
        </p:nvSpPr>
        <p:spPr>
          <a:xfrm>
            <a:off x="3722950" y="2073553"/>
            <a:ext cx="3852000" cy="97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 and subtitle 3">
  <p:cSld name="CUSTOM_6_1">
    <p:spTree>
      <p:nvGrpSpPr>
        <p:cNvPr id="1" name="Shape 32"/>
        <p:cNvGrpSpPr/>
        <p:nvPr/>
      </p:nvGrpSpPr>
      <p:grpSpPr>
        <a:xfrm>
          <a:off x="0" y="0"/>
          <a:ext cx="0" cy="0"/>
          <a:chOff x="0" y="0"/>
          <a:chExt cx="0" cy="0"/>
        </a:xfrm>
      </p:grpSpPr>
      <p:sp>
        <p:nvSpPr>
          <p:cNvPr id="33" name="Google Shape;33;p47"/>
          <p:cNvSpPr txBox="1">
            <a:spLocks noGrp="1"/>
          </p:cNvSpPr>
          <p:nvPr>
            <p:ph type="title"/>
          </p:nvPr>
        </p:nvSpPr>
        <p:spPr>
          <a:xfrm>
            <a:off x="3814350" y="1356150"/>
            <a:ext cx="1515300" cy="128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34" name="Google Shape;34;p47"/>
          <p:cNvSpPr txBox="1">
            <a:spLocks noGrp="1"/>
          </p:cNvSpPr>
          <p:nvPr>
            <p:ph type="title" idx="2"/>
          </p:nvPr>
        </p:nvSpPr>
        <p:spPr>
          <a:xfrm>
            <a:off x="3073050" y="2518425"/>
            <a:ext cx="2997900" cy="107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 and subtitle 4">
  <p:cSld name="CUSTOM_6_1_1">
    <p:spTree>
      <p:nvGrpSpPr>
        <p:cNvPr id="1" name="Shape 35"/>
        <p:cNvGrpSpPr/>
        <p:nvPr/>
      </p:nvGrpSpPr>
      <p:grpSpPr>
        <a:xfrm>
          <a:off x="0" y="0"/>
          <a:ext cx="0" cy="0"/>
          <a:chOff x="0" y="0"/>
          <a:chExt cx="0" cy="0"/>
        </a:xfrm>
      </p:grpSpPr>
      <p:sp>
        <p:nvSpPr>
          <p:cNvPr id="36" name="Google Shape;36;p48"/>
          <p:cNvSpPr txBox="1">
            <a:spLocks noGrp="1"/>
          </p:cNvSpPr>
          <p:nvPr>
            <p:ph type="title"/>
          </p:nvPr>
        </p:nvSpPr>
        <p:spPr>
          <a:xfrm>
            <a:off x="4594375" y="1356150"/>
            <a:ext cx="1288200" cy="1287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72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37" name="Google Shape;37;p48"/>
          <p:cNvSpPr txBox="1">
            <a:spLocks noGrp="1"/>
          </p:cNvSpPr>
          <p:nvPr>
            <p:ph type="title" idx="2"/>
          </p:nvPr>
        </p:nvSpPr>
        <p:spPr>
          <a:xfrm>
            <a:off x="2686963" y="2587000"/>
            <a:ext cx="3195600" cy="653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jp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endParaRPr/>
          </a:p>
        </p:txBody>
      </p:sp>
      <p:sp>
        <p:nvSpPr>
          <p:cNvPr id="7" name="Google Shape;7;p39"/>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endParaRPr/>
          </a:p>
        </p:txBody>
      </p:sp>
      <p:sp>
        <p:nvSpPr>
          <p:cNvPr id="8" name="Google Shape;8;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66977925"/>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6.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hyperlink" Target="https://forms.gle/Kb6Awm9DrVeSK1cg7"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Google Shape;58;p1"/>
          <p:cNvSpPr txBox="1">
            <a:spLocks noGrp="1"/>
          </p:cNvSpPr>
          <p:nvPr>
            <p:ph type="ctrTitle"/>
          </p:nvPr>
        </p:nvSpPr>
        <p:spPr>
          <a:xfrm>
            <a:off x="1887750" y="948175"/>
            <a:ext cx="53685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a:t>Megakkart Ecommerce plan for ‘Super Festive Sale’</a:t>
            </a:r>
            <a:endParaRPr/>
          </a:p>
        </p:txBody>
      </p:sp>
      <p:grpSp>
        <p:nvGrpSpPr>
          <p:cNvPr id="59" name="Google Shape;59;p1"/>
          <p:cNvGrpSpPr/>
          <p:nvPr/>
        </p:nvGrpSpPr>
        <p:grpSpPr>
          <a:xfrm rot="-5400000">
            <a:off x="4531668" y="1145388"/>
            <a:ext cx="80672" cy="3791466"/>
            <a:chOff x="240800" y="2204795"/>
            <a:chExt cx="14075" cy="652105"/>
          </a:xfrm>
        </p:grpSpPr>
        <p:sp>
          <p:nvSpPr>
            <p:cNvPr id="60" name="Google Shape;60;p1"/>
            <p:cNvSpPr/>
            <p:nvPr/>
          </p:nvSpPr>
          <p:spPr>
            <a:xfrm>
              <a:off x="240801" y="2204795"/>
              <a:ext cx="11401" cy="545681"/>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1"/>
          <p:cNvGrpSpPr/>
          <p:nvPr/>
        </p:nvGrpSpPr>
        <p:grpSpPr>
          <a:xfrm>
            <a:off x="2278754" y="3912467"/>
            <a:ext cx="543432" cy="741197"/>
            <a:chOff x="2278754" y="3912467"/>
            <a:chExt cx="543432" cy="741197"/>
          </a:xfrm>
        </p:grpSpPr>
        <p:sp>
          <p:nvSpPr>
            <p:cNvPr id="65" name="Google Shape;65;p1"/>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1"/>
          <p:cNvGrpSpPr/>
          <p:nvPr/>
        </p:nvGrpSpPr>
        <p:grpSpPr>
          <a:xfrm>
            <a:off x="548547" y="2097130"/>
            <a:ext cx="541000" cy="741196"/>
            <a:chOff x="548547" y="2097130"/>
            <a:chExt cx="541000" cy="741196"/>
          </a:xfrm>
        </p:grpSpPr>
        <p:sp>
          <p:nvSpPr>
            <p:cNvPr id="90" name="Google Shape;90;p1"/>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 name="Google Shape;114;p1"/>
          <p:cNvGrpSpPr/>
          <p:nvPr/>
        </p:nvGrpSpPr>
        <p:grpSpPr>
          <a:xfrm>
            <a:off x="3195818" y="841369"/>
            <a:ext cx="5171654" cy="2620431"/>
            <a:chOff x="2729182" y="1660105"/>
            <a:chExt cx="1331768" cy="674795"/>
          </a:xfrm>
        </p:grpSpPr>
        <p:sp>
          <p:nvSpPr>
            <p:cNvPr id="115" name="Google Shape;115;p1"/>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3884925" y="2312800"/>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6"/>
        <p:cNvGrpSpPr/>
        <p:nvPr/>
      </p:nvGrpSpPr>
      <p:grpSpPr>
        <a:xfrm>
          <a:off x="0" y="0"/>
          <a:ext cx="0" cy="0"/>
          <a:chOff x="0" y="0"/>
          <a:chExt cx="0" cy="0"/>
        </a:xfrm>
      </p:grpSpPr>
      <p:sp>
        <p:nvSpPr>
          <p:cNvPr id="637" name="Google Shape;637;p10"/>
          <p:cNvSpPr txBox="1">
            <a:spLocks noGrp="1"/>
          </p:cNvSpPr>
          <p:nvPr>
            <p:ph type="title" idx="2"/>
          </p:nvPr>
        </p:nvSpPr>
        <p:spPr>
          <a:xfrm>
            <a:off x="291350" y="854875"/>
            <a:ext cx="8561400" cy="380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US" sz="1800">
                <a:solidFill>
                  <a:schemeClr val="lt1"/>
                </a:solidFill>
                <a:latin typeface="Arial"/>
                <a:ea typeface="Arial"/>
                <a:cs typeface="Arial"/>
                <a:sym typeface="Arial"/>
              </a:rPr>
              <a:t>			Feature Descriptions:</a:t>
            </a:r>
            <a:endParaRPr sz="1400" b="1">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b="1">
                <a:latin typeface="Arial"/>
                <a:ea typeface="Arial"/>
                <a:cs typeface="Arial"/>
                <a:sym typeface="Arial"/>
              </a:rPr>
              <a:t>Administrative: The number of administrative pages that the user visited.</a:t>
            </a:r>
            <a:endParaRPr sz="1400" b="1">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b="1">
                <a:latin typeface="Arial"/>
                <a:ea typeface="Arial"/>
                <a:cs typeface="Arial"/>
                <a:sym typeface="Arial"/>
              </a:rPr>
              <a:t>Administrative_Duration: This is the amount of time spent by the user on administrative pages.</a:t>
            </a:r>
            <a:endParaRPr sz="1400" b="1">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b="1">
                <a:latin typeface="Arial"/>
                <a:ea typeface="Arial"/>
                <a:cs typeface="Arial"/>
                <a:sym typeface="Arial"/>
              </a:rPr>
              <a:t>Informational: The number of informational pages that the user visited.</a:t>
            </a:r>
            <a:endParaRPr sz="1400" b="1">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b="1">
                <a:latin typeface="Arial"/>
                <a:ea typeface="Arial"/>
                <a:cs typeface="Arial"/>
                <a:sym typeface="Arial"/>
              </a:rPr>
              <a:t>Informational_Duration: Is the amount of time spent by the user on informational pages</a:t>
            </a:r>
            <a:endParaRPr sz="1400" b="1">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b="1">
                <a:latin typeface="Arial"/>
                <a:ea typeface="Arial"/>
                <a:cs typeface="Arial"/>
                <a:sym typeface="Arial"/>
              </a:rPr>
              <a:t>ProductRelated: The number of product-related pages the user visited.</a:t>
            </a:r>
            <a:endParaRPr sz="1400" b="1">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b="1">
                <a:latin typeface="Arial"/>
                <a:ea typeface="Arial"/>
                <a:cs typeface="Arial"/>
                <a:sym typeface="Arial"/>
              </a:rPr>
              <a:t>ProductRelated_Duration: This is the amount of time spent by the user on product-related pages.</a:t>
            </a:r>
            <a:endParaRPr sz="1400" b="1">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b="1">
                <a:latin typeface="Arial"/>
                <a:ea typeface="Arial"/>
                <a:cs typeface="Arial"/>
                <a:sym typeface="Arial"/>
              </a:rPr>
              <a:t>BounceRates: The percentage of visitors who enter the website through that page and exit without triggering any additional tasks.</a:t>
            </a:r>
            <a:endParaRPr sz="1400" b="1">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b="1">
                <a:latin typeface="Arial"/>
                <a:ea typeface="Arial"/>
                <a:cs typeface="Arial"/>
                <a:sym typeface="Arial"/>
              </a:rPr>
              <a:t>ExitRates: The percentage of pageviews on the website that ends at that specific page.</a:t>
            </a:r>
            <a:endParaRPr sz="1400" b="1">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b="1">
                <a:latin typeface="Arial"/>
                <a:ea typeface="Arial"/>
                <a:cs typeface="Arial"/>
                <a:sym typeface="Arial"/>
              </a:rPr>
              <a:t>PageValues: The average value of the page averaged over the value of the target page and/or the completion of an eCommerce transaction.</a:t>
            </a:r>
            <a:endParaRPr sz="1400" b="1">
              <a:latin typeface="Arial"/>
              <a:ea typeface="Arial"/>
              <a:cs typeface="Arial"/>
              <a:sym typeface="Arial"/>
            </a:endParaRPr>
          </a:p>
          <a:p>
            <a:pPr marL="0" lvl="0" indent="0" algn="l" rtl="0">
              <a:lnSpc>
                <a:spcPct val="115000"/>
              </a:lnSpc>
              <a:spcBef>
                <a:spcPts val="600"/>
              </a:spcBef>
              <a:spcAft>
                <a:spcPts val="600"/>
              </a:spcAft>
              <a:buSzPts val="2800"/>
              <a:buNone/>
            </a:pPr>
            <a:endParaRPr sz="1400" b="1">
              <a:latin typeface="Arial"/>
              <a:ea typeface="Arial"/>
              <a:cs typeface="Arial"/>
              <a:sym typeface="Arial"/>
            </a:endParaRPr>
          </a:p>
        </p:txBody>
      </p:sp>
      <p:grpSp>
        <p:nvGrpSpPr>
          <p:cNvPr id="638" name="Google Shape;638;p10"/>
          <p:cNvGrpSpPr/>
          <p:nvPr/>
        </p:nvGrpSpPr>
        <p:grpSpPr>
          <a:xfrm>
            <a:off x="1074617" y="3596630"/>
            <a:ext cx="543432" cy="741197"/>
            <a:chOff x="2878829" y="3023092"/>
            <a:chExt cx="543432" cy="741197"/>
          </a:xfrm>
        </p:grpSpPr>
        <p:sp>
          <p:nvSpPr>
            <p:cNvPr id="639" name="Google Shape;639;p1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3" name="Google Shape;663;p10"/>
          <p:cNvGrpSpPr/>
          <p:nvPr/>
        </p:nvGrpSpPr>
        <p:grpSpPr>
          <a:xfrm>
            <a:off x="7628229" y="968555"/>
            <a:ext cx="543432" cy="741197"/>
            <a:chOff x="2878829" y="3023092"/>
            <a:chExt cx="543432" cy="741197"/>
          </a:xfrm>
        </p:grpSpPr>
        <p:sp>
          <p:nvSpPr>
            <p:cNvPr id="664" name="Google Shape;664;p1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8" name="Google Shape;688;p10"/>
          <p:cNvGrpSpPr/>
          <p:nvPr/>
        </p:nvGrpSpPr>
        <p:grpSpPr>
          <a:xfrm>
            <a:off x="350893" y="345057"/>
            <a:ext cx="8225504" cy="4106844"/>
            <a:chOff x="350893" y="345057"/>
            <a:chExt cx="8225504" cy="4106844"/>
          </a:xfrm>
        </p:grpSpPr>
        <p:grpSp>
          <p:nvGrpSpPr>
            <p:cNvPr id="689" name="Google Shape;689;p10"/>
            <p:cNvGrpSpPr/>
            <p:nvPr/>
          </p:nvGrpSpPr>
          <p:grpSpPr>
            <a:xfrm>
              <a:off x="350893" y="345057"/>
              <a:ext cx="8225504" cy="344536"/>
              <a:chOff x="1942776" y="1722253"/>
              <a:chExt cx="2118174" cy="88722"/>
            </a:xfrm>
          </p:grpSpPr>
          <p:sp>
            <p:nvSpPr>
              <p:cNvPr id="690" name="Google Shape;690;p10"/>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0"/>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2" name="Google Shape;692;p10"/>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6"/>
        <p:cNvGrpSpPr/>
        <p:nvPr/>
      </p:nvGrpSpPr>
      <p:grpSpPr>
        <a:xfrm>
          <a:off x="0" y="0"/>
          <a:ext cx="0" cy="0"/>
          <a:chOff x="0" y="0"/>
          <a:chExt cx="0" cy="0"/>
        </a:xfrm>
      </p:grpSpPr>
      <p:sp>
        <p:nvSpPr>
          <p:cNvPr id="697" name="Google Shape;697;p11"/>
          <p:cNvSpPr txBox="1">
            <a:spLocks noGrp="1"/>
          </p:cNvSpPr>
          <p:nvPr>
            <p:ph type="title" idx="2"/>
          </p:nvPr>
        </p:nvSpPr>
        <p:spPr>
          <a:xfrm>
            <a:off x="616556" y="403035"/>
            <a:ext cx="8059611" cy="47984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2800"/>
              <a:buNone/>
            </a:pPr>
            <a:br>
              <a:rPr lang="en-US" sz="1400" b="1">
                <a:solidFill>
                  <a:schemeClr val="lt1"/>
                </a:solidFill>
                <a:latin typeface="Arial"/>
                <a:ea typeface="Arial"/>
                <a:cs typeface="Arial"/>
                <a:sym typeface="Arial"/>
              </a:rPr>
            </a:br>
            <a:br>
              <a:rPr lang="en-US" sz="1400" b="1">
                <a:solidFill>
                  <a:schemeClr val="lt1"/>
                </a:solidFill>
                <a:latin typeface="Arial"/>
                <a:ea typeface="Arial"/>
                <a:cs typeface="Arial"/>
                <a:sym typeface="Arial"/>
              </a:rPr>
            </a:br>
            <a:r>
              <a:rPr lang="en-US" sz="1400" b="1">
                <a:solidFill>
                  <a:schemeClr val="lt1"/>
                </a:solidFill>
                <a:latin typeface="Arial"/>
                <a:ea typeface="Arial"/>
                <a:cs typeface="Arial"/>
                <a:sym typeface="Arial"/>
              </a:rPr>
              <a:t>SpecialDay:</a:t>
            </a:r>
            <a:r>
              <a:rPr lang="en-US" sz="1400">
                <a:solidFill>
                  <a:schemeClr val="lt1"/>
                </a:solidFill>
                <a:latin typeface="Arial"/>
                <a:ea typeface="Arial"/>
                <a:cs typeface="Arial"/>
                <a:sym typeface="Arial"/>
              </a:rPr>
              <a:t> This value represents the closeness of the browsing date to special days or holidays (eg Mother's Day or Valentine's day) in which the transaction is more likely to be finalized. More information about how this value is calculated below.</a:t>
            </a:r>
            <a:br>
              <a:rPr lang="en-US" sz="1400">
                <a:solidFill>
                  <a:schemeClr val="lt1"/>
                </a:solidFill>
                <a:latin typeface="Calibri"/>
                <a:ea typeface="Calibri"/>
                <a:cs typeface="Calibri"/>
                <a:sym typeface="Calibri"/>
              </a:rPr>
            </a:br>
            <a:r>
              <a:rPr lang="en-US" sz="1400" b="1">
                <a:solidFill>
                  <a:schemeClr val="lt1"/>
                </a:solidFill>
                <a:latin typeface="Arial"/>
                <a:ea typeface="Arial"/>
                <a:cs typeface="Arial"/>
                <a:sym typeface="Arial"/>
              </a:rPr>
              <a:t>Month:</a:t>
            </a:r>
            <a:r>
              <a:rPr lang="en-US" sz="1400">
                <a:solidFill>
                  <a:schemeClr val="lt1"/>
                </a:solidFill>
                <a:latin typeface="Arial"/>
                <a:ea typeface="Arial"/>
                <a:cs typeface="Arial"/>
                <a:sym typeface="Arial"/>
              </a:rPr>
              <a:t> Contains the month the pageview occurred, in string form.</a:t>
            </a:r>
            <a:br>
              <a:rPr lang="en-US" sz="1400">
                <a:solidFill>
                  <a:schemeClr val="lt1"/>
                </a:solidFill>
                <a:latin typeface="Calibri"/>
                <a:ea typeface="Calibri"/>
                <a:cs typeface="Calibri"/>
                <a:sym typeface="Calibri"/>
              </a:rPr>
            </a:br>
            <a:r>
              <a:rPr lang="en-US" sz="1400" b="1">
                <a:solidFill>
                  <a:schemeClr val="lt1"/>
                </a:solidFill>
                <a:latin typeface="Arial"/>
                <a:ea typeface="Arial"/>
                <a:cs typeface="Arial"/>
                <a:sym typeface="Arial"/>
              </a:rPr>
              <a:t>OperatingSystems:</a:t>
            </a:r>
            <a:r>
              <a:rPr lang="en-US" sz="1400">
                <a:solidFill>
                  <a:schemeClr val="lt1"/>
                </a:solidFill>
                <a:latin typeface="Arial"/>
                <a:ea typeface="Arial"/>
                <a:cs typeface="Arial"/>
                <a:sym typeface="Arial"/>
              </a:rPr>
              <a:t> An integer value representing the operating system that the user was on when viewing the page.</a:t>
            </a:r>
            <a:br>
              <a:rPr lang="en-US" sz="1400">
                <a:solidFill>
                  <a:schemeClr val="lt1"/>
                </a:solidFill>
                <a:latin typeface="Calibri"/>
                <a:ea typeface="Calibri"/>
                <a:cs typeface="Calibri"/>
                <a:sym typeface="Calibri"/>
              </a:rPr>
            </a:br>
            <a:r>
              <a:rPr lang="en-US" sz="1400" b="1">
                <a:solidFill>
                  <a:schemeClr val="lt1"/>
                </a:solidFill>
                <a:latin typeface="Arial"/>
                <a:ea typeface="Arial"/>
                <a:cs typeface="Arial"/>
                <a:sym typeface="Arial"/>
              </a:rPr>
              <a:t>Browser:</a:t>
            </a:r>
            <a:r>
              <a:rPr lang="en-US" sz="1400">
                <a:solidFill>
                  <a:schemeClr val="lt1"/>
                </a:solidFill>
                <a:latin typeface="Arial"/>
                <a:ea typeface="Arial"/>
                <a:cs typeface="Arial"/>
                <a:sym typeface="Arial"/>
              </a:rPr>
              <a:t> An integer value representing the browser that the user was using to view the page.</a:t>
            </a:r>
            <a:br>
              <a:rPr lang="en-US" sz="1400">
                <a:solidFill>
                  <a:schemeClr val="lt1"/>
                </a:solidFill>
                <a:latin typeface="Calibri"/>
                <a:ea typeface="Calibri"/>
                <a:cs typeface="Calibri"/>
                <a:sym typeface="Calibri"/>
              </a:rPr>
            </a:br>
            <a:r>
              <a:rPr lang="en-US" sz="1400" b="1">
                <a:solidFill>
                  <a:schemeClr val="lt1"/>
                </a:solidFill>
                <a:latin typeface="Arial"/>
                <a:ea typeface="Arial"/>
                <a:cs typeface="Arial"/>
                <a:sym typeface="Arial"/>
              </a:rPr>
              <a:t>Region:</a:t>
            </a:r>
            <a:r>
              <a:rPr lang="en-US" sz="1400">
                <a:solidFill>
                  <a:schemeClr val="lt1"/>
                </a:solidFill>
                <a:latin typeface="Arial"/>
                <a:ea typeface="Arial"/>
                <a:cs typeface="Arial"/>
                <a:sym typeface="Arial"/>
              </a:rPr>
              <a:t> An integer value representing which region the user is located in.</a:t>
            </a:r>
            <a:br>
              <a:rPr lang="en-US" sz="1400">
                <a:solidFill>
                  <a:schemeClr val="lt1"/>
                </a:solidFill>
                <a:latin typeface="Calibri"/>
                <a:ea typeface="Calibri"/>
                <a:cs typeface="Calibri"/>
                <a:sym typeface="Calibri"/>
              </a:rPr>
            </a:br>
            <a:r>
              <a:rPr lang="en-US" sz="1400" b="1">
                <a:solidFill>
                  <a:schemeClr val="lt1"/>
                </a:solidFill>
                <a:latin typeface="Arial"/>
                <a:ea typeface="Arial"/>
                <a:cs typeface="Arial"/>
                <a:sym typeface="Arial"/>
              </a:rPr>
              <a:t>TrafficType:</a:t>
            </a:r>
            <a:r>
              <a:rPr lang="en-US" sz="1400">
                <a:solidFill>
                  <a:schemeClr val="lt1"/>
                </a:solidFill>
                <a:latin typeface="Arial"/>
                <a:ea typeface="Arial"/>
                <a:cs typeface="Arial"/>
                <a:sym typeface="Arial"/>
              </a:rPr>
              <a:t> An integer value representing what type of traffic the user is categorized into.</a:t>
            </a:r>
            <a:br>
              <a:rPr lang="en-US" sz="1400">
                <a:solidFill>
                  <a:schemeClr val="lt1"/>
                </a:solidFill>
                <a:latin typeface="Calibri"/>
                <a:ea typeface="Calibri"/>
                <a:cs typeface="Calibri"/>
                <a:sym typeface="Calibri"/>
              </a:rPr>
            </a:br>
            <a:r>
              <a:rPr lang="en-US" sz="1400" b="1">
                <a:solidFill>
                  <a:schemeClr val="lt1"/>
                </a:solidFill>
                <a:latin typeface="Arial"/>
                <a:ea typeface="Arial"/>
                <a:cs typeface="Arial"/>
                <a:sym typeface="Arial"/>
              </a:rPr>
              <a:t>VisitorType:</a:t>
            </a:r>
            <a:r>
              <a:rPr lang="en-US" sz="1400">
                <a:solidFill>
                  <a:schemeClr val="lt1"/>
                </a:solidFill>
                <a:latin typeface="Arial"/>
                <a:ea typeface="Arial"/>
                <a:cs typeface="Arial"/>
                <a:sym typeface="Arial"/>
              </a:rPr>
              <a:t> A string representing whether a visitor is New Visitor, Returning Visitor, or Other.</a:t>
            </a:r>
            <a:br>
              <a:rPr lang="en-US" sz="1800">
                <a:solidFill>
                  <a:schemeClr val="lt1"/>
                </a:solidFill>
                <a:latin typeface="Calibri"/>
                <a:ea typeface="Calibri"/>
                <a:cs typeface="Calibri"/>
                <a:sym typeface="Calibri"/>
              </a:rPr>
            </a:br>
            <a:r>
              <a:rPr lang="en-US" sz="1400" b="1">
                <a:solidFill>
                  <a:schemeClr val="lt1"/>
                </a:solidFill>
                <a:latin typeface="Arial"/>
                <a:ea typeface="Arial"/>
                <a:cs typeface="Arial"/>
                <a:sym typeface="Arial"/>
              </a:rPr>
              <a:t>Weekend:</a:t>
            </a:r>
            <a:r>
              <a:rPr lang="en-US" sz="1400">
                <a:solidFill>
                  <a:schemeClr val="lt1"/>
                </a:solidFill>
                <a:latin typeface="Arial"/>
                <a:ea typeface="Arial"/>
                <a:cs typeface="Arial"/>
                <a:sym typeface="Arial"/>
              </a:rPr>
              <a:t> A boolean representing whether the session is on a weekend.</a:t>
            </a:r>
            <a:br>
              <a:rPr lang="en-US" sz="1400">
                <a:solidFill>
                  <a:schemeClr val="lt1"/>
                </a:solidFill>
                <a:latin typeface="Calibri"/>
                <a:ea typeface="Calibri"/>
                <a:cs typeface="Calibri"/>
                <a:sym typeface="Calibri"/>
              </a:rPr>
            </a:br>
            <a:r>
              <a:rPr lang="en-US" sz="1400" b="1">
                <a:solidFill>
                  <a:schemeClr val="lt1"/>
                </a:solidFill>
                <a:latin typeface="Arial"/>
                <a:ea typeface="Arial"/>
                <a:cs typeface="Arial"/>
                <a:sym typeface="Arial"/>
              </a:rPr>
              <a:t>Revenue:</a:t>
            </a:r>
            <a:r>
              <a:rPr lang="en-US" sz="1400">
                <a:solidFill>
                  <a:schemeClr val="lt1"/>
                </a:solidFill>
                <a:latin typeface="Arial"/>
                <a:ea typeface="Arial"/>
                <a:cs typeface="Arial"/>
                <a:sym typeface="Arial"/>
              </a:rPr>
              <a:t> A boolean representing whether or not the user completed the purchase.</a:t>
            </a:r>
            <a:br>
              <a:rPr lang="en-US" sz="1800">
                <a:latin typeface="Calibri"/>
                <a:ea typeface="Calibri"/>
                <a:cs typeface="Calibri"/>
                <a:sym typeface="Calibri"/>
              </a:rPr>
            </a:br>
            <a:endParaRPr/>
          </a:p>
        </p:txBody>
      </p:sp>
      <p:grpSp>
        <p:nvGrpSpPr>
          <p:cNvPr id="698" name="Google Shape;698;p11"/>
          <p:cNvGrpSpPr/>
          <p:nvPr/>
        </p:nvGrpSpPr>
        <p:grpSpPr>
          <a:xfrm>
            <a:off x="1074617" y="3596630"/>
            <a:ext cx="543432" cy="741197"/>
            <a:chOff x="2878829" y="3023092"/>
            <a:chExt cx="543432" cy="741197"/>
          </a:xfrm>
        </p:grpSpPr>
        <p:sp>
          <p:nvSpPr>
            <p:cNvPr id="699" name="Google Shape;699;p1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3" name="Google Shape;723;p11"/>
          <p:cNvGrpSpPr/>
          <p:nvPr/>
        </p:nvGrpSpPr>
        <p:grpSpPr>
          <a:xfrm>
            <a:off x="7628229" y="968555"/>
            <a:ext cx="543432" cy="741197"/>
            <a:chOff x="2878829" y="3023092"/>
            <a:chExt cx="543432" cy="741197"/>
          </a:xfrm>
        </p:grpSpPr>
        <p:sp>
          <p:nvSpPr>
            <p:cNvPr id="724" name="Google Shape;724;p1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8" name="Google Shape;748;p11"/>
          <p:cNvGrpSpPr/>
          <p:nvPr/>
        </p:nvGrpSpPr>
        <p:grpSpPr>
          <a:xfrm>
            <a:off x="350893" y="345057"/>
            <a:ext cx="8225504" cy="4106844"/>
            <a:chOff x="350893" y="345057"/>
            <a:chExt cx="8225504" cy="4106844"/>
          </a:xfrm>
        </p:grpSpPr>
        <p:grpSp>
          <p:nvGrpSpPr>
            <p:cNvPr id="749" name="Google Shape;749;p11"/>
            <p:cNvGrpSpPr/>
            <p:nvPr/>
          </p:nvGrpSpPr>
          <p:grpSpPr>
            <a:xfrm>
              <a:off x="350893" y="345057"/>
              <a:ext cx="8225504" cy="344536"/>
              <a:chOff x="1942776" y="1722253"/>
              <a:chExt cx="2118174" cy="88722"/>
            </a:xfrm>
          </p:grpSpPr>
          <p:sp>
            <p:nvSpPr>
              <p:cNvPr id="750" name="Google Shape;750;p11"/>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2" name="Google Shape;752;p11"/>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6"/>
        <p:cNvGrpSpPr/>
        <p:nvPr/>
      </p:nvGrpSpPr>
      <p:grpSpPr>
        <a:xfrm>
          <a:off x="0" y="0"/>
          <a:ext cx="0" cy="0"/>
          <a:chOff x="0" y="0"/>
          <a:chExt cx="0" cy="0"/>
        </a:xfrm>
      </p:grpSpPr>
      <p:sp>
        <p:nvSpPr>
          <p:cNvPr id="757" name="Google Shape;757;p12"/>
          <p:cNvSpPr txBox="1">
            <a:spLocks noGrp="1"/>
          </p:cNvSpPr>
          <p:nvPr>
            <p:ph type="title"/>
          </p:nvPr>
        </p:nvSpPr>
        <p:spPr>
          <a:xfrm>
            <a:off x="3814350" y="1356150"/>
            <a:ext cx="1515300" cy="128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200"/>
              <a:buNone/>
            </a:pPr>
            <a:r>
              <a:rPr lang="en-US"/>
              <a:t>03</a:t>
            </a:r>
            <a:endParaRPr/>
          </a:p>
        </p:txBody>
      </p:sp>
      <p:sp>
        <p:nvSpPr>
          <p:cNvPr id="758" name="Google Shape;758;p12"/>
          <p:cNvSpPr txBox="1">
            <a:spLocks noGrp="1"/>
          </p:cNvSpPr>
          <p:nvPr>
            <p:ph type="title" idx="2"/>
          </p:nvPr>
        </p:nvSpPr>
        <p:spPr>
          <a:xfrm>
            <a:off x="3073050" y="2518425"/>
            <a:ext cx="2997900" cy="1077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a:t>DATA PREPARATION</a:t>
            </a:r>
            <a:endParaRPr/>
          </a:p>
          <a:p>
            <a:pPr marL="0" lvl="0" indent="0" algn="ctr" rtl="0">
              <a:lnSpc>
                <a:spcPct val="100000"/>
              </a:lnSpc>
              <a:spcBef>
                <a:spcPts val="0"/>
              </a:spcBef>
              <a:spcAft>
                <a:spcPts val="0"/>
              </a:spcAft>
              <a:buSzPts val="2800"/>
              <a:buNone/>
            </a:pPr>
            <a:endParaRPr/>
          </a:p>
        </p:txBody>
      </p:sp>
      <p:grpSp>
        <p:nvGrpSpPr>
          <p:cNvPr id="759" name="Google Shape;759;p12"/>
          <p:cNvGrpSpPr/>
          <p:nvPr/>
        </p:nvGrpSpPr>
        <p:grpSpPr>
          <a:xfrm rot="-5400000">
            <a:off x="4548073" y="2564913"/>
            <a:ext cx="80672" cy="2278871"/>
            <a:chOff x="240800" y="2433546"/>
            <a:chExt cx="14075" cy="423354"/>
          </a:xfrm>
        </p:grpSpPr>
        <p:sp>
          <p:nvSpPr>
            <p:cNvPr id="760" name="Google Shape;760;p12"/>
            <p:cNvSpPr/>
            <p:nvPr/>
          </p:nvSpPr>
          <p:spPr>
            <a:xfrm>
              <a:off x="241875" y="2433546"/>
              <a:ext cx="11398" cy="31694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2"/>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2"/>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2"/>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4" name="Google Shape;764;p12"/>
          <p:cNvGrpSpPr/>
          <p:nvPr/>
        </p:nvGrpSpPr>
        <p:grpSpPr>
          <a:xfrm rot="5400000">
            <a:off x="2989548" y="-543524"/>
            <a:ext cx="3513871" cy="6826313"/>
            <a:chOff x="4479125" y="1041049"/>
            <a:chExt cx="1112231" cy="2160773"/>
          </a:xfrm>
        </p:grpSpPr>
        <p:sp>
          <p:nvSpPr>
            <p:cNvPr id="765" name="Google Shape;765;p12"/>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2"/>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2"/>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2"/>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9" name="Google Shape;769;p12"/>
          <p:cNvGrpSpPr/>
          <p:nvPr/>
        </p:nvGrpSpPr>
        <p:grpSpPr>
          <a:xfrm>
            <a:off x="7880579" y="1374680"/>
            <a:ext cx="543432" cy="741197"/>
            <a:chOff x="2878829" y="3023092"/>
            <a:chExt cx="543432" cy="741197"/>
          </a:xfrm>
        </p:grpSpPr>
        <p:sp>
          <p:nvSpPr>
            <p:cNvPr id="770" name="Google Shape;770;p1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4" name="Google Shape;794;p12"/>
          <p:cNvGrpSpPr/>
          <p:nvPr/>
        </p:nvGrpSpPr>
        <p:grpSpPr>
          <a:xfrm>
            <a:off x="449509" y="368055"/>
            <a:ext cx="541000" cy="741196"/>
            <a:chOff x="1148622" y="1207755"/>
            <a:chExt cx="541000" cy="741196"/>
          </a:xfrm>
        </p:grpSpPr>
        <p:sp>
          <p:nvSpPr>
            <p:cNvPr id="795" name="Google Shape;795;p12"/>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2"/>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2"/>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2"/>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2"/>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2"/>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2"/>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2"/>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2"/>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2"/>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2"/>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2"/>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2"/>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2"/>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2"/>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9" name="Google Shape;819;p12"/>
          <p:cNvGrpSpPr/>
          <p:nvPr/>
        </p:nvGrpSpPr>
        <p:grpSpPr>
          <a:xfrm>
            <a:off x="7285354" y="4606955"/>
            <a:ext cx="543432" cy="741197"/>
            <a:chOff x="2878829" y="3023092"/>
            <a:chExt cx="543432" cy="741197"/>
          </a:xfrm>
        </p:grpSpPr>
        <p:sp>
          <p:nvSpPr>
            <p:cNvPr id="820" name="Google Shape;820;p1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7"/>
        <p:cNvGrpSpPr/>
        <p:nvPr/>
      </p:nvGrpSpPr>
      <p:grpSpPr>
        <a:xfrm>
          <a:off x="0" y="0"/>
          <a:ext cx="0" cy="0"/>
          <a:chOff x="0" y="0"/>
          <a:chExt cx="0" cy="0"/>
        </a:xfrm>
      </p:grpSpPr>
      <p:sp>
        <p:nvSpPr>
          <p:cNvPr id="848" name="Google Shape;848;p13"/>
          <p:cNvSpPr txBox="1">
            <a:spLocks noGrp="1"/>
          </p:cNvSpPr>
          <p:nvPr>
            <p:ph type="title" idx="2"/>
          </p:nvPr>
        </p:nvSpPr>
        <p:spPr>
          <a:xfrm>
            <a:off x="2009025" y="1709751"/>
            <a:ext cx="5461572" cy="23250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800" b="1" i="0">
                <a:solidFill>
                  <a:schemeClr val="lt1"/>
                </a:solidFill>
                <a:latin typeface="arial"/>
                <a:ea typeface="arial"/>
                <a:cs typeface="arial"/>
                <a:sym typeface="arial"/>
              </a:rPr>
              <a:t>Data cleaning was required on obtained dataset to increase overall productivity and allow for the highest quality information in decision-making</a:t>
            </a:r>
            <a:r>
              <a:rPr lang="en-US" sz="1800" b="0" i="0">
                <a:solidFill>
                  <a:schemeClr val="lt1"/>
                </a:solidFill>
                <a:latin typeface="arial"/>
                <a:ea typeface="arial"/>
                <a:cs typeface="arial"/>
                <a:sym typeface="arial"/>
              </a:rPr>
              <a:t>. </a:t>
            </a:r>
            <a:endParaRPr sz="1800">
              <a:solidFill>
                <a:schemeClr val="lt1"/>
              </a:solidFill>
            </a:endParaRPr>
          </a:p>
        </p:txBody>
      </p:sp>
      <p:grpSp>
        <p:nvGrpSpPr>
          <p:cNvPr id="849" name="Google Shape;849;p13"/>
          <p:cNvGrpSpPr/>
          <p:nvPr/>
        </p:nvGrpSpPr>
        <p:grpSpPr>
          <a:xfrm>
            <a:off x="1074617" y="3596630"/>
            <a:ext cx="543432" cy="741197"/>
            <a:chOff x="2878829" y="3023092"/>
            <a:chExt cx="543432" cy="741197"/>
          </a:xfrm>
        </p:grpSpPr>
        <p:sp>
          <p:nvSpPr>
            <p:cNvPr id="850" name="Google Shape;850;p13"/>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3"/>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3"/>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3"/>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3"/>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3"/>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3"/>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3"/>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3"/>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3"/>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3"/>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3"/>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3"/>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3"/>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3"/>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3"/>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3"/>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3"/>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3"/>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3"/>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3"/>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3"/>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3"/>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3"/>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4" name="Google Shape;874;p13"/>
          <p:cNvGrpSpPr/>
          <p:nvPr/>
        </p:nvGrpSpPr>
        <p:grpSpPr>
          <a:xfrm>
            <a:off x="7628229" y="968555"/>
            <a:ext cx="543432" cy="741197"/>
            <a:chOff x="2878829" y="3023092"/>
            <a:chExt cx="543432" cy="741197"/>
          </a:xfrm>
        </p:grpSpPr>
        <p:sp>
          <p:nvSpPr>
            <p:cNvPr id="875" name="Google Shape;875;p13"/>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3"/>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3"/>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3"/>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3"/>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3"/>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3"/>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3"/>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3"/>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3"/>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3"/>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3"/>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3"/>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3"/>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3"/>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3"/>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3"/>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3"/>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3"/>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3"/>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3"/>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3"/>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3"/>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3"/>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9" name="Google Shape;899;p13"/>
          <p:cNvGrpSpPr/>
          <p:nvPr/>
        </p:nvGrpSpPr>
        <p:grpSpPr>
          <a:xfrm>
            <a:off x="350893" y="345057"/>
            <a:ext cx="8225504" cy="4106844"/>
            <a:chOff x="350893" y="345057"/>
            <a:chExt cx="8225504" cy="4106844"/>
          </a:xfrm>
        </p:grpSpPr>
        <p:grpSp>
          <p:nvGrpSpPr>
            <p:cNvPr id="900" name="Google Shape;900;p13"/>
            <p:cNvGrpSpPr/>
            <p:nvPr/>
          </p:nvGrpSpPr>
          <p:grpSpPr>
            <a:xfrm>
              <a:off x="350893" y="345057"/>
              <a:ext cx="8225504" cy="344536"/>
              <a:chOff x="1942776" y="1722253"/>
              <a:chExt cx="2118174" cy="88722"/>
            </a:xfrm>
          </p:grpSpPr>
          <p:sp>
            <p:nvSpPr>
              <p:cNvPr id="901" name="Google Shape;901;p1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3"/>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3" name="Google Shape;903;p13"/>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7"/>
        <p:cNvGrpSpPr/>
        <p:nvPr/>
      </p:nvGrpSpPr>
      <p:grpSpPr>
        <a:xfrm>
          <a:off x="0" y="0"/>
          <a:ext cx="0" cy="0"/>
          <a:chOff x="0" y="0"/>
          <a:chExt cx="0" cy="0"/>
        </a:xfrm>
      </p:grpSpPr>
      <p:sp>
        <p:nvSpPr>
          <p:cNvPr id="908" name="Google Shape;908;p14"/>
          <p:cNvSpPr txBox="1">
            <a:spLocks noGrp="1"/>
          </p:cNvSpPr>
          <p:nvPr>
            <p:ph type="title" idx="2"/>
          </p:nvPr>
        </p:nvSpPr>
        <p:spPr>
          <a:xfrm>
            <a:off x="2009025" y="882503"/>
            <a:ext cx="5461572" cy="39352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800">
                <a:solidFill>
                  <a:schemeClr val="lt1"/>
                </a:solidFill>
              </a:rPr>
              <a:t> &gt; For consistent and Correct data for analysis, unnecessary columns removed.</a:t>
            </a:r>
            <a:br>
              <a:rPr lang="en-US" sz="1800">
                <a:solidFill>
                  <a:schemeClr val="lt1"/>
                </a:solidFill>
              </a:rPr>
            </a:br>
            <a:br>
              <a:rPr lang="en-US" sz="1800">
                <a:solidFill>
                  <a:schemeClr val="lt1"/>
                </a:solidFill>
              </a:rPr>
            </a:br>
            <a:r>
              <a:rPr lang="en-US" sz="1800">
                <a:solidFill>
                  <a:schemeClr val="lt1"/>
                </a:solidFill>
              </a:rPr>
              <a:t>&gt; For consistent and Correct data for analysis, unnecessary rows removed.</a:t>
            </a:r>
            <a:br>
              <a:rPr lang="en-US" sz="1800">
                <a:solidFill>
                  <a:schemeClr val="lt1"/>
                </a:solidFill>
              </a:rPr>
            </a:br>
            <a:br>
              <a:rPr lang="en-US" sz="1800">
                <a:solidFill>
                  <a:schemeClr val="lt1"/>
                </a:solidFill>
              </a:rPr>
            </a:br>
            <a:r>
              <a:rPr lang="en-US" sz="1800">
                <a:solidFill>
                  <a:schemeClr val="lt1"/>
                </a:solidFill>
              </a:rPr>
              <a:t>&gt; For consistent and Correct data for analysis scaling was performed on data set.</a:t>
            </a:r>
            <a:br>
              <a:rPr lang="en-US" sz="1800">
                <a:solidFill>
                  <a:schemeClr val="lt1"/>
                </a:solidFill>
              </a:rPr>
            </a:br>
            <a:br>
              <a:rPr lang="en-US" sz="1800">
                <a:solidFill>
                  <a:schemeClr val="lt1"/>
                </a:solidFill>
              </a:rPr>
            </a:br>
            <a:r>
              <a:rPr lang="en-US" sz="1800">
                <a:solidFill>
                  <a:schemeClr val="lt1"/>
                </a:solidFill>
              </a:rPr>
              <a:t>&gt; For proper formatting data type is converted to relevant data type</a:t>
            </a:r>
            <a:br>
              <a:rPr lang="en-US" sz="1800">
                <a:solidFill>
                  <a:schemeClr val="lt1"/>
                </a:solidFill>
              </a:rPr>
            </a:br>
            <a:r>
              <a:rPr lang="en-US" sz="1800">
                <a:solidFill>
                  <a:schemeClr val="lt1"/>
                </a:solidFill>
              </a:rPr>
              <a:t> </a:t>
            </a:r>
            <a:br>
              <a:rPr lang="en-US" sz="1800">
                <a:solidFill>
                  <a:schemeClr val="lt1"/>
                </a:solidFill>
              </a:rPr>
            </a:br>
            <a:r>
              <a:rPr lang="en-US" sz="1800">
                <a:solidFill>
                  <a:schemeClr val="lt1"/>
                </a:solidFill>
              </a:rPr>
              <a:t>&gt; Data records where page view was 0 but duration was valid, were replaced with nearest neighbor values .</a:t>
            </a:r>
            <a:br>
              <a:rPr lang="en-US" sz="1800">
                <a:solidFill>
                  <a:schemeClr val="lt1"/>
                </a:solidFill>
              </a:rPr>
            </a:br>
            <a:br>
              <a:rPr lang="en-US" sz="1800">
                <a:solidFill>
                  <a:schemeClr val="lt1"/>
                </a:solidFill>
              </a:rPr>
            </a:br>
            <a:r>
              <a:rPr lang="en-US" sz="1800">
                <a:solidFill>
                  <a:schemeClr val="lt1"/>
                </a:solidFill>
              </a:rPr>
              <a:t>&gt; </a:t>
            </a:r>
            <a:br>
              <a:rPr lang="en-US" sz="1800">
                <a:solidFill>
                  <a:schemeClr val="lt1"/>
                </a:solidFill>
              </a:rPr>
            </a:br>
            <a:endParaRPr sz="1800">
              <a:solidFill>
                <a:schemeClr val="lt1"/>
              </a:solidFill>
            </a:endParaRPr>
          </a:p>
        </p:txBody>
      </p:sp>
      <p:grpSp>
        <p:nvGrpSpPr>
          <p:cNvPr id="909" name="Google Shape;909;p14"/>
          <p:cNvGrpSpPr/>
          <p:nvPr/>
        </p:nvGrpSpPr>
        <p:grpSpPr>
          <a:xfrm>
            <a:off x="1074617" y="3596630"/>
            <a:ext cx="543432" cy="741197"/>
            <a:chOff x="2878829" y="3023092"/>
            <a:chExt cx="543432" cy="741197"/>
          </a:xfrm>
        </p:grpSpPr>
        <p:sp>
          <p:nvSpPr>
            <p:cNvPr id="910" name="Google Shape;910;p1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4" name="Google Shape;934;p14"/>
          <p:cNvGrpSpPr/>
          <p:nvPr/>
        </p:nvGrpSpPr>
        <p:grpSpPr>
          <a:xfrm>
            <a:off x="7628229" y="968555"/>
            <a:ext cx="543432" cy="741197"/>
            <a:chOff x="2878829" y="3023092"/>
            <a:chExt cx="543432" cy="741197"/>
          </a:xfrm>
        </p:grpSpPr>
        <p:sp>
          <p:nvSpPr>
            <p:cNvPr id="935" name="Google Shape;935;p1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9" name="Google Shape;959;p14"/>
          <p:cNvGrpSpPr/>
          <p:nvPr/>
        </p:nvGrpSpPr>
        <p:grpSpPr>
          <a:xfrm>
            <a:off x="350893" y="345057"/>
            <a:ext cx="8225504" cy="4106844"/>
            <a:chOff x="350893" y="345057"/>
            <a:chExt cx="8225504" cy="4106844"/>
          </a:xfrm>
        </p:grpSpPr>
        <p:grpSp>
          <p:nvGrpSpPr>
            <p:cNvPr id="960" name="Google Shape;960;p14"/>
            <p:cNvGrpSpPr/>
            <p:nvPr/>
          </p:nvGrpSpPr>
          <p:grpSpPr>
            <a:xfrm>
              <a:off x="350893" y="345057"/>
              <a:ext cx="8225504" cy="344536"/>
              <a:chOff x="1942776" y="1722253"/>
              <a:chExt cx="2118174" cy="88722"/>
            </a:xfrm>
          </p:grpSpPr>
          <p:sp>
            <p:nvSpPr>
              <p:cNvPr id="961" name="Google Shape;961;p14"/>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4"/>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3" name="Google Shape;963;p14"/>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7"/>
        <p:cNvGrpSpPr/>
        <p:nvPr/>
      </p:nvGrpSpPr>
      <p:grpSpPr>
        <a:xfrm>
          <a:off x="0" y="0"/>
          <a:ext cx="0" cy="0"/>
          <a:chOff x="0" y="0"/>
          <a:chExt cx="0" cy="0"/>
        </a:xfrm>
      </p:grpSpPr>
      <p:sp>
        <p:nvSpPr>
          <p:cNvPr id="968" name="Google Shape;968;p15"/>
          <p:cNvSpPr txBox="1">
            <a:spLocks noGrp="1"/>
          </p:cNvSpPr>
          <p:nvPr>
            <p:ph type="title"/>
          </p:nvPr>
        </p:nvSpPr>
        <p:spPr>
          <a:xfrm>
            <a:off x="4594375" y="1356150"/>
            <a:ext cx="1288200" cy="1287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200"/>
              <a:buNone/>
            </a:pPr>
            <a:r>
              <a:rPr lang="en-US"/>
              <a:t>04</a:t>
            </a:r>
            <a:endParaRPr/>
          </a:p>
        </p:txBody>
      </p:sp>
      <p:sp>
        <p:nvSpPr>
          <p:cNvPr id="969" name="Google Shape;969;p15"/>
          <p:cNvSpPr txBox="1">
            <a:spLocks noGrp="1"/>
          </p:cNvSpPr>
          <p:nvPr>
            <p:ph type="title" idx="2"/>
          </p:nvPr>
        </p:nvSpPr>
        <p:spPr>
          <a:xfrm>
            <a:off x="2686963" y="2587000"/>
            <a:ext cx="3195600" cy="653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US"/>
              <a:t>EXPLORATORY DATA ANALYSIS</a:t>
            </a:r>
            <a:br>
              <a:rPr lang="en-US"/>
            </a:br>
            <a:endParaRPr/>
          </a:p>
        </p:txBody>
      </p:sp>
      <p:grpSp>
        <p:nvGrpSpPr>
          <p:cNvPr id="970" name="Google Shape;970;p15"/>
          <p:cNvGrpSpPr/>
          <p:nvPr/>
        </p:nvGrpSpPr>
        <p:grpSpPr>
          <a:xfrm>
            <a:off x="6010074" y="1528625"/>
            <a:ext cx="80672" cy="1487545"/>
            <a:chOff x="240800" y="2580554"/>
            <a:chExt cx="14075" cy="276346"/>
          </a:xfrm>
        </p:grpSpPr>
        <p:sp>
          <p:nvSpPr>
            <p:cNvPr id="971" name="Google Shape;971;p15"/>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1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5" name="Google Shape;975;p15"/>
          <p:cNvGrpSpPr/>
          <p:nvPr/>
        </p:nvGrpSpPr>
        <p:grpSpPr>
          <a:xfrm rot="10800000">
            <a:off x="6807254" y="4077830"/>
            <a:ext cx="543432" cy="741197"/>
            <a:chOff x="2878829" y="3023092"/>
            <a:chExt cx="543432" cy="741197"/>
          </a:xfrm>
        </p:grpSpPr>
        <p:sp>
          <p:nvSpPr>
            <p:cNvPr id="976" name="Google Shape;976;p1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0" name="Google Shape;1000;p15"/>
          <p:cNvGrpSpPr/>
          <p:nvPr/>
        </p:nvGrpSpPr>
        <p:grpSpPr>
          <a:xfrm rot="10800000">
            <a:off x="1239817" y="2482080"/>
            <a:ext cx="543432" cy="741197"/>
            <a:chOff x="2878829" y="3023092"/>
            <a:chExt cx="543432" cy="741197"/>
          </a:xfrm>
        </p:grpSpPr>
        <p:sp>
          <p:nvSpPr>
            <p:cNvPr id="1001" name="Google Shape;1001;p1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5" name="Google Shape;1025;p15"/>
          <p:cNvGrpSpPr/>
          <p:nvPr/>
        </p:nvGrpSpPr>
        <p:grpSpPr>
          <a:xfrm flipH="1">
            <a:off x="5875692" y="285902"/>
            <a:ext cx="2956954" cy="4721744"/>
            <a:chOff x="4479125" y="1041049"/>
            <a:chExt cx="935952" cy="1494601"/>
          </a:xfrm>
        </p:grpSpPr>
        <p:sp>
          <p:nvSpPr>
            <p:cNvPr id="1026" name="Google Shape;1026;p15"/>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5"/>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3"/>
        <p:cNvGrpSpPr/>
        <p:nvPr/>
      </p:nvGrpSpPr>
      <p:grpSpPr>
        <a:xfrm>
          <a:off x="0" y="0"/>
          <a:ext cx="0" cy="0"/>
          <a:chOff x="0" y="0"/>
          <a:chExt cx="0" cy="0"/>
        </a:xfrm>
      </p:grpSpPr>
      <p:sp>
        <p:nvSpPr>
          <p:cNvPr id="1034" name="Google Shape;1034;p16"/>
          <p:cNvSpPr txBox="1">
            <a:spLocks noGrp="1"/>
          </p:cNvSpPr>
          <p:nvPr>
            <p:ph type="title" idx="2"/>
          </p:nvPr>
        </p:nvSpPr>
        <p:spPr>
          <a:xfrm>
            <a:off x="556223" y="3384637"/>
            <a:ext cx="8109312" cy="19732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800" b="1" i="0">
                <a:solidFill>
                  <a:schemeClr val="lt1"/>
                </a:solidFill>
                <a:latin typeface="arial"/>
                <a:ea typeface="arial"/>
                <a:cs typeface="arial"/>
                <a:sym typeface="arial"/>
              </a:rPr>
              <a:t>Data</a:t>
            </a:r>
            <a:r>
              <a:rPr lang="en-US" sz="1800" b="0" i="0">
                <a:solidFill>
                  <a:schemeClr val="lt1"/>
                </a:solidFill>
                <a:latin typeface="arial"/>
                <a:ea typeface="arial"/>
                <a:cs typeface="arial"/>
                <a:sym typeface="arial"/>
              </a:rPr>
              <a:t> </a:t>
            </a:r>
            <a:endParaRPr sz="1800">
              <a:solidFill>
                <a:schemeClr val="lt1"/>
              </a:solidFill>
            </a:endParaRPr>
          </a:p>
        </p:txBody>
      </p:sp>
      <p:grpSp>
        <p:nvGrpSpPr>
          <p:cNvPr id="1035" name="Google Shape;1035;p16"/>
          <p:cNvGrpSpPr/>
          <p:nvPr/>
        </p:nvGrpSpPr>
        <p:grpSpPr>
          <a:xfrm>
            <a:off x="1074617" y="3596630"/>
            <a:ext cx="543432" cy="741197"/>
            <a:chOff x="2878829" y="3023092"/>
            <a:chExt cx="543432" cy="741197"/>
          </a:xfrm>
        </p:grpSpPr>
        <p:sp>
          <p:nvSpPr>
            <p:cNvPr id="1036" name="Google Shape;1036;p1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0" name="Google Shape;1060;p16"/>
          <p:cNvGrpSpPr/>
          <p:nvPr/>
        </p:nvGrpSpPr>
        <p:grpSpPr>
          <a:xfrm>
            <a:off x="7628229" y="968555"/>
            <a:ext cx="543432" cy="741197"/>
            <a:chOff x="2878829" y="3023092"/>
            <a:chExt cx="543432" cy="741197"/>
          </a:xfrm>
        </p:grpSpPr>
        <p:sp>
          <p:nvSpPr>
            <p:cNvPr id="1061" name="Google Shape;1061;p1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1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1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1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1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1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1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5" name="Google Shape;1085;p16"/>
          <p:cNvGrpSpPr/>
          <p:nvPr/>
        </p:nvGrpSpPr>
        <p:grpSpPr>
          <a:xfrm>
            <a:off x="350893" y="345057"/>
            <a:ext cx="8225504" cy="4106844"/>
            <a:chOff x="350893" y="345057"/>
            <a:chExt cx="8225504" cy="4106844"/>
          </a:xfrm>
        </p:grpSpPr>
        <p:grpSp>
          <p:nvGrpSpPr>
            <p:cNvPr id="1086" name="Google Shape;1086;p16"/>
            <p:cNvGrpSpPr/>
            <p:nvPr/>
          </p:nvGrpSpPr>
          <p:grpSpPr>
            <a:xfrm>
              <a:off x="350893" y="345057"/>
              <a:ext cx="8225504" cy="344536"/>
              <a:chOff x="1942776" y="1722253"/>
              <a:chExt cx="2118174" cy="88722"/>
            </a:xfrm>
          </p:grpSpPr>
          <p:sp>
            <p:nvSpPr>
              <p:cNvPr id="1087" name="Google Shape;1087;p1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6"/>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9" name="Google Shape;1089;p16"/>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90" name="Google Shape;1090;p16"/>
          <p:cNvPicPr preferRelativeResize="0"/>
          <p:nvPr/>
        </p:nvPicPr>
        <p:blipFill rotWithShape="1">
          <a:blip r:embed="rId4">
            <a:alphaModFix/>
          </a:blip>
          <a:srcRect/>
          <a:stretch/>
        </p:blipFill>
        <p:spPr>
          <a:xfrm>
            <a:off x="350898" y="130144"/>
            <a:ext cx="3884582" cy="2195143"/>
          </a:xfrm>
          <a:prstGeom prst="rect">
            <a:avLst/>
          </a:prstGeom>
          <a:noFill/>
          <a:ln>
            <a:noFill/>
          </a:ln>
        </p:spPr>
      </p:pic>
      <p:pic>
        <p:nvPicPr>
          <p:cNvPr id="1091" name="Google Shape;1091;p16"/>
          <p:cNvPicPr preferRelativeResize="0"/>
          <p:nvPr/>
        </p:nvPicPr>
        <p:blipFill rotWithShape="1">
          <a:blip r:embed="rId5">
            <a:alphaModFix/>
          </a:blip>
          <a:srcRect/>
          <a:stretch/>
        </p:blipFill>
        <p:spPr>
          <a:xfrm>
            <a:off x="4571991" y="115158"/>
            <a:ext cx="4124654" cy="2225110"/>
          </a:xfrm>
          <a:prstGeom prst="rect">
            <a:avLst/>
          </a:prstGeom>
          <a:noFill/>
          <a:ln>
            <a:noFill/>
          </a:ln>
        </p:spPr>
      </p:pic>
      <p:pic>
        <p:nvPicPr>
          <p:cNvPr id="1092" name="Google Shape;1092;p16"/>
          <p:cNvPicPr preferRelativeResize="0"/>
          <p:nvPr/>
        </p:nvPicPr>
        <p:blipFill rotWithShape="1">
          <a:blip r:embed="rId6">
            <a:alphaModFix/>
          </a:blip>
          <a:srcRect/>
          <a:stretch/>
        </p:blipFill>
        <p:spPr>
          <a:xfrm>
            <a:off x="2309051" y="2571745"/>
            <a:ext cx="3838575" cy="2405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061"/>
        <p:cNvGrpSpPr/>
        <p:nvPr/>
      </p:nvGrpSpPr>
      <p:grpSpPr>
        <a:xfrm>
          <a:off x="0" y="0"/>
          <a:ext cx="0" cy="0"/>
          <a:chOff x="0" y="0"/>
          <a:chExt cx="0" cy="0"/>
        </a:xfrm>
      </p:grpSpPr>
      <p:sp>
        <p:nvSpPr>
          <p:cNvPr id="1063" name="Google Shape;1063;p49"/>
          <p:cNvSpPr txBox="1">
            <a:spLocks noGrp="1"/>
          </p:cNvSpPr>
          <p:nvPr>
            <p:ph type="title"/>
          </p:nvPr>
        </p:nvSpPr>
        <p:spPr>
          <a:xfrm>
            <a:off x="1618048" y="547218"/>
            <a:ext cx="7209089" cy="4596282"/>
          </a:xfrm>
          <a:prstGeom prst="rect">
            <a:avLst/>
          </a:prstGeom>
        </p:spPr>
        <p:txBody>
          <a:bodyPr spcFirstLastPara="1" wrap="square" lIns="91425" tIns="91425" rIns="91425" bIns="91425" anchor="t" anchorCtr="0">
            <a:noAutofit/>
          </a:bodyPr>
          <a:lstStyle/>
          <a:p>
            <a:pPr algn="l"/>
            <a:r>
              <a:rPr lang="en-IN" sz="1800" dirty="0">
                <a:solidFill>
                  <a:schemeClr val="bg1"/>
                </a:solidFill>
              </a:rPr>
              <a:t>We can draw following inference from previous graphs –</a:t>
            </a:r>
            <a:br>
              <a:rPr lang="en-IN" sz="1800" dirty="0">
                <a:solidFill>
                  <a:schemeClr val="bg1"/>
                </a:solidFill>
              </a:rPr>
            </a:br>
            <a:r>
              <a:rPr lang="en-IN" sz="1800" dirty="0">
                <a:solidFill>
                  <a:schemeClr val="bg1"/>
                </a:solidFill>
              </a:rPr>
              <a:t> </a:t>
            </a:r>
            <a:br>
              <a:rPr lang="en-IN" sz="1800" dirty="0">
                <a:solidFill>
                  <a:schemeClr val="bg1"/>
                </a:solidFill>
              </a:rPr>
            </a:br>
            <a:r>
              <a:rPr lang="en-IN" sz="1800" dirty="0">
                <a:solidFill>
                  <a:schemeClr val="bg1"/>
                </a:solidFill>
              </a:rPr>
              <a:t> &gt; Only 20% or less new visitors can be seen throughout the year.</a:t>
            </a:r>
            <a:br>
              <a:rPr lang="en-IN" sz="1800" dirty="0">
                <a:solidFill>
                  <a:schemeClr val="bg1"/>
                </a:solidFill>
              </a:rPr>
            </a:br>
            <a:br>
              <a:rPr lang="en-IN" sz="1800" dirty="0">
                <a:solidFill>
                  <a:schemeClr val="bg1"/>
                </a:solidFill>
              </a:rPr>
            </a:br>
            <a:r>
              <a:rPr lang="en-IN" sz="1800" dirty="0">
                <a:solidFill>
                  <a:schemeClr val="bg1"/>
                </a:solidFill>
              </a:rPr>
              <a:t> &gt; Despite being a festive month we are unable to acquire good number visitors/sales</a:t>
            </a:r>
            <a:br>
              <a:rPr lang="en-IN" sz="1800" dirty="0">
                <a:solidFill>
                  <a:schemeClr val="bg1"/>
                </a:solidFill>
              </a:rPr>
            </a:br>
            <a:r>
              <a:rPr lang="en-IN" sz="1800" dirty="0">
                <a:solidFill>
                  <a:schemeClr val="bg1"/>
                </a:solidFill>
              </a:rPr>
              <a:t>   in February. </a:t>
            </a:r>
            <a:r>
              <a:rPr lang="en-IN" sz="1800" dirty="0" err="1">
                <a:solidFill>
                  <a:schemeClr val="bg1"/>
                </a:solidFill>
              </a:rPr>
              <a:t>Infact</a:t>
            </a:r>
            <a:r>
              <a:rPr lang="en-IN" sz="1800" dirty="0">
                <a:solidFill>
                  <a:schemeClr val="bg1"/>
                </a:solidFill>
              </a:rPr>
              <a:t>, it is the lowest.</a:t>
            </a:r>
            <a:br>
              <a:rPr lang="en-IN" sz="1800" dirty="0">
                <a:solidFill>
                  <a:schemeClr val="bg1"/>
                </a:solidFill>
              </a:rPr>
            </a:br>
            <a:br>
              <a:rPr lang="en-IN" sz="1800" dirty="0">
                <a:solidFill>
                  <a:schemeClr val="bg1"/>
                </a:solidFill>
              </a:rPr>
            </a:br>
            <a:r>
              <a:rPr lang="en-IN" sz="1800" dirty="0">
                <a:solidFill>
                  <a:schemeClr val="bg1"/>
                </a:solidFill>
              </a:rPr>
              <a:t>&gt; The highest number of visitors can be seen in May. However, November   </a:t>
            </a:r>
            <a:br>
              <a:rPr lang="en-IN" sz="1800" dirty="0">
                <a:solidFill>
                  <a:schemeClr val="bg1"/>
                </a:solidFill>
              </a:rPr>
            </a:br>
            <a:r>
              <a:rPr lang="en-IN" sz="1800" dirty="0">
                <a:solidFill>
                  <a:schemeClr val="bg1"/>
                </a:solidFill>
              </a:rPr>
              <a:t>   is the highest revenue generating month with second most number of visitors .  </a:t>
            </a:r>
            <a:br>
              <a:rPr lang="en-IN" sz="1800" dirty="0">
                <a:solidFill>
                  <a:schemeClr val="bg1"/>
                </a:solidFill>
              </a:rPr>
            </a:br>
            <a:r>
              <a:rPr lang="en-IN" sz="1800" dirty="0">
                <a:solidFill>
                  <a:schemeClr val="bg1"/>
                </a:solidFill>
              </a:rPr>
              <a:t>   Both are festive months.</a:t>
            </a:r>
            <a:br>
              <a:rPr lang="en-IN" sz="1800" dirty="0">
                <a:solidFill>
                  <a:schemeClr val="bg1"/>
                </a:solidFill>
              </a:rPr>
            </a:br>
            <a:br>
              <a:rPr lang="en-IN" sz="1800" dirty="0">
                <a:solidFill>
                  <a:schemeClr val="bg1"/>
                </a:solidFill>
              </a:rPr>
            </a:br>
            <a:r>
              <a:rPr lang="en-US" sz="1800" dirty="0"/>
              <a:t>&gt; It is been seen that in the month of February, there is highest percentage of returning visitors out of total visitors, but revenue generation is very low</a:t>
            </a:r>
            <a:br>
              <a:rPr lang="en-US" sz="1800" dirty="0"/>
            </a:br>
            <a:br>
              <a:rPr lang="en-US" sz="1800" dirty="0"/>
            </a:br>
            <a:br>
              <a:rPr lang="en-IN" sz="1800" dirty="0">
                <a:solidFill>
                  <a:schemeClr val="bg1"/>
                </a:solidFill>
              </a:rPr>
            </a:br>
            <a:br>
              <a:rPr lang="en-IN" sz="1800" dirty="0">
                <a:solidFill>
                  <a:schemeClr val="bg1"/>
                </a:solidFill>
              </a:rPr>
            </a:br>
            <a:endParaRPr lang="en-IN" sz="1800" dirty="0">
              <a:solidFill>
                <a:schemeClr val="bg1"/>
              </a:solidFill>
            </a:endParaRPr>
          </a:p>
        </p:txBody>
      </p:sp>
      <p:grpSp>
        <p:nvGrpSpPr>
          <p:cNvPr id="1069" name="Google Shape;1069;p49"/>
          <p:cNvGrpSpPr/>
          <p:nvPr/>
        </p:nvGrpSpPr>
        <p:grpSpPr>
          <a:xfrm>
            <a:off x="1074617" y="3596630"/>
            <a:ext cx="543432" cy="741197"/>
            <a:chOff x="2878829" y="3023092"/>
            <a:chExt cx="543432" cy="741197"/>
          </a:xfrm>
        </p:grpSpPr>
        <p:sp>
          <p:nvSpPr>
            <p:cNvPr id="1070" name="Google Shape;1070;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1" name="Google Shape;1071;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2" name="Google Shape;1072;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3" name="Google Shape;1073;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4" name="Google Shape;1074;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5" name="Google Shape;1075;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6" name="Google Shape;1076;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7" name="Google Shape;1077;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8" name="Google Shape;1078;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9" name="Google Shape;1079;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0" name="Google Shape;1080;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1" name="Google Shape;1081;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2" name="Google Shape;1082;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3" name="Google Shape;1083;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4" name="Google Shape;1084;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5" name="Google Shape;1085;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6" name="Google Shape;1086;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7" name="Google Shape;1087;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8" name="Google Shape;1088;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9" name="Google Shape;1089;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0" name="Google Shape;1090;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1" name="Google Shape;1091;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2" name="Google Shape;1092;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3" name="Google Shape;1093;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94" name="Google Shape;1094;p49"/>
          <p:cNvGrpSpPr/>
          <p:nvPr/>
        </p:nvGrpSpPr>
        <p:grpSpPr>
          <a:xfrm>
            <a:off x="7628229" y="968555"/>
            <a:ext cx="543432" cy="741197"/>
            <a:chOff x="2878829" y="3023092"/>
            <a:chExt cx="543432" cy="741197"/>
          </a:xfrm>
        </p:grpSpPr>
        <p:sp>
          <p:nvSpPr>
            <p:cNvPr id="1095" name="Google Shape;1095;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6" name="Google Shape;1096;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7" name="Google Shape;1097;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8" name="Google Shape;1098;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9" name="Google Shape;1099;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0" name="Google Shape;1100;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1" name="Google Shape;1101;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3" name="Google Shape;1113;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4" name="Google Shape;1114;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5" name="Google Shape;1115;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6" name="Google Shape;1116;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119" name="Google Shape;1119;p49"/>
          <p:cNvGrpSpPr/>
          <p:nvPr/>
        </p:nvGrpSpPr>
        <p:grpSpPr>
          <a:xfrm>
            <a:off x="350893" y="345057"/>
            <a:ext cx="8225504" cy="4106844"/>
            <a:chOff x="350893" y="345057"/>
            <a:chExt cx="8225504" cy="4106844"/>
          </a:xfrm>
        </p:grpSpPr>
        <p:grpSp>
          <p:nvGrpSpPr>
            <p:cNvPr id="1120" name="Google Shape;1120;p49"/>
            <p:cNvGrpSpPr/>
            <p:nvPr/>
          </p:nvGrpSpPr>
          <p:grpSpPr>
            <a:xfrm>
              <a:off x="350893" y="345057"/>
              <a:ext cx="8225504" cy="344536"/>
              <a:chOff x="1942776" y="1722253"/>
              <a:chExt cx="2118174" cy="88722"/>
            </a:xfrm>
          </p:grpSpPr>
          <p:sp>
            <p:nvSpPr>
              <p:cNvPr id="1121" name="Google Shape;1121;p4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2" name="Google Shape;1122;p4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123" name="Google Shape;1123;p49"/>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070558942"/>
      </p:ext>
    </p:extLst>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pic>
        <p:nvPicPr>
          <p:cNvPr id="1157" name="Google Shape;1157;g18c16d9d6a6_0_10"/>
          <p:cNvPicPr preferRelativeResize="0"/>
          <p:nvPr/>
        </p:nvPicPr>
        <p:blipFill>
          <a:blip r:embed="rId3">
            <a:alphaModFix/>
          </a:blip>
          <a:stretch>
            <a:fillRect/>
          </a:stretch>
        </p:blipFill>
        <p:spPr>
          <a:xfrm>
            <a:off x="720725" y="129325"/>
            <a:ext cx="7238775" cy="3203900"/>
          </a:xfrm>
          <a:prstGeom prst="rect">
            <a:avLst/>
          </a:prstGeom>
          <a:noFill/>
          <a:ln>
            <a:noFill/>
          </a:ln>
        </p:spPr>
      </p:pic>
      <p:sp>
        <p:nvSpPr>
          <p:cNvPr id="1158" name="Google Shape;1158;g18c16d9d6a6_0_10"/>
          <p:cNvSpPr txBox="1"/>
          <p:nvPr/>
        </p:nvSpPr>
        <p:spPr>
          <a:xfrm>
            <a:off x="139650" y="3692400"/>
            <a:ext cx="8864700" cy="1134900"/>
          </a:xfrm>
          <a:prstGeom prst="rect">
            <a:avLst/>
          </a:prstGeom>
          <a:noFill/>
          <a:ln>
            <a:noFill/>
          </a:ln>
        </p:spPr>
        <p:txBody>
          <a:bodyPr spcFirstLastPara="1" wrap="square" lIns="91425" tIns="91425" rIns="91425" bIns="91425" anchor="t" anchorCtr="0">
            <a:normAutofit fontScale="47500" lnSpcReduction="20000"/>
          </a:bodyPr>
          <a:lstStyle/>
          <a:p>
            <a:pPr marL="0" marR="0" lvl="0" indent="0" algn="l" rtl="0">
              <a:lnSpc>
                <a:spcPct val="100000"/>
              </a:lnSpc>
              <a:spcBef>
                <a:spcPts val="0"/>
              </a:spcBef>
              <a:spcAft>
                <a:spcPts val="0"/>
              </a:spcAft>
              <a:buClr>
                <a:srgbClr val="000000"/>
              </a:buClr>
              <a:buSzPts val="700"/>
              <a:buFont typeface="Arial"/>
              <a:buNone/>
            </a:pPr>
            <a:r>
              <a:rPr lang="en-US" sz="7200" dirty="0">
                <a:solidFill>
                  <a:schemeClr val="lt1"/>
                </a:solidFill>
                <a:latin typeface="Oswald"/>
                <a:ea typeface="Oswald"/>
                <a:cs typeface="Oswald"/>
                <a:sym typeface="Oswald"/>
              </a:rPr>
              <a:t>More the informational pages visited, more the visitors are inclined to do purchase.</a:t>
            </a:r>
            <a:endParaRPr sz="7200" dirty="0">
              <a:solidFill>
                <a:schemeClr val="lt1"/>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ct val="155555"/>
              <a:buFont typeface="Arial"/>
              <a:buNone/>
            </a:pPr>
            <a:endParaRPr sz="1800" dirty="0">
              <a:solidFill>
                <a:schemeClr val="lt1"/>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9F8EBE9-A80F-F0A6-F098-F9E9EF5F8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51" y="878810"/>
            <a:ext cx="5750304" cy="3385879"/>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063;p49">
            <a:extLst>
              <a:ext uri="{FF2B5EF4-FFF2-40B4-BE49-F238E27FC236}">
                <a16:creationId xmlns:a16="http://schemas.microsoft.com/office/drawing/2014/main" id="{A1D207DA-E5E3-8E22-6DF8-6A7680F167C2}"/>
              </a:ext>
            </a:extLst>
          </p:cNvPr>
          <p:cNvSpPr txBox="1">
            <a:spLocks noGrp="1"/>
          </p:cNvSpPr>
          <p:nvPr>
            <p:ph type="title"/>
          </p:nvPr>
        </p:nvSpPr>
        <p:spPr>
          <a:xfrm>
            <a:off x="6301401" y="1017033"/>
            <a:ext cx="2419410" cy="3970850"/>
          </a:xfrm>
          <a:prstGeom prst="rect">
            <a:avLst/>
          </a:prstGeom>
        </p:spPr>
        <p:txBody>
          <a:bodyPr spcFirstLastPara="1" wrap="square" lIns="91425" tIns="91425" rIns="91425" bIns="91425" anchor="t" anchorCtr="0">
            <a:noAutofit/>
          </a:bodyPr>
          <a:lstStyle/>
          <a:p>
            <a:pPr algn="l"/>
            <a:br>
              <a:rPr lang="en-IN" sz="1800" dirty="0">
                <a:solidFill>
                  <a:schemeClr val="bg1"/>
                </a:solidFill>
              </a:rPr>
            </a:br>
            <a:r>
              <a:rPr lang="en-IN" sz="1800" dirty="0">
                <a:solidFill>
                  <a:schemeClr val="bg1"/>
                </a:solidFill>
              </a:rPr>
              <a:t>&gt; Higher the </a:t>
            </a:r>
            <a:r>
              <a:rPr lang="en-IN" sz="1800" dirty="0" err="1">
                <a:solidFill>
                  <a:schemeClr val="bg1"/>
                </a:solidFill>
              </a:rPr>
              <a:t>pagevalue</a:t>
            </a:r>
            <a:r>
              <a:rPr lang="en-IN" sz="1800" dirty="0">
                <a:solidFill>
                  <a:schemeClr val="bg1"/>
                </a:solidFill>
              </a:rPr>
              <a:t> of pages, higher is the chance of revenue generation.</a:t>
            </a:r>
            <a:br>
              <a:rPr lang="en-IN" sz="1800" dirty="0">
                <a:solidFill>
                  <a:schemeClr val="bg1"/>
                </a:solidFill>
              </a:rPr>
            </a:br>
            <a:r>
              <a:rPr lang="en-IN" sz="1800" dirty="0">
                <a:solidFill>
                  <a:schemeClr val="bg1"/>
                </a:solidFill>
              </a:rPr>
              <a:t>Hence when customer visits a page with low page value, they should be referred to similar </a:t>
            </a:r>
            <a:r>
              <a:rPr lang="en-IN" sz="1800" dirty="0" err="1">
                <a:solidFill>
                  <a:schemeClr val="bg1"/>
                </a:solidFill>
              </a:rPr>
              <a:t>productswith</a:t>
            </a:r>
            <a:r>
              <a:rPr lang="en-IN" sz="1800" dirty="0">
                <a:solidFill>
                  <a:schemeClr val="bg1"/>
                </a:solidFill>
              </a:rPr>
              <a:t> high page value.</a:t>
            </a:r>
          </a:p>
        </p:txBody>
      </p:sp>
    </p:spTree>
    <p:extLst>
      <p:ext uri="{BB962C8B-B14F-4D97-AF65-F5344CB8AC3E}">
        <p14:creationId xmlns:p14="http://schemas.microsoft.com/office/powerpoint/2010/main" val="7548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
          <p:cNvSpPr txBox="1">
            <a:spLocks noGrp="1"/>
          </p:cNvSpPr>
          <p:nvPr>
            <p:ph type="title"/>
          </p:nvPr>
        </p:nvSpPr>
        <p:spPr>
          <a:xfrm>
            <a:off x="4939700" y="1288261"/>
            <a:ext cx="1905300" cy="9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t>MISSION STATEMENT</a:t>
            </a:r>
            <a:endParaRPr/>
          </a:p>
        </p:txBody>
      </p:sp>
      <p:sp>
        <p:nvSpPr>
          <p:cNvPr id="123" name="Google Shape;123;p2"/>
          <p:cNvSpPr txBox="1">
            <a:spLocks noGrp="1"/>
          </p:cNvSpPr>
          <p:nvPr>
            <p:ph type="body" idx="1"/>
          </p:nvPr>
        </p:nvSpPr>
        <p:spPr>
          <a:xfrm>
            <a:off x="4939699" y="2182538"/>
            <a:ext cx="3762111" cy="268246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Analyze and provide predictive model from historical data of businesses to discover interesting transactional patterns of different customers and their demographics and other interesting insights to increase revenue for ‘Super Festive Sale’</a:t>
            </a:r>
            <a:endParaRPr/>
          </a:p>
        </p:txBody>
      </p:sp>
      <p:grpSp>
        <p:nvGrpSpPr>
          <p:cNvPr id="124" name="Google Shape;124;p2"/>
          <p:cNvGrpSpPr/>
          <p:nvPr/>
        </p:nvGrpSpPr>
        <p:grpSpPr>
          <a:xfrm>
            <a:off x="4531661" y="1212050"/>
            <a:ext cx="80672" cy="2276412"/>
            <a:chOff x="240800" y="2465374"/>
            <a:chExt cx="14075" cy="391526"/>
          </a:xfrm>
        </p:grpSpPr>
        <p:sp>
          <p:nvSpPr>
            <p:cNvPr id="125" name="Google Shape;125;p2"/>
            <p:cNvSpPr/>
            <p:nvPr/>
          </p:nvSpPr>
          <p:spPr>
            <a:xfrm>
              <a:off x="240800" y="2465374"/>
              <a:ext cx="11401" cy="28510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29" name="Google Shape;129;p2"/>
          <p:cNvPicPr preferRelativeResize="0"/>
          <p:nvPr/>
        </p:nvPicPr>
        <p:blipFill rotWithShape="1">
          <a:blip r:embed="rId4">
            <a:alphaModFix/>
          </a:blip>
          <a:srcRect/>
          <a:stretch/>
        </p:blipFill>
        <p:spPr>
          <a:xfrm>
            <a:off x="1016400" y="1024899"/>
            <a:ext cx="3259200" cy="3093700"/>
          </a:xfrm>
          <a:prstGeom prst="rect">
            <a:avLst/>
          </a:prstGeom>
          <a:noFill/>
          <a:ln>
            <a:noFill/>
          </a:ln>
        </p:spPr>
      </p:pic>
      <p:grpSp>
        <p:nvGrpSpPr>
          <p:cNvPr id="130" name="Google Shape;130;p2"/>
          <p:cNvGrpSpPr/>
          <p:nvPr/>
        </p:nvGrpSpPr>
        <p:grpSpPr>
          <a:xfrm>
            <a:off x="396318" y="1228088"/>
            <a:ext cx="8426679" cy="2929625"/>
            <a:chOff x="1890971" y="1788200"/>
            <a:chExt cx="2169979" cy="754416"/>
          </a:xfrm>
        </p:grpSpPr>
        <p:sp>
          <p:nvSpPr>
            <p:cNvPr id="131" name="Google Shape;131;p2"/>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2"/>
          <p:cNvGrpSpPr/>
          <p:nvPr/>
        </p:nvGrpSpPr>
        <p:grpSpPr>
          <a:xfrm rot="10800000" flipH="1">
            <a:off x="7880579" y="2059155"/>
            <a:ext cx="543432" cy="741197"/>
            <a:chOff x="2278754" y="3912467"/>
            <a:chExt cx="543432" cy="741197"/>
          </a:xfrm>
        </p:grpSpPr>
        <p:sp>
          <p:nvSpPr>
            <p:cNvPr id="135" name="Google Shape;135;p2"/>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 name="Google Shape;159;p2"/>
          <p:cNvGrpSpPr/>
          <p:nvPr/>
        </p:nvGrpSpPr>
        <p:grpSpPr>
          <a:xfrm rot="10800000" flipH="1">
            <a:off x="6150372" y="3874493"/>
            <a:ext cx="541000" cy="741196"/>
            <a:chOff x="548547" y="2097130"/>
            <a:chExt cx="541000" cy="741196"/>
          </a:xfrm>
        </p:grpSpPr>
        <p:sp>
          <p:nvSpPr>
            <p:cNvPr id="160" name="Google Shape;160;p2"/>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063;p49">
            <a:extLst>
              <a:ext uri="{FF2B5EF4-FFF2-40B4-BE49-F238E27FC236}">
                <a16:creationId xmlns:a16="http://schemas.microsoft.com/office/drawing/2014/main" id="{4A64DD23-3F54-68C3-C296-3DF86D4CFA23}"/>
              </a:ext>
            </a:extLst>
          </p:cNvPr>
          <p:cNvSpPr txBox="1">
            <a:spLocks noGrp="1"/>
          </p:cNvSpPr>
          <p:nvPr>
            <p:ph type="title" idx="2"/>
          </p:nvPr>
        </p:nvSpPr>
        <p:spPr>
          <a:xfrm>
            <a:off x="5022273" y="879764"/>
            <a:ext cx="3804863" cy="3969895"/>
          </a:xfrm>
          <a:prstGeom prst="rect">
            <a:avLst/>
          </a:prstGeom>
        </p:spPr>
        <p:txBody>
          <a:bodyPr spcFirstLastPara="1" wrap="square" lIns="91425" tIns="91425" rIns="91425" bIns="91425" anchor="t" anchorCtr="0">
            <a:noAutofit/>
          </a:bodyPr>
          <a:lstStyle/>
          <a:p>
            <a:r>
              <a:rPr lang="en-US" sz="1800" b="1" i="0" dirty="0">
                <a:solidFill>
                  <a:schemeClr val="bg1"/>
                </a:solidFill>
                <a:effectLst/>
                <a:latin typeface="Oswald" panose="00000500000000000000" pitchFamily="2" charset="0"/>
              </a:rPr>
              <a:t>Maximum revenue concentration is at lower bounce rate and lower exit rate, which is expected.</a:t>
            </a:r>
            <a:br>
              <a:rPr lang="en-US" sz="1800" b="1" i="0" dirty="0">
                <a:solidFill>
                  <a:schemeClr val="bg1"/>
                </a:solidFill>
                <a:effectLst/>
                <a:latin typeface="Oswald" panose="00000500000000000000" pitchFamily="2" charset="0"/>
              </a:rPr>
            </a:br>
            <a:br>
              <a:rPr lang="en-US" sz="1800" b="1" i="0" dirty="0">
                <a:solidFill>
                  <a:schemeClr val="bg1"/>
                </a:solidFill>
                <a:effectLst/>
                <a:latin typeface="Oswald" panose="00000500000000000000" pitchFamily="2" charset="0"/>
              </a:rPr>
            </a:br>
            <a:r>
              <a:rPr lang="en-US" sz="1800" b="1" i="0" dirty="0">
                <a:solidFill>
                  <a:schemeClr val="bg1"/>
                </a:solidFill>
                <a:effectLst/>
                <a:latin typeface="Oswald" panose="00000500000000000000" pitchFamily="2" charset="0"/>
              </a:rPr>
              <a:t>Sessions where customers visit pages with higher exit/bounce rates needs to be hooked(show relevant ads, give offers etc.)</a:t>
            </a:r>
            <a:br>
              <a:rPr lang="en-US" sz="1800" b="1" i="0" dirty="0">
                <a:solidFill>
                  <a:srgbClr val="000000"/>
                </a:solidFill>
                <a:effectLst/>
                <a:latin typeface="Oswald" panose="00000500000000000000" pitchFamily="2" charset="0"/>
              </a:rPr>
            </a:br>
            <a:endParaRPr lang="en-IN" sz="1800" dirty="0">
              <a:solidFill>
                <a:schemeClr val="bg1"/>
              </a:solidFill>
              <a:latin typeface="Oswald" panose="00000500000000000000" pitchFamily="2" charset="0"/>
            </a:endParaRPr>
          </a:p>
        </p:txBody>
      </p:sp>
      <p:pic>
        <p:nvPicPr>
          <p:cNvPr id="2054" name="Picture 6">
            <a:extLst>
              <a:ext uri="{FF2B5EF4-FFF2-40B4-BE49-F238E27FC236}">
                <a16:creationId xmlns:a16="http://schemas.microsoft.com/office/drawing/2014/main" id="{B0CEE7CD-6C03-D3AC-38D2-789D66ED0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621" y="789708"/>
            <a:ext cx="3651797" cy="340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53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4029AF9-52E8-DB5F-58CC-B6602FF38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42444"/>
            <a:ext cx="4262437" cy="2366962"/>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063;p49">
            <a:extLst>
              <a:ext uri="{FF2B5EF4-FFF2-40B4-BE49-F238E27FC236}">
                <a16:creationId xmlns:a16="http://schemas.microsoft.com/office/drawing/2014/main" id="{D15E630D-9D32-1646-BAFD-6C79251AFFA2}"/>
              </a:ext>
            </a:extLst>
          </p:cNvPr>
          <p:cNvSpPr txBox="1">
            <a:spLocks noGrp="1"/>
          </p:cNvSpPr>
          <p:nvPr>
            <p:ph type="title"/>
          </p:nvPr>
        </p:nvSpPr>
        <p:spPr>
          <a:xfrm>
            <a:off x="5105398" y="630381"/>
            <a:ext cx="3865419" cy="3864449"/>
          </a:xfrm>
          <a:prstGeom prst="rect">
            <a:avLst/>
          </a:prstGeom>
        </p:spPr>
        <p:txBody>
          <a:bodyPr spcFirstLastPara="1" wrap="square" lIns="91425" tIns="91425" rIns="91425" bIns="91425" anchor="t" anchorCtr="0">
            <a:noAutofit/>
          </a:bodyPr>
          <a:lstStyle/>
          <a:p>
            <a:pPr algn="l"/>
            <a:br>
              <a:rPr lang="en-IN" sz="1800" dirty="0">
                <a:solidFill>
                  <a:schemeClr val="bg1"/>
                </a:solidFill>
              </a:rPr>
            </a:br>
            <a:r>
              <a:rPr lang="en-IN" sz="1600" dirty="0">
                <a:solidFill>
                  <a:schemeClr val="bg1"/>
                </a:solidFill>
                <a:latin typeface="Oswald" panose="00000500000000000000" pitchFamily="2" charset="0"/>
              </a:rPr>
              <a:t>&gt; </a:t>
            </a:r>
            <a:r>
              <a:rPr lang="en-US" sz="1800" b="1" dirty="0">
                <a:solidFill>
                  <a:schemeClr val="bg1"/>
                </a:solidFill>
                <a:latin typeface="Oswald" panose="00000500000000000000" pitchFamily="2" charset="0"/>
              </a:rPr>
              <a:t>Region 1 has highest number of visitors. but region 9 has highest percentage of successful transactions despite having less number of visitors.</a:t>
            </a:r>
            <a:br>
              <a:rPr lang="en-US" sz="1800" b="1" dirty="0">
                <a:solidFill>
                  <a:schemeClr val="bg1"/>
                </a:solidFill>
                <a:latin typeface="Oswald" panose="00000500000000000000" pitchFamily="2" charset="0"/>
              </a:rPr>
            </a:br>
            <a:br>
              <a:rPr lang="en-US" sz="1800" b="1" dirty="0">
                <a:solidFill>
                  <a:schemeClr val="bg1"/>
                </a:solidFill>
                <a:latin typeface="Oswald" panose="00000500000000000000" pitchFamily="2" charset="0"/>
              </a:rPr>
            </a:br>
            <a:r>
              <a:rPr lang="en-US" sz="1800" b="1" dirty="0">
                <a:solidFill>
                  <a:schemeClr val="bg1"/>
                </a:solidFill>
                <a:latin typeface="Oswald" panose="00000500000000000000" pitchFamily="2" charset="0"/>
              </a:rPr>
              <a:t>&gt; Region 8 has the lowest rate of revenue generation and needs to be taken care of.</a:t>
            </a:r>
            <a:br>
              <a:rPr lang="en-US" sz="1800" b="1" dirty="0">
                <a:solidFill>
                  <a:schemeClr val="bg1"/>
                </a:solidFill>
                <a:latin typeface="Oswald" panose="00000500000000000000" pitchFamily="2" charset="0"/>
              </a:rPr>
            </a:br>
            <a:endParaRPr lang="en-IN" sz="1800" b="1" dirty="0">
              <a:solidFill>
                <a:schemeClr val="bg1"/>
              </a:solidFill>
              <a:latin typeface="Oswald" panose="00000500000000000000" pitchFamily="2" charset="0"/>
            </a:endParaRPr>
          </a:p>
        </p:txBody>
      </p:sp>
      <p:pic>
        <p:nvPicPr>
          <p:cNvPr id="3076" name="Picture 4">
            <a:extLst>
              <a:ext uri="{FF2B5EF4-FFF2-40B4-BE49-F238E27FC236}">
                <a16:creationId xmlns:a16="http://schemas.microsoft.com/office/drawing/2014/main" id="{6C8B318F-D29A-B9FD-80DA-3BB4AC221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571750"/>
            <a:ext cx="4248150" cy="236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156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2"/>
        <p:cNvGrpSpPr/>
        <p:nvPr/>
      </p:nvGrpSpPr>
      <p:grpSpPr>
        <a:xfrm>
          <a:off x="0" y="0"/>
          <a:ext cx="0" cy="0"/>
          <a:chOff x="0" y="0"/>
          <a:chExt cx="0" cy="0"/>
        </a:xfrm>
      </p:grpSpPr>
      <p:sp>
        <p:nvSpPr>
          <p:cNvPr id="1163" name="Google Shape;1163;p18"/>
          <p:cNvSpPr txBox="1">
            <a:spLocks noGrp="1"/>
          </p:cNvSpPr>
          <p:nvPr>
            <p:ph type="title"/>
          </p:nvPr>
        </p:nvSpPr>
        <p:spPr>
          <a:xfrm>
            <a:off x="4707800" y="2147125"/>
            <a:ext cx="1212000" cy="1050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200"/>
              <a:buNone/>
            </a:pPr>
            <a:r>
              <a:rPr lang="en-US"/>
              <a:t>05</a:t>
            </a:r>
            <a:endParaRPr/>
          </a:p>
        </p:txBody>
      </p:sp>
      <p:sp>
        <p:nvSpPr>
          <p:cNvPr id="1164" name="Google Shape;1164;p18"/>
          <p:cNvSpPr txBox="1">
            <a:spLocks noGrp="1"/>
          </p:cNvSpPr>
          <p:nvPr>
            <p:ph type="title" idx="2"/>
          </p:nvPr>
        </p:nvSpPr>
        <p:spPr>
          <a:xfrm>
            <a:off x="2897650" y="2147125"/>
            <a:ext cx="1696500" cy="971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US" dirty="0"/>
              <a:t>MODELLING</a:t>
            </a:r>
            <a:endParaRPr dirty="0"/>
          </a:p>
        </p:txBody>
      </p:sp>
      <p:grpSp>
        <p:nvGrpSpPr>
          <p:cNvPr id="1165" name="Google Shape;1165;p18"/>
          <p:cNvGrpSpPr/>
          <p:nvPr/>
        </p:nvGrpSpPr>
        <p:grpSpPr>
          <a:xfrm>
            <a:off x="6165674" y="1972188"/>
            <a:ext cx="80672" cy="1321569"/>
            <a:chOff x="240800" y="2611388"/>
            <a:chExt cx="14075" cy="245512"/>
          </a:xfrm>
        </p:grpSpPr>
        <p:sp>
          <p:nvSpPr>
            <p:cNvPr id="1166" name="Google Shape;1166;p18"/>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18"/>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8"/>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8"/>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0" name="Google Shape;1170;p18"/>
          <p:cNvGrpSpPr/>
          <p:nvPr/>
        </p:nvGrpSpPr>
        <p:grpSpPr>
          <a:xfrm>
            <a:off x="6817704" y="321305"/>
            <a:ext cx="543432" cy="741197"/>
            <a:chOff x="2878829" y="3023092"/>
            <a:chExt cx="543432" cy="741197"/>
          </a:xfrm>
        </p:grpSpPr>
        <p:sp>
          <p:nvSpPr>
            <p:cNvPr id="1171" name="Google Shape;1171;p1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1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1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1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1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1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1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1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1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1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1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1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1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1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1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1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1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1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1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1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5" name="Google Shape;1195;p18"/>
          <p:cNvGrpSpPr/>
          <p:nvPr/>
        </p:nvGrpSpPr>
        <p:grpSpPr>
          <a:xfrm>
            <a:off x="8153509" y="3884130"/>
            <a:ext cx="541000" cy="741196"/>
            <a:chOff x="1148622" y="1207755"/>
            <a:chExt cx="541000" cy="741196"/>
          </a:xfrm>
        </p:grpSpPr>
        <p:sp>
          <p:nvSpPr>
            <p:cNvPr id="1196" name="Google Shape;1196;p18"/>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18"/>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18"/>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18"/>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18"/>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18"/>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18"/>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18"/>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18"/>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18"/>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18"/>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18"/>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18"/>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18"/>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18"/>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18"/>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18"/>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18"/>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18"/>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18"/>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18"/>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18"/>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18"/>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18"/>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0" name="Google Shape;1220;p18"/>
          <p:cNvGrpSpPr/>
          <p:nvPr/>
        </p:nvGrpSpPr>
        <p:grpSpPr>
          <a:xfrm>
            <a:off x="1041029" y="1062505"/>
            <a:ext cx="543432" cy="741197"/>
            <a:chOff x="2878829" y="3023092"/>
            <a:chExt cx="543432" cy="741197"/>
          </a:xfrm>
        </p:grpSpPr>
        <p:sp>
          <p:nvSpPr>
            <p:cNvPr id="1221" name="Google Shape;1221;p1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1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1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1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1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1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1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1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1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1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1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1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1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1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1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1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1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1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1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1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1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1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1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1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5" name="Google Shape;1245;p18"/>
          <p:cNvSpPr/>
          <p:nvPr/>
        </p:nvSpPr>
        <p:spPr>
          <a:xfrm>
            <a:off x="5780399" y="4749726"/>
            <a:ext cx="137651" cy="13755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6" name="Google Shape;1246;p18"/>
          <p:cNvGrpSpPr/>
          <p:nvPr/>
        </p:nvGrpSpPr>
        <p:grpSpPr>
          <a:xfrm rot="5400000">
            <a:off x="3093517" y="311552"/>
            <a:ext cx="2956954" cy="4721744"/>
            <a:chOff x="4479125" y="1041049"/>
            <a:chExt cx="935952" cy="1494601"/>
          </a:xfrm>
        </p:grpSpPr>
        <p:sp>
          <p:nvSpPr>
            <p:cNvPr id="1247" name="Google Shape;1247;p18"/>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18"/>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18"/>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18"/>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C652-9F74-85CB-F837-8E97BC316A3C}"/>
              </a:ext>
            </a:extLst>
          </p:cNvPr>
          <p:cNvSpPr>
            <a:spLocks noGrp="1"/>
          </p:cNvSpPr>
          <p:nvPr>
            <p:ph type="title"/>
          </p:nvPr>
        </p:nvSpPr>
        <p:spPr/>
        <p:txBody>
          <a:bodyPr/>
          <a:lstStyle/>
          <a:p>
            <a:r>
              <a:rPr lang="en-IN" dirty="0"/>
              <a:t>Modelling Algorithms</a:t>
            </a:r>
          </a:p>
        </p:txBody>
      </p:sp>
      <p:sp>
        <p:nvSpPr>
          <p:cNvPr id="3" name="Text Placeholder 2">
            <a:extLst>
              <a:ext uri="{FF2B5EF4-FFF2-40B4-BE49-F238E27FC236}">
                <a16:creationId xmlns:a16="http://schemas.microsoft.com/office/drawing/2014/main" id="{E349E296-491D-780C-14F7-E0C5C47C0CB2}"/>
              </a:ext>
            </a:extLst>
          </p:cNvPr>
          <p:cNvSpPr>
            <a:spLocks noGrp="1"/>
          </p:cNvSpPr>
          <p:nvPr>
            <p:ph type="body" idx="1"/>
          </p:nvPr>
        </p:nvSpPr>
        <p:spPr/>
        <p:txBody>
          <a:bodyPr/>
          <a:lstStyle/>
          <a:p>
            <a:r>
              <a:rPr lang="en-US" sz="1800" b="0" i="0" dirty="0">
                <a:solidFill>
                  <a:schemeClr val="bg1"/>
                </a:solidFill>
                <a:effectLst/>
                <a:latin typeface="IBM Plex Sans" panose="020B0604020202020204" pitchFamily="34" charset="0"/>
              </a:rPr>
              <a:t>Logistic regression estimates the probability of an event occurring, such as voted or didn’t vote, based on a given dataset of independent variables. Since the outcome is a probability, the dependent variable is bounded between 0 and 1. </a:t>
            </a:r>
          </a:p>
          <a:p>
            <a:endParaRPr lang="en-US" sz="1800" dirty="0">
              <a:solidFill>
                <a:schemeClr val="bg1"/>
              </a:solidFill>
              <a:latin typeface="IBM Plex Sans" panose="020B0604020202020204" pitchFamily="34" charset="0"/>
            </a:endParaRPr>
          </a:p>
          <a:p>
            <a:r>
              <a:rPr lang="en-US" sz="1800" dirty="0">
                <a:solidFill>
                  <a:schemeClr val="bg1"/>
                </a:solidFill>
                <a:latin typeface="IBM Plex Sans" panose="020B0604020202020204" pitchFamily="34" charset="0"/>
              </a:rPr>
              <a:t>Decision Tree is a Supervised learning technique that can be used for both classification and Regression problems</a:t>
            </a:r>
          </a:p>
          <a:p>
            <a:pPr marL="139700" indent="0">
              <a:buNone/>
            </a:pPr>
            <a:endParaRPr lang="en-US" sz="1800" dirty="0">
              <a:solidFill>
                <a:schemeClr val="bg1"/>
              </a:solidFill>
              <a:latin typeface="IBM Plex Sans" panose="020B0604020202020204" pitchFamily="34" charset="0"/>
            </a:endParaRPr>
          </a:p>
          <a:p>
            <a:r>
              <a:rPr lang="en-US" sz="1800" dirty="0">
                <a:solidFill>
                  <a:schemeClr val="bg1"/>
                </a:solidFill>
                <a:latin typeface="IBM Plex Sans" panose="020B0604020202020204" pitchFamily="34" charset="0"/>
              </a:rPr>
              <a:t>SVM algorithms use a set of mathematical functions that are defined as the kernel. The function of kernel is to take data as input and transform it into the required form.</a:t>
            </a:r>
          </a:p>
          <a:p>
            <a:endParaRPr lang="en-US" sz="1800" dirty="0">
              <a:solidFill>
                <a:schemeClr val="bg1"/>
              </a:solidFill>
              <a:latin typeface="IBM Plex Sans" panose="020B0604020202020204" pitchFamily="34" charset="0"/>
            </a:endParaRPr>
          </a:p>
          <a:p>
            <a:pPr marL="139700" indent="0">
              <a:buNone/>
            </a:pPr>
            <a:endParaRPr lang="en-IN" sz="1800" dirty="0">
              <a:solidFill>
                <a:schemeClr val="bg1"/>
              </a:solidFill>
            </a:endParaRPr>
          </a:p>
        </p:txBody>
      </p:sp>
    </p:spTree>
    <p:extLst>
      <p:ext uri="{BB962C8B-B14F-4D97-AF65-F5344CB8AC3E}">
        <p14:creationId xmlns:p14="http://schemas.microsoft.com/office/powerpoint/2010/main" val="4168578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4"/>
        <p:cNvGrpSpPr/>
        <p:nvPr/>
      </p:nvGrpSpPr>
      <p:grpSpPr>
        <a:xfrm>
          <a:off x="0" y="0"/>
          <a:ext cx="0" cy="0"/>
          <a:chOff x="0" y="0"/>
          <a:chExt cx="0" cy="0"/>
        </a:xfrm>
      </p:grpSpPr>
      <p:sp>
        <p:nvSpPr>
          <p:cNvPr id="1315" name="Google Shape;1315;p20"/>
          <p:cNvSpPr txBox="1">
            <a:spLocks noGrp="1"/>
          </p:cNvSpPr>
          <p:nvPr>
            <p:ph type="title"/>
          </p:nvPr>
        </p:nvSpPr>
        <p:spPr>
          <a:xfrm>
            <a:off x="3894750" y="2751750"/>
            <a:ext cx="1354500" cy="945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200"/>
              <a:buNone/>
            </a:pPr>
            <a:r>
              <a:rPr lang="en-US"/>
              <a:t>06</a:t>
            </a:r>
            <a:endParaRPr/>
          </a:p>
        </p:txBody>
      </p:sp>
      <p:sp>
        <p:nvSpPr>
          <p:cNvPr id="1316" name="Google Shape;1316;p20"/>
          <p:cNvSpPr txBox="1">
            <a:spLocks noGrp="1"/>
          </p:cNvSpPr>
          <p:nvPr>
            <p:ph type="title" idx="2"/>
          </p:nvPr>
        </p:nvSpPr>
        <p:spPr>
          <a:xfrm>
            <a:off x="2646000" y="1855999"/>
            <a:ext cx="3852000" cy="51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MODEL EVALUATION</a:t>
            </a:r>
            <a:endParaRPr/>
          </a:p>
        </p:txBody>
      </p:sp>
      <p:grpSp>
        <p:nvGrpSpPr>
          <p:cNvPr id="1317" name="Google Shape;1317;p20"/>
          <p:cNvGrpSpPr/>
          <p:nvPr/>
        </p:nvGrpSpPr>
        <p:grpSpPr>
          <a:xfrm rot="-5400000">
            <a:off x="4547304" y="1438194"/>
            <a:ext cx="80672" cy="2114732"/>
            <a:chOff x="240800" y="2464039"/>
            <a:chExt cx="14075" cy="392861"/>
          </a:xfrm>
        </p:grpSpPr>
        <p:sp>
          <p:nvSpPr>
            <p:cNvPr id="1318" name="Google Shape;1318;p20"/>
            <p:cNvSpPr/>
            <p:nvPr/>
          </p:nvSpPr>
          <p:spPr>
            <a:xfrm>
              <a:off x="241877" y="2464039"/>
              <a:ext cx="11398" cy="28646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2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2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2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2" name="Google Shape;1322;p20"/>
          <p:cNvGrpSpPr/>
          <p:nvPr/>
        </p:nvGrpSpPr>
        <p:grpSpPr>
          <a:xfrm rot="10800000">
            <a:off x="7376654" y="4068330"/>
            <a:ext cx="543432" cy="741197"/>
            <a:chOff x="2878829" y="3023092"/>
            <a:chExt cx="543432" cy="741197"/>
          </a:xfrm>
        </p:grpSpPr>
        <p:sp>
          <p:nvSpPr>
            <p:cNvPr id="1323" name="Google Shape;1323;p2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2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2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2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2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2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2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2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2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2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2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2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2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2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2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2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2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2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2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2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2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2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2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2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7" name="Google Shape;1347;p20"/>
          <p:cNvGrpSpPr/>
          <p:nvPr/>
        </p:nvGrpSpPr>
        <p:grpSpPr>
          <a:xfrm rot="10800000">
            <a:off x="1239817" y="2482080"/>
            <a:ext cx="543432" cy="741197"/>
            <a:chOff x="2878829" y="3023092"/>
            <a:chExt cx="543432" cy="741197"/>
          </a:xfrm>
        </p:grpSpPr>
        <p:sp>
          <p:nvSpPr>
            <p:cNvPr id="1348" name="Google Shape;1348;p2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2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2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2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2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2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2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2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2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2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2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2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2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2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2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2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2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2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2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2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2" name="Google Shape;1372;p20"/>
          <p:cNvGrpSpPr/>
          <p:nvPr/>
        </p:nvGrpSpPr>
        <p:grpSpPr>
          <a:xfrm rot="10800000">
            <a:off x="5508492" y="210877"/>
            <a:ext cx="2956954" cy="4721744"/>
            <a:chOff x="4479125" y="1041049"/>
            <a:chExt cx="935952" cy="1494601"/>
          </a:xfrm>
        </p:grpSpPr>
        <p:sp>
          <p:nvSpPr>
            <p:cNvPr id="1373" name="Google Shape;1373;p20"/>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20"/>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20"/>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20"/>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7" name="Google Shape;1377;p20"/>
          <p:cNvGrpSpPr/>
          <p:nvPr/>
        </p:nvGrpSpPr>
        <p:grpSpPr>
          <a:xfrm rot="5400000">
            <a:off x="324423" y="1692067"/>
            <a:ext cx="3136243" cy="1938564"/>
            <a:chOff x="4479125" y="1922025"/>
            <a:chExt cx="992671" cy="613625"/>
          </a:xfrm>
        </p:grpSpPr>
        <p:sp>
          <p:nvSpPr>
            <p:cNvPr id="1378" name="Google Shape;1378;p20"/>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20"/>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20"/>
            <p:cNvSpPr/>
            <p:nvPr/>
          </p:nvSpPr>
          <p:spPr>
            <a:xfrm>
              <a:off x="5436703" y="1983702"/>
              <a:ext cx="35093" cy="36164"/>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20"/>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2" name="Google Shape;1382;p20"/>
          <p:cNvGrpSpPr/>
          <p:nvPr/>
        </p:nvGrpSpPr>
        <p:grpSpPr>
          <a:xfrm rot="10800000">
            <a:off x="6221992" y="352030"/>
            <a:ext cx="543432" cy="741197"/>
            <a:chOff x="2878829" y="3023092"/>
            <a:chExt cx="543432" cy="741197"/>
          </a:xfrm>
        </p:grpSpPr>
        <p:sp>
          <p:nvSpPr>
            <p:cNvPr id="1383" name="Google Shape;1383;p2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2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2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2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2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2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2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2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2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2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2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2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2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2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2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2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2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2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2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2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2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2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2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2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21"/>
          <p:cNvSpPr txBox="1">
            <a:spLocks noGrp="1"/>
          </p:cNvSpPr>
          <p:nvPr>
            <p:ph type="title" idx="2"/>
          </p:nvPr>
        </p:nvSpPr>
        <p:spPr>
          <a:xfrm>
            <a:off x="2686963" y="2587000"/>
            <a:ext cx="3195600" cy="653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br>
              <a:rPr lang="en-US"/>
            </a:br>
            <a:endParaRPr/>
          </a:p>
        </p:txBody>
      </p:sp>
      <p:grpSp>
        <p:nvGrpSpPr>
          <p:cNvPr id="1412" name="Google Shape;1412;p21"/>
          <p:cNvGrpSpPr/>
          <p:nvPr/>
        </p:nvGrpSpPr>
        <p:grpSpPr>
          <a:xfrm rot="10800000">
            <a:off x="6807254" y="4077830"/>
            <a:ext cx="543432" cy="741197"/>
            <a:chOff x="2878829" y="3023092"/>
            <a:chExt cx="543432" cy="741197"/>
          </a:xfrm>
        </p:grpSpPr>
        <p:sp>
          <p:nvSpPr>
            <p:cNvPr id="1413" name="Google Shape;1413;p2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2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2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2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2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2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2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2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2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2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2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2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2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2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2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2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2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2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2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2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2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7" name="Google Shape;1437;p21"/>
          <p:cNvGrpSpPr/>
          <p:nvPr/>
        </p:nvGrpSpPr>
        <p:grpSpPr>
          <a:xfrm rot="10800000">
            <a:off x="1239817" y="2482080"/>
            <a:ext cx="543432" cy="741197"/>
            <a:chOff x="2878829" y="3023092"/>
            <a:chExt cx="543432" cy="741197"/>
          </a:xfrm>
        </p:grpSpPr>
        <p:sp>
          <p:nvSpPr>
            <p:cNvPr id="1438" name="Google Shape;1438;p2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2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2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2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2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2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2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2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2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2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2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2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2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2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2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2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2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2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2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2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2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2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2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2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2" name="Google Shape;1462;p21"/>
          <p:cNvGrpSpPr/>
          <p:nvPr/>
        </p:nvGrpSpPr>
        <p:grpSpPr>
          <a:xfrm flipH="1">
            <a:off x="5875692" y="285902"/>
            <a:ext cx="2956954" cy="4721744"/>
            <a:chOff x="4479125" y="1041049"/>
            <a:chExt cx="935952" cy="1494601"/>
          </a:xfrm>
        </p:grpSpPr>
        <p:sp>
          <p:nvSpPr>
            <p:cNvPr id="1463" name="Google Shape;1463;p21"/>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21"/>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21"/>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21"/>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a:extLst>
              <a:ext uri="{FF2B5EF4-FFF2-40B4-BE49-F238E27FC236}">
                <a16:creationId xmlns:a16="http://schemas.microsoft.com/office/drawing/2014/main" id="{290C564E-1CB0-5D13-2D31-78980E4E1A7E}"/>
              </a:ext>
            </a:extLst>
          </p:cNvPr>
          <p:cNvPicPr>
            <a:picLocks noChangeAspect="1"/>
          </p:cNvPicPr>
          <p:nvPr/>
        </p:nvPicPr>
        <p:blipFill>
          <a:blip r:embed="rId3"/>
          <a:stretch>
            <a:fillRect/>
          </a:stretch>
        </p:blipFill>
        <p:spPr>
          <a:xfrm>
            <a:off x="1571183" y="1215986"/>
            <a:ext cx="5768183" cy="3791660"/>
          </a:xfrm>
          <a:prstGeom prst="rect">
            <a:avLst/>
          </a:prstGeom>
        </p:spPr>
      </p:pic>
      <p:sp>
        <p:nvSpPr>
          <p:cNvPr id="7" name="TextBox 6">
            <a:extLst>
              <a:ext uri="{FF2B5EF4-FFF2-40B4-BE49-F238E27FC236}">
                <a16:creationId xmlns:a16="http://schemas.microsoft.com/office/drawing/2014/main" id="{F5CC9C78-AF4B-6767-DDFF-95FE3538F2E9}"/>
              </a:ext>
            </a:extLst>
          </p:cNvPr>
          <p:cNvSpPr txBox="1"/>
          <p:nvPr/>
        </p:nvSpPr>
        <p:spPr>
          <a:xfrm>
            <a:off x="-116958" y="397629"/>
            <a:ext cx="4572000" cy="338554"/>
          </a:xfrm>
          <a:prstGeom prst="rect">
            <a:avLst/>
          </a:prstGeom>
          <a:noFill/>
        </p:spPr>
        <p:txBody>
          <a:bodyPr wrap="square">
            <a:spAutoFit/>
          </a:bodyPr>
          <a:lstStyle/>
          <a:p>
            <a:pPr marL="0" lvl="0" indent="0" algn="ctr" rtl="0">
              <a:lnSpc>
                <a:spcPct val="100000"/>
              </a:lnSpc>
              <a:spcBef>
                <a:spcPts val="0"/>
              </a:spcBef>
              <a:spcAft>
                <a:spcPts val="0"/>
              </a:spcAft>
              <a:buSzPts val="2800"/>
              <a:buNone/>
            </a:pPr>
            <a:r>
              <a:rPr lang="en-US" sz="1600" dirty="0">
                <a:solidFill>
                  <a:schemeClr val="bg1"/>
                </a:solidFill>
              </a:rPr>
              <a:t>Accuracy comparison of models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ED0A2B-0A81-4641-A147-FFDDC8EBBD4F}"/>
              </a:ext>
            </a:extLst>
          </p:cNvPr>
          <p:cNvSpPr>
            <a:spLocks noGrp="1"/>
          </p:cNvSpPr>
          <p:nvPr>
            <p:ph type="body" idx="1"/>
          </p:nvPr>
        </p:nvSpPr>
        <p:spPr>
          <a:xfrm>
            <a:off x="38077" y="95694"/>
            <a:ext cx="9105923" cy="4157329"/>
          </a:xfrm>
        </p:spPr>
        <p:txBody>
          <a:bodyPr/>
          <a:lstStyle/>
          <a:p>
            <a:pPr marL="139700" indent="0" algn="ctr">
              <a:buNone/>
            </a:pPr>
            <a:r>
              <a:rPr lang="en-IN" sz="1800" dirty="0"/>
              <a:t>Confusion Matrix</a:t>
            </a:r>
          </a:p>
          <a:p>
            <a:pPr marL="139700" indent="0">
              <a:buNone/>
            </a:pPr>
            <a:endParaRPr lang="en-IN" dirty="0"/>
          </a:p>
          <a:p>
            <a:pPr marL="139700" indent="0">
              <a:buNone/>
            </a:pPr>
            <a:endParaRPr lang="en-IN" dirty="0"/>
          </a:p>
          <a:p>
            <a:pPr marL="139700" indent="0">
              <a:buNone/>
            </a:pPr>
            <a:r>
              <a:rPr lang="en-IN" dirty="0"/>
              <a:t>Decision Tree                                       Logistics regression                                     SVM</a:t>
            </a:r>
          </a:p>
        </p:txBody>
      </p:sp>
      <p:pic>
        <p:nvPicPr>
          <p:cNvPr id="5" name="Picture 4">
            <a:extLst>
              <a:ext uri="{FF2B5EF4-FFF2-40B4-BE49-F238E27FC236}">
                <a16:creationId xmlns:a16="http://schemas.microsoft.com/office/drawing/2014/main" id="{E60AA494-E263-2B43-B0F9-5B21316BD1AF}"/>
              </a:ext>
            </a:extLst>
          </p:cNvPr>
          <p:cNvPicPr>
            <a:picLocks noChangeAspect="1"/>
          </p:cNvPicPr>
          <p:nvPr/>
        </p:nvPicPr>
        <p:blipFill>
          <a:blip r:embed="rId2"/>
          <a:stretch>
            <a:fillRect/>
          </a:stretch>
        </p:blipFill>
        <p:spPr>
          <a:xfrm>
            <a:off x="50053" y="1317528"/>
            <a:ext cx="2871937" cy="2684033"/>
          </a:xfrm>
          <a:prstGeom prst="rect">
            <a:avLst/>
          </a:prstGeom>
        </p:spPr>
      </p:pic>
      <p:pic>
        <p:nvPicPr>
          <p:cNvPr id="6" name="Picture 5">
            <a:extLst>
              <a:ext uri="{FF2B5EF4-FFF2-40B4-BE49-F238E27FC236}">
                <a16:creationId xmlns:a16="http://schemas.microsoft.com/office/drawing/2014/main" id="{0D03982E-8405-FA2E-C969-C2E0CBB04AC2}"/>
              </a:ext>
            </a:extLst>
          </p:cNvPr>
          <p:cNvPicPr>
            <a:picLocks noChangeAspect="1"/>
          </p:cNvPicPr>
          <p:nvPr/>
        </p:nvPicPr>
        <p:blipFill>
          <a:blip r:embed="rId3"/>
          <a:stretch>
            <a:fillRect/>
          </a:stretch>
        </p:blipFill>
        <p:spPr>
          <a:xfrm>
            <a:off x="2933966" y="1364920"/>
            <a:ext cx="3126760" cy="2684033"/>
          </a:xfrm>
          <a:prstGeom prst="rect">
            <a:avLst/>
          </a:prstGeom>
        </p:spPr>
      </p:pic>
      <p:pic>
        <p:nvPicPr>
          <p:cNvPr id="7" name="Picture 6">
            <a:extLst>
              <a:ext uri="{FF2B5EF4-FFF2-40B4-BE49-F238E27FC236}">
                <a16:creationId xmlns:a16="http://schemas.microsoft.com/office/drawing/2014/main" id="{307B4BC2-2067-DFFC-4422-07641360610C}"/>
              </a:ext>
            </a:extLst>
          </p:cNvPr>
          <p:cNvPicPr>
            <a:picLocks noChangeAspect="1"/>
          </p:cNvPicPr>
          <p:nvPr/>
        </p:nvPicPr>
        <p:blipFill>
          <a:blip r:embed="rId4"/>
          <a:stretch>
            <a:fillRect/>
          </a:stretch>
        </p:blipFill>
        <p:spPr>
          <a:xfrm>
            <a:off x="6072702" y="1364920"/>
            <a:ext cx="3156800" cy="2684033"/>
          </a:xfrm>
          <a:prstGeom prst="rect">
            <a:avLst/>
          </a:prstGeom>
        </p:spPr>
      </p:pic>
      <p:sp>
        <p:nvSpPr>
          <p:cNvPr id="9" name="Google Shape;1472;p22">
            <a:extLst>
              <a:ext uri="{FF2B5EF4-FFF2-40B4-BE49-F238E27FC236}">
                <a16:creationId xmlns:a16="http://schemas.microsoft.com/office/drawing/2014/main" id="{E300AC52-2ABE-C89C-6AAE-71E1CFB30FE4}"/>
              </a:ext>
            </a:extLst>
          </p:cNvPr>
          <p:cNvSpPr txBox="1">
            <a:spLocks/>
          </p:cNvSpPr>
          <p:nvPr/>
        </p:nvSpPr>
        <p:spPr>
          <a:xfrm>
            <a:off x="38077" y="4253023"/>
            <a:ext cx="3852000" cy="51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2800"/>
            </a:pPr>
            <a:r>
              <a:rPr lang="en-US" dirty="0">
                <a:solidFill>
                  <a:schemeClr val="bg1"/>
                </a:solidFill>
              </a:rPr>
              <a:t>Y-Axis  True Label</a:t>
            </a:r>
          </a:p>
          <a:p>
            <a:pPr algn="ctr">
              <a:buSzPts val="2800"/>
            </a:pPr>
            <a:r>
              <a:rPr lang="en-US" dirty="0">
                <a:solidFill>
                  <a:schemeClr val="bg1"/>
                </a:solidFill>
              </a:rPr>
              <a:t>       X-Axis  Predicted Label</a:t>
            </a:r>
          </a:p>
        </p:txBody>
      </p:sp>
    </p:spTree>
    <p:extLst>
      <p:ext uri="{BB962C8B-B14F-4D97-AF65-F5344CB8AC3E}">
        <p14:creationId xmlns:p14="http://schemas.microsoft.com/office/powerpoint/2010/main" val="3319883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0"/>
        <p:cNvGrpSpPr/>
        <p:nvPr/>
      </p:nvGrpSpPr>
      <p:grpSpPr>
        <a:xfrm>
          <a:off x="0" y="0"/>
          <a:ext cx="0" cy="0"/>
          <a:chOff x="0" y="0"/>
          <a:chExt cx="0" cy="0"/>
        </a:xfrm>
      </p:grpSpPr>
      <p:sp>
        <p:nvSpPr>
          <p:cNvPr id="1471" name="Google Shape;1471;p22"/>
          <p:cNvSpPr txBox="1">
            <a:spLocks noGrp="1"/>
          </p:cNvSpPr>
          <p:nvPr>
            <p:ph type="title"/>
          </p:nvPr>
        </p:nvSpPr>
        <p:spPr>
          <a:xfrm>
            <a:off x="3894750" y="2751750"/>
            <a:ext cx="1354500" cy="945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200"/>
              <a:buNone/>
            </a:pPr>
            <a:r>
              <a:rPr lang="en-US"/>
              <a:t>07</a:t>
            </a:r>
            <a:endParaRPr/>
          </a:p>
        </p:txBody>
      </p:sp>
      <p:sp>
        <p:nvSpPr>
          <p:cNvPr id="1472" name="Google Shape;1472;p22"/>
          <p:cNvSpPr txBox="1">
            <a:spLocks noGrp="1"/>
          </p:cNvSpPr>
          <p:nvPr>
            <p:ph type="title" idx="2"/>
          </p:nvPr>
        </p:nvSpPr>
        <p:spPr>
          <a:xfrm>
            <a:off x="2646000" y="1855999"/>
            <a:ext cx="3852000" cy="51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MODEL DEPLOYMENT</a:t>
            </a:r>
            <a:endParaRPr dirty="0"/>
          </a:p>
        </p:txBody>
      </p:sp>
      <p:grpSp>
        <p:nvGrpSpPr>
          <p:cNvPr id="1473" name="Google Shape;1473;p22"/>
          <p:cNvGrpSpPr/>
          <p:nvPr/>
        </p:nvGrpSpPr>
        <p:grpSpPr>
          <a:xfrm rot="-5400000">
            <a:off x="4547304" y="1438194"/>
            <a:ext cx="80672" cy="2114732"/>
            <a:chOff x="240800" y="2464039"/>
            <a:chExt cx="14075" cy="392861"/>
          </a:xfrm>
        </p:grpSpPr>
        <p:sp>
          <p:nvSpPr>
            <p:cNvPr id="1474" name="Google Shape;1474;p22"/>
            <p:cNvSpPr/>
            <p:nvPr/>
          </p:nvSpPr>
          <p:spPr>
            <a:xfrm>
              <a:off x="241877" y="2464039"/>
              <a:ext cx="11398" cy="28646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22"/>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22"/>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22"/>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8" name="Google Shape;1478;p22"/>
          <p:cNvGrpSpPr/>
          <p:nvPr/>
        </p:nvGrpSpPr>
        <p:grpSpPr>
          <a:xfrm rot="10800000">
            <a:off x="7376654" y="4068330"/>
            <a:ext cx="543432" cy="741197"/>
            <a:chOff x="2878829" y="3023092"/>
            <a:chExt cx="543432" cy="741197"/>
          </a:xfrm>
        </p:grpSpPr>
        <p:sp>
          <p:nvSpPr>
            <p:cNvPr id="1479" name="Google Shape;1479;p2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2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2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2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2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2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2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2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2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2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2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2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2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2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2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2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2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2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2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2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2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2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2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2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3" name="Google Shape;1503;p22"/>
          <p:cNvGrpSpPr/>
          <p:nvPr/>
        </p:nvGrpSpPr>
        <p:grpSpPr>
          <a:xfrm rot="10800000">
            <a:off x="1239817" y="2482080"/>
            <a:ext cx="543432" cy="741197"/>
            <a:chOff x="2878829" y="3023092"/>
            <a:chExt cx="543432" cy="741197"/>
          </a:xfrm>
        </p:grpSpPr>
        <p:sp>
          <p:nvSpPr>
            <p:cNvPr id="1504" name="Google Shape;1504;p2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2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2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2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2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2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2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2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2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2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2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2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2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2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2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2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2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2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2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2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2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2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2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2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8" name="Google Shape;1528;p22"/>
          <p:cNvGrpSpPr/>
          <p:nvPr/>
        </p:nvGrpSpPr>
        <p:grpSpPr>
          <a:xfrm rot="10800000">
            <a:off x="5508492" y="210877"/>
            <a:ext cx="2956954" cy="4721744"/>
            <a:chOff x="4479125" y="1041049"/>
            <a:chExt cx="935952" cy="1494601"/>
          </a:xfrm>
        </p:grpSpPr>
        <p:sp>
          <p:nvSpPr>
            <p:cNvPr id="1529" name="Google Shape;1529;p22"/>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22"/>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22"/>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22"/>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3" name="Google Shape;1533;p22"/>
          <p:cNvGrpSpPr/>
          <p:nvPr/>
        </p:nvGrpSpPr>
        <p:grpSpPr>
          <a:xfrm rot="5400000">
            <a:off x="324423" y="1692067"/>
            <a:ext cx="3136243" cy="1938564"/>
            <a:chOff x="4479125" y="1922025"/>
            <a:chExt cx="992671" cy="613625"/>
          </a:xfrm>
        </p:grpSpPr>
        <p:sp>
          <p:nvSpPr>
            <p:cNvPr id="1534" name="Google Shape;1534;p22"/>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22"/>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22"/>
            <p:cNvSpPr/>
            <p:nvPr/>
          </p:nvSpPr>
          <p:spPr>
            <a:xfrm>
              <a:off x="5436703" y="1983702"/>
              <a:ext cx="35093" cy="36164"/>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22"/>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8" name="Google Shape;1538;p22"/>
          <p:cNvGrpSpPr/>
          <p:nvPr/>
        </p:nvGrpSpPr>
        <p:grpSpPr>
          <a:xfrm rot="10800000">
            <a:off x="6221992" y="352030"/>
            <a:ext cx="543432" cy="741197"/>
            <a:chOff x="2878829" y="3023092"/>
            <a:chExt cx="543432" cy="741197"/>
          </a:xfrm>
        </p:grpSpPr>
        <p:sp>
          <p:nvSpPr>
            <p:cNvPr id="1539" name="Google Shape;1539;p2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2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2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2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2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2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2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2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2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2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2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2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2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2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2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2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2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2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2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2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2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2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2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2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1568F8-119C-755C-BDCE-9CA13AAD3F85}"/>
              </a:ext>
            </a:extLst>
          </p:cNvPr>
          <p:cNvSpPr>
            <a:spLocks noGrp="1"/>
          </p:cNvSpPr>
          <p:nvPr>
            <p:ph type="body" idx="1"/>
          </p:nvPr>
        </p:nvSpPr>
        <p:spPr/>
        <p:txBody>
          <a:bodyPr/>
          <a:lstStyle/>
          <a:p>
            <a:pPr marL="139700" indent="0">
              <a:buNone/>
            </a:pPr>
            <a:r>
              <a:rPr lang="en-IN" sz="1800" dirty="0">
                <a:solidFill>
                  <a:schemeClr val="bg1"/>
                </a:solidFill>
                <a:latin typeface="IBM Plex Sans" panose="020B0604020202020204" pitchFamily="34" charset="0"/>
              </a:rPr>
              <a:t>Decision Tree accuracy score </a:t>
            </a:r>
            <a:r>
              <a:rPr lang="en-IN" sz="1800">
                <a:solidFill>
                  <a:schemeClr val="bg1"/>
                </a:solidFill>
                <a:latin typeface="IBM Plex Sans" panose="020B0604020202020204" pitchFamily="34" charset="0"/>
              </a:rPr>
              <a:t>is </a:t>
            </a:r>
            <a:r>
              <a:rPr lang="en-IN" sz="1800" dirty="0">
                <a:solidFill>
                  <a:schemeClr val="bg1"/>
                </a:solidFill>
                <a:latin typeface="IBM Plex Sans" panose="020B0604020202020204" pitchFamily="34" charset="0"/>
              </a:rPr>
              <a:t>u</a:t>
            </a:r>
            <a:r>
              <a:rPr lang="en-IN" sz="1800">
                <a:solidFill>
                  <a:schemeClr val="bg1"/>
                </a:solidFill>
                <a:latin typeface="IBM Plex Sans" panose="020B0604020202020204" pitchFamily="34" charset="0"/>
              </a:rPr>
              <a:t>tmost </a:t>
            </a:r>
            <a:r>
              <a:rPr lang="en-IN" sz="1800" dirty="0">
                <a:solidFill>
                  <a:schemeClr val="bg1"/>
                </a:solidFill>
                <a:latin typeface="IBM Plex Sans" panose="020B0604020202020204" pitchFamily="34" charset="0"/>
              </a:rPr>
              <a:t>compared to others , so we finally chose to go with same .</a:t>
            </a:r>
          </a:p>
          <a:p>
            <a:pPr marL="139700" indent="0">
              <a:buNone/>
            </a:pPr>
            <a:endParaRPr lang="en-IN" sz="1800" dirty="0">
              <a:solidFill>
                <a:schemeClr val="bg1"/>
              </a:solidFill>
              <a:latin typeface="IBM Plex Sans" panose="020B0604020202020204" pitchFamily="34" charset="0"/>
            </a:endParaRPr>
          </a:p>
          <a:p>
            <a:pPr marL="139700" indent="0">
              <a:buNone/>
            </a:pPr>
            <a:r>
              <a:rPr lang="en-IN" sz="1800" dirty="0">
                <a:solidFill>
                  <a:schemeClr val="bg1"/>
                </a:solidFill>
                <a:latin typeface="IBM Plex Sans" panose="020B0604020202020204" pitchFamily="34" charset="0"/>
              </a:rPr>
              <a:t>All the required resources are uploaded to –</a:t>
            </a:r>
          </a:p>
          <a:p>
            <a:pPr marL="139700" indent="0">
              <a:buNone/>
            </a:pPr>
            <a:endParaRPr lang="en-IN" sz="1800" dirty="0">
              <a:solidFill>
                <a:schemeClr val="bg1"/>
              </a:solidFill>
              <a:latin typeface="IBM Plex Sans" panose="020B0604020202020204" pitchFamily="34" charset="0"/>
            </a:endParaRPr>
          </a:p>
          <a:p>
            <a:pPr marL="139700" indent="0">
              <a:buNone/>
            </a:pPr>
            <a:r>
              <a:rPr lang="en-US" sz="1800" dirty="0">
                <a:solidFill>
                  <a:schemeClr val="bg1"/>
                </a:solidFill>
                <a:latin typeface="IBM Plex Sans" panose="020B0604020202020204" pitchFamily="34" charset="0"/>
                <a:hlinkClick r:id="rId2" tooltip="https://forms.gle/Kb6Awm9DrVeSK1cg7">
                  <a:extLst>
                    <a:ext uri="{A12FA001-AC4F-418D-AE19-62706E023703}">
                      <ahyp:hlinkClr xmlns:ahyp="http://schemas.microsoft.com/office/drawing/2018/hyperlinkcolor" val="tx"/>
                    </a:ext>
                  </a:extLst>
                </a:hlinkClick>
              </a:rPr>
              <a:t>https://forms.gle/Kb6Awm9DrVeSK1cg7</a:t>
            </a:r>
            <a:endParaRPr lang="en-US" sz="1800" dirty="0">
              <a:solidFill>
                <a:schemeClr val="bg1"/>
              </a:solidFill>
              <a:latin typeface="IBM Plex Sans" panose="020B0604020202020204" pitchFamily="34" charset="0"/>
            </a:endParaRPr>
          </a:p>
          <a:p>
            <a:endParaRPr lang="en-IN" dirty="0"/>
          </a:p>
        </p:txBody>
      </p:sp>
    </p:spTree>
    <p:extLst>
      <p:ext uri="{BB962C8B-B14F-4D97-AF65-F5344CB8AC3E}">
        <p14:creationId xmlns:p14="http://schemas.microsoft.com/office/powerpoint/2010/main" val="2517680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sp>
        <p:nvSpPr>
          <p:cNvPr id="1627" name="Google Shape;1627;p24"/>
          <p:cNvSpPr txBox="1">
            <a:spLocks noGrp="1"/>
          </p:cNvSpPr>
          <p:nvPr>
            <p:ph type="title" idx="2"/>
          </p:nvPr>
        </p:nvSpPr>
        <p:spPr>
          <a:xfrm>
            <a:off x="2686963" y="2587000"/>
            <a:ext cx="3195600" cy="653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br>
              <a:rPr lang="en-US"/>
            </a:br>
            <a:endParaRPr/>
          </a:p>
        </p:txBody>
      </p:sp>
      <p:grpSp>
        <p:nvGrpSpPr>
          <p:cNvPr id="1628" name="Google Shape;1628;p24"/>
          <p:cNvGrpSpPr/>
          <p:nvPr/>
        </p:nvGrpSpPr>
        <p:grpSpPr>
          <a:xfrm rot="10800000">
            <a:off x="6807254" y="4077830"/>
            <a:ext cx="543432" cy="741197"/>
            <a:chOff x="2878829" y="3023092"/>
            <a:chExt cx="543432" cy="741197"/>
          </a:xfrm>
        </p:grpSpPr>
        <p:sp>
          <p:nvSpPr>
            <p:cNvPr id="1629" name="Google Shape;1629;p2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2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2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2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2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2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2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2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2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2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2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2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2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2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2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2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2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2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2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2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2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2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2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2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3" name="Google Shape;1653;p24"/>
          <p:cNvGrpSpPr/>
          <p:nvPr/>
        </p:nvGrpSpPr>
        <p:grpSpPr>
          <a:xfrm rot="10800000">
            <a:off x="1239817" y="2482080"/>
            <a:ext cx="543432" cy="741197"/>
            <a:chOff x="2878829" y="3023092"/>
            <a:chExt cx="543432" cy="741197"/>
          </a:xfrm>
        </p:grpSpPr>
        <p:sp>
          <p:nvSpPr>
            <p:cNvPr id="1654" name="Google Shape;1654;p2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2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2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2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2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2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2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2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2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2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2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2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2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2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2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2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2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2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2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2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2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2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2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2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8" name="Google Shape;1678;p24"/>
          <p:cNvGrpSpPr/>
          <p:nvPr/>
        </p:nvGrpSpPr>
        <p:grpSpPr>
          <a:xfrm flipH="1">
            <a:off x="5875692" y="285902"/>
            <a:ext cx="2956954" cy="4721744"/>
            <a:chOff x="4479125" y="1041049"/>
            <a:chExt cx="935952" cy="1494601"/>
          </a:xfrm>
        </p:grpSpPr>
        <p:sp>
          <p:nvSpPr>
            <p:cNvPr id="1679" name="Google Shape;1679;p24"/>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24"/>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24"/>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24"/>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3" name="Google Shape;1683;p24"/>
          <p:cNvSpPr txBox="1"/>
          <p:nvPr/>
        </p:nvSpPr>
        <p:spPr>
          <a:xfrm>
            <a:off x="1887750" y="946225"/>
            <a:ext cx="5368500" cy="9750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7200"/>
              <a:buFont typeface="Oswald"/>
              <a:buNone/>
            </a:pPr>
            <a:r>
              <a:rPr lang="en-US" sz="7200" b="0" i="0" u="none" strike="noStrike" cap="none">
                <a:solidFill>
                  <a:schemeClr val="lt1"/>
                </a:solidFill>
                <a:latin typeface="Oswald"/>
                <a:ea typeface="Oswald"/>
                <a:cs typeface="Oswald"/>
                <a:sym typeface="Oswald"/>
              </a:rPr>
              <a:t>THANKS!</a:t>
            </a:r>
            <a:endParaRPr sz="7200" b="0" i="0" u="none" strike="noStrike" cap="none">
              <a:solidFill>
                <a:schemeClr val="lt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7"/>
        <p:cNvGrpSpPr/>
        <p:nvPr/>
      </p:nvGrpSpPr>
      <p:grpSpPr>
        <a:xfrm>
          <a:off x="0" y="0"/>
          <a:ext cx="0" cy="0"/>
          <a:chOff x="0" y="0"/>
          <a:chExt cx="0" cy="0"/>
        </a:xfrm>
      </p:grpSpPr>
      <p:sp>
        <p:nvSpPr>
          <p:cNvPr id="188" name="Google Shape;188;p3"/>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CONTENTS</a:t>
            </a:r>
            <a:endParaRPr/>
          </a:p>
          <a:p>
            <a:pPr marL="0" lvl="0" indent="0" algn="l" rtl="0">
              <a:lnSpc>
                <a:spcPct val="100000"/>
              </a:lnSpc>
              <a:spcBef>
                <a:spcPts val="0"/>
              </a:spcBef>
              <a:spcAft>
                <a:spcPts val="0"/>
              </a:spcAft>
              <a:buSzPts val="2800"/>
              <a:buNone/>
            </a:pPr>
            <a:endParaRPr/>
          </a:p>
        </p:txBody>
      </p:sp>
      <p:sp>
        <p:nvSpPr>
          <p:cNvPr id="189" name="Google Shape;189;p3"/>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1600"/>
              </a:spcBef>
              <a:spcAft>
                <a:spcPts val="0"/>
              </a:spcAft>
              <a:buClr>
                <a:schemeClr val="lt1"/>
              </a:buClr>
              <a:buSzPts val="1100"/>
              <a:buFont typeface="Raleway"/>
              <a:buAutoNum type="arabicPeriod"/>
            </a:pPr>
            <a:r>
              <a:rPr lang="en-US" sz="2400"/>
              <a:t>Business overview</a:t>
            </a:r>
            <a:endParaRPr sz="2400"/>
          </a:p>
          <a:p>
            <a:pPr marL="457200" lvl="0" indent="-298450" algn="l" rtl="0">
              <a:lnSpc>
                <a:spcPct val="100000"/>
              </a:lnSpc>
              <a:spcBef>
                <a:spcPts val="0"/>
              </a:spcBef>
              <a:spcAft>
                <a:spcPts val="0"/>
              </a:spcAft>
              <a:buClr>
                <a:schemeClr val="lt1"/>
              </a:buClr>
              <a:buSzPts val="1100"/>
              <a:buFont typeface="Raleway"/>
              <a:buAutoNum type="arabicPeriod"/>
            </a:pPr>
            <a:r>
              <a:rPr lang="en-US" sz="2400"/>
              <a:t>Data collection</a:t>
            </a:r>
            <a:endParaRPr sz="2400"/>
          </a:p>
          <a:p>
            <a:pPr marL="457200" lvl="0" indent="-298450" algn="l" rtl="0">
              <a:lnSpc>
                <a:spcPct val="100000"/>
              </a:lnSpc>
              <a:spcBef>
                <a:spcPts val="0"/>
              </a:spcBef>
              <a:spcAft>
                <a:spcPts val="0"/>
              </a:spcAft>
              <a:buClr>
                <a:schemeClr val="lt1"/>
              </a:buClr>
              <a:buSzPts val="1100"/>
              <a:buFont typeface="Raleway"/>
              <a:buAutoNum type="arabicPeriod"/>
            </a:pPr>
            <a:r>
              <a:rPr lang="en-US" sz="2400"/>
              <a:t>Data preparation</a:t>
            </a:r>
            <a:endParaRPr sz="2400"/>
          </a:p>
          <a:p>
            <a:pPr marL="457200" lvl="0" indent="-298450" algn="l" rtl="0">
              <a:lnSpc>
                <a:spcPct val="100000"/>
              </a:lnSpc>
              <a:spcBef>
                <a:spcPts val="0"/>
              </a:spcBef>
              <a:spcAft>
                <a:spcPts val="0"/>
              </a:spcAft>
              <a:buClr>
                <a:schemeClr val="lt1"/>
              </a:buClr>
              <a:buSzPts val="1100"/>
              <a:buFont typeface="Raleway"/>
              <a:buAutoNum type="arabicPeriod"/>
            </a:pPr>
            <a:r>
              <a:rPr lang="en-US" sz="2400"/>
              <a:t>Exploratory data analysis</a:t>
            </a:r>
            <a:endParaRPr/>
          </a:p>
          <a:p>
            <a:pPr marL="457200" lvl="0" indent="-298450" algn="l" rtl="0">
              <a:lnSpc>
                <a:spcPct val="100000"/>
              </a:lnSpc>
              <a:spcBef>
                <a:spcPts val="0"/>
              </a:spcBef>
              <a:spcAft>
                <a:spcPts val="0"/>
              </a:spcAft>
              <a:buClr>
                <a:schemeClr val="lt1"/>
              </a:buClr>
              <a:buSzPts val="1100"/>
              <a:buFont typeface="Raleway"/>
              <a:buAutoNum type="arabicPeriod"/>
            </a:pPr>
            <a:r>
              <a:rPr lang="en-US" sz="2400"/>
              <a:t>Modelling</a:t>
            </a:r>
            <a:endParaRPr/>
          </a:p>
          <a:p>
            <a:pPr marL="457200" lvl="0" indent="-298450" algn="l" rtl="0">
              <a:lnSpc>
                <a:spcPct val="100000"/>
              </a:lnSpc>
              <a:spcBef>
                <a:spcPts val="0"/>
              </a:spcBef>
              <a:spcAft>
                <a:spcPts val="0"/>
              </a:spcAft>
              <a:buClr>
                <a:schemeClr val="lt1"/>
              </a:buClr>
              <a:buSzPts val="1100"/>
              <a:buFont typeface="Raleway"/>
              <a:buAutoNum type="arabicPeriod"/>
            </a:pPr>
            <a:r>
              <a:rPr lang="en-US" sz="2400"/>
              <a:t>Model Evaluation</a:t>
            </a:r>
            <a:endParaRPr/>
          </a:p>
          <a:p>
            <a:pPr marL="457200" lvl="0" indent="-298450" algn="l" rtl="0">
              <a:lnSpc>
                <a:spcPct val="100000"/>
              </a:lnSpc>
              <a:spcBef>
                <a:spcPts val="0"/>
              </a:spcBef>
              <a:spcAft>
                <a:spcPts val="0"/>
              </a:spcAft>
              <a:buClr>
                <a:schemeClr val="lt1"/>
              </a:buClr>
              <a:buSzPts val="1100"/>
              <a:buFont typeface="Raleway"/>
              <a:buAutoNum type="arabicPeriod"/>
            </a:pPr>
            <a:r>
              <a:rPr lang="en-US" sz="2400"/>
              <a:t>Model deployment</a:t>
            </a:r>
            <a:endParaRPr sz="2400"/>
          </a:p>
          <a:p>
            <a:pPr marL="0" lvl="0" indent="0" algn="l" rtl="0">
              <a:lnSpc>
                <a:spcPct val="100000"/>
              </a:lnSpc>
              <a:spcBef>
                <a:spcPts val="0"/>
              </a:spcBef>
              <a:spcAft>
                <a:spcPts val="1600"/>
              </a:spcAft>
              <a:buSzPts val="1400"/>
              <a:buNone/>
            </a:pPr>
            <a:endParaRPr/>
          </a:p>
        </p:txBody>
      </p:sp>
      <p:grpSp>
        <p:nvGrpSpPr>
          <p:cNvPr id="190" name="Google Shape;190;p3"/>
          <p:cNvGrpSpPr/>
          <p:nvPr/>
        </p:nvGrpSpPr>
        <p:grpSpPr>
          <a:xfrm>
            <a:off x="396318" y="1376775"/>
            <a:ext cx="8426679" cy="2929625"/>
            <a:chOff x="1890971" y="1788200"/>
            <a:chExt cx="2169979" cy="754416"/>
          </a:xfrm>
        </p:grpSpPr>
        <p:sp>
          <p:nvSpPr>
            <p:cNvPr id="191" name="Google Shape;191;p3"/>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pic>
        <p:nvPicPr>
          <p:cNvPr id="198" name="Google Shape;198;p4"/>
          <p:cNvPicPr preferRelativeResize="0"/>
          <p:nvPr/>
        </p:nvPicPr>
        <p:blipFill rotWithShape="1">
          <a:blip r:embed="rId4">
            <a:alphaModFix/>
          </a:blip>
          <a:srcRect/>
          <a:stretch/>
        </p:blipFill>
        <p:spPr>
          <a:xfrm>
            <a:off x="1695675" y="1148650"/>
            <a:ext cx="2966848" cy="2966848"/>
          </a:xfrm>
          <a:prstGeom prst="rect">
            <a:avLst/>
          </a:prstGeom>
          <a:noFill/>
          <a:ln>
            <a:noFill/>
          </a:ln>
        </p:spPr>
      </p:pic>
      <p:grpSp>
        <p:nvGrpSpPr>
          <p:cNvPr id="199" name="Google Shape;199;p4"/>
          <p:cNvGrpSpPr/>
          <p:nvPr/>
        </p:nvGrpSpPr>
        <p:grpSpPr>
          <a:xfrm>
            <a:off x="350893" y="345057"/>
            <a:ext cx="8225504" cy="344536"/>
            <a:chOff x="1942776" y="1722253"/>
            <a:chExt cx="2118174" cy="88722"/>
          </a:xfrm>
        </p:grpSpPr>
        <p:sp>
          <p:nvSpPr>
            <p:cNvPr id="200" name="Google Shape;200;p4"/>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4"/>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p4"/>
          <p:cNvGrpSpPr/>
          <p:nvPr/>
        </p:nvGrpSpPr>
        <p:grpSpPr>
          <a:xfrm>
            <a:off x="448292" y="4115505"/>
            <a:ext cx="543432" cy="741197"/>
            <a:chOff x="2878829" y="3023092"/>
            <a:chExt cx="543432" cy="741197"/>
          </a:xfrm>
        </p:grpSpPr>
        <p:sp>
          <p:nvSpPr>
            <p:cNvPr id="203" name="Google Shape;203;p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7" name="Google Shape;227;p4"/>
          <p:cNvGrpSpPr/>
          <p:nvPr/>
        </p:nvGrpSpPr>
        <p:grpSpPr>
          <a:xfrm>
            <a:off x="7628229" y="294780"/>
            <a:ext cx="543432" cy="741197"/>
            <a:chOff x="2878829" y="3023092"/>
            <a:chExt cx="543432" cy="741197"/>
          </a:xfrm>
        </p:grpSpPr>
        <p:sp>
          <p:nvSpPr>
            <p:cNvPr id="228" name="Google Shape;228;p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2" name="Google Shape;252;p4"/>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3" name="Google Shape;253;p4"/>
          <p:cNvGrpSpPr/>
          <p:nvPr/>
        </p:nvGrpSpPr>
        <p:grpSpPr>
          <a:xfrm>
            <a:off x="4531661" y="1212052"/>
            <a:ext cx="80672" cy="2467735"/>
            <a:chOff x="240800" y="2432468"/>
            <a:chExt cx="14075" cy="424432"/>
          </a:xfrm>
        </p:grpSpPr>
        <p:sp>
          <p:nvSpPr>
            <p:cNvPr id="254" name="Google Shape;254;p4"/>
            <p:cNvSpPr/>
            <p:nvPr/>
          </p:nvSpPr>
          <p:spPr>
            <a:xfrm>
              <a:off x="240800" y="2432468"/>
              <a:ext cx="11401" cy="31804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4"/>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4"/>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8" name="Google Shape;258;p4"/>
          <p:cNvSpPr txBox="1">
            <a:spLocks noGrp="1"/>
          </p:cNvSpPr>
          <p:nvPr>
            <p:ph type="title"/>
          </p:nvPr>
        </p:nvSpPr>
        <p:spPr>
          <a:xfrm>
            <a:off x="4939700" y="1288261"/>
            <a:ext cx="1905300" cy="970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a:t>OUR COMPANY</a:t>
            </a:r>
            <a:endParaRPr/>
          </a:p>
        </p:txBody>
      </p:sp>
      <p:sp>
        <p:nvSpPr>
          <p:cNvPr id="259" name="Google Shape;259;p4"/>
          <p:cNvSpPr txBox="1">
            <a:spLocks noGrp="1"/>
          </p:cNvSpPr>
          <p:nvPr>
            <p:ph type="body" idx="1"/>
          </p:nvPr>
        </p:nvSpPr>
        <p:spPr>
          <a:xfrm>
            <a:off x="4939700" y="2182538"/>
            <a:ext cx="2418030" cy="180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Megakkart is </a:t>
            </a:r>
            <a:endParaRPr/>
          </a:p>
          <a:p>
            <a:pPr marL="0" lvl="0" indent="0" algn="l" rtl="0">
              <a:lnSpc>
                <a:spcPct val="100000"/>
              </a:lnSpc>
              <a:spcBef>
                <a:spcPts val="0"/>
              </a:spcBef>
              <a:spcAft>
                <a:spcPts val="0"/>
              </a:spcAft>
              <a:buClr>
                <a:schemeClr val="dk1"/>
              </a:buClr>
              <a:buSzPts val="1100"/>
              <a:buFont typeface="Arial"/>
              <a:buNone/>
            </a:pPr>
            <a:r>
              <a:rPr lang="en-US"/>
              <a:t>largest ecommerce platform of CountryX , One stop shop for all your needs.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3"/>
        <p:cNvGrpSpPr/>
        <p:nvPr/>
      </p:nvGrpSpPr>
      <p:grpSpPr>
        <a:xfrm>
          <a:off x="0" y="0"/>
          <a:ext cx="0" cy="0"/>
          <a:chOff x="0" y="0"/>
          <a:chExt cx="0" cy="0"/>
        </a:xfrm>
      </p:grpSpPr>
      <p:sp>
        <p:nvSpPr>
          <p:cNvPr id="264" name="Google Shape;264;p5"/>
          <p:cNvSpPr txBox="1">
            <a:spLocks noGrp="1"/>
          </p:cNvSpPr>
          <p:nvPr>
            <p:ph type="title"/>
          </p:nvPr>
        </p:nvSpPr>
        <p:spPr>
          <a:xfrm>
            <a:off x="3389825" y="1356150"/>
            <a:ext cx="1172400" cy="1287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200"/>
              <a:buNone/>
            </a:pPr>
            <a:r>
              <a:rPr lang="en-US"/>
              <a:t>01</a:t>
            </a:r>
            <a:endParaRPr/>
          </a:p>
        </p:txBody>
      </p:sp>
      <p:sp>
        <p:nvSpPr>
          <p:cNvPr id="265" name="Google Shape;265;p5"/>
          <p:cNvSpPr txBox="1">
            <a:spLocks noGrp="1"/>
          </p:cNvSpPr>
          <p:nvPr>
            <p:ph type="title" idx="2"/>
          </p:nvPr>
        </p:nvSpPr>
        <p:spPr>
          <a:xfrm>
            <a:off x="3507400" y="2586993"/>
            <a:ext cx="3852000" cy="65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BUSINESS OBJECTIVE</a:t>
            </a:r>
            <a:endParaRPr/>
          </a:p>
        </p:txBody>
      </p:sp>
      <p:grpSp>
        <p:nvGrpSpPr>
          <p:cNvPr id="266" name="Google Shape;266;p5"/>
          <p:cNvGrpSpPr/>
          <p:nvPr/>
        </p:nvGrpSpPr>
        <p:grpSpPr>
          <a:xfrm>
            <a:off x="3276999" y="1528625"/>
            <a:ext cx="80672" cy="1487545"/>
            <a:chOff x="240800" y="2580554"/>
            <a:chExt cx="14075" cy="276346"/>
          </a:xfrm>
        </p:grpSpPr>
        <p:sp>
          <p:nvSpPr>
            <p:cNvPr id="267" name="Google Shape;267;p5"/>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 name="Google Shape;271;p5"/>
          <p:cNvGrpSpPr/>
          <p:nvPr/>
        </p:nvGrpSpPr>
        <p:grpSpPr>
          <a:xfrm>
            <a:off x="1535093" y="442532"/>
            <a:ext cx="7287903" cy="3610038"/>
            <a:chOff x="1535093" y="442532"/>
            <a:chExt cx="7287903" cy="3610038"/>
          </a:xfrm>
        </p:grpSpPr>
        <p:sp>
          <p:nvSpPr>
            <p:cNvPr id="272" name="Google Shape;272;p5"/>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5"/>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5"/>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5"/>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6" name="Google Shape;276;p5"/>
          <p:cNvGrpSpPr/>
          <p:nvPr/>
        </p:nvGrpSpPr>
        <p:grpSpPr>
          <a:xfrm flipH="1">
            <a:off x="7880579" y="2059155"/>
            <a:ext cx="543432" cy="741197"/>
            <a:chOff x="2278754" y="3912467"/>
            <a:chExt cx="543432" cy="741197"/>
          </a:xfrm>
        </p:grpSpPr>
        <p:sp>
          <p:nvSpPr>
            <p:cNvPr id="277" name="Google Shape;277;p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1" name="Google Shape;301;p5"/>
          <p:cNvGrpSpPr/>
          <p:nvPr/>
        </p:nvGrpSpPr>
        <p:grpSpPr>
          <a:xfrm flipH="1">
            <a:off x="1412772" y="4130692"/>
            <a:ext cx="541000" cy="741196"/>
            <a:chOff x="548547" y="2097130"/>
            <a:chExt cx="541000" cy="741196"/>
          </a:xfrm>
        </p:grpSpPr>
        <p:sp>
          <p:nvSpPr>
            <p:cNvPr id="302" name="Google Shape;302;p5"/>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5"/>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5"/>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5"/>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5"/>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5"/>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5"/>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5"/>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5"/>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5"/>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5"/>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5"/>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5"/>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5"/>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5"/>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5"/>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5"/>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5"/>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5"/>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5"/>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5"/>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5"/>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5"/>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6" name="Google Shape;326;p5"/>
          <p:cNvGrpSpPr/>
          <p:nvPr/>
        </p:nvGrpSpPr>
        <p:grpSpPr>
          <a:xfrm flipH="1">
            <a:off x="5726954" y="313580"/>
            <a:ext cx="543432" cy="741197"/>
            <a:chOff x="2278754" y="3912467"/>
            <a:chExt cx="543432" cy="741197"/>
          </a:xfrm>
        </p:grpSpPr>
        <p:sp>
          <p:nvSpPr>
            <p:cNvPr id="327" name="Google Shape;327;p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4"/>
        <p:cNvGrpSpPr/>
        <p:nvPr/>
      </p:nvGrpSpPr>
      <p:grpSpPr>
        <a:xfrm>
          <a:off x="0" y="0"/>
          <a:ext cx="0" cy="0"/>
          <a:chOff x="0" y="0"/>
          <a:chExt cx="0" cy="0"/>
        </a:xfrm>
      </p:grpSpPr>
      <p:grpSp>
        <p:nvGrpSpPr>
          <p:cNvPr id="355" name="Google Shape;355;p6"/>
          <p:cNvGrpSpPr/>
          <p:nvPr/>
        </p:nvGrpSpPr>
        <p:grpSpPr>
          <a:xfrm>
            <a:off x="719992" y="228952"/>
            <a:ext cx="2956954" cy="4721744"/>
            <a:chOff x="4479125" y="1041049"/>
            <a:chExt cx="935952" cy="1494601"/>
          </a:xfrm>
        </p:grpSpPr>
        <p:sp>
          <p:nvSpPr>
            <p:cNvPr id="356" name="Google Shape;356;p6"/>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6"/>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6"/>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0" name="Google Shape;360;p6"/>
          <p:cNvSpPr txBox="1">
            <a:spLocks noGrp="1"/>
          </p:cNvSpPr>
          <p:nvPr>
            <p:ph type="body" idx="2"/>
          </p:nvPr>
        </p:nvSpPr>
        <p:spPr>
          <a:xfrm>
            <a:off x="1766431" y="736080"/>
            <a:ext cx="4772877" cy="29099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dirty="0" err="1"/>
              <a:t>Megakkart</a:t>
            </a:r>
            <a:r>
              <a:rPr lang="en-US" sz="1800" dirty="0"/>
              <a:t> being the largest ecommerce platform has come up with the Super Saver sale to reach the goal of INR</a:t>
            </a:r>
            <a:endParaRPr dirty="0"/>
          </a:p>
          <a:p>
            <a:pPr marL="0" lvl="0" indent="0" algn="ctr" rtl="0">
              <a:lnSpc>
                <a:spcPct val="100000"/>
              </a:lnSpc>
              <a:spcBef>
                <a:spcPts val="0"/>
              </a:spcBef>
              <a:spcAft>
                <a:spcPts val="0"/>
              </a:spcAft>
              <a:buClr>
                <a:schemeClr val="dk1"/>
              </a:buClr>
              <a:buSzPts val="1100"/>
              <a:buFont typeface="Arial"/>
              <a:buNone/>
            </a:pPr>
            <a:r>
              <a:rPr lang="en-US" sz="1800" dirty="0"/>
              <a:t>500 crores for annual GMV sales.</a:t>
            </a:r>
            <a:endParaRPr dirty="0"/>
          </a:p>
        </p:txBody>
      </p:sp>
      <p:grpSp>
        <p:nvGrpSpPr>
          <p:cNvPr id="361" name="Google Shape;361;p6"/>
          <p:cNvGrpSpPr/>
          <p:nvPr/>
        </p:nvGrpSpPr>
        <p:grpSpPr>
          <a:xfrm>
            <a:off x="7880579" y="1374680"/>
            <a:ext cx="543432" cy="741197"/>
            <a:chOff x="2878829" y="3023092"/>
            <a:chExt cx="543432" cy="741197"/>
          </a:xfrm>
        </p:grpSpPr>
        <p:sp>
          <p:nvSpPr>
            <p:cNvPr id="362" name="Google Shape;362;p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6" name="Google Shape;386;p6"/>
          <p:cNvGrpSpPr/>
          <p:nvPr/>
        </p:nvGrpSpPr>
        <p:grpSpPr>
          <a:xfrm>
            <a:off x="449509" y="368055"/>
            <a:ext cx="541000" cy="741196"/>
            <a:chOff x="1148622" y="1207755"/>
            <a:chExt cx="541000" cy="741196"/>
          </a:xfrm>
        </p:grpSpPr>
        <p:sp>
          <p:nvSpPr>
            <p:cNvPr id="387" name="Google Shape;387;p6"/>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6"/>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6"/>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6"/>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6"/>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6"/>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6"/>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6"/>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6"/>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6"/>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6"/>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6"/>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6"/>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6"/>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6"/>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6"/>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6"/>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6"/>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6"/>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6"/>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6"/>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6"/>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6"/>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6"/>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1" name="Google Shape;411;p6"/>
          <p:cNvGrpSpPr/>
          <p:nvPr/>
        </p:nvGrpSpPr>
        <p:grpSpPr>
          <a:xfrm>
            <a:off x="7285354" y="4606955"/>
            <a:ext cx="543432" cy="741197"/>
            <a:chOff x="2878829" y="3023092"/>
            <a:chExt cx="543432" cy="741197"/>
          </a:xfrm>
        </p:grpSpPr>
        <p:sp>
          <p:nvSpPr>
            <p:cNvPr id="412" name="Google Shape;412;p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6" name="Google Shape;436;p6"/>
          <p:cNvGrpSpPr/>
          <p:nvPr/>
        </p:nvGrpSpPr>
        <p:grpSpPr>
          <a:xfrm>
            <a:off x="2148449" y="2115876"/>
            <a:ext cx="80672" cy="1321569"/>
            <a:chOff x="240800" y="2611388"/>
            <a:chExt cx="14075" cy="245512"/>
          </a:xfrm>
        </p:grpSpPr>
        <p:sp>
          <p:nvSpPr>
            <p:cNvPr id="437" name="Google Shape;437;p6"/>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6"/>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6"/>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6"/>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1" name="Google Shape;441;p6"/>
          <p:cNvGrpSpPr/>
          <p:nvPr/>
        </p:nvGrpSpPr>
        <p:grpSpPr>
          <a:xfrm>
            <a:off x="4854724" y="2115876"/>
            <a:ext cx="80672" cy="1321569"/>
            <a:chOff x="240800" y="2611388"/>
            <a:chExt cx="14075" cy="245512"/>
          </a:xfrm>
        </p:grpSpPr>
        <p:sp>
          <p:nvSpPr>
            <p:cNvPr id="442" name="Google Shape;442;p6"/>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6"/>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6"/>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6"/>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9"/>
        <p:cNvGrpSpPr/>
        <p:nvPr/>
      </p:nvGrpSpPr>
      <p:grpSpPr>
        <a:xfrm>
          <a:off x="0" y="0"/>
          <a:ext cx="0" cy="0"/>
          <a:chOff x="0" y="0"/>
          <a:chExt cx="0" cy="0"/>
        </a:xfrm>
      </p:grpSpPr>
      <p:sp>
        <p:nvSpPr>
          <p:cNvPr id="450" name="Google Shape;450;p7"/>
          <p:cNvSpPr txBox="1">
            <a:spLocks noGrp="1"/>
          </p:cNvSpPr>
          <p:nvPr>
            <p:ph type="title"/>
          </p:nvPr>
        </p:nvSpPr>
        <p:spPr>
          <a:xfrm>
            <a:off x="1150191" y="1529864"/>
            <a:ext cx="6730388" cy="1314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7200"/>
              <a:buNone/>
            </a:pPr>
            <a:r>
              <a:rPr lang="en-US" sz="6000"/>
              <a:t>FIVE HUNDRED CRORES</a:t>
            </a:r>
            <a:endParaRPr sz="6000"/>
          </a:p>
        </p:txBody>
      </p:sp>
      <p:sp>
        <p:nvSpPr>
          <p:cNvPr id="451" name="Google Shape;451;p7"/>
          <p:cNvSpPr txBox="1">
            <a:spLocks noGrp="1"/>
          </p:cNvSpPr>
          <p:nvPr>
            <p:ph type="body" idx="1"/>
          </p:nvPr>
        </p:nvSpPr>
        <p:spPr>
          <a:xfrm>
            <a:off x="3191375" y="2936775"/>
            <a:ext cx="2761500" cy="881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sz="2800"/>
              <a:t>TARGET</a:t>
            </a:r>
            <a:endParaRPr sz="2800"/>
          </a:p>
        </p:txBody>
      </p:sp>
      <p:grpSp>
        <p:nvGrpSpPr>
          <p:cNvPr id="452" name="Google Shape;452;p7"/>
          <p:cNvGrpSpPr/>
          <p:nvPr/>
        </p:nvGrpSpPr>
        <p:grpSpPr>
          <a:xfrm>
            <a:off x="7880579" y="3424480"/>
            <a:ext cx="543432" cy="741197"/>
            <a:chOff x="2878829" y="3023092"/>
            <a:chExt cx="543432" cy="741197"/>
          </a:xfrm>
        </p:grpSpPr>
        <p:sp>
          <p:nvSpPr>
            <p:cNvPr id="453" name="Google Shape;453;p7"/>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7"/>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7"/>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7"/>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7"/>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7"/>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7"/>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7"/>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7"/>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7"/>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7"/>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7"/>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7"/>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7"/>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7"/>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7"/>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7"/>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7"/>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7"/>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7"/>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7"/>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7"/>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7"/>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7" name="Google Shape;477;p7"/>
          <p:cNvGrpSpPr/>
          <p:nvPr/>
        </p:nvGrpSpPr>
        <p:grpSpPr>
          <a:xfrm>
            <a:off x="449509" y="368055"/>
            <a:ext cx="541000" cy="741196"/>
            <a:chOff x="1148622" y="1207755"/>
            <a:chExt cx="541000" cy="741196"/>
          </a:xfrm>
        </p:grpSpPr>
        <p:sp>
          <p:nvSpPr>
            <p:cNvPr id="478" name="Google Shape;478;p7"/>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7"/>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7"/>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7"/>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7"/>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7"/>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7"/>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7"/>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7"/>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7"/>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7"/>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7"/>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7"/>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7"/>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7"/>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7"/>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7"/>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7"/>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7"/>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7"/>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7"/>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7"/>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7"/>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7"/>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2" name="Google Shape;502;p7"/>
          <p:cNvGrpSpPr/>
          <p:nvPr/>
        </p:nvGrpSpPr>
        <p:grpSpPr>
          <a:xfrm>
            <a:off x="396318" y="853682"/>
            <a:ext cx="8426678" cy="3715181"/>
            <a:chOff x="396318" y="442532"/>
            <a:chExt cx="8426678" cy="3715181"/>
          </a:xfrm>
        </p:grpSpPr>
        <p:sp>
          <p:nvSpPr>
            <p:cNvPr id="503" name="Google Shape;503;p7"/>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7"/>
            <p:cNvSpPr/>
            <p:nvPr/>
          </p:nvSpPr>
          <p:spPr>
            <a:xfrm>
              <a:off x="8462088" y="4071892"/>
              <a:ext cx="85918" cy="8582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7"/>
            <p:cNvSpPr/>
            <p:nvPr/>
          </p:nvSpPr>
          <p:spPr>
            <a:xfrm>
              <a:off x="396318"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7"/>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0"/>
        <p:cNvGrpSpPr/>
        <p:nvPr/>
      </p:nvGrpSpPr>
      <p:grpSpPr>
        <a:xfrm>
          <a:off x="0" y="0"/>
          <a:ext cx="0" cy="0"/>
          <a:chOff x="0" y="0"/>
          <a:chExt cx="0" cy="0"/>
        </a:xfrm>
      </p:grpSpPr>
      <p:sp>
        <p:nvSpPr>
          <p:cNvPr id="511" name="Google Shape;511;p8"/>
          <p:cNvSpPr txBox="1">
            <a:spLocks noGrp="1"/>
          </p:cNvSpPr>
          <p:nvPr>
            <p:ph type="title"/>
          </p:nvPr>
        </p:nvSpPr>
        <p:spPr>
          <a:xfrm>
            <a:off x="2285825" y="1927950"/>
            <a:ext cx="1338900" cy="1287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200"/>
              <a:buNone/>
            </a:pPr>
            <a:r>
              <a:rPr lang="en-US"/>
              <a:t>02</a:t>
            </a:r>
            <a:endParaRPr/>
          </a:p>
        </p:txBody>
      </p:sp>
      <p:sp>
        <p:nvSpPr>
          <p:cNvPr id="512" name="Google Shape;512;p8"/>
          <p:cNvSpPr txBox="1">
            <a:spLocks noGrp="1"/>
          </p:cNvSpPr>
          <p:nvPr>
            <p:ph type="title" idx="2"/>
          </p:nvPr>
        </p:nvSpPr>
        <p:spPr>
          <a:xfrm>
            <a:off x="3722950" y="2073553"/>
            <a:ext cx="3852000" cy="97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DATA COLLECTION</a:t>
            </a:r>
            <a:endParaRPr/>
          </a:p>
        </p:txBody>
      </p:sp>
      <p:grpSp>
        <p:nvGrpSpPr>
          <p:cNvPr id="513" name="Google Shape;513;p8"/>
          <p:cNvGrpSpPr/>
          <p:nvPr/>
        </p:nvGrpSpPr>
        <p:grpSpPr>
          <a:xfrm>
            <a:off x="2205149" y="1910963"/>
            <a:ext cx="80672" cy="1321569"/>
            <a:chOff x="240800" y="2611388"/>
            <a:chExt cx="14075" cy="245512"/>
          </a:xfrm>
        </p:grpSpPr>
        <p:sp>
          <p:nvSpPr>
            <p:cNvPr id="514" name="Google Shape;514;p8"/>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8"/>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8"/>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8"/>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8" name="Google Shape;518;p8"/>
          <p:cNvGrpSpPr/>
          <p:nvPr/>
        </p:nvGrpSpPr>
        <p:grpSpPr>
          <a:xfrm>
            <a:off x="1074617" y="3596630"/>
            <a:ext cx="543432" cy="741197"/>
            <a:chOff x="2878829" y="3023092"/>
            <a:chExt cx="543432" cy="741197"/>
          </a:xfrm>
        </p:grpSpPr>
        <p:sp>
          <p:nvSpPr>
            <p:cNvPr id="519" name="Google Shape;519;p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8"/>
          <p:cNvGrpSpPr/>
          <p:nvPr/>
        </p:nvGrpSpPr>
        <p:grpSpPr>
          <a:xfrm>
            <a:off x="7628229" y="968555"/>
            <a:ext cx="543432" cy="741197"/>
            <a:chOff x="2878829" y="3023092"/>
            <a:chExt cx="543432" cy="741197"/>
          </a:xfrm>
        </p:grpSpPr>
        <p:sp>
          <p:nvSpPr>
            <p:cNvPr id="544" name="Google Shape;544;p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8" name="Google Shape;568;p8"/>
          <p:cNvGrpSpPr/>
          <p:nvPr/>
        </p:nvGrpSpPr>
        <p:grpSpPr>
          <a:xfrm>
            <a:off x="350893" y="345057"/>
            <a:ext cx="8225504" cy="4106844"/>
            <a:chOff x="350893" y="345057"/>
            <a:chExt cx="8225504" cy="4106844"/>
          </a:xfrm>
        </p:grpSpPr>
        <p:grpSp>
          <p:nvGrpSpPr>
            <p:cNvPr id="569" name="Google Shape;569;p8"/>
            <p:cNvGrpSpPr/>
            <p:nvPr/>
          </p:nvGrpSpPr>
          <p:grpSpPr>
            <a:xfrm>
              <a:off x="350893" y="345057"/>
              <a:ext cx="8225504" cy="344536"/>
              <a:chOff x="1942776" y="1722253"/>
              <a:chExt cx="2118174" cy="88722"/>
            </a:xfrm>
          </p:grpSpPr>
          <p:sp>
            <p:nvSpPr>
              <p:cNvPr id="570" name="Google Shape;570;p8"/>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8"/>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2" name="Google Shape;572;p8"/>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6"/>
        <p:cNvGrpSpPr/>
        <p:nvPr/>
      </p:nvGrpSpPr>
      <p:grpSpPr>
        <a:xfrm>
          <a:off x="0" y="0"/>
          <a:ext cx="0" cy="0"/>
          <a:chOff x="0" y="0"/>
          <a:chExt cx="0" cy="0"/>
        </a:xfrm>
      </p:grpSpPr>
      <p:sp>
        <p:nvSpPr>
          <p:cNvPr id="577" name="Google Shape;577;p9"/>
          <p:cNvSpPr txBox="1">
            <a:spLocks noGrp="1"/>
          </p:cNvSpPr>
          <p:nvPr>
            <p:ph type="title" idx="2"/>
          </p:nvPr>
        </p:nvSpPr>
        <p:spPr>
          <a:xfrm>
            <a:off x="2009025" y="1709752"/>
            <a:ext cx="5461572" cy="97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Data is collected by sampling the customers interaction with Megakkart ecommerce website of last one year.</a:t>
            </a:r>
            <a:br>
              <a:rPr lang="en-US"/>
            </a:br>
            <a:endParaRPr/>
          </a:p>
        </p:txBody>
      </p:sp>
      <p:grpSp>
        <p:nvGrpSpPr>
          <p:cNvPr id="578" name="Google Shape;578;p9"/>
          <p:cNvGrpSpPr/>
          <p:nvPr/>
        </p:nvGrpSpPr>
        <p:grpSpPr>
          <a:xfrm>
            <a:off x="1074617" y="3596630"/>
            <a:ext cx="543432" cy="741197"/>
            <a:chOff x="2878829" y="3023092"/>
            <a:chExt cx="543432" cy="741197"/>
          </a:xfrm>
        </p:grpSpPr>
        <p:sp>
          <p:nvSpPr>
            <p:cNvPr id="579" name="Google Shape;579;p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3" name="Google Shape;603;p9"/>
          <p:cNvGrpSpPr/>
          <p:nvPr/>
        </p:nvGrpSpPr>
        <p:grpSpPr>
          <a:xfrm>
            <a:off x="7628229" y="968555"/>
            <a:ext cx="543432" cy="741197"/>
            <a:chOff x="2878829" y="3023092"/>
            <a:chExt cx="543432" cy="741197"/>
          </a:xfrm>
        </p:grpSpPr>
        <p:sp>
          <p:nvSpPr>
            <p:cNvPr id="604" name="Google Shape;604;p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8" name="Google Shape;628;p9"/>
          <p:cNvGrpSpPr/>
          <p:nvPr/>
        </p:nvGrpSpPr>
        <p:grpSpPr>
          <a:xfrm>
            <a:off x="350893" y="345057"/>
            <a:ext cx="8225504" cy="4106844"/>
            <a:chOff x="350893" y="345057"/>
            <a:chExt cx="8225504" cy="4106844"/>
          </a:xfrm>
        </p:grpSpPr>
        <p:grpSp>
          <p:nvGrpSpPr>
            <p:cNvPr id="629" name="Google Shape;629;p9"/>
            <p:cNvGrpSpPr/>
            <p:nvPr/>
          </p:nvGrpSpPr>
          <p:grpSpPr>
            <a:xfrm>
              <a:off x="350893" y="345057"/>
              <a:ext cx="8225504" cy="344536"/>
              <a:chOff x="1942776" y="1722253"/>
              <a:chExt cx="2118174" cy="88722"/>
            </a:xfrm>
          </p:grpSpPr>
          <p:sp>
            <p:nvSpPr>
              <p:cNvPr id="630" name="Google Shape;630;p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2" name="Google Shape;632;p9"/>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E-Commerce Business Plan By Slidesgo">
  <a:themeElements>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Commerce Business Plan By Slidesgo">
  <a:themeElements>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53</TotalTime>
  <Words>1025</Words>
  <Application>Microsoft Office PowerPoint</Application>
  <PresentationFormat>On-screen Show (16:9)</PresentationFormat>
  <Paragraphs>73</Paragraphs>
  <Slides>29</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Calibri</vt:lpstr>
      <vt:lpstr>arial</vt:lpstr>
      <vt:lpstr>Oswald</vt:lpstr>
      <vt:lpstr>arial</vt:lpstr>
      <vt:lpstr>Raleway</vt:lpstr>
      <vt:lpstr>IBM Plex Sans</vt:lpstr>
      <vt:lpstr>E-Commerce Business Plan By Slidesgo</vt:lpstr>
      <vt:lpstr>1_E-Commerce Business Plan By Slidesgo</vt:lpstr>
      <vt:lpstr>Megakkart Ecommerce plan for ‘Super Festive Sale’</vt:lpstr>
      <vt:lpstr>MISSION STATEMENT</vt:lpstr>
      <vt:lpstr>CONTENTS </vt:lpstr>
      <vt:lpstr>OUR COMPANY</vt:lpstr>
      <vt:lpstr>01</vt:lpstr>
      <vt:lpstr>PowerPoint Presentation</vt:lpstr>
      <vt:lpstr>FIVE HUNDRED CRORES</vt:lpstr>
      <vt:lpstr>02</vt:lpstr>
      <vt:lpstr>Data is collected by sampling the customers interaction with Megakkart ecommerce website of last one year. </vt:lpstr>
      <vt:lpstr>   Feature Descriptions: Administrative: The number of administrative pages that the user visited. Administrative_Duration: This is the amount of time spent by the user on administrative pages. Informational: The number of informational pages that the user visited. Informational_Duration: Is the amount of time spent by the user on informational pages ProductRelated: The number of product-related pages the user visited. ProductRelated_Duration: This is the amount of time spent by the user on product-related pages. BounceRates: The percentage of visitors who enter the website through that page and exit without triggering any additional tasks. ExitRates: The percentage of pageviews on the website that ends at that specific page. PageValues: The average value of the page averaged over the value of the target page and/or the completion of an eCommerce transaction. </vt:lpstr>
      <vt:lpstr>  SpecialDay: This value represents the closeness of the browsing date to special days or holidays (eg Mother's Day or Valentine's day) in which the transaction is more likely to be finalized. More information about how this value is calculated below. Month: Contains the month the pageview occurred, in string form. OperatingSystems: An integer value representing the operating system that the user was on when viewing the page. Browser: An integer value representing the browser that the user was using to view the page. Region: An integer value representing which region the user is located in. TrafficType: An integer value representing what type of traffic the user is categorized into. VisitorType: A string representing whether a visitor is New Visitor, Returning Visitor, or Other. Weekend: A boolean representing whether the session is on a weekend. Revenue: A boolean representing whether or not the user completed the purchase. </vt:lpstr>
      <vt:lpstr>03</vt:lpstr>
      <vt:lpstr>Data cleaning was required on obtained dataset to increase overall productivity and allow for the highest quality information in decision-making. </vt:lpstr>
      <vt:lpstr> &gt; For consistent and Correct data for analysis, unnecessary columns removed.  &gt; For consistent and Correct data for analysis, unnecessary rows removed.  &gt; For consistent and Correct data for analysis scaling was performed on data set.  &gt; For proper formatting data type is converted to relevant data type   &gt; Data records where page view was 0 but duration was valid, were replaced with nearest neighbor values .  &gt;  </vt:lpstr>
      <vt:lpstr>04</vt:lpstr>
      <vt:lpstr>Data </vt:lpstr>
      <vt:lpstr>We can draw following inference from previous graphs –    &gt; Only 20% or less new visitors can be seen throughout the year.   &gt; Despite being a festive month we are unable to acquire good number visitors/sales    in February. Infact, it is the lowest.  &gt; The highest number of visitors can be seen in May. However, November       is the highest revenue generating month with second most number of visitors .      Both are festive months.  &gt; It is been seen that in the month of February, there is highest percentage of returning visitors out of total visitors, but revenue generation is very low    </vt:lpstr>
      <vt:lpstr>PowerPoint Presentation</vt:lpstr>
      <vt:lpstr> &gt; Higher the pagevalue of pages, higher is the chance of revenue generation. Hence when customer visits a page with low page value, they should be referred to similar productswith high page value.</vt:lpstr>
      <vt:lpstr>Maximum revenue concentration is at lower bounce rate and lower exit rate, which is expected.  Sessions where customers visit pages with higher exit/bounce rates needs to be hooked(show relevant ads, give offers etc.) </vt:lpstr>
      <vt:lpstr> &gt; Region 1 has highest number of visitors. but region 9 has highest percentage of successful transactions despite having less number of visitors.  &gt; Region 8 has the lowest rate of revenue generation and needs to be taken care of. </vt:lpstr>
      <vt:lpstr>05</vt:lpstr>
      <vt:lpstr>Modelling Algorithms</vt:lpstr>
      <vt:lpstr>06</vt:lpstr>
      <vt:lpstr> </vt:lpstr>
      <vt:lpstr>PowerPoint Presentation</vt:lpstr>
      <vt:lpstr>07</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Megakkart Ecommerce plan for ‘Super Festive Sale’</dc:title>
  <dc:creator>Kanhaiya Singh</dc:creator>
  <cp:lastModifiedBy>Kanhaiya Singh</cp:lastModifiedBy>
  <cp:revision>26</cp:revision>
  <dcterms:modified xsi:type="dcterms:W3CDTF">2022-11-13T18:16:57Z</dcterms:modified>
</cp:coreProperties>
</file>