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43" r:id="rId1"/>
  </p:sldMasterIdLst>
  <p:sldIdLst>
    <p:sldId id="256" r:id="rId2"/>
    <p:sldId id="275" r:id="rId3"/>
    <p:sldId id="276" r:id="rId4"/>
    <p:sldId id="277" r:id="rId5"/>
    <p:sldId id="278" r:id="rId6"/>
    <p:sldId id="279" r:id="rId7"/>
    <p:sldId id="282" r:id="rId8"/>
    <p:sldId id="295" r:id="rId9"/>
    <p:sldId id="297" r:id="rId10"/>
    <p:sldId id="281" r:id="rId11"/>
    <p:sldId id="284" r:id="rId12"/>
    <p:sldId id="283" r:id="rId13"/>
    <p:sldId id="285" r:id="rId14"/>
    <p:sldId id="262" r:id="rId15"/>
    <p:sldId id="263" r:id="rId16"/>
    <p:sldId id="257" r:id="rId17"/>
    <p:sldId id="258" r:id="rId18"/>
    <p:sldId id="264" r:id="rId19"/>
    <p:sldId id="259" r:id="rId20"/>
    <p:sldId id="260" r:id="rId21"/>
    <p:sldId id="265" r:id="rId22"/>
    <p:sldId id="267" r:id="rId23"/>
    <p:sldId id="299" r:id="rId24"/>
    <p:sldId id="268" r:id="rId25"/>
    <p:sldId id="298" r:id="rId26"/>
    <p:sldId id="294" r:id="rId27"/>
    <p:sldId id="269" r:id="rId28"/>
    <p:sldId id="261" r:id="rId29"/>
    <p:sldId id="293" r:id="rId30"/>
    <p:sldId id="286" r:id="rId31"/>
    <p:sldId id="287" r:id="rId32"/>
    <p:sldId id="288" r:id="rId33"/>
    <p:sldId id="300" r:id="rId34"/>
    <p:sldId id="290" r:id="rId35"/>
    <p:sldId id="291" r:id="rId36"/>
    <p:sldId id="292" r:id="rId37"/>
    <p:sldId id="301" r:id="rId38"/>
    <p:sldId id="274"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30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1" autoAdjust="0"/>
    <p:restoredTop sz="94660"/>
  </p:normalViewPr>
  <p:slideViewPr>
    <p:cSldViewPr snapToGrid="0">
      <p:cViewPr varScale="1">
        <p:scale>
          <a:sx n="87" d="100"/>
          <a:sy n="87" d="100"/>
        </p:scale>
        <p:origin x="43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9694950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8062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92999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966603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699441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4/24/2018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02584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4/24/2018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55709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589522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2081494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7177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507283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3693504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842548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20339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639609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4424150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1351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61BEF0D-F0BB-DE4B-95CE-6DB70DBA9567}" type="datetimeFigureOut">
              <a:rPr lang="en-US" smtClean="0"/>
              <a:pPr/>
              <a:t>4/24/2018</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34936497"/>
      </p:ext>
    </p:extLst>
  </p:cSld>
  <p:clrMap bg1="dk1" tx1="lt1" bg2="dk2" tx2="lt2" accent1="accent1" accent2="accent2" accent3="accent3" accent4="accent4" accent5="accent5" accent6="accent6" hlink="hlink" folHlink="folHlink"/>
  <p:sldLayoutIdLst>
    <p:sldLayoutId id="2147484044"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 id="2147484055" r:id="rId12"/>
    <p:sldLayoutId id="2147484056" r:id="rId13"/>
    <p:sldLayoutId id="2147484057" r:id="rId14"/>
    <p:sldLayoutId id="2147484058" r:id="rId15"/>
    <p:sldLayoutId id="2147484059" r:id="rId16"/>
    <p:sldLayoutId id="2147484060"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BIG DATA – HADOOP AND COMPONENTS</a:t>
            </a:r>
          </a:p>
        </p:txBody>
      </p:sp>
      <p:sp>
        <p:nvSpPr>
          <p:cNvPr id="3" name="Subtitle 2"/>
          <p:cNvSpPr>
            <a:spLocks noGrp="1"/>
          </p:cNvSpPr>
          <p:nvPr>
            <p:ph type="subTitle" idx="1"/>
          </p:nvPr>
        </p:nvSpPr>
        <p:spPr>
          <a:xfrm>
            <a:off x="2691763" y="4777381"/>
            <a:ext cx="8915399" cy="1126283"/>
          </a:xfrm>
        </p:spPr>
        <p:txBody>
          <a:bodyPr/>
          <a:lstStyle/>
          <a:p>
            <a:r>
              <a:rPr lang="en-US" dirty="0"/>
              <a:t>PREPARED BY </a:t>
            </a:r>
          </a:p>
          <a:p>
            <a:r>
              <a:rPr lang="en-US" dirty="0"/>
              <a:t>ANTONY RAVINSTA</a:t>
            </a:r>
          </a:p>
        </p:txBody>
      </p:sp>
    </p:spTree>
    <p:extLst>
      <p:ext uri="{BB962C8B-B14F-4D97-AF65-F5344CB8AC3E}">
        <p14:creationId xmlns:p14="http://schemas.microsoft.com/office/powerpoint/2010/main" val="1001945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7901" y="334962"/>
            <a:ext cx="9212367" cy="6290730"/>
          </a:xfrm>
        </p:spPr>
      </p:pic>
    </p:spTree>
    <p:extLst>
      <p:ext uri="{BB962C8B-B14F-4D97-AF65-F5344CB8AC3E}">
        <p14:creationId xmlns:p14="http://schemas.microsoft.com/office/powerpoint/2010/main" val="1625879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Main Components of Hadoop</a:t>
            </a:r>
          </a:p>
        </p:txBody>
      </p:sp>
      <p:sp>
        <p:nvSpPr>
          <p:cNvPr id="3" name="Content Placeholder 2"/>
          <p:cNvSpPr>
            <a:spLocks noGrp="1"/>
          </p:cNvSpPr>
          <p:nvPr>
            <p:ph idx="1"/>
          </p:nvPr>
        </p:nvSpPr>
        <p:spPr/>
        <p:txBody>
          <a:bodyPr/>
          <a:lstStyle/>
          <a:p>
            <a:pPr algn="just"/>
            <a:r>
              <a:rPr lang="en-US" b="1" dirty="0"/>
              <a:t>Hadoop Distributed File System (HDFS)</a:t>
            </a:r>
            <a:r>
              <a:rPr lang="en-US" dirty="0"/>
              <a:t>:</a:t>
            </a:r>
            <a:r>
              <a:rPr lang="en-US" dirty="0">
                <a:effectLst/>
              </a:rPr>
              <a:t>Hadoop comes with a distributed file system called HDFS. In HDFS data is distributed over several machines and replicated to ensure their durability to failure and high availability to parallel application.</a:t>
            </a:r>
            <a:endParaRPr lang="en-US" dirty="0"/>
          </a:p>
          <a:p>
            <a:pPr algn="just"/>
            <a:endParaRPr lang="en-US" b="1" dirty="0"/>
          </a:p>
          <a:p>
            <a:pPr algn="just"/>
            <a:r>
              <a:rPr lang="en-US" b="1" dirty="0"/>
              <a:t>Hadoop </a:t>
            </a:r>
            <a:r>
              <a:rPr lang="en-US" b="1" dirty="0" err="1"/>
              <a:t>MapReduce</a:t>
            </a:r>
            <a:r>
              <a:rPr lang="en-US" b="1" dirty="0"/>
              <a:t>/Yarn</a:t>
            </a:r>
            <a:r>
              <a:rPr lang="en-US" dirty="0"/>
              <a:t>: A framework for job scheduling and cluster resource management. A YARN-based system for parallel processing of large data sets.</a:t>
            </a:r>
          </a:p>
        </p:txBody>
      </p:sp>
    </p:spTree>
    <p:extLst>
      <p:ext uri="{BB962C8B-B14F-4D97-AF65-F5344CB8AC3E}">
        <p14:creationId xmlns:p14="http://schemas.microsoft.com/office/powerpoint/2010/main" val="520523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Small Overview about components</a:t>
            </a:r>
          </a:p>
        </p:txBody>
      </p:sp>
      <p:sp>
        <p:nvSpPr>
          <p:cNvPr id="3" name="Content Placeholder 2"/>
          <p:cNvSpPr>
            <a:spLocks noGrp="1"/>
          </p:cNvSpPr>
          <p:nvPr>
            <p:ph idx="1"/>
          </p:nvPr>
        </p:nvSpPr>
        <p:spPr>
          <a:xfrm>
            <a:off x="1914258" y="1716992"/>
            <a:ext cx="9590354" cy="4820540"/>
          </a:xfrm>
        </p:spPr>
        <p:txBody>
          <a:bodyPr>
            <a:normAutofit/>
          </a:bodyPr>
          <a:lstStyle/>
          <a:p>
            <a:pPr marL="0" indent="0" algn="just">
              <a:buNone/>
            </a:pPr>
            <a:r>
              <a:rPr lang="en-US" dirty="0"/>
              <a:t>Other Hadoop-related projects at Apache include:</a:t>
            </a:r>
          </a:p>
          <a:p>
            <a:pPr algn="just"/>
            <a:r>
              <a:rPr lang="en-US" b="1" dirty="0" err="1"/>
              <a:t>HBase</a:t>
            </a:r>
            <a:r>
              <a:rPr lang="en-US" dirty="0"/>
              <a:t>: A scalable, distributed database that supports structured data storage for large tables.</a:t>
            </a:r>
          </a:p>
          <a:p>
            <a:pPr algn="just"/>
            <a:r>
              <a:rPr lang="en-US" b="1" dirty="0"/>
              <a:t>Hive:</a:t>
            </a:r>
            <a:r>
              <a:rPr lang="en-US" dirty="0"/>
              <a:t> A data warehouse infrastructure that provides data summarization and ad hoc querying.</a:t>
            </a:r>
          </a:p>
          <a:p>
            <a:pPr algn="just"/>
            <a:r>
              <a:rPr lang="en-US" b="1" dirty="0"/>
              <a:t>Pig</a:t>
            </a:r>
            <a:r>
              <a:rPr lang="en-US" dirty="0"/>
              <a:t>: A high-level data-flow language and execution framework for parallel computation.</a:t>
            </a:r>
          </a:p>
          <a:p>
            <a:pPr algn="just"/>
            <a:r>
              <a:rPr lang="en-US" b="1" dirty="0"/>
              <a:t>Flume</a:t>
            </a:r>
            <a:r>
              <a:rPr lang="en-US" dirty="0"/>
              <a:t>: A distributed, reliable, and available service for efficiently collecting, aggregating, and moving large amounts of streaming event data.</a:t>
            </a:r>
          </a:p>
          <a:p>
            <a:pPr algn="just"/>
            <a:r>
              <a:rPr lang="en-US" b="1" dirty="0" err="1"/>
              <a:t>ZooKeeper</a:t>
            </a:r>
            <a:r>
              <a:rPr lang="en-US" dirty="0"/>
              <a:t>: A high-performance coordination service for distributed applications.</a:t>
            </a:r>
          </a:p>
        </p:txBody>
      </p:sp>
    </p:spTree>
    <p:extLst>
      <p:ext uri="{BB962C8B-B14F-4D97-AF65-F5344CB8AC3E}">
        <p14:creationId xmlns:p14="http://schemas.microsoft.com/office/powerpoint/2010/main" val="3229772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Hadoop Architecture 1.x</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2713" y="2066925"/>
            <a:ext cx="4286250" cy="2724150"/>
          </a:xfrm>
        </p:spPr>
      </p:pic>
      <p:sp>
        <p:nvSpPr>
          <p:cNvPr id="3" name="Rectangle 2">
            <a:extLst>
              <a:ext uri="{FF2B5EF4-FFF2-40B4-BE49-F238E27FC236}">
                <a16:creationId xmlns:a16="http://schemas.microsoft.com/office/drawing/2014/main" id="{8A413DD5-A325-4714-982E-1BB5525D4758}"/>
              </a:ext>
            </a:extLst>
          </p:cNvPr>
          <p:cNvSpPr/>
          <p:nvPr/>
        </p:nvSpPr>
        <p:spPr>
          <a:xfrm>
            <a:off x="5206826" y="1896686"/>
            <a:ext cx="6513320" cy="3970318"/>
          </a:xfrm>
          <a:prstGeom prst="rect">
            <a:avLst/>
          </a:prstGeom>
        </p:spPr>
        <p:txBody>
          <a:bodyPr wrap="square">
            <a:spAutoFit/>
          </a:bodyPr>
          <a:lstStyle/>
          <a:p>
            <a:pPr marL="285750" indent="-285750">
              <a:buFont typeface="Arial" panose="020B0604020202020204" pitchFamily="34" charset="0"/>
              <a:buChar char="•"/>
            </a:pPr>
            <a:r>
              <a:rPr lang="en-IN" dirty="0"/>
              <a:t>In MapReduce 1, there are two types of daemon that control the job execution process: a </a:t>
            </a:r>
            <a:r>
              <a:rPr lang="en-IN" dirty="0" err="1"/>
              <a:t>jobtracker</a:t>
            </a:r>
            <a:r>
              <a:rPr lang="en-IN" dirty="0"/>
              <a:t> and one or more </a:t>
            </a:r>
            <a:r>
              <a:rPr lang="en-IN" dirty="0" err="1"/>
              <a:t>tasktrackers</a:t>
            </a:r>
            <a:r>
              <a:rPr lang="en-IN" dirty="0"/>
              <a:t>. </a:t>
            </a:r>
          </a:p>
          <a:p>
            <a:pPr marL="285750" indent="-285750">
              <a:buFont typeface="Arial" panose="020B0604020202020204" pitchFamily="34" charset="0"/>
              <a:buChar char="•"/>
            </a:pPr>
            <a:r>
              <a:rPr lang="en-IN" dirty="0"/>
              <a:t>The </a:t>
            </a:r>
            <a:r>
              <a:rPr lang="en-IN" dirty="0" err="1"/>
              <a:t>jobtracker</a:t>
            </a:r>
            <a:r>
              <a:rPr lang="en-IN" dirty="0"/>
              <a:t> coordinates all the jobs run on the system by scheduling tasks to run on </a:t>
            </a:r>
            <a:r>
              <a:rPr lang="en-IN" dirty="0" err="1"/>
              <a:t>tasktrackers</a:t>
            </a:r>
            <a:r>
              <a:rPr lang="en-IN" dirty="0"/>
              <a:t>.</a:t>
            </a:r>
          </a:p>
          <a:p>
            <a:pPr marL="285750" indent="-285750">
              <a:buFont typeface="Arial" panose="020B0604020202020204" pitchFamily="34" charset="0"/>
              <a:buChar char="•"/>
            </a:pPr>
            <a:r>
              <a:rPr lang="en-IN" dirty="0"/>
              <a:t> </a:t>
            </a:r>
            <a:r>
              <a:rPr lang="en-IN" dirty="0" err="1"/>
              <a:t>Tasktrackers</a:t>
            </a:r>
            <a:r>
              <a:rPr lang="en-IN" dirty="0"/>
              <a:t> run tasks and send progress reports to the </a:t>
            </a:r>
            <a:r>
              <a:rPr lang="en-IN" dirty="0" err="1"/>
              <a:t>jobtracker</a:t>
            </a:r>
            <a:r>
              <a:rPr lang="en-IN" dirty="0"/>
              <a:t>, which keeps a record of the overall progress of each job.</a:t>
            </a:r>
          </a:p>
          <a:p>
            <a:pPr marL="285750" indent="-285750">
              <a:buFont typeface="Arial" panose="020B0604020202020204" pitchFamily="34" charset="0"/>
              <a:buChar char="•"/>
            </a:pPr>
            <a:r>
              <a:rPr lang="en-IN" dirty="0"/>
              <a:t> If a task fails, the </a:t>
            </a:r>
            <a:r>
              <a:rPr lang="en-IN" dirty="0" err="1"/>
              <a:t>jobtracker</a:t>
            </a:r>
            <a:r>
              <a:rPr lang="en-IN" dirty="0"/>
              <a:t> can reschedule it on a different </a:t>
            </a:r>
            <a:r>
              <a:rPr lang="en-IN" dirty="0" err="1"/>
              <a:t>tasktracker</a:t>
            </a:r>
            <a:endParaRPr lang="en-IN" dirty="0"/>
          </a:p>
          <a:p>
            <a:pPr marL="285750" indent="-285750">
              <a:buFont typeface="Arial" panose="020B0604020202020204" pitchFamily="34" charset="0"/>
              <a:buChar char="•"/>
            </a:pPr>
            <a:r>
              <a:rPr lang="en-IN" dirty="0"/>
              <a:t>The </a:t>
            </a:r>
            <a:r>
              <a:rPr lang="en-IN" dirty="0" err="1"/>
              <a:t>jobtracker</a:t>
            </a:r>
            <a:r>
              <a:rPr lang="en-IN" dirty="0"/>
              <a:t> takes care of both job scheduling (matching tasks with </a:t>
            </a:r>
            <a:r>
              <a:rPr lang="en-IN" dirty="0" err="1"/>
              <a:t>tasktrackers</a:t>
            </a:r>
            <a:r>
              <a:rPr lang="en-IN" dirty="0"/>
              <a:t>) and task progress monitoring (keeping track of tasks, restarting failed or slow tasks, and doing task bookkeeping, such as maintaining counter totals).</a:t>
            </a:r>
          </a:p>
        </p:txBody>
      </p:sp>
    </p:spTree>
    <p:extLst>
      <p:ext uri="{BB962C8B-B14F-4D97-AF65-F5344CB8AC3E}">
        <p14:creationId xmlns:p14="http://schemas.microsoft.com/office/powerpoint/2010/main" val="3477986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Limitations of Architecture 1.x</a:t>
            </a:r>
          </a:p>
        </p:txBody>
      </p:sp>
      <p:sp>
        <p:nvSpPr>
          <p:cNvPr id="3" name="Content Placeholder 2"/>
          <p:cNvSpPr>
            <a:spLocks noGrp="1"/>
          </p:cNvSpPr>
          <p:nvPr>
            <p:ph idx="1"/>
          </p:nvPr>
        </p:nvSpPr>
        <p:spPr/>
        <p:txBody>
          <a:bodyPr>
            <a:normAutofit fontScale="70000" lnSpcReduction="20000"/>
          </a:bodyPr>
          <a:lstStyle/>
          <a:p>
            <a:pPr algn="just"/>
            <a:r>
              <a:rPr lang="en-US" dirty="0"/>
              <a:t>It is only suitable for </a:t>
            </a:r>
            <a:r>
              <a:rPr lang="en-US" b="1" dirty="0"/>
              <a:t>Batch Processing </a:t>
            </a:r>
            <a:r>
              <a:rPr lang="en-US" dirty="0"/>
              <a:t>of Huge amount of Data, which is already in </a:t>
            </a:r>
            <a:r>
              <a:rPr lang="en-US" dirty="0" err="1"/>
              <a:t>Hadoop</a:t>
            </a:r>
            <a:r>
              <a:rPr lang="en-US" dirty="0"/>
              <a:t> System.</a:t>
            </a:r>
          </a:p>
          <a:p>
            <a:pPr algn="just"/>
            <a:r>
              <a:rPr lang="en-US" dirty="0"/>
              <a:t>It is not suitable for Real-time Data Processing and data Streaming.</a:t>
            </a:r>
          </a:p>
          <a:p>
            <a:pPr algn="just"/>
            <a:r>
              <a:rPr lang="en-US" dirty="0"/>
              <a:t>It supports up to </a:t>
            </a:r>
            <a:r>
              <a:rPr lang="en-US" b="1" dirty="0"/>
              <a:t>4000 Nodes</a:t>
            </a:r>
            <a:r>
              <a:rPr lang="en-US" dirty="0"/>
              <a:t> per Cluster.</a:t>
            </a:r>
          </a:p>
          <a:p>
            <a:pPr algn="just"/>
            <a:r>
              <a:rPr lang="en-US" dirty="0"/>
              <a:t>It has a single component : Job Tracker to perform many activities like Resource Management, Job Scheduling, Job Monitoring, Re-scheduling Jobs etc.</a:t>
            </a:r>
          </a:p>
          <a:p>
            <a:pPr algn="just"/>
            <a:r>
              <a:rPr lang="en-US" dirty="0"/>
              <a:t>Job Tracker is the single point of failure.</a:t>
            </a:r>
          </a:p>
          <a:p>
            <a:pPr algn="just"/>
            <a:r>
              <a:rPr lang="en-US" dirty="0"/>
              <a:t>It does not support Multi-tenancy Support.</a:t>
            </a:r>
          </a:p>
          <a:p>
            <a:pPr algn="just"/>
            <a:r>
              <a:rPr lang="en-US" dirty="0"/>
              <a:t>It supports only one Name Node and One Namespace per Cluster.</a:t>
            </a:r>
          </a:p>
          <a:p>
            <a:pPr algn="just"/>
            <a:r>
              <a:rPr lang="en-US" dirty="0"/>
              <a:t>It runs only Map/Reduce jobs.</a:t>
            </a:r>
          </a:p>
          <a:p>
            <a:pPr algn="just"/>
            <a:r>
              <a:rPr lang="en-US" dirty="0"/>
              <a:t>Each </a:t>
            </a:r>
            <a:r>
              <a:rPr lang="en-US" dirty="0" err="1"/>
              <a:t>tasktracker</a:t>
            </a:r>
            <a:r>
              <a:rPr lang="en-US" dirty="0"/>
              <a:t> is configured with a static allocation of fixed-size “slots,” which are divided into map slots and reduce slots at configuration time. A map slot can only be used to run a map task, and a reduce slot can only be used for a reduce task. </a:t>
            </a:r>
          </a:p>
          <a:p>
            <a:pPr algn="just"/>
            <a:r>
              <a:rPr lang="en-US" dirty="0"/>
              <a:t>That means once it assigns resources to Map/Reduce jobs, it cannot re-use them even though some slots are idle.</a:t>
            </a:r>
          </a:p>
          <a:p>
            <a:pPr algn="just"/>
            <a:r>
              <a:rPr lang="en-US" dirty="0"/>
              <a:t>For Example:- Suppose, 10 Map and 10 Reduce Jobs are running with 10 + 10 Slots to perform a computation. All Map Jobs are doing their tasks but all Reduce jobs are idle. We cannot use these Idle jobs for other purpose.</a:t>
            </a:r>
          </a:p>
        </p:txBody>
      </p:sp>
    </p:spTree>
    <p:extLst>
      <p:ext uri="{BB962C8B-B14F-4D97-AF65-F5344CB8AC3E}">
        <p14:creationId xmlns:p14="http://schemas.microsoft.com/office/powerpoint/2010/main" val="4016689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Re-Architecture of 1.x</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2466" y="2125054"/>
            <a:ext cx="2619586" cy="377825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6594" y="2261119"/>
            <a:ext cx="4286250" cy="3019425"/>
          </a:xfrm>
          <a:prstGeom prst="rect">
            <a:avLst/>
          </a:prstGeom>
        </p:spPr>
      </p:pic>
    </p:spTree>
    <p:extLst>
      <p:ext uri="{BB962C8B-B14F-4D97-AF65-F5344CB8AC3E}">
        <p14:creationId xmlns:p14="http://schemas.microsoft.com/office/powerpoint/2010/main" val="3875886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Hadoop</a:t>
            </a:r>
            <a:r>
              <a:rPr lang="en-US" dirty="0"/>
              <a:t> Architecture – 2.x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1673" y="2137888"/>
            <a:ext cx="5924550" cy="3667125"/>
          </a:xfrm>
        </p:spPr>
      </p:pic>
      <p:pic>
        <p:nvPicPr>
          <p:cNvPr id="3" name="Picture 2">
            <a:extLst>
              <a:ext uri="{FF2B5EF4-FFF2-40B4-BE49-F238E27FC236}">
                <a16:creationId xmlns:a16="http://schemas.microsoft.com/office/drawing/2014/main" id="{48CDF08E-1FE6-48A1-9506-458526899645}"/>
              </a:ext>
            </a:extLst>
          </p:cNvPr>
          <p:cNvPicPr>
            <a:picLocks noChangeAspect="1"/>
          </p:cNvPicPr>
          <p:nvPr/>
        </p:nvPicPr>
        <p:blipFill rotWithShape="1">
          <a:blip r:embed="rId3"/>
          <a:srcRect l="33316" t="38671" r="34258" b="19641"/>
          <a:stretch/>
        </p:blipFill>
        <p:spPr>
          <a:xfrm>
            <a:off x="2628900" y="1951892"/>
            <a:ext cx="6057900" cy="4381024"/>
          </a:xfrm>
          <a:prstGeom prst="rect">
            <a:avLst/>
          </a:prstGeom>
        </p:spPr>
      </p:pic>
    </p:spTree>
    <p:extLst>
      <p:ext uri="{BB962C8B-B14F-4D97-AF65-F5344CB8AC3E}">
        <p14:creationId xmlns:p14="http://schemas.microsoft.com/office/powerpoint/2010/main" val="2575841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Components</a:t>
            </a:r>
          </a:p>
        </p:txBody>
      </p:sp>
      <p:sp>
        <p:nvSpPr>
          <p:cNvPr id="3" name="Content Placeholder 2"/>
          <p:cNvSpPr>
            <a:spLocks noGrp="1"/>
          </p:cNvSpPr>
          <p:nvPr>
            <p:ph idx="1"/>
          </p:nvPr>
        </p:nvSpPr>
        <p:spPr/>
        <p:txBody>
          <a:bodyPr>
            <a:normAutofit fontScale="92500" lnSpcReduction="20000"/>
          </a:bodyPr>
          <a:lstStyle/>
          <a:p>
            <a:pPr algn="just"/>
            <a:r>
              <a:rPr lang="en-US" dirty="0"/>
              <a:t>The fundamental idea of YARN is to split up the functionalities of resource management and job scheduling/monitoring into separate daemons. </a:t>
            </a:r>
          </a:p>
          <a:p>
            <a:pPr algn="just"/>
            <a:r>
              <a:rPr lang="en-US" dirty="0"/>
              <a:t>YARN provides its core services via two types of long-running daemon: a resource manager (one per cluster) to manage the use of resources across the cluster, and node managers running on all the nodes in the cluster to launch and monitor containers.</a:t>
            </a:r>
          </a:p>
          <a:p>
            <a:pPr algn="just"/>
            <a:r>
              <a:rPr lang="en-US" dirty="0"/>
              <a:t> A container executes an application-specific process with a constrained set of resources (memory, CPU, and so on).</a:t>
            </a:r>
          </a:p>
          <a:p>
            <a:pPr algn="just"/>
            <a:r>
              <a:rPr lang="en-US" dirty="0"/>
              <a:t>The main components of </a:t>
            </a:r>
            <a:r>
              <a:rPr lang="en-US" dirty="0" err="1"/>
              <a:t>Hadoop</a:t>
            </a:r>
            <a:r>
              <a:rPr lang="en-US" dirty="0"/>
              <a:t> 2.x architecture is,</a:t>
            </a:r>
          </a:p>
          <a:p>
            <a:pPr marL="800100" lvl="1" indent="-342900" algn="just">
              <a:buFont typeface="+mj-lt"/>
              <a:buAutoNum type="arabicPeriod"/>
            </a:pPr>
            <a:r>
              <a:rPr lang="en-US" dirty="0"/>
              <a:t>Resource Manager</a:t>
            </a:r>
          </a:p>
          <a:p>
            <a:pPr marL="800100" lvl="1" indent="-342900" algn="just">
              <a:buFont typeface="+mj-lt"/>
              <a:buAutoNum type="arabicPeriod"/>
            </a:pPr>
            <a:r>
              <a:rPr lang="en-US" dirty="0"/>
              <a:t>Node Manager</a:t>
            </a:r>
          </a:p>
          <a:p>
            <a:pPr marL="800100" lvl="1" indent="-342900" algn="just">
              <a:buFont typeface="+mj-lt"/>
              <a:buAutoNum type="arabicPeriod"/>
            </a:pPr>
            <a:r>
              <a:rPr lang="en-US" dirty="0"/>
              <a:t>Application Master</a:t>
            </a:r>
          </a:p>
          <a:p>
            <a:pPr marL="800100" lvl="1" indent="-342900" algn="just">
              <a:buFont typeface="+mj-lt"/>
              <a:buAutoNum type="arabicPeriod"/>
            </a:pPr>
            <a:r>
              <a:rPr lang="en-US" dirty="0"/>
              <a:t>Container</a:t>
            </a:r>
          </a:p>
          <a:p>
            <a:pPr marL="800100" lvl="1" indent="-342900" algn="just">
              <a:buFont typeface="+mj-lt"/>
              <a:buAutoNum type="arabicPeriod"/>
            </a:pPr>
            <a:r>
              <a:rPr lang="en-US" dirty="0"/>
              <a:t>Scheduler</a:t>
            </a:r>
          </a:p>
        </p:txBody>
      </p:sp>
    </p:spTree>
    <p:extLst>
      <p:ext uri="{BB962C8B-B14F-4D97-AF65-F5344CB8AC3E}">
        <p14:creationId xmlns:p14="http://schemas.microsoft.com/office/powerpoint/2010/main" val="4229863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Advantages of 2.x</a:t>
            </a:r>
          </a:p>
        </p:txBody>
      </p:sp>
      <p:sp>
        <p:nvSpPr>
          <p:cNvPr id="3" name="Content Placeholder 2"/>
          <p:cNvSpPr>
            <a:spLocks noGrp="1"/>
          </p:cNvSpPr>
          <p:nvPr>
            <p:ph idx="1"/>
          </p:nvPr>
        </p:nvSpPr>
        <p:spPr/>
        <p:txBody>
          <a:bodyPr>
            <a:normAutofit fontScale="77500" lnSpcReduction="20000"/>
          </a:bodyPr>
          <a:lstStyle/>
          <a:p>
            <a:pPr algn="just"/>
            <a:endParaRPr lang="en-US" b="1" dirty="0"/>
          </a:p>
          <a:p>
            <a:pPr algn="just"/>
            <a:r>
              <a:rPr lang="en-US" b="1" dirty="0"/>
              <a:t> comparison of MapReduce 1 and YARN components</a:t>
            </a:r>
          </a:p>
          <a:p>
            <a:pPr algn="just"/>
            <a:r>
              <a:rPr lang="en-US" b="1" dirty="0"/>
              <a:t>MapReduce 1           YARN </a:t>
            </a:r>
          </a:p>
          <a:p>
            <a:pPr marL="36900" indent="0" algn="just">
              <a:buNone/>
            </a:pPr>
            <a:r>
              <a:rPr lang="en-US" b="1" dirty="0"/>
              <a:t>         </a:t>
            </a:r>
            <a:r>
              <a:rPr lang="en-US" b="1" dirty="0" err="1"/>
              <a:t>Jobtracker</a:t>
            </a:r>
            <a:r>
              <a:rPr lang="en-US" b="1" dirty="0"/>
              <a:t>         Resource manager, application master, timeline server </a:t>
            </a:r>
          </a:p>
          <a:p>
            <a:pPr marL="36900" indent="0" algn="just">
              <a:buNone/>
            </a:pPr>
            <a:r>
              <a:rPr lang="en-US" b="1" dirty="0"/>
              <a:t>         </a:t>
            </a:r>
            <a:r>
              <a:rPr lang="en-US" b="1" dirty="0" err="1"/>
              <a:t>Tasktracker</a:t>
            </a:r>
            <a:r>
              <a:rPr lang="en-US" b="1" dirty="0"/>
              <a:t>       Node manager </a:t>
            </a:r>
          </a:p>
          <a:p>
            <a:pPr marL="36900" indent="0" algn="just">
              <a:buNone/>
            </a:pPr>
            <a:r>
              <a:rPr lang="en-US" b="1" dirty="0"/>
              <a:t>         Slot                    Container</a:t>
            </a:r>
          </a:p>
          <a:p>
            <a:pPr marL="0" indent="0" algn="just">
              <a:buNone/>
            </a:pPr>
            <a:r>
              <a:rPr lang="en-US" b="1" dirty="0"/>
              <a:t>Hadoop 2.x YARN Benefits</a:t>
            </a:r>
          </a:p>
          <a:p>
            <a:pPr algn="just"/>
            <a:r>
              <a:rPr lang="en-US" dirty="0"/>
              <a:t>Highly Scalability - it is designed to scale up to 10,000 nodes and 100,000 tasks.</a:t>
            </a:r>
          </a:p>
          <a:p>
            <a:pPr algn="just"/>
            <a:r>
              <a:rPr lang="en-US" dirty="0"/>
              <a:t>Highly Availability – Data replication</a:t>
            </a:r>
          </a:p>
          <a:p>
            <a:pPr algn="just"/>
            <a:r>
              <a:rPr lang="en-US" dirty="0"/>
              <a:t>Utilization -  YARN are fine grained, so an application can make a request for what it needs, rather than for an indivisible slot</a:t>
            </a:r>
          </a:p>
          <a:p>
            <a:pPr algn="just"/>
            <a:r>
              <a:rPr lang="en-US" dirty="0"/>
              <a:t>Supports Multi-Tenancy - It is even possible for users to run different versions of MapReduce on the same YARN cluster, which makes the process of upgrading MapReduce more manageable</a:t>
            </a:r>
          </a:p>
        </p:txBody>
      </p:sp>
    </p:spTree>
    <p:extLst>
      <p:ext uri="{BB962C8B-B14F-4D97-AF65-F5344CB8AC3E}">
        <p14:creationId xmlns:p14="http://schemas.microsoft.com/office/powerpoint/2010/main" val="625338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Resource Manager and Node Manager, Container</a:t>
            </a:r>
          </a:p>
        </p:txBody>
      </p:sp>
      <p:sp>
        <p:nvSpPr>
          <p:cNvPr id="3" name="Content Placeholder 2"/>
          <p:cNvSpPr>
            <a:spLocks noGrp="1"/>
          </p:cNvSpPr>
          <p:nvPr>
            <p:ph idx="1"/>
          </p:nvPr>
        </p:nvSpPr>
        <p:spPr/>
        <p:txBody>
          <a:bodyPr>
            <a:normAutofit lnSpcReduction="10000"/>
          </a:bodyPr>
          <a:lstStyle/>
          <a:p>
            <a:pPr algn="just"/>
            <a:r>
              <a:rPr lang="en-US" sz="1800" b="1" dirty="0">
                <a:solidFill>
                  <a:schemeClr val="tx1"/>
                </a:solidFill>
              </a:rPr>
              <a:t>Resource Manager</a:t>
            </a:r>
            <a:r>
              <a:rPr lang="en-US" sz="1800" dirty="0">
                <a:solidFill>
                  <a:schemeClr val="tx1"/>
                </a:solidFill>
              </a:rPr>
              <a:t>: The Resource Manager is the ultimate authority that arbitrates resources among all the applications in the system. The Resource Manager has two main components: </a:t>
            </a:r>
          </a:p>
          <a:p>
            <a:pPr marL="800100" lvl="1" indent="-342900" algn="just">
              <a:buFont typeface="+mj-lt"/>
              <a:buAutoNum type="arabicPeriod"/>
            </a:pPr>
            <a:r>
              <a:rPr lang="en-US" dirty="0">
                <a:solidFill>
                  <a:schemeClr val="tx1"/>
                </a:solidFill>
              </a:rPr>
              <a:t>Scheduler </a:t>
            </a:r>
          </a:p>
          <a:p>
            <a:pPr marL="800100" lvl="1" indent="-342900" algn="just">
              <a:buFont typeface="+mj-lt"/>
              <a:buAutoNum type="arabicPeriod"/>
            </a:pPr>
            <a:r>
              <a:rPr lang="en-US" dirty="0">
                <a:solidFill>
                  <a:schemeClr val="tx1"/>
                </a:solidFill>
              </a:rPr>
              <a:t>Applications Manager.</a:t>
            </a:r>
          </a:p>
          <a:p>
            <a:pPr algn="just"/>
            <a:r>
              <a:rPr lang="en-US" sz="1800" b="1" dirty="0">
                <a:solidFill>
                  <a:schemeClr val="tx1"/>
                </a:solidFill>
              </a:rPr>
              <a:t>Node Manager</a:t>
            </a:r>
            <a:r>
              <a:rPr lang="en-US" sz="1800" dirty="0">
                <a:solidFill>
                  <a:schemeClr val="tx1"/>
                </a:solidFill>
              </a:rPr>
              <a:t>: It is the per-machine framework agent who is responsible for containers, monitoring their resource usage (CPU, memory, disk, network) and reporting the same to the Resource Manager/Scheduler.</a:t>
            </a:r>
          </a:p>
          <a:p>
            <a:pPr algn="just"/>
            <a:r>
              <a:rPr lang="en-US" sz="1800" b="1" dirty="0">
                <a:solidFill>
                  <a:schemeClr val="tx1"/>
                </a:solidFill>
              </a:rPr>
              <a:t>Application Master</a:t>
            </a:r>
            <a:r>
              <a:rPr lang="en-US" sz="1800" dirty="0">
                <a:solidFill>
                  <a:schemeClr val="tx1"/>
                </a:solidFill>
              </a:rPr>
              <a:t>: The per-application Application Master is, in effect, a framework specific library and is tasked with negotiating resources from the Resource Manager and working with the Node Manager(s) to execute and monitor the tasks.</a:t>
            </a:r>
          </a:p>
          <a:p>
            <a:pPr algn="just"/>
            <a:r>
              <a:rPr lang="en-US" sz="1800" b="1" dirty="0">
                <a:solidFill>
                  <a:schemeClr val="tx1"/>
                </a:solidFill>
              </a:rPr>
              <a:t>Container</a:t>
            </a:r>
            <a:r>
              <a:rPr lang="en-US" sz="1800" dirty="0">
                <a:solidFill>
                  <a:schemeClr val="tx1"/>
                </a:solidFill>
              </a:rPr>
              <a:t>: A container executes an application-specific process with a constrained set of resources (memory, CPU, and so on).  Application master run a computation in  a container.</a:t>
            </a:r>
          </a:p>
          <a:p>
            <a:pPr algn="just"/>
            <a:endParaRPr lang="en-US" sz="1800" dirty="0"/>
          </a:p>
          <a:p>
            <a:pPr algn="just"/>
            <a:endParaRPr lang="en-US" sz="1800" dirty="0"/>
          </a:p>
          <a:p>
            <a:pPr algn="just"/>
            <a:endParaRPr lang="en-US" sz="1800" dirty="0"/>
          </a:p>
        </p:txBody>
      </p:sp>
    </p:spTree>
    <p:extLst>
      <p:ext uri="{BB962C8B-B14F-4D97-AF65-F5344CB8AC3E}">
        <p14:creationId xmlns:p14="http://schemas.microsoft.com/office/powerpoint/2010/main" val="1641391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Big Data</a:t>
            </a:r>
          </a:p>
        </p:txBody>
      </p:sp>
      <p:sp>
        <p:nvSpPr>
          <p:cNvPr id="3" name="Content Placeholder 2"/>
          <p:cNvSpPr>
            <a:spLocks noGrp="1"/>
          </p:cNvSpPr>
          <p:nvPr>
            <p:ph idx="1"/>
          </p:nvPr>
        </p:nvSpPr>
        <p:spPr/>
        <p:txBody>
          <a:bodyPr>
            <a:normAutofit/>
          </a:bodyPr>
          <a:lstStyle/>
          <a:p>
            <a:pPr algn="just">
              <a:lnSpc>
                <a:spcPct val="200000"/>
              </a:lnSpc>
            </a:pPr>
            <a:r>
              <a:rPr lang="en-US" sz="1600" b="1" dirty="0">
                <a:effectLst/>
              </a:rPr>
              <a:t>Big</a:t>
            </a:r>
            <a:r>
              <a:rPr lang="en-US" sz="1600" dirty="0">
                <a:effectLst/>
              </a:rPr>
              <a:t> </a:t>
            </a:r>
            <a:r>
              <a:rPr lang="en-US" sz="1600" b="1" dirty="0">
                <a:effectLst/>
              </a:rPr>
              <a:t>data</a:t>
            </a:r>
            <a:r>
              <a:rPr lang="en-US" sz="1600" dirty="0">
                <a:effectLst/>
              </a:rPr>
              <a:t> refers to a collection of </a:t>
            </a:r>
            <a:r>
              <a:rPr lang="en-US" sz="1600" b="1" dirty="0">
                <a:effectLst/>
              </a:rPr>
              <a:t>data</a:t>
            </a:r>
            <a:r>
              <a:rPr lang="en-US" sz="1600" dirty="0">
                <a:effectLst/>
              </a:rPr>
              <a:t> sets so large and complex.</a:t>
            </a:r>
          </a:p>
          <a:p>
            <a:pPr algn="just">
              <a:lnSpc>
                <a:spcPct val="200000"/>
              </a:lnSpc>
            </a:pPr>
            <a:r>
              <a:rPr lang="en-US" sz="1600" dirty="0">
                <a:effectLst/>
              </a:rPr>
              <a:t>It’s size range from few dozen tera bytes to many peta bytes of data in a single set.</a:t>
            </a:r>
          </a:p>
          <a:p>
            <a:pPr algn="just">
              <a:lnSpc>
                <a:spcPct val="200000"/>
              </a:lnSpc>
            </a:pPr>
            <a:r>
              <a:rPr lang="en-US" sz="1600" dirty="0">
                <a:effectLst/>
              </a:rPr>
              <a:t> It becomes difficult to capture and process using on-hand database management tools or traditional </a:t>
            </a:r>
            <a:r>
              <a:rPr lang="en-US" sz="1600" b="1" dirty="0">
                <a:effectLst/>
              </a:rPr>
              <a:t>data</a:t>
            </a:r>
            <a:r>
              <a:rPr lang="en-US" sz="1600" dirty="0">
                <a:effectLst/>
              </a:rPr>
              <a:t> processing applications. </a:t>
            </a:r>
          </a:p>
          <a:p>
            <a:pPr algn="just">
              <a:lnSpc>
                <a:spcPct val="200000"/>
              </a:lnSpc>
            </a:pPr>
            <a:r>
              <a:rPr lang="en-US" sz="1600" dirty="0">
                <a:effectLst/>
              </a:rPr>
              <a:t>Difficulties of processing large data set include:</a:t>
            </a:r>
          </a:p>
          <a:p>
            <a:pPr marL="36900" indent="0" algn="just">
              <a:lnSpc>
                <a:spcPct val="200000"/>
              </a:lnSpc>
              <a:buNone/>
            </a:pPr>
            <a:r>
              <a:rPr lang="en-US" sz="1600" dirty="0">
                <a:effectLst/>
              </a:rPr>
              <a:t>        Capturing,  Searching,  Analysis,  Storing,  Sharing,  Research,  Visualization,  Privacy Violation.</a:t>
            </a:r>
            <a:endParaRPr lang="en-US" sz="1600" dirty="0"/>
          </a:p>
        </p:txBody>
      </p:sp>
    </p:spTree>
    <p:extLst>
      <p:ext uri="{BB962C8B-B14F-4D97-AF65-F5344CB8AC3E}">
        <p14:creationId xmlns:p14="http://schemas.microsoft.com/office/powerpoint/2010/main" val="16577057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1910" y="286151"/>
            <a:ext cx="10353762" cy="970450"/>
          </a:xfrm>
        </p:spPr>
        <p:txBody>
          <a:bodyPr>
            <a:normAutofit/>
          </a:bodyPr>
          <a:lstStyle/>
          <a:p>
            <a:pPr algn="ctr"/>
            <a:r>
              <a:rPr lang="en-US" dirty="0"/>
              <a:t>Scheduler</a:t>
            </a:r>
          </a:p>
        </p:txBody>
      </p:sp>
      <p:sp>
        <p:nvSpPr>
          <p:cNvPr id="3" name="Content Placeholder 2"/>
          <p:cNvSpPr>
            <a:spLocks noGrp="1"/>
          </p:cNvSpPr>
          <p:nvPr>
            <p:ph idx="1"/>
          </p:nvPr>
        </p:nvSpPr>
        <p:spPr>
          <a:xfrm>
            <a:off x="474785" y="1612306"/>
            <a:ext cx="11289323" cy="4660307"/>
          </a:xfrm>
        </p:spPr>
        <p:txBody>
          <a:bodyPr>
            <a:normAutofit/>
          </a:bodyPr>
          <a:lstStyle/>
          <a:p>
            <a:pPr algn="just"/>
            <a:endParaRPr lang="en-US" dirty="0"/>
          </a:p>
          <a:p>
            <a:pPr algn="just"/>
            <a:endParaRPr lang="en-US" dirty="0"/>
          </a:p>
        </p:txBody>
      </p:sp>
      <p:pic>
        <p:nvPicPr>
          <p:cNvPr id="4" name="Picture 3">
            <a:extLst>
              <a:ext uri="{FF2B5EF4-FFF2-40B4-BE49-F238E27FC236}">
                <a16:creationId xmlns:a16="http://schemas.microsoft.com/office/drawing/2014/main" id="{9A51179A-704D-4D9F-8773-A74C941317F7}"/>
              </a:ext>
            </a:extLst>
          </p:cNvPr>
          <p:cNvPicPr>
            <a:picLocks noChangeAspect="1"/>
          </p:cNvPicPr>
          <p:nvPr/>
        </p:nvPicPr>
        <p:blipFill rotWithShape="1">
          <a:blip r:embed="rId2"/>
          <a:srcRect l="37572" t="17436" r="38991" b="7179"/>
          <a:stretch/>
        </p:blipFill>
        <p:spPr>
          <a:xfrm>
            <a:off x="650631" y="1078523"/>
            <a:ext cx="2857500" cy="5169877"/>
          </a:xfrm>
          <a:prstGeom prst="rect">
            <a:avLst/>
          </a:prstGeom>
        </p:spPr>
      </p:pic>
      <p:sp>
        <p:nvSpPr>
          <p:cNvPr id="5" name="Rectangle 4">
            <a:extLst>
              <a:ext uri="{FF2B5EF4-FFF2-40B4-BE49-F238E27FC236}">
                <a16:creationId xmlns:a16="http://schemas.microsoft.com/office/drawing/2014/main" id="{5395826D-E9DB-453C-9B38-B29B40F72E6A}"/>
              </a:ext>
            </a:extLst>
          </p:cNvPr>
          <p:cNvSpPr/>
          <p:nvPr/>
        </p:nvSpPr>
        <p:spPr>
          <a:xfrm>
            <a:off x="3639410" y="1078523"/>
            <a:ext cx="8033238" cy="5570756"/>
          </a:xfrm>
          <a:prstGeom prst="rect">
            <a:avLst/>
          </a:prstGeom>
        </p:spPr>
        <p:txBody>
          <a:bodyPr wrap="square">
            <a:spAutoFit/>
          </a:bodyPr>
          <a:lstStyle/>
          <a:p>
            <a:pPr marL="285750" indent="-285750">
              <a:buFont typeface="Arial" panose="020B0604020202020204" pitchFamily="34" charset="0"/>
              <a:buChar char="•"/>
            </a:pPr>
            <a:r>
              <a:rPr lang="en-IN" dirty="0"/>
              <a:t> </a:t>
            </a:r>
            <a:r>
              <a:rPr lang="en-IN" sz="1600" dirty="0"/>
              <a:t>In the real world, however, resources are limited, and on a busy cluster, an application will often need to wait to have some of its requests fulfilled. </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dirty="0"/>
              <a:t>It is the job of the YARN scheduler to allocate resources to applications according to some defined policy</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US" sz="1600" dirty="0"/>
              <a:t>FIFO Scheduler:  work based on queue. it’s not suitable for shared clusters. Large applications will use all the resources in a cluster, so each application has to wait its turn.</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 On a shared cluster it is better to use the Capacity Scheduler or the Fair Scheduler. Both of these allow </a:t>
            </a:r>
            <a:r>
              <a:rPr lang="en-US" sz="1600" dirty="0" err="1"/>
              <a:t>longrunning</a:t>
            </a:r>
            <a:r>
              <a:rPr lang="en-US" sz="1600" dirty="0"/>
              <a:t> jobs to complete in a timely manner, while still allowing users who are running concurrent smaller ad hoc queries to get results back in a reasonable time.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 Capacity Scheduler (ii in Figure 4-3), a separate dedicated queue allows the small job to start as soon as it is submitted.</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IN" sz="1600" dirty="0"/>
              <a:t> Fair Scheduler :  </a:t>
            </a:r>
            <a:r>
              <a:rPr lang="en-US" sz="1600" dirty="0"/>
              <a:t> it will dynamically balance resources between all running jobs. Just after the first (large) job starts, it is the only job running, so it gets all the resources in the cluster. When the second (small) job starts, it is allocated half of the cluster resources so that each job is using its fair share of resources</a:t>
            </a:r>
            <a:r>
              <a:rPr lang="en-US" dirty="0"/>
              <a:t>.</a:t>
            </a:r>
            <a:endParaRPr lang="en-IN" dirty="0"/>
          </a:p>
        </p:txBody>
      </p:sp>
    </p:spTree>
    <p:extLst>
      <p:ext uri="{BB962C8B-B14F-4D97-AF65-F5344CB8AC3E}">
        <p14:creationId xmlns:p14="http://schemas.microsoft.com/office/powerpoint/2010/main" val="2450301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HDFS (</a:t>
            </a:r>
            <a:r>
              <a:rPr lang="en-US" dirty="0" err="1"/>
              <a:t>Hadoop</a:t>
            </a:r>
            <a:r>
              <a:rPr lang="en-US" dirty="0"/>
              <a:t> Distributed File System)</a:t>
            </a:r>
          </a:p>
        </p:txBody>
      </p:sp>
      <p:sp>
        <p:nvSpPr>
          <p:cNvPr id="3" name="Content Placeholder 2"/>
          <p:cNvSpPr>
            <a:spLocks noGrp="1"/>
          </p:cNvSpPr>
          <p:nvPr>
            <p:ph idx="1"/>
          </p:nvPr>
        </p:nvSpPr>
        <p:spPr/>
        <p:txBody>
          <a:bodyPr>
            <a:normAutofit/>
          </a:bodyPr>
          <a:lstStyle/>
          <a:p>
            <a:pPr algn="just"/>
            <a:r>
              <a:rPr lang="en-US" dirty="0"/>
              <a:t>HDFS is a filesystem designed for storing very large files with streaming data access patterns, running on clusters of commodity hardware.</a:t>
            </a:r>
          </a:p>
          <a:p>
            <a:pPr algn="just"/>
            <a:r>
              <a:rPr lang="en-US" b="1" dirty="0"/>
              <a:t>Very large files </a:t>
            </a:r>
            <a:r>
              <a:rPr lang="en-US" dirty="0"/>
              <a:t>“Very large” means files that are hundreds of megabytes, gigabytes, or terabytes in size. There are Hadoop clusters running today that store petabytes of data.</a:t>
            </a:r>
          </a:p>
          <a:p>
            <a:pPr algn="just"/>
            <a:r>
              <a:rPr lang="en-US" b="1" dirty="0"/>
              <a:t>2 Streaming data access </a:t>
            </a:r>
            <a:r>
              <a:rPr lang="en-US" dirty="0"/>
              <a:t>HDFS is built around the idea that the most efficient data processing pattern is a write-once, read-many-times(WORM) pattern. A dataset is typically generated or copied from source, and then various analyses are performed on that dataset over time. </a:t>
            </a:r>
          </a:p>
          <a:p>
            <a:pPr algn="just"/>
            <a:r>
              <a:rPr lang="en-US" b="1" dirty="0"/>
              <a:t>Commodity hardware </a:t>
            </a:r>
            <a:r>
              <a:rPr lang="en-US" dirty="0"/>
              <a:t>Hadoop doesn’t require expensive, highly reliable hardware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1417" y="5419524"/>
            <a:ext cx="3048425" cy="1438476"/>
          </a:xfrm>
          <a:prstGeom prst="rect">
            <a:avLst/>
          </a:prstGeom>
        </p:spPr>
      </p:pic>
    </p:spTree>
    <p:extLst>
      <p:ext uri="{BB962C8B-B14F-4D97-AF65-F5344CB8AC3E}">
        <p14:creationId xmlns:p14="http://schemas.microsoft.com/office/powerpoint/2010/main" val="22190114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HDFS Architecture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52788" y="1731963"/>
            <a:ext cx="5876899" cy="4059237"/>
          </a:xfrm>
        </p:spPr>
      </p:pic>
    </p:spTree>
    <p:extLst>
      <p:ext uri="{BB962C8B-B14F-4D97-AF65-F5344CB8AC3E}">
        <p14:creationId xmlns:p14="http://schemas.microsoft.com/office/powerpoint/2010/main" val="25647230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BF68E-CEEB-4AE9-9153-21586262705C}"/>
              </a:ext>
            </a:extLst>
          </p:cNvPr>
          <p:cNvSpPr>
            <a:spLocks noGrp="1"/>
          </p:cNvSpPr>
          <p:nvPr>
            <p:ph type="title"/>
          </p:nvPr>
        </p:nvSpPr>
        <p:spPr/>
        <p:txBody>
          <a:bodyPr>
            <a:normAutofit fontScale="90000"/>
          </a:bodyPr>
          <a:lstStyle/>
          <a:p>
            <a:r>
              <a:rPr lang="en-IN" dirty="0"/>
              <a:t>Block</a:t>
            </a:r>
            <a:br>
              <a:rPr lang="en-IN" dirty="0"/>
            </a:br>
            <a:endParaRPr lang="en-IN" dirty="0"/>
          </a:p>
        </p:txBody>
      </p:sp>
      <p:sp>
        <p:nvSpPr>
          <p:cNvPr id="3" name="Content Placeholder 2">
            <a:extLst>
              <a:ext uri="{FF2B5EF4-FFF2-40B4-BE49-F238E27FC236}">
                <a16:creationId xmlns:a16="http://schemas.microsoft.com/office/drawing/2014/main" id="{8F7F591B-9C48-49E0-B063-CCC64C1C7C22}"/>
              </a:ext>
            </a:extLst>
          </p:cNvPr>
          <p:cNvSpPr>
            <a:spLocks noGrp="1"/>
          </p:cNvSpPr>
          <p:nvPr>
            <p:ph idx="1"/>
          </p:nvPr>
        </p:nvSpPr>
        <p:spPr/>
        <p:txBody>
          <a:bodyPr>
            <a:normAutofit fontScale="92500" lnSpcReduction="20000"/>
          </a:bodyPr>
          <a:lstStyle/>
          <a:p>
            <a:r>
              <a:rPr lang="en-US" dirty="0"/>
              <a:t>HDFS, has the concept of a block, Block Size—128 MB by default</a:t>
            </a:r>
          </a:p>
          <a:p>
            <a:r>
              <a:rPr lang="en-US" dirty="0"/>
              <a:t> files in HDFS are broken into block-sized chunks, which are stored as independent units.</a:t>
            </a:r>
          </a:p>
          <a:p>
            <a:r>
              <a:rPr lang="en-US" dirty="0"/>
              <a:t> Blocks fit well with replication for providing fault tolerance and availability. </a:t>
            </a:r>
          </a:p>
          <a:p>
            <a:r>
              <a:rPr lang="en-US" dirty="0"/>
              <a:t>To insure against corrupted blocks and disk and machine failure, each block is replicated to a small number of physically separate machines (typically three).</a:t>
            </a:r>
          </a:p>
          <a:p>
            <a:r>
              <a:rPr lang="en-US" dirty="0"/>
              <a:t> If a block becomes unavailable, a copy can be read from another location in a way that is transparent to the client. </a:t>
            </a:r>
          </a:p>
          <a:p>
            <a:r>
              <a:rPr lang="en-US" dirty="0"/>
              <a:t>A block that is no longer available due to corruption or machine failure can be replicated from its alternative locations to other live machines to bring the replication factor back to the normal level</a:t>
            </a:r>
          </a:p>
          <a:p>
            <a:r>
              <a:rPr lang="en-US" dirty="0"/>
              <a:t>The Name Node periodically receives a </a:t>
            </a:r>
            <a:r>
              <a:rPr lang="en-US" b="1" dirty="0">
                <a:solidFill>
                  <a:srgbClr val="FF0000"/>
                </a:solidFill>
              </a:rPr>
              <a:t>Heartbeat </a:t>
            </a:r>
            <a:r>
              <a:rPr lang="en-US" dirty="0"/>
              <a:t>and a Block report from each of the Data Nodes in the cluster. Receipt of a Heartbeat implies that the Data Node is functioning properly. A Block report contains a list of all blocks on a Data Node. </a:t>
            </a:r>
            <a:endParaRPr lang="en-US" b="1" dirty="0">
              <a:solidFill>
                <a:srgbClr val="FF0000"/>
              </a:solidFill>
            </a:endParaRPr>
          </a:p>
          <a:p>
            <a:endParaRPr lang="en-IN" dirty="0"/>
          </a:p>
        </p:txBody>
      </p:sp>
    </p:spTree>
    <p:extLst>
      <p:ext uri="{BB962C8B-B14F-4D97-AF65-F5344CB8AC3E}">
        <p14:creationId xmlns:p14="http://schemas.microsoft.com/office/powerpoint/2010/main" val="4087979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Name nodes and Data Nodes</a:t>
            </a:r>
          </a:p>
        </p:txBody>
      </p:sp>
      <p:sp>
        <p:nvSpPr>
          <p:cNvPr id="3" name="Content Placeholder 2"/>
          <p:cNvSpPr>
            <a:spLocks noGrp="1"/>
          </p:cNvSpPr>
          <p:nvPr>
            <p:ph idx="1"/>
          </p:nvPr>
        </p:nvSpPr>
        <p:spPr/>
        <p:txBody>
          <a:bodyPr>
            <a:normAutofit/>
          </a:bodyPr>
          <a:lstStyle/>
          <a:p>
            <a:pPr algn="just"/>
            <a:r>
              <a:rPr lang="en-US" dirty="0"/>
              <a:t>An HDFS cluster has two types of nodes operating in a master−worker pattern: a </a:t>
            </a:r>
            <a:r>
              <a:rPr lang="en-US" dirty="0" err="1"/>
              <a:t>namenode</a:t>
            </a:r>
            <a:r>
              <a:rPr lang="en-US" dirty="0"/>
              <a:t> (the master) and a number of </a:t>
            </a:r>
            <a:r>
              <a:rPr lang="en-US" dirty="0" err="1"/>
              <a:t>datanodes</a:t>
            </a:r>
            <a:r>
              <a:rPr lang="en-US" dirty="0"/>
              <a:t> (workers). </a:t>
            </a:r>
          </a:p>
          <a:p>
            <a:pPr algn="just"/>
            <a:r>
              <a:rPr lang="en-US" dirty="0"/>
              <a:t> </a:t>
            </a:r>
            <a:r>
              <a:rPr lang="en-US" b="1" dirty="0"/>
              <a:t>Name Node:</a:t>
            </a:r>
            <a:r>
              <a:rPr lang="en-US" dirty="0"/>
              <a:t> maintains the filesystem tree and the metadata for all the files and directories in the tree. This information is stored persistently on the local disk in the form of two files: the namespace image and the edit log. </a:t>
            </a:r>
          </a:p>
          <a:p>
            <a:pPr algn="just"/>
            <a:r>
              <a:rPr lang="en-US" b="1" dirty="0" err="1"/>
              <a:t>Datanodes</a:t>
            </a:r>
            <a:r>
              <a:rPr lang="en-US" dirty="0"/>
              <a:t> are the workhorses of the filesystem. They store and retrieve blocks when they are told to (by clients or the </a:t>
            </a:r>
            <a:r>
              <a:rPr lang="en-US" dirty="0" err="1"/>
              <a:t>namenode</a:t>
            </a:r>
            <a:r>
              <a:rPr lang="en-US" dirty="0"/>
              <a:t>), and they report back to the </a:t>
            </a:r>
            <a:r>
              <a:rPr lang="en-US" dirty="0" err="1"/>
              <a:t>namenode</a:t>
            </a:r>
            <a:r>
              <a:rPr lang="en-US" dirty="0"/>
              <a:t> periodically with lists of blocks that they are storing. </a:t>
            </a:r>
          </a:p>
          <a:p>
            <a:pPr algn="just"/>
            <a:endParaRPr lang="en-US" dirty="0"/>
          </a:p>
        </p:txBody>
      </p:sp>
    </p:spTree>
    <p:extLst>
      <p:ext uri="{BB962C8B-B14F-4D97-AF65-F5344CB8AC3E}">
        <p14:creationId xmlns:p14="http://schemas.microsoft.com/office/powerpoint/2010/main" val="2109302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D8B0A-FEDF-4238-B618-3AA937DA6619}"/>
              </a:ext>
            </a:extLst>
          </p:cNvPr>
          <p:cNvSpPr>
            <a:spLocks noGrp="1"/>
          </p:cNvSpPr>
          <p:nvPr>
            <p:ph type="title"/>
          </p:nvPr>
        </p:nvSpPr>
        <p:spPr/>
        <p:txBody>
          <a:bodyPr/>
          <a:lstStyle/>
          <a:p>
            <a:r>
              <a:rPr lang="en-IN" dirty="0"/>
              <a:t>Secondary </a:t>
            </a:r>
            <a:r>
              <a:rPr lang="en-IN" dirty="0" err="1"/>
              <a:t>NameNode</a:t>
            </a:r>
            <a:endParaRPr lang="en-IN" dirty="0"/>
          </a:p>
        </p:txBody>
      </p:sp>
      <p:sp>
        <p:nvSpPr>
          <p:cNvPr id="3" name="Content Placeholder 2">
            <a:extLst>
              <a:ext uri="{FF2B5EF4-FFF2-40B4-BE49-F238E27FC236}">
                <a16:creationId xmlns:a16="http://schemas.microsoft.com/office/drawing/2014/main" id="{9B51BC27-597F-458B-A074-3866AAC8F80F}"/>
              </a:ext>
            </a:extLst>
          </p:cNvPr>
          <p:cNvSpPr>
            <a:spLocks noGrp="1"/>
          </p:cNvSpPr>
          <p:nvPr>
            <p:ph idx="1"/>
          </p:nvPr>
        </p:nvSpPr>
        <p:spPr/>
        <p:txBody>
          <a:bodyPr>
            <a:normAutofit fontScale="85000" lnSpcReduction="10000"/>
          </a:bodyPr>
          <a:lstStyle/>
          <a:p>
            <a:pPr algn="just"/>
            <a:r>
              <a:rPr lang="en-US" dirty="0"/>
              <a:t>---if the machine running the </a:t>
            </a:r>
            <a:r>
              <a:rPr lang="en-US" dirty="0" err="1"/>
              <a:t>namenode</a:t>
            </a:r>
            <a:r>
              <a:rPr lang="en-US" dirty="0"/>
              <a:t> were obliterated, all the files on the filesystem would be lost---</a:t>
            </a:r>
          </a:p>
          <a:p>
            <a:pPr algn="just"/>
            <a:r>
              <a:rPr lang="en-US" dirty="0"/>
              <a:t>Secondary Name Node:</a:t>
            </a:r>
          </a:p>
          <a:p>
            <a:r>
              <a:rPr lang="en-US" dirty="0"/>
              <a:t>It does not act as a </a:t>
            </a:r>
            <a:r>
              <a:rPr lang="en-US" dirty="0" err="1"/>
              <a:t>namenode</a:t>
            </a:r>
            <a:r>
              <a:rPr lang="en-US" dirty="0"/>
              <a:t>.</a:t>
            </a:r>
          </a:p>
          <a:p>
            <a:r>
              <a:rPr lang="en-US" dirty="0"/>
              <a:t> Its main role is to periodically merge the namespace image with the edit log to prevent the edit log from becoming too large.</a:t>
            </a:r>
          </a:p>
          <a:p>
            <a:r>
              <a:rPr lang="en-US" dirty="0"/>
              <a:t> The secondary </a:t>
            </a:r>
            <a:r>
              <a:rPr lang="en-US" dirty="0" err="1"/>
              <a:t>namenode</a:t>
            </a:r>
            <a:r>
              <a:rPr lang="en-US" dirty="0"/>
              <a:t> usually runs on a separate physical machine because it requires plenty of CPU and as much memory as the </a:t>
            </a:r>
            <a:r>
              <a:rPr lang="en-US" dirty="0" err="1"/>
              <a:t>namenode</a:t>
            </a:r>
            <a:r>
              <a:rPr lang="en-US" dirty="0"/>
              <a:t> to perform the merge.</a:t>
            </a:r>
          </a:p>
          <a:p>
            <a:r>
              <a:rPr lang="en-US" dirty="0"/>
              <a:t> It keeps a copy of the merged namespace image, which can be used in the event of the </a:t>
            </a:r>
            <a:r>
              <a:rPr lang="en-US" dirty="0" err="1"/>
              <a:t>namenode</a:t>
            </a:r>
            <a:r>
              <a:rPr lang="en-US" dirty="0"/>
              <a:t> failing. </a:t>
            </a:r>
          </a:p>
          <a:p>
            <a:r>
              <a:rPr lang="en-US" dirty="0"/>
              <a:t>However, the state of the secondary </a:t>
            </a:r>
            <a:r>
              <a:rPr lang="en-US" dirty="0" err="1"/>
              <a:t>namenode</a:t>
            </a:r>
            <a:r>
              <a:rPr lang="en-US" dirty="0"/>
              <a:t> lags that of the primary, so in the event of total failure of the primary, data loss is almost certain. The usual course of action in this case is to copy the </a:t>
            </a:r>
            <a:r>
              <a:rPr lang="en-US" dirty="0" err="1"/>
              <a:t>namenode’s</a:t>
            </a:r>
            <a:r>
              <a:rPr lang="en-US" dirty="0"/>
              <a:t> metadata files that are on NFS to the secondary and run it as the new primary.</a:t>
            </a:r>
            <a:endParaRPr lang="en-IN" dirty="0"/>
          </a:p>
        </p:txBody>
      </p:sp>
    </p:spTree>
    <p:extLst>
      <p:ext uri="{BB962C8B-B14F-4D97-AF65-F5344CB8AC3E}">
        <p14:creationId xmlns:p14="http://schemas.microsoft.com/office/powerpoint/2010/main" val="28970796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Rack Awareness in Hadoop</a:t>
            </a:r>
          </a:p>
        </p:txBody>
      </p:sp>
      <p:sp>
        <p:nvSpPr>
          <p:cNvPr id="3" name="Content Placeholder 2"/>
          <p:cNvSpPr>
            <a:spLocks noGrp="1"/>
          </p:cNvSpPr>
          <p:nvPr>
            <p:ph idx="1"/>
          </p:nvPr>
        </p:nvSpPr>
        <p:spPr/>
        <p:txBody>
          <a:bodyPr>
            <a:normAutofit fontScale="92500" lnSpcReduction="20000"/>
          </a:bodyPr>
          <a:lstStyle/>
          <a:p>
            <a:pPr algn="just"/>
            <a:r>
              <a:rPr lang="en-US" dirty="0"/>
              <a:t>Usually Hadoop clusters of more than 30-40 nodes are configured in multiple racks. Communication between two data nodes on the same rack is efficient than the same between two nodes on different racks.</a:t>
            </a:r>
          </a:p>
          <a:p>
            <a:pPr algn="just"/>
            <a:endParaRPr lang="en-US" dirty="0"/>
          </a:p>
          <a:p>
            <a:pPr algn="just"/>
            <a:r>
              <a:rPr lang="en-US" dirty="0"/>
              <a:t>In large clusters of Hadoop, in order to improve network traffic while reading/writing HDFS files, Name Node chooses data nodes which are on the same rack or a near by rack to read/write request (client node).</a:t>
            </a:r>
          </a:p>
          <a:p>
            <a:pPr algn="just"/>
            <a:endParaRPr lang="en-US" dirty="0"/>
          </a:p>
          <a:p>
            <a:pPr algn="just"/>
            <a:r>
              <a:rPr lang="en-US" dirty="0"/>
              <a:t>Name Node achieves this rack information by maintaining rack ids of each data node. This concept of choosing closer data nodes based on racks information is called Rack Awareness in Hadoop.</a:t>
            </a:r>
          </a:p>
          <a:p>
            <a:pPr algn="just"/>
            <a:endParaRPr lang="en-US" dirty="0"/>
          </a:p>
          <a:p>
            <a:pPr algn="just"/>
            <a:r>
              <a:rPr lang="en-US" dirty="0"/>
              <a:t>A default Hadoop installation assumes all the nodes belong to the same rack.</a:t>
            </a:r>
          </a:p>
        </p:txBody>
      </p:sp>
    </p:spTree>
    <p:extLst>
      <p:ext uri="{BB962C8B-B14F-4D97-AF65-F5344CB8AC3E}">
        <p14:creationId xmlns:p14="http://schemas.microsoft.com/office/powerpoint/2010/main" val="2815759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 Replication</a:t>
            </a:r>
          </a:p>
        </p:txBody>
      </p:sp>
      <p:sp>
        <p:nvSpPr>
          <p:cNvPr id="3" name="Content Placeholder 2"/>
          <p:cNvSpPr>
            <a:spLocks noGrp="1"/>
          </p:cNvSpPr>
          <p:nvPr>
            <p:ph idx="1"/>
          </p:nvPr>
        </p:nvSpPr>
        <p:spPr/>
        <p:txBody>
          <a:bodyPr>
            <a:normAutofit/>
          </a:bodyPr>
          <a:lstStyle/>
          <a:p>
            <a:pPr algn="just"/>
            <a:endParaRPr lang="en-US" dirty="0"/>
          </a:p>
          <a:p>
            <a:pPr algn="just"/>
            <a:r>
              <a:rPr lang="en-US" dirty="0"/>
              <a:t> A common way of avoiding data loss is through replication: redundant copies of the data are kept by the system so that in the event of failure, there is another copy available</a:t>
            </a:r>
          </a:p>
          <a:p>
            <a:pPr algn="just"/>
            <a:r>
              <a:rPr lang="en-US" dirty="0"/>
              <a:t>The Replication </a:t>
            </a:r>
            <a:r>
              <a:rPr lang="en-US" dirty="0" err="1"/>
              <a:t>factoris</a:t>
            </a:r>
            <a:r>
              <a:rPr lang="en-US" dirty="0"/>
              <a:t> configurable per file. Default replication factor is 3. </a:t>
            </a:r>
          </a:p>
          <a:p>
            <a:pPr algn="just"/>
            <a:r>
              <a:rPr lang="en-US" dirty="0"/>
              <a:t>When running with a single </a:t>
            </a:r>
            <a:r>
              <a:rPr lang="en-US" dirty="0" err="1"/>
              <a:t>datanode</a:t>
            </a:r>
            <a:r>
              <a:rPr lang="en-US" dirty="0"/>
              <a:t>, HDFS can’t replicate blocks to three </a:t>
            </a:r>
            <a:r>
              <a:rPr lang="en-US" dirty="0" err="1"/>
              <a:t>datanodes</a:t>
            </a:r>
            <a:r>
              <a:rPr lang="en-US" dirty="0"/>
              <a:t>, so it would perpetually warn about blocks being under-replicated</a:t>
            </a:r>
          </a:p>
          <a:p>
            <a:pPr algn="just"/>
            <a:r>
              <a:rPr lang="en-US" dirty="0" err="1"/>
              <a:t>dfs.replication</a:t>
            </a:r>
            <a:r>
              <a:rPr lang="en-US" dirty="0"/>
              <a:t>, to 1 so that HDFS doesn’t replicate filesystem blocks by the default factor of three. </a:t>
            </a:r>
          </a:p>
          <a:p>
            <a:pPr algn="just"/>
            <a:endParaRPr lang="en-US" dirty="0"/>
          </a:p>
        </p:txBody>
      </p:sp>
    </p:spTree>
    <p:extLst>
      <p:ext uri="{BB962C8B-B14F-4D97-AF65-F5344CB8AC3E}">
        <p14:creationId xmlns:p14="http://schemas.microsoft.com/office/powerpoint/2010/main" val="31804228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MAP REDUCE</a:t>
            </a:r>
          </a:p>
        </p:txBody>
      </p:sp>
      <p:sp>
        <p:nvSpPr>
          <p:cNvPr id="3" name="Content Placeholder 2"/>
          <p:cNvSpPr>
            <a:spLocks noGrp="1"/>
          </p:cNvSpPr>
          <p:nvPr>
            <p:ph idx="1"/>
          </p:nvPr>
        </p:nvSpPr>
        <p:spPr/>
        <p:txBody>
          <a:bodyPr>
            <a:normAutofit fontScale="92500" lnSpcReduction="10000"/>
          </a:bodyPr>
          <a:lstStyle/>
          <a:p>
            <a:pPr indent="-342900" hangingPunct="0">
              <a:lnSpc>
                <a:spcPct val="110000"/>
              </a:lnSpc>
              <a:spcBef>
                <a:spcPts val="1191"/>
              </a:spcBef>
              <a:spcAft>
                <a:spcPts val="992"/>
              </a:spcAft>
              <a:buSzPct val="45000"/>
            </a:pPr>
            <a:r>
              <a:rPr lang="de-DE" dirty="0">
                <a:ln>
                  <a:noFill/>
                </a:ln>
                <a:ea typeface="WenQuanYi Zen Hei" pitchFamily="2"/>
                <a:cs typeface="Lohit Hindi" pitchFamily="2"/>
              </a:rPr>
              <a:t>It is the core component of processing in a Hadoop Ecosystem as it provides the logic of processing. In other words, MapReduce is a software framework which helps in writing applications that processes large data sets using distributed and parallel algorithms inside Hadoop environment.</a:t>
            </a:r>
          </a:p>
          <a:p>
            <a:pPr indent="-342900" hangingPunct="0">
              <a:lnSpc>
                <a:spcPct val="110000"/>
              </a:lnSpc>
              <a:spcBef>
                <a:spcPts val="1191"/>
              </a:spcBef>
              <a:spcAft>
                <a:spcPts val="992"/>
              </a:spcAft>
              <a:buSzPct val="45000"/>
            </a:pPr>
            <a:r>
              <a:rPr lang="de-DE" dirty="0">
                <a:ln>
                  <a:noFill/>
                </a:ln>
                <a:ea typeface="WenQuanYi Zen Hei" pitchFamily="2"/>
                <a:cs typeface="Lohit Hindi" pitchFamily="2"/>
              </a:rPr>
              <a:t>In a MapReduce program, Map() and Reduce() are two functions.</a:t>
            </a:r>
          </a:p>
          <a:p>
            <a:pPr indent="-342900" hangingPunct="0">
              <a:lnSpc>
                <a:spcPct val="110000"/>
              </a:lnSpc>
              <a:spcBef>
                <a:spcPts val="1191"/>
              </a:spcBef>
              <a:spcAft>
                <a:spcPts val="992"/>
              </a:spcAft>
              <a:buSzPct val="45000"/>
            </a:pPr>
            <a:r>
              <a:rPr lang="de-DE" dirty="0">
                <a:ln>
                  <a:noFill/>
                </a:ln>
                <a:ea typeface="WenQuanYi Zen Hei" pitchFamily="2"/>
                <a:cs typeface="Lohit Hindi" pitchFamily="2"/>
              </a:rPr>
              <a:t>The Map function performs actions like filtering, grouping and sorting.</a:t>
            </a:r>
          </a:p>
          <a:p>
            <a:pPr indent="-342900" hangingPunct="0">
              <a:lnSpc>
                <a:spcPct val="110000"/>
              </a:lnSpc>
              <a:spcBef>
                <a:spcPts val="1191"/>
              </a:spcBef>
              <a:spcAft>
                <a:spcPts val="992"/>
              </a:spcAft>
              <a:buSzPct val="45000"/>
            </a:pPr>
            <a:r>
              <a:rPr lang="de-DE" dirty="0">
                <a:ln>
                  <a:noFill/>
                </a:ln>
                <a:ea typeface="WenQuanYi Zen Hei" pitchFamily="2"/>
                <a:cs typeface="Lohit Hindi" pitchFamily="2"/>
              </a:rPr>
              <a:t>While Reduce function aggregates and summarizes the result produced by map function.</a:t>
            </a:r>
          </a:p>
          <a:p>
            <a:pPr indent="-342900" hangingPunct="0">
              <a:lnSpc>
                <a:spcPct val="110000"/>
              </a:lnSpc>
              <a:spcBef>
                <a:spcPts val="1191"/>
              </a:spcBef>
              <a:spcAft>
                <a:spcPts val="992"/>
              </a:spcAft>
              <a:buSzPct val="45000"/>
            </a:pPr>
            <a:r>
              <a:rPr lang="de-DE" dirty="0">
                <a:ln>
                  <a:noFill/>
                </a:ln>
                <a:ea typeface="WenQuanYi Zen Hei" pitchFamily="2"/>
                <a:cs typeface="Lohit Hindi" pitchFamily="2"/>
              </a:rPr>
              <a:t>The result generated by the Map function is a key value pair (K, V) which acts as the input for Reduce function.</a:t>
            </a:r>
          </a:p>
          <a:p>
            <a:pPr algn="just"/>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1525" y="5657850"/>
            <a:ext cx="3800475" cy="1200150"/>
          </a:xfrm>
          <a:prstGeom prst="rect">
            <a:avLst/>
          </a:prstGeom>
        </p:spPr>
      </p:pic>
    </p:spTree>
    <p:extLst>
      <p:ext uri="{BB962C8B-B14F-4D97-AF65-F5344CB8AC3E}">
        <p14:creationId xmlns:p14="http://schemas.microsoft.com/office/powerpoint/2010/main" val="42921946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Map Reduce Classes</a:t>
            </a:r>
          </a:p>
        </p:txBody>
      </p:sp>
      <p:sp>
        <p:nvSpPr>
          <p:cNvPr id="3" name="Content Placeholder 2"/>
          <p:cNvSpPr>
            <a:spLocks noGrp="1"/>
          </p:cNvSpPr>
          <p:nvPr>
            <p:ph idx="1"/>
          </p:nvPr>
        </p:nvSpPr>
        <p:spPr/>
        <p:txBody>
          <a:bodyPr>
            <a:normAutofit fontScale="92500"/>
          </a:bodyPr>
          <a:lstStyle/>
          <a:p>
            <a:pPr algn="just"/>
            <a:r>
              <a:rPr lang="en-US" b="1" dirty="0"/>
              <a:t>Mapper</a:t>
            </a:r>
            <a:r>
              <a:rPr lang="en-US" dirty="0"/>
              <a:t>: Mapper maps input key/value pairs to a set of intermediate key/value pairs. The Hadoop Map Reduce framework spawns one map task for each Input Split generated by the Input Format for the job.</a:t>
            </a:r>
          </a:p>
          <a:p>
            <a:pPr algn="just"/>
            <a:r>
              <a:rPr lang="en-US" b="1" dirty="0"/>
              <a:t>Reducer</a:t>
            </a:r>
            <a:r>
              <a:rPr lang="en-US" dirty="0"/>
              <a:t>: Reducer reduces a set of intermediate values which share a key to a smaller set of values. The number of reduces for the job is set by the user via </a:t>
            </a:r>
            <a:r>
              <a:rPr lang="en-US" dirty="0" err="1"/>
              <a:t>Job.setNumReduceTasks</a:t>
            </a:r>
            <a:r>
              <a:rPr lang="en-US" dirty="0"/>
              <a:t>(</a:t>
            </a:r>
            <a:r>
              <a:rPr lang="en-US" dirty="0" err="1"/>
              <a:t>int</a:t>
            </a:r>
            <a:r>
              <a:rPr lang="en-US" dirty="0"/>
              <a:t>).</a:t>
            </a:r>
          </a:p>
          <a:p>
            <a:pPr algn="just"/>
            <a:r>
              <a:rPr lang="en-US" b="1" dirty="0"/>
              <a:t>Combiner</a:t>
            </a:r>
            <a:r>
              <a:rPr lang="en-US" dirty="0"/>
              <a:t>: The combiner function doesn’t replace the reduce function. But it can help cut down the amount of data shuffled between the mappers and the reducers, and for this reason alone it is always worth considering whether you can use a combiner function in your MapReduce job</a:t>
            </a:r>
          </a:p>
          <a:p>
            <a:pPr algn="just"/>
            <a:r>
              <a:rPr lang="en-US" b="1" dirty="0" err="1"/>
              <a:t>Partitioner</a:t>
            </a:r>
            <a:r>
              <a:rPr lang="en-US" dirty="0"/>
              <a:t>: The default </a:t>
            </a:r>
            <a:r>
              <a:rPr lang="en-US" dirty="0" err="1"/>
              <a:t>partitioner</a:t>
            </a:r>
            <a:r>
              <a:rPr lang="en-US" dirty="0"/>
              <a:t> is </a:t>
            </a:r>
            <a:r>
              <a:rPr lang="en-US" dirty="0" err="1"/>
              <a:t>HashPartitioner</a:t>
            </a:r>
            <a:r>
              <a:rPr lang="en-US" dirty="0"/>
              <a:t>, which hashes a record’s key to determine which partition the record belongs in. Each partition is processed by a reduce task, so the number of partitions is equal to the number of reduce tasks for the job</a:t>
            </a:r>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236710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Characteristics of Big Data</a:t>
            </a:r>
          </a:p>
        </p:txBody>
      </p:sp>
      <p:sp>
        <p:nvSpPr>
          <p:cNvPr id="3" name="Content Placeholder 2"/>
          <p:cNvSpPr>
            <a:spLocks noGrp="1"/>
          </p:cNvSpPr>
          <p:nvPr>
            <p:ph idx="1"/>
          </p:nvPr>
        </p:nvSpPr>
        <p:spPr/>
        <p:txBody>
          <a:bodyPr>
            <a:normAutofit/>
          </a:bodyPr>
          <a:lstStyle/>
          <a:p>
            <a:pPr algn="just"/>
            <a:r>
              <a:rPr lang="en-US" dirty="0"/>
              <a:t>The concept gained momentum in the early 2000s when industry analyst Doug Laney articulated the now-mainstream definition of big data as the three </a:t>
            </a:r>
            <a:r>
              <a:rPr lang="en-US" dirty="0" err="1"/>
              <a:t>Vs</a:t>
            </a:r>
            <a:r>
              <a:rPr lang="en-US" dirty="0"/>
              <a:t>:</a:t>
            </a:r>
          </a:p>
          <a:p>
            <a:pPr lvl="1" algn="just"/>
            <a:r>
              <a:rPr lang="en-US" dirty="0"/>
              <a:t>Volume</a:t>
            </a:r>
          </a:p>
          <a:p>
            <a:pPr lvl="1" algn="just"/>
            <a:r>
              <a:rPr lang="en-US" dirty="0"/>
              <a:t>Velocity</a:t>
            </a:r>
          </a:p>
          <a:p>
            <a:pPr lvl="1" algn="just"/>
            <a:r>
              <a:rPr lang="en-US" dirty="0"/>
              <a:t>Variety</a:t>
            </a:r>
          </a:p>
          <a:p>
            <a:pPr algn="just"/>
            <a:r>
              <a:rPr lang="en-US" dirty="0"/>
              <a:t>Two additional dimensions are added in later stage:</a:t>
            </a:r>
          </a:p>
          <a:p>
            <a:pPr lvl="1" algn="just"/>
            <a:r>
              <a:rPr lang="en-US" dirty="0"/>
              <a:t>Variability</a:t>
            </a:r>
          </a:p>
          <a:p>
            <a:pPr lvl="1" algn="just"/>
            <a:r>
              <a:rPr lang="en-US" dirty="0"/>
              <a:t>Veracity</a:t>
            </a:r>
          </a:p>
          <a:p>
            <a:pPr marL="457200" lvl="1" indent="0">
              <a:buNone/>
            </a:pPr>
            <a:endParaRPr lang="en-US" dirty="0"/>
          </a:p>
        </p:txBody>
      </p:sp>
    </p:spTree>
    <p:extLst>
      <p:ext uri="{BB962C8B-B14F-4D97-AF65-F5344CB8AC3E}">
        <p14:creationId xmlns:p14="http://schemas.microsoft.com/office/powerpoint/2010/main" val="35616435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Hive</a:t>
            </a:r>
          </a:p>
        </p:txBody>
      </p:sp>
      <p:sp>
        <p:nvSpPr>
          <p:cNvPr id="3" name="Content Placeholder 2"/>
          <p:cNvSpPr>
            <a:spLocks noGrp="1"/>
          </p:cNvSpPr>
          <p:nvPr>
            <p:ph idx="1"/>
          </p:nvPr>
        </p:nvSpPr>
        <p:spPr>
          <a:xfrm>
            <a:off x="1760270" y="1826069"/>
            <a:ext cx="8915400" cy="3777622"/>
          </a:xfrm>
        </p:spPr>
        <p:txBody>
          <a:bodyPr>
            <a:normAutofit fontScale="92500" lnSpcReduction="20000"/>
          </a:bodyPr>
          <a:lstStyle/>
          <a:p>
            <a:r>
              <a:rPr lang="en-US" sz="2200" dirty="0"/>
              <a:t>Hive, a framework for data warehousing on top of Hadoop.</a:t>
            </a:r>
          </a:p>
          <a:p>
            <a:r>
              <a:rPr lang="en-IN" sz="2200" b="1" dirty="0"/>
              <a:t>Apache Hive</a:t>
            </a:r>
            <a:r>
              <a:rPr lang="en-IN" sz="2200" dirty="0"/>
              <a:t> for providing data summarization, query and analysis.</a:t>
            </a:r>
          </a:p>
          <a:p>
            <a:r>
              <a:rPr lang="en-IN" sz="2200" dirty="0"/>
              <a:t>Hive gives an SQL-like interface to query data stored in various databases and file systems that integrate with Hadoop.</a:t>
            </a:r>
          </a:p>
          <a:p>
            <a:pPr indent="-342900" hangingPunct="0">
              <a:spcBef>
                <a:spcPts val="1191"/>
              </a:spcBef>
              <a:spcAft>
                <a:spcPts val="992"/>
              </a:spcAft>
              <a:buSzPct val="45000"/>
            </a:pPr>
            <a:r>
              <a:rPr lang="de-DE" sz="2200" dirty="0">
                <a:ln>
                  <a:noFill/>
                </a:ln>
                <a:ea typeface="WenQuanYi Zen Hei" pitchFamily="2"/>
                <a:cs typeface="Lohit Hindi" pitchFamily="2"/>
              </a:rPr>
              <a:t> It has 2 basic components: Hive Command Line and JDBC/ODBC driver.</a:t>
            </a:r>
          </a:p>
          <a:p>
            <a:pPr indent="-342900" hangingPunct="0">
              <a:spcBef>
                <a:spcPts val="1191"/>
              </a:spcBef>
              <a:spcAft>
                <a:spcPts val="992"/>
              </a:spcAft>
              <a:buSzPct val="45000"/>
            </a:pPr>
            <a:r>
              <a:rPr lang="de-DE" sz="2200" dirty="0">
                <a:ln>
                  <a:noFill/>
                </a:ln>
                <a:ea typeface="WenQuanYi Zen Hei" pitchFamily="2"/>
                <a:cs typeface="Lohit Hindi" pitchFamily="2"/>
              </a:rPr>
              <a:t> The Hive Command line interface is used to execute HQL commands.</a:t>
            </a:r>
          </a:p>
          <a:p>
            <a:pPr indent="-342900" hangingPunct="0">
              <a:spcBef>
                <a:spcPts val="1191"/>
              </a:spcBef>
              <a:spcAft>
                <a:spcPts val="992"/>
              </a:spcAft>
              <a:buSzPct val="45000"/>
            </a:pPr>
            <a:r>
              <a:rPr lang="de-DE" sz="2200" dirty="0">
                <a:ln>
                  <a:noFill/>
                </a:ln>
                <a:ea typeface="WenQuanYi Zen Hei" pitchFamily="2"/>
                <a:cs typeface="Lohit Hindi" pitchFamily="2"/>
              </a:rPr>
              <a:t> While, Java Database Connectivity (JDBC) and Object Database Connectivity (ODBC) is used to establish connection from data storage.</a:t>
            </a:r>
          </a:p>
          <a:p>
            <a:pPr indent="-342900" hangingPunct="0">
              <a:spcBef>
                <a:spcPts val="1191"/>
              </a:spcBef>
              <a:spcAft>
                <a:spcPts val="992"/>
              </a:spcAft>
              <a:buSzPct val="45000"/>
            </a:pPr>
            <a:r>
              <a:rPr lang="de-DE" sz="2200" dirty="0">
                <a:ln>
                  <a:noFill/>
                </a:ln>
                <a:ea typeface="WenQuanYi Zen Hei" pitchFamily="2"/>
                <a:cs typeface="Lohit Hindi" pitchFamily="2"/>
              </a:rPr>
              <a:t> Secondly, Hive is highly scalable</a:t>
            </a:r>
            <a:r>
              <a:rPr lang="de-DE" dirty="0">
                <a:ln>
                  <a:noFill/>
                </a:ln>
                <a:ea typeface="WenQuanYi Zen Hei" pitchFamily="2"/>
                <a:cs typeface="Lohit Hindi" pitchFamily="2"/>
              </a:rPr>
              <a:t>.</a:t>
            </a:r>
            <a:endParaRPr lang="en-IN" dirty="0"/>
          </a:p>
          <a:p>
            <a:endParaRPr lang="en-IN"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3418" y="4822347"/>
            <a:ext cx="1584504" cy="1426053"/>
          </a:xfrm>
          <a:prstGeom prst="rect">
            <a:avLst/>
          </a:prstGeom>
        </p:spPr>
      </p:pic>
    </p:spTree>
    <p:extLst>
      <p:ext uri="{BB962C8B-B14F-4D97-AF65-F5344CB8AC3E}">
        <p14:creationId xmlns:p14="http://schemas.microsoft.com/office/powerpoint/2010/main" val="8107112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365" y="401546"/>
            <a:ext cx="10353762" cy="970450"/>
          </a:xfrm>
        </p:spPr>
        <p:txBody>
          <a:bodyPr/>
          <a:lstStyle/>
          <a:p>
            <a:pPr algn="ctr"/>
            <a:r>
              <a:rPr lang="en-US" dirty="0"/>
              <a:t>PIG</a:t>
            </a:r>
          </a:p>
        </p:txBody>
      </p:sp>
      <p:sp>
        <p:nvSpPr>
          <p:cNvPr id="3" name="Content Placeholder 2"/>
          <p:cNvSpPr>
            <a:spLocks noGrp="1"/>
          </p:cNvSpPr>
          <p:nvPr>
            <p:ph idx="1"/>
          </p:nvPr>
        </p:nvSpPr>
        <p:spPr>
          <a:xfrm>
            <a:off x="919119" y="1399624"/>
            <a:ext cx="10353762" cy="4058751"/>
          </a:xfrm>
        </p:spPr>
        <p:txBody>
          <a:bodyPr>
            <a:noAutofit/>
          </a:bodyPr>
          <a:lstStyle/>
          <a:p>
            <a:pPr marL="285750" indent="-285750" hangingPunct="0">
              <a:spcBef>
                <a:spcPts val="1191"/>
              </a:spcBef>
              <a:spcAft>
                <a:spcPts val="992"/>
              </a:spcAft>
              <a:buSzPct val="45000"/>
            </a:pPr>
            <a:r>
              <a:rPr lang="de-DE" sz="1600" dirty="0">
                <a:ln>
                  <a:noFill/>
                </a:ln>
                <a:ea typeface="WenQuanYi Zen Hei" pitchFamily="2"/>
                <a:cs typeface="Lohit Hindi" pitchFamily="2"/>
              </a:rPr>
              <a:t>Pig gives a platform for building data flow for ETL (Extract, Transform and Load), processing and analyzing huge data sets.</a:t>
            </a:r>
          </a:p>
          <a:p>
            <a:pPr marL="285750" indent="-285750" hangingPunct="0">
              <a:spcBef>
                <a:spcPts val="1191"/>
              </a:spcBef>
              <a:spcAft>
                <a:spcPts val="992"/>
              </a:spcAft>
              <a:buSzPct val="45000"/>
            </a:pPr>
            <a:r>
              <a:rPr lang="de-DE" sz="1600" dirty="0">
                <a:ln>
                  <a:noFill/>
                </a:ln>
                <a:ea typeface="WenQuanYi Zen Hei" pitchFamily="2"/>
                <a:cs typeface="Lohit Hindi" pitchFamily="2"/>
              </a:rPr>
              <a:t>Pig Latin, the language and the pig runtime, for the execution environment. You can better understand it as Java and JVM.</a:t>
            </a:r>
          </a:p>
          <a:p>
            <a:pPr marL="285750" indent="-285750" hangingPunct="0">
              <a:spcBef>
                <a:spcPts val="1191"/>
              </a:spcBef>
              <a:spcAft>
                <a:spcPts val="992"/>
              </a:spcAft>
              <a:buSzPct val="45000"/>
            </a:pPr>
            <a:r>
              <a:rPr lang="de-DE" sz="1600" dirty="0">
                <a:ln>
                  <a:noFill/>
                </a:ln>
                <a:ea typeface="WenQuanYi Zen Hei" pitchFamily="2"/>
                <a:cs typeface="Lohit Hindi" pitchFamily="2"/>
              </a:rPr>
              <a:t>It supports pig latin language, which has SQL like command structure.</a:t>
            </a:r>
          </a:p>
          <a:p>
            <a:pPr marL="285750" indent="-285750" hangingPunct="0">
              <a:spcBef>
                <a:spcPts val="1191"/>
              </a:spcBef>
              <a:spcAft>
                <a:spcPts val="992"/>
              </a:spcAft>
              <a:buSzPct val="45000"/>
            </a:pPr>
            <a:r>
              <a:rPr lang="de-DE" sz="1600" dirty="0">
                <a:ln>
                  <a:noFill/>
                </a:ln>
                <a:ea typeface="WenQuanYi Zen Hei" pitchFamily="2"/>
                <a:cs typeface="Lohit Hindi" pitchFamily="2"/>
              </a:rPr>
              <a:t>10 line of pig latin = approx. 200 lines of Map-Reduce Java code</a:t>
            </a:r>
          </a:p>
          <a:p>
            <a:pPr marL="285750" indent="-285750" hangingPunct="0">
              <a:spcBef>
                <a:spcPts val="1191"/>
              </a:spcBef>
              <a:spcAft>
                <a:spcPts val="992"/>
              </a:spcAft>
              <a:buSzPct val="45000"/>
            </a:pPr>
            <a:r>
              <a:rPr lang="de-DE" sz="1600" dirty="0">
                <a:ln>
                  <a:noFill/>
                </a:ln>
                <a:ea typeface="WenQuanYi Zen Hei" pitchFamily="2"/>
                <a:cs typeface="Lohit Hindi" pitchFamily="2"/>
              </a:rPr>
              <a:t>The compiler internally converts pig latin to MapReduce. It produces a sequential set of MapReduce jobs, and that’s an abstraction (which works like black box).</a:t>
            </a:r>
          </a:p>
          <a:p>
            <a:pPr marL="285750" indent="-285750" hangingPunct="0">
              <a:spcBef>
                <a:spcPts val="1191"/>
              </a:spcBef>
              <a:spcAft>
                <a:spcPts val="992"/>
              </a:spcAft>
              <a:buSzPct val="45000"/>
            </a:pPr>
            <a:r>
              <a:rPr lang="de-DE" sz="1600" dirty="0">
                <a:ln>
                  <a:noFill/>
                </a:ln>
                <a:ea typeface="WenQuanYi Zen Hei" pitchFamily="2"/>
                <a:cs typeface="Lohit Hindi" pitchFamily="2"/>
              </a:rPr>
              <a:t>PIG was initially developed by Yahoo.</a:t>
            </a:r>
          </a:p>
          <a:p>
            <a:r>
              <a:rPr lang="en-US" sz="1600" b="1" dirty="0"/>
              <a:t>Two modes of Pig</a:t>
            </a:r>
            <a:r>
              <a:rPr lang="en-US" sz="1600" dirty="0"/>
              <a:t>:</a:t>
            </a:r>
          </a:p>
          <a:p>
            <a:pPr lvl="1"/>
            <a:r>
              <a:rPr lang="en-US" sz="1600" dirty="0"/>
              <a:t>Local Mode</a:t>
            </a:r>
          </a:p>
          <a:p>
            <a:pPr lvl="1"/>
            <a:r>
              <a:rPr lang="en-US" sz="1600" dirty="0"/>
              <a:t>Map reduce Mode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8217" y="4252738"/>
            <a:ext cx="1640242" cy="2466530"/>
          </a:xfrm>
          <a:prstGeom prst="rect">
            <a:avLst/>
          </a:prstGeom>
        </p:spPr>
      </p:pic>
    </p:spTree>
    <p:extLst>
      <p:ext uri="{BB962C8B-B14F-4D97-AF65-F5344CB8AC3E}">
        <p14:creationId xmlns:p14="http://schemas.microsoft.com/office/powerpoint/2010/main" val="4187407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HBase</a:t>
            </a:r>
            <a:endParaRPr lang="en-US" dirty="0"/>
          </a:p>
        </p:txBody>
      </p:sp>
      <p:sp>
        <p:nvSpPr>
          <p:cNvPr id="3" name="Content Placeholder 2"/>
          <p:cNvSpPr>
            <a:spLocks noGrp="1"/>
          </p:cNvSpPr>
          <p:nvPr>
            <p:ph idx="1"/>
          </p:nvPr>
        </p:nvSpPr>
        <p:spPr/>
        <p:txBody>
          <a:bodyPr>
            <a:normAutofit/>
          </a:bodyPr>
          <a:lstStyle/>
          <a:p>
            <a:pPr algn="just"/>
            <a:r>
              <a:rPr lang="en-US" dirty="0"/>
              <a:t>HBase is a distributed column-oriented database built on top of HDFS. </a:t>
            </a:r>
          </a:p>
          <a:p>
            <a:pPr algn="just"/>
            <a:r>
              <a:rPr lang="en-US" dirty="0"/>
              <a:t>HBase is the Hadoop application to use when you require real-time read/write random access to very large datasets. </a:t>
            </a:r>
          </a:p>
          <a:p>
            <a:pPr algn="just"/>
            <a:r>
              <a:rPr lang="en-US" dirty="0"/>
              <a:t> it would be more accurate if it were described as a column-family-oriented store. Because tuning and storage specifications are done at the column family level, it is advised that all column family members have the same general access pattern and size characteristics.</a:t>
            </a:r>
          </a:p>
          <a:p>
            <a:pPr algn="just"/>
            <a:r>
              <a:rPr lang="en-US" dirty="0"/>
              <a:t> HBase keeps a special catalog table named </a:t>
            </a:r>
            <a:r>
              <a:rPr lang="en-US" dirty="0" err="1"/>
              <a:t>hbase:meta</a:t>
            </a:r>
            <a:r>
              <a:rPr lang="en-US" dirty="0"/>
              <a:t>, within which it maintains the current list, state, and locations of all user-space regions afloat on the cluster.</a:t>
            </a:r>
          </a:p>
          <a:p>
            <a:pPr algn="just"/>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4697" y="5468543"/>
            <a:ext cx="4775614" cy="1219306"/>
          </a:xfrm>
          <a:prstGeom prst="rect">
            <a:avLst/>
          </a:prstGeom>
        </p:spPr>
      </p:pic>
    </p:spTree>
    <p:extLst>
      <p:ext uri="{BB962C8B-B14F-4D97-AF65-F5344CB8AC3E}">
        <p14:creationId xmlns:p14="http://schemas.microsoft.com/office/powerpoint/2010/main" val="3164815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6ED47-CFE5-4AEF-9678-118B3BBFD928}"/>
              </a:ext>
            </a:extLst>
          </p:cNvPr>
          <p:cNvSpPr>
            <a:spLocks noGrp="1"/>
          </p:cNvSpPr>
          <p:nvPr>
            <p:ph type="title"/>
          </p:nvPr>
        </p:nvSpPr>
        <p:spPr/>
        <p:txBody>
          <a:bodyPr/>
          <a:lstStyle/>
          <a:p>
            <a:r>
              <a:rPr lang="en-IN" dirty="0"/>
              <a:t>OOZIE</a:t>
            </a:r>
          </a:p>
        </p:txBody>
      </p:sp>
      <p:sp>
        <p:nvSpPr>
          <p:cNvPr id="3" name="Content Placeholder 2">
            <a:extLst>
              <a:ext uri="{FF2B5EF4-FFF2-40B4-BE49-F238E27FC236}">
                <a16:creationId xmlns:a16="http://schemas.microsoft.com/office/drawing/2014/main" id="{DBDA1B1C-1BAA-4A3E-9119-B6B52C6598D0}"/>
              </a:ext>
            </a:extLst>
          </p:cNvPr>
          <p:cNvSpPr>
            <a:spLocks noGrp="1"/>
          </p:cNvSpPr>
          <p:nvPr>
            <p:ph idx="1"/>
          </p:nvPr>
        </p:nvSpPr>
        <p:spPr/>
        <p:txBody>
          <a:bodyPr>
            <a:normAutofit fontScale="92500" lnSpcReduction="10000"/>
          </a:bodyPr>
          <a:lstStyle/>
          <a:p>
            <a:pPr indent="-342900" hangingPunct="0">
              <a:spcBef>
                <a:spcPts val="1191"/>
              </a:spcBef>
              <a:spcAft>
                <a:spcPts val="992"/>
              </a:spcAft>
              <a:buSzPct val="45000"/>
            </a:pPr>
            <a:r>
              <a:rPr lang="de-DE" dirty="0">
                <a:ln>
                  <a:noFill/>
                </a:ln>
                <a:ea typeface="WenQuanYi Zen Hei" pitchFamily="2"/>
                <a:cs typeface="Lohit Hindi" pitchFamily="2"/>
              </a:rPr>
              <a:t>Consider Apache Oozie as a clock and alarm service inside Hadoop Ecosystem. For Apache jobs, Oozie has been just like a scheduler. It schedules Hadoop jobs and binds them together as one logical work.</a:t>
            </a:r>
          </a:p>
          <a:p>
            <a:pPr indent="-342900" hangingPunct="0">
              <a:spcBef>
                <a:spcPts val="1191"/>
              </a:spcBef>
              <a:spcAft>
                <a:spcPts val="992"/>
              </a:spcAft>
              <a:buSzPct val="45000"/>
            </a:pPr>
            <a:r>
              <a:rPr lang="de-DE" dirty="0">
                <a:ln>
                  <a:noFill/>
                </a:ln>
                <a:ea typeface="WenQuanYi Zen Hei" pitchFamily="2"/>
                <a:cs typeface="Lohit Hindi" pitchFamily="2"/>
              </a:rPr>
              <a:t>There are two kinds of Oozie jobs:</a:t>
            </a:r>
          </a:p>
          <a:p>
            <a:pPr indent="-342900" hangingPunct="0">
              <a:spcBef>
                <a:spcPts val="1191"/>
              </a:spcBef>
              <a:spcAft>
                <a:spcPts val="992"/>
              </a:spcAft>
              <a:buSzPct val="45000"/>
            </a:pPr>
            <a:r>
              <a:rPr lang="de-DE" dirty="0">
                <a:ln>
                  <a:noFill/>
                </a:ln>
                <a:ea typeface="WenQuanYi Zen Hei" pitchFamily="2"/>
                <a:cs typeface="Lohit Hindi" pitchFamily="2"/>
              </a:rPr>
              <a:t>Oozie workflow: These are sequential set of actions to be executed. You can assume it as a relay race. Where each athlete waits for the last one to complete his part.</a:t>
            </a:r>
          </a:p>
          <a:p>
            <a:pPr indent="-342900" hangingPunct="0">
              <a:spcBef>
                <a:spcPts val="1191"/>
              </a:spcBef>
              <a:spcAft>
                <a:spcPts val="992"/>
              </a:spcAft>
              <a:buSzPct val="45000"/>
            </a:pPr>
            <a:r>
              <a:rPr lang="de-DE" dirty="0">
                <a:ln>
                  <a:noFill/>
                </a:ln>
                <a:ea typeface="WenQuanYi Zen Hei" pitchFamily="2"/>
                <a:cs typeface="Lohit Hindi" pitchFamily="2"/>
              </a:rPr>
              <a:t>Oozie Coordinator: These are the Oozie jobs which are triggered when the data is made available to it. Think of this as the response-stimuli system in our body. </a:t>
            </a:r>
          </a:p>
          <a:p>
            <a:pPr indent="-342900" hangingPunct="0">
              <a:spcBef>
                <a:spcPts val="1191"/>
              </a:spcBef>
              <a:spcAft>
                <a:spcPts val="992"/>
              </a:spcAft>
              <a:buSzPct val="45000"/>
            </a:pPr>
            <a:r>
              <a:rPr lang="de-DE" dirty="0">
                <a:ln>
                  <a:noFill/>
                </a:ln>
                <a:ea typeface="WenQuanYi Zen Hei" pitchFamily="2"/>
                <a:cs typeface="Lohit Hindi" pitchFamily="2"/>
              </a:rPr>
              <a:t>In the same manner as we respond to an external stimulus, an Oozie coordinator responds to the availability of data and it rests otherwise</a:t>
            </a:r>
            <a:r>
              <a:rPr lang="de-DE" dirty="0">
                <a:ln>
                  <a:noFill/>
                </a:ln>
                <a:latin typeface="Liberation Sans" pitchFamily="34"/>
                <a:ea typeface="WenQuanYi Zen Hei" pitchFamily="2"/>
                <a:cs typeface="Lohit Hindi" pitchFamily="2"/>
              </a:rPr>
              <a:t>.</a:t>
            </a:r>
          </a:p>
          <a:p>
            <a:endParaRPr lang="en-IN" dirty="0"/>
          </a:p>
        </p:txBody>
      </p:sp>
      <p:pic>
        <p:nvPicPr>
          <p:cNvPr id="4" name="Picture 3">
            <a:extLst>
              <a:ext uri="{FF2B5EF4-FFF2-40B4-BE49-F238E27FC236}">
                <a16:creationId xmlns:a16="http://schemas.microsoft.com/office/drawing/2014/main" id="{9BC1F944-F1FA-45DC-8ED0-2462F30FD8B0}"/>
              </a:ext>
            </a:extLst>
          </p:cNvPr>
          <p:cNvPicPr>
            <a:picLocks noChangeAspect="1"/>
          </p:cNvPicPr>
          <p:nvPr/>
        </p:nvPicPr>
        <p:blipFill>
          <a:blip r:embed="rId2">
            <a:lum/>
            <a:alphaModFix/>
          </a:blip>
          <a:srcRect/>
          <a:stretch>
            <a:fillRect/>
          </a:stretch>
        </p:blipFill>
        <p:spPr>
          <a:xfrm>
            <a:off x="8020869" y="5650850"/>
            <a:ext cx="3927877" cy="937190"/>
          </a:xfrm>
          <a:prstGeom prst="rect">
            <a:avLst/>
          </a:prstGeom>
          <a:noFill/>
          <a:ln>
            <a:noFill/>
          </a:ln>
        </p:spPr>
      </p:pic>
    </p:spTree>
    <p:extLst>
      <p:ext uri="{BB962C8B-B14F-4D97-AF65-F5344CB8AC3E}">
        <p14:creationId xmlns:p14="http://schemas.microsoft.com/office/powerpoint/2010/main" val="27208098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Flume</a:t>
            </a:r>
          </a:p>
        </p:txBody>
      </p:sp>
      <p:sp>
        <p:nvSpPr>
          <p:cNvPr id="3" name="Content Placeholder 2"/>
          <p:cNvSpPr>
            <a:spLocks noGrp="1"/>
          </p:cNvSpPr>
          <p:nvPr>
            <p:ph idx="1"/>
          </p:nvPr>
        </p:nvSpPr>
        <p:spPr/>
        <p:txBody>
          <a:bodyPr>
            <a:normAutofit fontScale="55000" lnSpcReduction="20000"/>
          </a:bodyPr>
          <a:lstStyle/>
          <a:p>
            <a:pPr indent="-342900" hangingPunct="0">
              <a:spcBef>
                <a:spcPts val="1191"/>
              </a:spcBef>
              <a:spcAft>
                <a:spcPts val="992"/>
              </a:spcAft>
              <a:buSzPct val="45000"/>
            </a:pPr>
            <a:r>
              <a:rPr lang="de-DE" dirty="0">
                <a:ln>
                  <a:noFill/>
                </a:ln>
                <a:latin typeface="Liberation Sans" pitchFamily="34"/>
                <a:ea typeface="WenQuanYi Zen Hei" pitchFamily="2"/>
                <a:cs typeface="Lohit Hindi" pitchFamily="2"/>
              </a:rPr>
              <a:t>Ingesting data is an important part of our Hadoop Ecosystem.</a:t>
            </a:r>
          </a:p>
          <a:p>
            <a:pPr indent="-342900" hangingPunct="0">
              <a:spcBef>
                <a:spcPts val="1191"/>
              </a:spcBef>
              <a:spcAft>
                <a:spcPts val="992"/>
              </a:spcAft>
              <a:buSzPct val="45000"/>
            </a:pPr>
            <a:r>
              <a:rPr lang="de-DE" dirty="0">
                <a:ln>
                  <a:noFill/>
                </a:ln>
                <a:latin typeface="Liberation Sans" pitchFamily="34"/>
                <a:ea typeface="WenQuanYi Zen Hei" pitchFamily="2"/>
                <a:cs typeface="Lohit Hindi" pitchFamily="2"/>
              </a:rPr>
              <a:t>The Flume is a service which helps in ingesting unstructured and semi-structured data into HDFS.</a:t>
            </a:r>
          </a:p>
          <a:p>
            <a:pPr indent="-342900" hangingPunct="0">
              <a:spcBef>
                <a:spcPts val="1191"/>
              </a:spcBef>
              <a:spcAft>
                <a:spcPts val="992"/>
              </a:spcAft>
              <a:buSzPct val="45000"/>
            </a:pPr>
            <a:r>
              <a:rPr lang="de-DE" dirty="0">
                <a:ln>
                  <a:noFill/>
                </a:ln>
                <a:latin typeface="Liberation Sans" pitchFamily="34"/>
                <a:ea typeface="WenQuanYi Zen Hei" pitchFamily="2"/>
                <a:cs typeface="Lohit Hindi" pitchFamily="2"/>
              </a:rPr>
              <a:t>It gives us a solution which is reliable and distributed and helps us in collecting, aggregating and moving large amount of data sets.</a:t>
            </a:r>
          </a:p>
          <a:p>
            <a:pPr indent="-342900" hangingPunct="0">
              <a:spcBef>
                <a:spcPts val="1191"/>
              </a:spcBef>
              <a:spcAft>
                <a:spcPts val="992"/>
              </a:spcAft>
              <a:buSzPct val="45000"/>
            </a:pPr>
            <a:r>
              <a:rPr lang="de-DE" dirty="0">
                <a:ln>
                  <a:noFill/>
                </a:ln>
                <a:latin typeface="Liberation Sans" pitchFamily="34"/>
                <a:ea typeface="WenQuanYi Zen Hei" pitchFamily="2"/>
                <a:cs typeface="Lohit Hindi" pitchFamily="2"/>
              </a:rPr>
              <a:t>It helps us to ingest online streaming data from various sources like network traffic, social media, email messages, log files etc. in HDFS.</a:t>
            </a:r>
          </a:p>
          <a:p>
            <a:pPr indent="-342900" hangingPunct="0">
              <a:spcBef>
                <a:spcPts val="1191"/>
              </a:spcBef>
              <a:spcAft>
                <a:spcPts val="992"/>
              </a:spcAft>
              <a:buSzPct val="45000"/>
            </a:pPr>
            <a:r>
              <a:rPr lang="de-DE" dirty="0">
                <a:ln>
                  <a:noFill/>
                </a:ln>
                <a:latin typeface="Liberation Sans" pitchFamily="34"/>
                <a:ea typeface="WenQuanYi Zen Hei" pitchFamily="2"/>
                <a:cs typeface="Lohit Hindi" pitchFamily="2"/>
              </a:rPr>
              <a:t>There is a Flume agent which ingests the streaming data from various data sources to HDFS.</a:t>
            </a:r>
          </a:p>
          <a:p>
            <a:pPr indent="-342900" hangingPunct="0">
              <a:spcBef>
                <a:spcPts val="1191"/>
              </a:spcBef>
              <a:spcAft>
                <a:spcPts val="992"/>
              </a:spcAft>
              <a:buSzPct val="45000"/>
            </a:pPr>
            <a:r>
              <a:rPr lang="de-DE" dirty="0">
                <a:ln>
                  <a:noFill/>
                </a:ln>
                <a:latin typeface="Liberation Sans" pitchFamily="34"/>
                <a:ea typeface="WenQuanYi Zen Hei" pitchFamily="2"/>
                <a:cs typeface="Lohit Hindi" pitchFamily="2"/>
              </a:rPr>
              <a:t>The flume agent has 3 components: source, sink and channel.</a:t>
            </a:r>
          </a:p>
          <a:p>
            <a:pPr indent="-342900" hangingPunct="0">
              <a:spcBef>
                <a:spcPts val="1191"/>
              </a:spcBef>
              <a:spcAft>
                <a:spcPts val="992"/>
              </a:spcAft>
              <a:buSzPct val="45000"/>
            </a:pPr>
            <a:r>
              <a:rPr lang="de-DE" dirty="0">
                <a:ln>
                  <a:noFill/>
                </a:ln>
                <a:latin typeface="Liberation Sans" pitchFamily="34"/>
                <a:ea typeface="WenQuanYi Zen Hei" pitchFamily="2"/>
                <a:cs typeface="Lohit Hindi" pitchFamily="2"/>
              </a:rPr>
              <a:t>    Source: it accepts the data from the incoming streamline and stores the data in the channel.</a:t>
            </a:r>
          </a:p>
          <a:p>
            <a:pPr indent="-342900" hangingPunct="0">
              <a:spcBef>
                <a:spcPts val="1191"/>
              </a:spcBef>
              <a:spcAft>
                <a:spcPts val="992"/>
              </a:spcAft>
              <a:buSzPct val="45000"/>
            </a:pPr>
            <a:r>
              <a:rPr lang="de-DE" dirty="0">
                <a:ln>
                  <a:noFill/>
                </a:ln>
                <a:latin typeface="Liberation Sans" pitchFamily="34"/>
                <a:ea typeface="WenQuanYi Zen Hei" pitchFamily="2"/>
                <a:cs typeface="Lohit Hindi" pitchFamily="2"/>
              </a:rPr>
              <a:t>    Channel: it acts as the local storage or the primary storage. A Channel is a temporary storage between the source of data and persistent data in the HDFS.</a:t>
            </a:r>
          </a:p>
          <a:p>
            <a:pPr indent="-342900" hangingPunct="0">
              <a:spcBef>
                <a:spcPts val="1191"/>
              </a:spcBef>
              <a:spcAft>
                <a:spcPts val="992"/>
              </a:spcAft>
              <a:buSzPct val="45000"/>
            </a:pPr>
            <a:r>
              <a:rPr lang="de-DE" dirty="0">
                <a:ln>
                  <a:noFill/>
                </a:ln>
                <a:latin typeface="Liberation Sans" pitchFamily="34"/>
                <a:ea typeface="WenQuanYi Zen Hei" pitchFamily="2"/>
                <a:cs typeface="Lohit Hindi" pitchFamily="2"/>
              </a:rPr>
              <a:t>    Sink: Then, our last component i.e. Sink, collects the data from the channel and commits or writes the data in the HDFS permanently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1472" y="506112"/>
            <a:ext cx="4343400" cy="181927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9117" y="5195117"/>
            <a:ext cx="1662883" cy="1662883"/>
          </a:xfrm>
          <a:prstGeom prst="rect">
            <a:avLst/>
          </a:prstGeom>
        </p:spPr>
      </p:pic>
    </p:spTree>
    <p:extLst>
      <p:ext uri="{BB962C8B-B14F-4D97-AF65-F5344CB8AC3E}">
        <p14:creationId xmlns:p14="http://schemas.microsoft.com/office/powerpoint/2010/main" val="31111789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Sqoop</a:t>
            </a:r>
            <a:endParaRPr lang="en-US" dirty="0"/>
          </a:p>
        </p:txBody>
      </p:sp>
      <p:sp>
        <p:nvSpPr>
          <p:cNvPr id="3" name="Content Placeholder 2"/>
          <p:cNvSpPr>
            <a:spLocks noGrp="1"/>
          </p:cNvSpPr>
          <p:nvPr>
            <p:ph idx="1"/>
          </p:nvPr>
        </p:nvSpPr>
        <p:spPr>
          <a:xfrm>
            <a:off x="668215" y="1710749"/>
            <a:ext cx="10836397" cy="3777622"/>
          </a:xfrm>
        </p:spPr>
        <p:txBody>
          <a:bodyPr/>
          <a:lstStyle/>
          <a:p>
            <a:pPr algn="just"/>
            <a:r>
              <a:rPr lang="en-US" dirty="0"/>
              <a:t>Apache </a:t>
            </a:r>
            <a:r>
              <a:rPr lang="en-US" dirty="0" err="1"/>
              <a:t>Sqoop</a:t>
            </a:r>
            <a:r>
              <a:rPr lang="en-US" dirty="0"/>
              <a:t> is a tool designed for efficiently transferring bulk data between Apache Hadoop and structured </a:t>
            </a:r>
            <a:r>
              <a:rPr lang="en-US" dirty="0" err="1"/>
              <a:t>datastores</a:t>
            </a:r>
            <a:r>
              <a:rPr lang="en-US" dirty="0"/>
              <a:t> such as relational databases.</a:t>
            </a:r>
          </a:p>
          <a:p>
            <a:pPr algn="just"/>
            <a:r>
              <a:rPr lang="en-US" dirty="0"/>
              <a:t>You can use </a:t>
            </a:r>
            <a:r>
              <a:rPr lang="en-US" dirty="0" err="1"/>
              <a:t>Sqoop</a:t>
            </a:r>
            <a:r>
              <a:rPr lang="en-US" dirty="0"/>
              <a:t> to import data from external structured </a:t>
            </a:r>
            <a:r>
              <a:rPr lang="en-US" dirty="0" err="1"/>
              <a:t>datastores</a:t>
            </a:r>
            <a:r>
              <a:rPr lang="en-US" dirty="0"/>
              <a:t> into Hadoop Distributed File System or related systems like Hive and </a:t>
            </a:r>
            <a:r>
              <a:rPr lang="en-US" dirty="0" err="1"/>
              <a:t>HBase</a:t>
            </a:r>
            <a:r>
              <a:rPr lang="en-US" dirty="0"/>
              <a:t>. </a:t>
            </a:r>
          </a:p>
          <a:p>
            <a:pPr algn="just"/>
            <a:r>
              <a:rPr lang="en-US" dirty="0"/>
              <a:t>Conversely, </a:t>
            </a:r>
            <a:r>
              <a:rPr lang="en-US" dirty="0" err="1"/>
              <a:t>Sqoop</a:t>
            </a:r>
            <a:r>
              <a:rPr lang="en-US" dirty="0"/>
              <a:t> can be used to extract data from Hadoop and export it to external structured </a:t>
            </a:r>
            <a:r>
              <a:rPr lang="en-US" dirty="0" err="1"/>
              <a:t>datastores</a:t>
            </a:r>
            <a:r>
              <a:rPr lang="en-US" dirty="0"/>
              <a:t> such as relational databases and enterprise data warehouses.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6363" y="4281853"/>
            <a:ext cx="4700099" cy="2193380"/>
          </a:xfrm>
          <a:prstGeom prst="rect">
            <a:avLst/>
          </a:prstGeom>
        </p:spPr>
      </p:pic>
      <p:pic>
        <p:nvPicPr>
          <p:cNvPr id="6" name="Picture 5">
            <a:extLst>
              <a:ext uri="{FF2B5EF4-FFF2-40B4-BE49-F238E27FC236}">
                <a16:creationId xmlns:a16="http://schemas.microsoft.com/office/drawing/2014/main" id="{D30452B8-D546-4412-B2AF-18FD6C7707FE}"/>
              </a:ext>
            </a:extLst>
          </p:cNvPr>
          <p:cNvPicPr>
            <a:picLocks noChangeAspect="1"/>
          </p:cNvPicPr>
          <p:nvPr/>
        </p:nvPicPr>
        <p:blipFill>
          <a:blip r:embed="rId3">
            <a:lum/>
            <a:alphaModFix/>
          </a:blip>
          <a:srcRect/>
          <a:stretch>
            <a:fillRect/>
          </a:stretch>
        </p:blipFill>
        <p:spPr>
          <a:xfrm>
            <a:off x="9157339" y="5488371"/>
            <a:ext cx="2857320" cy="780840"/>
          </a:xfrm>
          <a:prstGeom prst="rect">
            <a:avLst/>
          </a:prstGeom>
          <a:noFill/>
          <a:ln>
            <a:noFill/>
          </a:ln>
        </p:spPr>
      </p:pic>
    </p:spTree>
    <p:extLst>
      <p:ext uri="{BB962C8B-B14F-4D97-AF65-F5344CB8AC3E}">
        <p14:creationId xmlns:p14="http://schemas.microsoft.com/office/powerpoint/2010/main" val="35799477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Zookeeper</a:t>
            </a:r>
          </a:p>
        </p:txBody>
      </p:sp>
      <p:sp>
        <p:nvSpPr>
          <p:cNvPr id="3" name="Content Placeholder 2"/>
          <p:cNvSpPr>
            <a:spLocks noGrp="1"/>
          </p:cNvSpPr>
          <p:nvPr>
            <p:ph idx="1"/>
          </p:nvPr>
        </p:nvSpPr>
        <p:spPr>
          <a:xfrm>
            <a:off x="602972" y="1540188"/>
            <a:ext cx="8915400" cy="4708211"/>
          </a:xfrm>
        </p:spPr>
        <p:txBody>
          <a:bodyPr>
            <a:noAutofit/>
          </a:bodyPr>
          <a:lstStyle/>
          <a:p>
            <a:pPr marL="285750" indent="-285750" hangingPunct="0">
              <a:spcBef>
                <a:spcPts val="1191"/>
              </a:spcBef>
              <a:spcAft>
                <a:spcPts val="992"/>
              </a:spcAft>
              <a:buSzPct val="45000"/>
              <a:defRPr sz="1300">
                <a:latin typeface="Liberation Sans" pitchFamily="34"/>
              </a:defRPr>
            </a:pPr>
            <a:r>
              <a:rPr lang="de-DE" sz="1400" dirty="0">
                <a:ln>
                  <a:noFill/>
                </a:ln>
                <a:ea typeface="WenQuanYi Zen Hei" pitchFamily="2"/>
                <a:cs typeface="Lohit Hindi" pitchFamily="2"/>
              </a:rPr>
              <a:t>Apache Zookeeper is the coordinator of any Hadoop job which includes a combination of various services in a Hadoop Ecosystem.</a:t>
            </a:r>
          </a:p>
          <a:p>
            <a:pPr marL="285750" indent="-285750" hangingPunct="0">
              <a:spcBef>
                <a:spcPts val="1191"/>
              </a:spcBef>
              <a:spcAft>
                <a:spcPts val="992"/>
              </a:spcAft>
              <a:buSzPct val="45000"/>
              <a:defRPr sz="1300">
                <a:latin typeface="Liberation Sans" pitchFamily="34"/>
              </a:defRPr>
            </a:pPr>
            <a:r>
              <a:rPr lang="de-DE" sz="1400" dirty="0">
                <a:ln>
                  <a:noFill/>
                </a:ln>
                <a:ea typeface="WenQuanYi Zen Hei" pitchFamily="2"/>
                <a:cs typeface="Lohit Hindi" pitchFamily="2"/>
              </a:rPr>
              <a:t>Apache Zookeeper coordinates with various services in a distributed environment.</a:t>
            </a:r>
          </a:p>
          <a:p>
            <a:pPr marL="285750" indent="-285750" hangingPunct="0">
              <a:spcBef>
                <a:spcPts val="1191"/>
              </a:spcBef>
              <a:spcAft>
                <a:spcPts val="992"/>
              </a:spcAft>
              <a:buSzPct val="45000"/>
              <a:defRPr sz="1300">
                <a:latin typeface="Liberation Sans" pitchFamily="34"/>
              </a:defRPr>
            </a:pPr>
            <a:r>
              <a:rPr lang="de-DE" sz="1400" dirty="0">
                <a:ln>
                  <a:noFill/>
                </a:ln>
                <a:ea typeface="WenQuanYi Zen Hei" pitchFamily="2"/>
                <a:cs typeface="Lohit Hindi" pitchFamily="2"/>
              </a:rPr>
              <a:t>Before Zookeeper, it was very difficult and time consuming to coordinate between different services in Hadoop Ecosystem. </a:t>
            </a:r>
          </a:p>
          <a:p>
            <a:pPr marL="285750" indent="-285750" hangingPunct="0">
              <a:spcBef>
                <a:spcPts val="1191"/>
              </a:spcBef>
              <a:spcAft>
                <a:spcPts val="992"/>
              </a:spcAft>
              <a:buSzPct val="45000"/>
              <a:defRPr sz="1300">
                <a:latin typeface="Liberation Sans" pitchFamily="34"/>
              </a:defRPr>
            </a:pPr>
            <a:r>
              <a:rPr lang="de-DE" sz="1400" dirty="0">
                <a:ln>
                  <a:noFill/>
                </a:ln>
                <a:ea typeface="WenQuanYi Zen Hei" pitchFamily="2"/>
                <a:cs typeface="Lohit Hindi" pitchFamily="2"/>
              </a:rPr>
              <a:t>The services earlier had many problems with interactions like common configuration while synchronizing data. </a:t>
            </a:r>
          </a:p>
          <a:p>
            <a:pPr marL="285750" indent="-285750" hangingPunct="0">
              <a:spcBef>
                <a:spcPts val="1191"/>
              </a:spcBef>
              <a:spcAft>
                <a:spcPts val="992"/>
              </a:spcAft>
              <a:buSzPct val="45000"/>
              <a:defRPr sz="1300">
                <a:latin typeface="Liberation Sans" pitchFamily="34"/>
              </a:defRPr>
            </a:pPr>
            <a:r>
              <a:rPr lang="de-DE" sz="1400" dirty="0">
                <a:ln>
                  <a:noFill/>
                </a:ln>
                <a:ea typeface="WenQuanYi Zen Hei" pitchFamily="2"/>
                <a:cs typeface="Lohit Hindi" pitchFamily="2"/>
              </a:rPr>
              <a:t>Even if the services are configured, changes in the configurations of the services make it complex and difficult to handle. </a:t>
            </a:r>
          </a:p>
          <a:p>
            <a:pPr marL="285750" indent="-285750" hangingPunct="0">
              <a:spcBef>
                <a:spcPts val="1191"/>
              </a:spcBef>
              <a:spcAft>
                <a:spcPts val="992"/>
              </a:spcAft>
              <a:buSzPct val="45000"/>
              <a:defRPr sz="1300">
                <a:latin typeface="Liberation Sans" pitchFamily="34"/>
              </a:defRPr>
            </a:pPr>
            <a:r>
              <a:rPr lang="de-DE" sz="1400" dirty="0">
                <a:ln>
                  <a:noFill/>
                </a:ln>
                <a:ea typeface="WenQuanYi Zen Hei" pitchFamily="2"/>
                <a:cs typeface="Lohit Hindi" pitchFamily="2"/>
              </a:rPr>
              <a:t>The grouping and naming was also a time-consuming factor.</a:t>
            </a:r>
          </a:p>
          <a:p>
            <a:pPr marL="285750" indent="-285750" hangingPunct="0">
              <a:spcBef>
                <a:spcPts val="1191"/>
              </a:spcBef>
              <a:spcAft>
                <a:spcPts val="992"/>
              </a:spcAft>
              <a:buSzPct val="45000"/>
              <a:defRPr sz="1300">
                <a:latin typeface="Liberation Sans" pitchFamily="34"/>
              </a:defRPr>
            </a:pPr>
            <a:r>
              <a:rPr lang="de-DE" sz="1400" dirty="0">
                <a:ln>
                  <a:noFill/>
                </a:ln>
                <a:ea typeface="WenQuanYi Zen Hei" pitchFamily="2"/>
                <a:cs typeface="Lohit Hindi" pitchFamily="2"/>
              </a:rPr>
              <a:t>Due to the above problems, Zookeeper was introduced. It saves a lot of time by performing synchronization, configuration</a:t>
            </a:r>
            <a:r>
              <a:rPr lang="en-US" sz="1400"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2187" y="2167783"/>
            <a:ext cx="2919813" cy="4529271"/>
          </a:xfrm>
          <a:prstGeom prst="rect">
            <a:avLst/>
          </a:prstGeom>
        </p:spPr>
      </p:pic>
    </p:spTree>
    <p:extLst>
      <p:ext uri="{BB962C8B-B14F-4D97-AF65-F5344CB8AC3E}">
        <p14:creationId xmlns:p14="http://schemas.microsoft.com/office/powerpoint/2010/main" val="22233482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73BC8-12D2-4D8A-9899-2D167DDD0D49}"/>
              </a:ext>
            </a:extLst>
          </p:cNvPr>
          <p:cNvSpPr>
            <a:spLocks noGrp="1"/>
          </p:cNvSpPr>
          <p:nvPr>
            <p:ph type="title"/>
          </p:nvPr>
        </p:nvSpPr>
        <p:spPr/>
        <p:txBody>
          <a:bodyPr/>
          <a:lstStyle/>
          <a:p>
            <a:r>
              <a:rPr lang="en-IN" dirty="0"/>
              <a:t>Case Study H1B-visa</a:t>
            </a:r>
          </a:p>
        </p:txBody>
      </p:sp>
      <p:sp>
        <p:nvSpPr>
          <p:cNvPr id="3" name="Content Placeholder 2">
            <a:extLst>
              <a:ext uri="{FF2B5EF4-FFF2-40B4-BE49-F238E27FC236}">
                <a16:creationId xmlns:a16="http://schemas.microsoft.com/office/drawing/2014/main" id="{8B71CD44-6D31-448B-9223-18614A8AEF1D}"/>
              </a:ext>
            </a:extLst>
          </p:cNvPr>
          <p:cNvSpPr>
            <a:spLocks noGrp="1"/>
          </p:cNvSpPr>
          <p:nvPr>
            <p:ph idx="1"/>
          </p:nvPr>
        </p:nvSpPr>
        <p:spPr/>
        <p:txBody>
          <a:bodyPr>
            <a:normAutofit/>
          </a:bodyPr>
          <a:lstStyle/>
          <a:p>
            <a:pPr indent="-342900">
              <a:spcBef>
                <a:spcPts val="1800"/>
              </a:spcBef>
              <a:spcAft>
                <a:spcPts val="0"/>
              </a:spcAft>
              <a:buClr>
                <a:srgbClr val="2B2B2B"/>
              </a:buClr>
              <a:buSzPct val="100000"/>
            </a:pPr>
            <a:r>
              <a:rPr lang="de-DE" dirty="0">
                <a:ln>
                  <a:noFill/>
                </a:ln>
                <a:solidFill>
                  <a:schemeClr val="tx1"/>
                </a:solidFill>
                <a:ea typeface="WenQuanYi Zen Hei" pitchFamily="2"/>
                <a:cs typeface="Lohit Hindi" pitchFamily="2"/>
              </a:rPr>
              <a:t>The H1B is an employment-based, non-immigrant visa category for temporary foreign workers in the united states.</a:t>
            </a:r>
          </a:p>
          <a:p>
            <a:pPr indent="-342900">
              <a:spcBef>
                <a:spcPts val="1800"/>
              </a:spcBef>
              <a:spcAft>
                <a:spcPts val="0"/>
              </a:spcAft>
              <a:buClr>
                <a:srgbClr val="2B2B2B"/>
              </a:buClr>
              <a:buSzPct val="100000"/>
            </a:pPr>
            <a:r>
              <a:rPr lang="de-DE" dirty="0">
                <a:ln>
                  <a:noFill/>
                </a:ln>
                <a:solidFill>
                  <a:schemeClr val="tx1"/>
                </a:solidFill>
                <a:ea typeface="WenQuanYi Zen Hei" pitchFamily="2"/>
                <a:cs typeface="Lohit Hindi" pitchFamily="2"/>
              </a:rPr>
              <a:t> For a foreign national to apply for h1b visa, an us employer must offer a job and petition for h1b visa with the us immigration department.</a:t>
            </a:r>
          </a:p>
          <a:p>
            <a:pPr indent="-342900">
              <a:spcBef>
                <a:spcPts val="1800"/>
              </a:spcBef>
              <a:spcAft>
                <a:spcPts val="0"/>
              </a:spcAft>
              <a:buClr>
                <a:srgbClr val="2B2B2B"/>
              </a:buClr>
              <a:buSzPct val="100000"/>
            </a:pPr>
            <a:r>
              <a:rPr lang="de-DE" dirty="0">
                <a:ln>
                  <a:noFill/>
                </a:ln>
                <a:solidFill>
                  <a:schemeClr val="tx1"/>
                </a:solidFill>
                <a:ea typeface="WenQuanYi Zen Hei" pitchFamily="2"/>
                <a:cs typeface="Lohit Hindi" pitchFamily="2"/>
              </a:rPr>
              <a:t> This is the most common visa status applied for and held by international students once they complete college/ higher education (masters, ph.D.) And work in a full-time position.</a:t>
            </a:r>
          </a:p>
          <a:p>
            <a:pPr indent="-342900">
              <a:spcBef>
                <a:spcPts val="1800"/>
              </a:spcBef>
              <a:spcAft>
                <a:spcPts val="0"/>
              </a:spcAft>
              <a:buClr>
                <a:srgbClr val="2B2B2B"/>
              </a:buClr>
              <a:buSzPct val="100000"/>
            </a:pPr>
            <a:r>
              <a:rPr lang="de-DE" dirty="0">
                <a:ln>
                  <a:noFill/>
                </a:ln>
                <a:solidFill>
                  <a:schemeClr val="tx1"/>
                </a:solidFill>
                <a:ea typeface="WenQuanYi Zen Hei" pitchFamily="2"/>
                <a:cs typeface="Lohit Hindi" pitchFamily="2"/>
              </a:rPr>
              <a:t>We will be performing analysis on the h1b visa applicants between the years 2011-2016</a:t>
            </a:r>
          </a:p>
          <a:p>
            <a:pPr indent="-342900">
              <a:spcBef>
                <a:spcPts val="1800"/>
              </a:spcBef>
              <a:spcAft>
                <a:spcPts val="0"/>
              </a:spcAft>
              <a:buClr>
                <a:srgbClr val="2B2B2B"/>
              </a:buClr>
              <a:buSzPct val="100000"/>
            </a:pPr>
            <a:r>
              <a:rPr lang="de-DE" dirty="0">
                <a:ln>
                  <a:noFill/>
                </a:ln>
                <a:solidFill>
                  <a:schemeClr val="tx1"/>
                </a:solidFill>
                <a:ea typeface="WenQuanYi Zen Hei" pitchFamily="2"/>
                <a:cs typeface="Lohit Hindi" pitchFamily="2"/>
              </a:rPr>
              <a:t>The dataset has nearly 3 million of records.</a:t>
            </a:r>
          </a:p>
          <a:p>
            <a:pPr indent="-342900">
              <a:spcBef>
                <a:spcPts val="1800"/>
              </a:spcBef>
              <a:spcAft>
                <a:spcPts val="0"/>
              </a:spcAft>
              <a:buClr>
                <a:srgbClr val="2B2B2B"/>
              </a:buClr>
              <a:buSzPct val="100000"/>
            </a:pPr>
            <a:r>
              <a:rPr lang="de-DE" dirty="0">
                <a:ln>
                  <a:noFill/>
                </a:ln>
                <a:solidFill>
                  <a:schemeClr val="tx1"/>
                </a:solidFill>
                <a:ea typeface="WenQuanYi Zen Hei" pitchFamily="2"/>
                <a:cs typeface="Lohit Hindi" pitchFamily="2"/>
              </a:rPr>
              <a:t>The dataset is in structured form.</a:t>
            </a:r>
          </a:p>
          <a:p>
            <a:endParaRPr lang="en-IN" dirty="0">
              <a:solidFill>
                <a:schemeClr val="tx1"/>
              </a:solidFill>
            </a:endParaRPr>
          </a:p>
        </p:txBody>
      </p:sp>
    </p:spTree>
    <p:extLst>
      <p:ext uri="{BB962C8B-B14F-4D97-AF65-F5344CB8AC3E}">
        <p14:creationId xmlns:p14="http://schemas.microsoft.com/office/powerpoint/2010/main" val="23664242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4326" y="2673226"/>
            <a:ext cx="10353762" cy="4058751"/>
          </a:xfrm>
        </p:spPr>
        <p:txBody>
          <a:bodyPr>
            <a:normAutofit/>
          </a:bodyPr>
          <a:lstStyle/>
          <a:p>
            <a:pPr marL="0" indent="0" algn="ctr">
              <a:buNone/>
            </a:pPr>
            <a:r>
              <a:rPr lang="en-US" sz="8000" dirty="0">
                <a:solidFill>
                  <a:srgbClr val="A53010"/>
                </a:solidFill>
              </a:rPr>
              <a:t>Thank You</a:t>
            </a:r>
          </a:p>
        </p:txBody>
      </p:sp>
    </p:spTree>
    <p:extLst>
      <p:ext uri="{BB962C8B-B14F-4D97-AF65-F5344CB8AC3E}">
        <p14:creationId xmlns:p14="http://schemas.microsoft.com/office/powerpoint/2010/main" val="2532225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Definition of 5Vs</a:t>
            </a:r>
          </a:p>
        </p:txBody>
      </p:sp>
      <p:sp>
        <p:nvSpPr>
          <p:cNvPr id="3" name="Content Placeholder 2"/>
          <p:cNvSpPr>
            <a:spLocks noGrp="1"/>
          </p:cNvSpPr>
          <p:nvPr>
            <p:ph idx="1"/>
          </p:nvPr>
        </p:nvSpPr>
        <p:spPr/>
        <p:txBody>
          <a:bodyPr>
            <a:normAutofit/>
          </a:bodyPr>
          <a:lstStyle/>
          <a:p>
            <a:pPr algn="just"/>
            <a:r>
              <a:rPr lang="en-US" b="1" dirty="0"/>
              <a:t>Volume</a:t>
            </a:r>
            <a:r>
              <a:rPr lang="en-US" dirty="0"/>
              <a:t>: The quantity of generated and stored data. The size of the data determines the value and potential insight- and whether it can actually be considered big data or not.</a:t>
            </a:r>
          </a:p>
          <a:p>
            <a:pPr algn="just"/>
            <a:r>
              <a:rPr lang="en-US" b="1" dirty="0"/>
              <a:t>Variety</a:t>
            </a:r>
            <a:r>
              <a:rPr lang="en-US" dirty="0"/>
              <a:t>: The type and nature of the data. This helps people who analyze it to effectively use the resulting insight.</a:t>
            </a:r>
          </a:p>
          <a:p>
            <a:pPr algn="just"/>
            <a:r>
              <a:rPr lang="en-US" b="1" dirty="0"/>
              <a:t>Velocity</a:t>
            </a:r>
            <a:r>
              <a:rPr lang="en-US" dirty="0"/>
              <a:t>: The speed at which the data is generated and processed to meet the demands and challenges that lie in the path of growth and development.</a:t>
            </a:r>
          </a:p>
          <a:p>
            <a:pPr algn="just"/>
            <a:r>
              <a:rPr lang="en-US" b="1" dirty="0"/>
              <a:t>Variability</a:t>
            </a:r>
            <a:r>
              <a:rPr lang="en-US" dirty="0"/>
              <a:t>: </a:t>
            </a:r>
            <a:r>
              <a:rPr lang="en-US" dirty="0">
                <a:effectLst/>
              </a:rPr>
              <a:t>Variability refers to data whose meaning is constantly changing.</a:t>
            </a:r>
          </a:p>
          <a:p>
            <a:pPr algn="just"/>
            <a:r>
              <a:rPr lang="en-US" b="1" dirty="0"/>
              <a:t>Veracity</a:t>
            </a:r>
            <a:r>
              <a:rPr lang="en-US" dirty="0"/>
              <a:t>: The quality of captured data can vary greatly, affecting the accurate analysis.</a:t>
            </a:r>
          </a:p>
          <a:p>
            <a:endParaRPr lang="en-US" dirty="0"/>
          </a:p>
          <a:p>
            <a:endParaRPr lang="en-US" dirty="0"/>
          </a:p>
          <a:p>
            <a:endParaRPr lang="en-US" dirty="0"/>
          </a:p>
        </p:txBody>
      </p:sp>
    </p:spTree>
    <p:extLst>
      <p:ext uri="{BB962C8B-B14F-4D97-AF65-F5344CB8AC3E}">
        <p14:creationId xmlns:p14="http://schemas.microsoft.com/office/powerpoint/2010/main" val="1030115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Why is Big Data Important?</a:t>
            </a:r>
          </a:p>
        </p:txBody>
      </p:sp>
      <p:sp>
        <p:nvSpPr>
          <p:cNvPr id="3" name="Content Placeholder 2"/>
          <p:cNvSpPr>
            <a:spLocks noGrp="1"/>
          </p:cNvSpPr>
          <p:nvPr>
            <p:ph idx="1"/>
          </p:nvPr>
        </p:nvSpPr>
        <p:spPr>
          <a:xfrm>
            <a:off x="913795" y="1732449"/>
            <a:ext cx="10353762" cy="4307866"/>
          </a:xfrm>
        </p:spPr>
        <p:txBody>
          <a:bodyPr>
            <a:normAutofit fontScale="85000" lnSpcReduction="10000"/>
          </a:bodyPr>
          <a:lstStyle/>
          <a:p>
            <a:pPr>
              <a:lnSpc>
                <a:spcPct val="120000"/>
              </a:lnSpc>
            </a:pPr>
            <a:r>
              <a:rPr lang="en-US" dirty="0"/>
              <a:t>The importance of big data doesn’t revolve around how much data you have, but what you do with it. You can take data from any source and analyze it to find answers that enable</a:t>
            </a:r>
          </a:p>
          <a:p>
            <a:pPr marL="36900" indent="0">
              <a:lnSpc>
                <a:spcPct val="120000"/>
              </a:lnSpc>
              <a:buNone/>
            </a:pPr>
            <a:r>
              <a:rPr lang="en-US" dirty="0"/>
              <a:t>           1) cost reduction</a:t>
            </a:r>
          </a:p>
          <a:p>
            <a:pPr marL="36900" indent="0">
              <a:lnSpc>
                <a:spcPct val="120000"/>
              </a:lnSpc>
              <a:buNone/>
            </a:pPr>
            <a:r>
              <a:rPr lang="en-US" dirty="0"/>
              <a:t>           2) time reduction  </a:t>
            </a:r>
          </a:p>
          <a:p>
            <a:pPr marL="36900" indent="0">
              <a:lnSpc>
                <a:spcPct val="120000"/>
              </a:lnSpc>
              <a:buNone/>
            </a:pPr>
            <a:r>
              <a:rPr lang="en-US" dirty="0"/>
              <a:t>           3) new product development and optimized offerings,</a:t>
            </a:r>
          </a:p>
          <a:p>
            <a:pPr marL="36900" indent="0">
              <a:lnSpc>
                <a:spcPct val="120000"/>
              </a:lnSpc>
              <a:buNone/>
            </a:pPr>
            <a:r>
              <a:rPr lang="en-US" dirty="0"/>
              <a:t>           4) smart decision making. </a:t>
            </a:r>
          </a:p>
          <a:p>
            <a:pPr>
              <a:lnSpc>
                <a:spcPct val="120000"/>
              </a:lnSpc>
            </a:pPr>
            <a:r>
              <a:rPr lang="en-US" dirty="0"/>
              <a:t>When we combine big data with high-powered analytics, we can accomplish business-related tasks such as:</a:t>
            </a:r>
          </a:p>
          <a:p>
            <a:pPr lvl="1">
              <a:lnSpc>
                <a:spcPct val="120000"/>
              </a:lnSpc>
            </a:pPr>
            <a:r>
              <a:rPr lang="en-US" dirty="0"/>
              <a:t>Determining root causes of failures, issues and defects in near-real time.</a:t>
            </a:r>
          </a:p>
          <a:p>
            <a:pPr lvl="1">
              <a:lnSpc>
                <a:spcPct val="120000"/>
              </a:lnSpc>
            </a:pPr>
            <a:r>
              <a:rPr lang="en-US" dirty="0"/>
              <a:t>Generating coupons at the point of sale based on the customer’s buying habits.</a:t>
            </a:r>
          </a:p>
          <a:p>
            <a:pPr lvl="1">
              <a:lnSpc>
                <a:spcPct val="120000"/>
              </a:lnSpc>
            </a:pPr>
            <a:r>
              <a:rPr lang="en-US" dirty="0"/>
              <a:t>Recalculating entire risk portfolios in minutes</a:t>
            </a:r>
          </a:p>
          <a:p>
            <a:pPr lvl="1">
              <a:lnSpc>
                <a:spcPct val="120000"/>
              </a:lnSpc>
            </a:pPr>
            <a:r>
              <a:rPr lang="en-US" dirty="0"/>
              <a:t>Sentiment Analysis to analyze feedback of customer</a:t>
            </a:r>
          </a:p>
          <a:p>
            <a:pPr marL="36900" indent="0" algn="just">
              <a:buNone/>
            </a:pPr>
            <a:endParaRPr lang="en-US" dirty="0"/>
          </a:p>
        </p:txBody>
      </p:sp>
    </p:spTree>
    <p:extLst>
      <p:ext uri="{BB962C8B-B14F-4D97-AF65-F5344CB8AC3E}">
        <p14:creationId xmlns:p14="http://schemas.microsoft.com/office/powerpoint/2010/main" val="4240967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Sectors using Big Data</a:t>
            </a:r>
          </a:p>
        </p:txBody>
      </p:sp>
      <p:sp>
        <p:nvSpPr>
          <p:cNvPr id="3" name="Content Placeholder 2"/>
          <p:cNvSpPr>
            <a:spLocks noGrp="1"/>
          </p:cNvSpPr>
          <p:nvPr>
            <p:ph idx="1"/>
          </p:nvPr>
        </p:nvSpPr>
        <p:spPr/>
        <p:txBody>
          <a:bodyPr>
            <a:normAutofit fontScale="92500" lnSpcReduction="10000"/>
          </a:bodyPr>
          <a:lstStyle/>
          <a:p>
            <a:pPr algn="just"/>
            <a:endParaRPr lang="en-US" dirty="0"/>
          </a:p>
          <a:p>
            <a:pPr algn="just"/>
            <a:r>
              <a:rPr lang="en-US" dirty="0"/>
              <a:t>Business Development</a:t>
            </a:r>
          </a:p>
          <a:p>
            <a:pPr algn="just"/>
            <a:r>
              <a:rPr lang="en-US" dirty="0"/>
              <a:t>Banking Sector</a:t>
            </a:r>
          </a:p>
          <a:p>
            <a:pPr algn="just"/>
            <a:r>
              <a:rPr lang="en-US" dirty="0"/>
              <a:t>Share Market</a:t>
            </a:r>
          </a:p>
          <a:p>
            <a:pPr algn="just"/>
            <a:r>
              <a:rPr lang="en-US" dirty="0"/>
              <a:t>E-commerce</a:t>
            </a:r>
          </a:p>
          <a:p>
            <a:pPr algn="just"/>
            <a:r>
              <a:rPr lang="en-US" dirty="0"/>
              <a:t>Government (ex: Aadhar card, 2014 elections)</a:t>
            </a:r>
          </a:p>
          <a:p>
            <a:pPr algn="just"/>
            <a:r>
              <a:rPr lang="en-US" dirty="0"/>
              <a:t>Retail (ex: Day to day transactions and report)</a:t>
            </a:r>
          </a:p>
          <a:p>
            <a:pPr algn="just"/>
            <a:r>
              <a:rPr lang="en-US" dirty="0"/>
              <a:t>Social Media</a:t>
            </a:r>
          </a:p>
          <a:p>
            <a:pPr algn="just"/>
            <a:r>
              <a:rPr lang="en-US" dirty="0"/>
              <a:t>Airlines</a:t>
            </a:r>
          </a:p>
          <a:p>
            <a:pPr algn="just"/>
            <a:r>
              <a:rPr lang="en-US" dirty="0"/>
              <a:t>Information Technologies </a:t>
            </a:r>
          </a:p>
        </p:txBody>
      </p:sp>
    </p:spTree>
    <p:extLst>
      <p:ext uri="{BB962C8B-B14F-4D97-AF65-F5344CB8AC3E}">
        <p14:creationId xmlns:p14="http://schemas.microsoft.com/office/powerpoint/2010/main" val="1153702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US" dirty="0">
              <a:effectLst/>
            </a:endParaRPr>
          </a:p>
          <a:p>
            <a:pPr marL="0" indent="0">
              <a:buNone/>
            </a:pPr>
            <a:endParaRPr lang="en-US" dirty="0">
              <a:effectLst/>
            </a:endParaRPr>
          </a:p>
          <a:p>
            <a:pPr marL="0" indent="0">
              <a:buNone/>
            </a:pPr>
            <a:r>
              <a:rPr lang="en-US" dirty="0">
                <a:effectLst/>
              </a:rPr>
              <a:t>Hadoop is an open source framework from Apache and is used to store process and analyze data which are very huge in volume. </a:t>
            </a:r>
          </a:p>
          <a:p>
            <a:pPr marL="0" indent="0">
              <a:buNone/>
            </a:pPr>
            <a:r>
              <a:rPr lang="en-US" dirty="0">
                <a:effectLst/>
              </a:rPr>
              <a:t>Hadoop is written in Java</a:t>
            </a:r>
          </a:p>
          <a:p>
            <a:pPr marL="0" indent="0">
              <a:buNone/>
            </a:pPr>
            <a:r>
              <a:rPr lang="en-US" dirty="0">
                <a:effectLst/>
              </a:rPr>
              <a:t>It is used for batch/offline processing.</a:t>
            </a:r>
          </a:p>
          <a:p>
            <a:pPr marL="0" indent="0">
              <a:buNone/>
            </a:pPr>
            <a:r>
              <a:rPr lang="en-US" dirty="0">
                <a:effectLst/>
              </a:rPr>
              <a:t>It is being used by Facebook, Yahoo, Google, Twitter, LinkedIn and many more.</a:t>
            </a:r>
          </a:p>
          <a:p>
            <a:pPr marL="0" indent="0">
              <a:buNone/>
            </a:pPr>
            <a:br>
              <a:rPr lang="en-US" dirty="0"/>
            </a:br>
            <a:endParaRPr lang="en-US" dirty="0"/>
          </a:p>
        </p:txBody>
      </p:sp>
      <p:pic>
        <p:nvPicPr>
          <p:cNvPr id="4" name="Picture 3">
            <a:extLst>
              <a:ext uri="{FF2B5EF4-FFF2-40B4-BE49-F238E27FC236}">
                <a16:creationId xmlns:a16="http://schemas.microsoft.com/office/drawing/2014/main" id="{683C4136-BE3C-484D-9812-72E4EC6036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7261" y="436387"/>
            <a:ext cx="3432239" cy="1665271"/>
          </a:xfrm>
          <a:prstGeom prst="rect">
            <a:avLst/>
          </a:prstGeom>
        </p:spPr>
      </p:pic>
    </p:spTree>
    <p:extLst>
      <p:ext uri="{BB962C8B-B14F-4D97-AF65-F5344CB8AC3E}">
        <p14:creationId xmlns:p14="http://schemas.microsoft.com/office/powerpoint/2010/main" val="1047509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Hadoop Modules</a:t>
            </a:r>
          </a:p>
        </p:txBody>
      </p:sp>
      <p:sp>
        <p:nvSpPr>
          <p:cNvPr id="3" name="Content Placeholder 2"/>
          <p:cNvSpPr>
            <a:spLocks noGrp="1"/>
          </p:cNvSpPr>
          <p:nvPr>
            <p:ph idx="1"/>
          </p:nvPr>
        </p:nvSpPr>
        <p:spPr/>
        <p:txBody>
          <a:bodyPr/>
          <a:lstStyle/>
          <a:p>
            <a:r>
              <a:rPr lang="en-US" b="1" dirty="0">
                <a:effectLst/>
              </a:rPr>
              <a:t>HDFS:</a:t>
            </a:r>
            <a:r>
              <a:rPr lang="en-US" dirty="0">
                <a:effectLst/>
              </a:rPr>
              <a:t> Hadoop Distributed File System. Google published its paper GFS and on the basis of that HDFS was developed. It states that the files will be broken into blocks and stored in nodes over the distributed architecture.</a:t>
            </a:r>
          </a:p>
          <a:p>
            <a:r>
              <a:rPr lang="en-US" b="1" dirty="0">
                <a:effectLst/>
              </a:rPr>
              <a:t>Yarn:</a:t>
            </a:r>
            <a:r>
              <a:rPr lang="en-US" dirty="0">
                <a:effectLst/>
              </a:rPr>
              <a:t> Yet another Resource Negotiator is used for job scheduling and manage the cluster.</a:t>
            </a:r>
          </a:p>
          <a:p>
            <a:r>
              <a:rPr lang="en-US" b="1" dirty="0">
                <a:effectLst/>
              </a:rPr>
              <a:t>Map Reduce:</a:t>
            </a:r>
            <a:r>
              <a:rPr lang="en-US" dirty="0">
                <a:effectLst/>
              </a:rPr>
              <a:t> This is a framework which helps Java programs to do the parallel computation on data using key value pair. The Map task takes input data and converts it into a data set which can be computed in Key value pair. The output of Map task is consumed by reduce task and then the out of reducer gives the desired result. </a:t>
            </a:r>
          </a:p>
          <a:p>
            <a:r>
              <a:rPr lang="en-US" b="1" dirty="0">
                <a:effectLst/>
              </a:rPr>
              <a:t>Hadoop Common:</a:t>
            </a:r>
            <a:r>
              <a:rPr lang="en-US" dirty="0">
                <a:effectLst/>
              </a:rPr>
              <a:t> These Java libraries are used to start Hadoop and are used by other Hadoop modules. </a:t>
            </a:r>
          </a:p>
          <a:p>
            <a:endParaRPr lang="en-US" b="1" cap="all" dirty="0"/>
          </a:p>
        </p:txBody>
      </p:sp>
    </p:spTree>
    <p:extLst>
      <p:ext uri="{BB962C8B-B14F-4D97-AF65-F5344CB8AC3E}">
        <p14:creationId xmlns:p14="http://schemas.microsoft.com/office/powerpoint/2010/main" val="3910805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CBB7E-4A00-4E87-A65B-A2F8045C09E8}"/>
              </a:ext>
            </a:extLst>
          </p:cNvPr>
          <p:cNvSpPr>
            <a:spLocks noGrp="1"/>
          </p:cNvSpPr>
          <p:nvPr>
            <p:ph type="title"/>
          </p:nvPr>
        </p:nvSpPr>
        <p:spPr/>
        <p:txBody>
          <a:bodyPr/>
          <a:lstStyle/>
          <a:p>
            <a:r>
              <a:rPr lang="en-IN" dirty="0"/>
              <a:t>Advantage of Hadoop</a:t>
            </a:r>
          </a:p>
        </p:txBody>
      </p:sp>
      <p:sp>
        <p:nvSpPr>
          <p:cNvPr id="3" name="Content Placeholder 2">
            <a:extLst>
              <a:ext uri="{FF2B5EF4-FFF2-40B4-BE49-F238E27FC236}">
                <a16:creationId xmlns:a16="http://schemas.microsoft.com/office/drawing/2014/main" id="{EA5D201C-A6EC-49E7-A3BB-4248EC9C9B53}"/>
              </a:ext>
            </a:extLst>
          </p:cNvPr>
          <p:cNvSpPr>
            <a:spLocks noGrp="1"/>
          </p:cNvSpPr>
          <p:nvPr>
            <p:ph idx="1"/>
          </p:nvPr>
        </p:nvSpPr>
        <p:spPr/>
        <p:txBody>
          <a:bodyPr>
            <a:normAutofit/>
          </a:bodyPr>
          <a:lstStyle/>
          <a:p>
            <a:r>
              <a:rPr lang="en-US" b="1" dirty="0">
                <a:effectLst/>
              </a:rPr>
              <a:t>Fast:</a:t>
            </a:r>
            <a:r>
              <a:rPr lang="en-US" dirty="0">
                <a:effectLst/>
              </a:rPr>
              <a:t> In HDFS the data distributed over the cluster and are mapped which helps in faster retrieval. It is able to process terabytes of data in minutes and Peta bytes in hours.</a:t>
            </a:r>
          </a:p>
          <a:p>
            <a:r>
              <a:rPr lang="en-US" b="1" dirty="0">
                <a:effectLst/>
              </a:rPr>
              <a:t>Scalable:</a:t>
            </a:r>
            <a:r>
              <a:rPr lang="en-US" dirty="0">
                <a:effectLst/>
              </a:rPr>
              <a:t> Hadoop cluster can be extended by just adding nodes in the cluster.</a:t>
            </a:r>
          </a:p>
          <a:p>
            <a:r>
              <a:rPr lang="en-US" b="1" dirty="0">
                <a:effectLst/>
              </a:rPr>
              <a:t>Cost Effective:</a:t>
            </a:r>
            <a:r>
              <a:rPr lang="en-US" dirty="0">
                <a:effectLst/>
              </a:rPr>
              <a:t> Hadoop is open source and uses commodity hardware to store data so it really cost effective as compared to traditional relational database management system.</a:t>
            </a:r>
          </a:p>
          <a:p>
            <a:r>
              <a:rPr lang="en-US" b="1" dirty="0">
                <a:effectLst/>
              </a:rPr>
              <a:t>Resilient to failure:</a:t>
            </a:r>
            <a:r>
              <a:rPr lang="en-US" dirty="0">
                <a:effectLst/>
              </a:rPr>
              <a:t> HDFS has the property with which it can replicate data over the network, so if one node is down or some other network failure happens, then Hadoop takes the other copy of data and use it. Normally, data are replicated thrice but the replication factor is configurable.</a:t>
            </a:r>
          </a:p>
          <a:p>
            <a:endParaRPr lang="en-IN" dirty="0"/>
          </a:p>
        </p:txBody>
      </p:sp>
    </p:spTree>
    <p:extLst>
      <p:ext uri="{BB962C8B-B14F-4D97-AF65-F5344CB8AC3E}">
        <p14:creationId xmlns:p14="http://schemas.microsoft.com/office/powerpoint/2010/main" val="34224536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1961</TotalTime>
  <Words>3365</Words>
  <Application>Microsoft Office PowerPoint</Application>
  <PresentationFormat>Widescreen</PresentationFormat>
  <Paragraphs>247</Paragraphs>
  <Slides>38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Calisto MT</vt:lpstr>
      <vt:lpstr>Liberation Sans</vt:lpstr>
      <vt:lpstr>Lohit Hindi</vt:lpstr>
      <vt:lpstr>Trebuchet MS</vt:lpstr>
      <vt:lpstr>WenQuanYi Zen Hei</vt:lpstr>
      <vt:lpstr>Wingdings 2</vt:lpstr>
      <vt:lpstr>Slate</vt:lpstr>
      <vt:lpstr>BIG DATA – HADOOP AND COMPONENTS</vt:lpstr>
      <vt:lpstr>Big Data</vt:lpstr>
      <vt:lpstr>Characteristics of Big Data</vt:lpstr>
      <vt:lpstr>Definition of 5Vs</vt:lpstr>
      <vt:lpstr>Why is Big Data Important?</vt:lpstr>
      <vt:lpstr>Sectors using Big Data</vt:lpstr>
      <vt:lpstr>PowerPoint Presentation</vt:lpstr>
      <vt:lpstr>Hadoop Modules</vt:lpstr>
      <vt:lpstr>Advantage of Hadoop</vt:lpstr>
      <vt:lpstr>PowerPoint Presentation</vt:lpstr>
      <vt:lpstr>Main Components of Hadoop</vt:lpstr>
      <vt:lpstr>Small Overview about components</vt:lpstr>
      <vt:lpstr>Hadoop Architecture 1.x</vt:lpstr>
      <vt:lpstr>Limitations of Architecture 1.x</vt:lpstr>
      <vt:lpstr>Re-Architecture of 1.x</vt:lpstr>
      <vt:lpstr>Hadoop Architecture – 2.x </vt:lpstr>
      <vt:lpstr>Components</vt:lpstr>
      <vt:lpstr>Advantages of 2.x</vt:lpstr>
      <vt:lpstr>Resource Manager and Node Manager, Container</vt:lpstr>
      <vt:lpstr>Scheduler</vt:lpstr>
      <vt:lpstr>HDFS (Hadoop Distributed File System)</vt:lpstr>
      <vt:lpstr>HDFS Architecture</vt:lpstr>
      <vt:lpstr>Block </vt:lpstr>
      <vt:lpstr>Name nodes and Data Nodes</vt:lpstr>
      <vt:lpstr>Secondary NameNode</vt:lpstr>
      <vt:lpstr>Rack Awareness in Hadoop</vt:lpstr>
      <vt:lpstr>Data Replication</vt:lpstr>
      <vt:lpstr>MAP REDUCE</vt:lpstr>
      <vt:lpstr>Map Reduce Classes</vt:lpstr>
      <vt:lpstr>Hive</vt:lpstr>
      <vt:lpstr>PIG</vt:lpstr>
      <vt:lpstr>HBase</vt:lpstr>
      <vt:lpstr>OOZIE</vt:lpstr>
      <vt:lpstr>Flume</vt:lpstr>
      <vt:lpstr>Sqoop</vt:lpstr>
      <vt:lpstr>Zookeeper</vt:lpstr>
      <vt:lpstr>Case Study H1B-visa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 HADOOP AND COMPONENTS</dc:title>
  <dc:creator>Muthuraman</dc:creator>
  <cp:lastModifiedBy>ravinsta</cp:lastModifiedBy>
  <cp:revision>83</cp:revision>
  <dcterms:created xsi:type="dcterms:W3CDTF">2017-09-10T02:55:55Z</dcterms:created>
  <dcterms:modified xsi:type="dcterms:W3CDTF">2018-04-24T09:44:42Z</dcterms:modified>
</cp:coreProperties>
</file>