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57" r:id="rId6"/>
    <p:sldId id="271" r:id="rId7"/>
    <p:sldId id="261" r:id="rId8"/>
    <p:sldId id="264" r:id="rId9"/>
    <p:sldId id="265" r:id="rId10"/>
    <p:sldId id="266" r:id="rId11"/>
    <p:sldId id="267" r:id="rId12"/>
    <p:sldId id="268" r:id="rId13"/>
    <p:sldId id="269" r:id="rId14"/>
    <p:sldId id="27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1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E1577-D752-4949-9718-8A690AA2C1D7}" v="189" dt="2023-10-02T09:31:47.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6A4E-176A-1CE4-CD0A-1D6CD9858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8FB5CC-8418-53E3-78A4-05037B610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314B43-A2F3-5774-C97A-DD9AE0EB9E45}"/>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5" name="Footer Placeholder 4">
            <a:extLst>
              <a:ext uri="{FF2B5EF4-FFF2-40B4-BE49-F238E27FC236}">
                <a16:creationId xmlns:a16="http://schemas.microsoft.com/office/drawing/2014/main" id="{46D6AFD2-ED04-6812-64E7-C66001EF9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C9ECC-D356-40E1-CEC6-B5ABCF7D7A7F}"/>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306455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75BE-A040-E362-B012-EF0B29EC4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22D65F-C038-18C2-A161-6BD13A246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C06C6-F81F-4342-503D-ADBBBBADF699}"/>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5" name="Footer Placeholder 4">
            <a:extLst>
              <a:ext uri="{FF2B5EF4-FFF2-40B4-BE49-F238E27FC236}">
                <a16:creationId xmlns:a16="http://schemas.microsoft.com/office/drawing/2014/main" id="{600EB198-3C31-EE1E-5343-7033B1A92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61C52-15DC-C710-77AE-974E61613868}"/>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428288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19239-0E9A-03B2-0CF0-0E1B321B3C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E602FB-E636-4DE2-4FDC-171139BC4D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AB53C-D896-CDC0-C91F-8B947FCFE935}"/>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5" name="Footer Placeholder 4">
            <a:extLst>
              <a:ext uri="{FF2B5EF4-FFF2-40B4-BE49-F238E27FC236}">
                <a16:creationId xmlns:a16="http://schemas.microsoft.com/office/drawing/2014/main" id="{D375B6BA-A48D-C071-599C-4C71D7970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BE3E0-FEDC-C25C-9CA0-47B3F39E34C1}"/>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301670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FDBA-9F7A-9D1B-748A-8E2310EAD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29E6D6-D912-69F4-80BD-ADBAD5094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BB96E0-AE54-58FB-A948-8DAEEA6763DE}"/>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5" name="Footer Placeholder 4">
            <a:extLst>
              <a:ext uri="{FF2B5EF4-FFF2-40B4-BE49-F238E27FC236}">
                <a16:creationId xmlns:a16="http://schemas.microsoft.com/office/drawing/2014/main" id="{76AC5323-3B1B-83FE-1966-B1BD880C8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24EF9-F99A-B767-72B6-8543EECC71FB}"/>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71943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D780-A299-1887-BB32-925988863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0515F5-3518-B2AF-0A75-80B88633E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C1E19-2B93-090E-A4F8-6468C00263BB}"/>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5" name="Footer Placeholder 4">
            <a:extLst>
              <a:ext uri="{FF2B5EF4-FFF2-40B4-BE49-F238E27FC236}">
                <a16:creationId xmlns:a16="http://schemas.microsoft.com/office/drawing/2014/main" id="{E787FE6D-CC28-0412-B333-3A6BB1917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C3EC5-B178-96EF-1366-9FCBA951B56A}"/>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65062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49DC-18C6-DBBA-80D2-CEB35FB4D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5B8D82-7770-48D8-63F4-090B2EB2B9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193A65-7EA2-F6FC-AEBB-91BEAE1606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6D3EDC-77AC-1068-8217-396454F62902}"/>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6" name="Footer Placeholder 5">
            <a:extLst>
              <a:ext uri="{FF2B5EF4-FFF2-40B4-BE49-F238E27FC236}">
                <a16:creationId xmlns:a16="http://schemas.microsoft.com/office/drawing/2014/main" id="{1DA32A95-859D-D4E5-742B-7584E3AFF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C0199D-0F03-DA2D-9786-5ECB60EFD7CE}"/>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381956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7E92-F7AE-87B0-746A-EAD0BE520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AC12D6-CFD7-A0D8-A10E-5C54F43F4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AA41-44A3-CF82-10A0-C9B7D33D4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45311D-A712-7DCF-03A5-C8A3C0FA1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02E2C-5902-CCD7-3B95-3EB022F8A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401524-DAD2-CFCD-4EA4-6C7CA4E9A092}"/>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8" name="Footer Placeholder 7">
            <a:extLst>
              <a:ext uri="{FF2B5EF4-FFF2-40B4-BE49-F238E27FC236}">
                <a16:creationId xmlns:a16="http://schemas.microsoft.com/office/drawing/2014/main" id="{046042AD-539F-0897-5993-0223F48492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FBE5D3-49B9-2960-4AFB-B703488804C1}"/>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40554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F72B-2773-634E-098A-DB5CE2CC0D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128637-E0DA-E7FA-40D1-FCD1C7495518}"/>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4" name="Footer Placeholder 3">
            <a:extLst>
              <a:ext uri="{FF2B5EF4-FFF2-40B4-BE49-F238E27FC236}">
                <a16:creationId xmlns:a16="http://schemas.microsoft.com/office/drawing/2014/main" id="{DE1D50BF-E769-75B2-744C-C5149C7893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D29FAE-C253-2FC8-44F0-AF0ACF28CB8C}"/>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12412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12FD-8A43-48CE-5A57-D43B0A5CC67D}"/>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3" name="Footer Placeholder 2">
            <a:extLst>
              <a:ext uri="{FF2B5EF4-FFF2-40B4-BE49-F238E27FC236}">
                <a16:creationId xmlns:a16="http://schemas.microsoft.com/office/drawing/2014/main" id="{6EC651B4-8820-E47A-3A03-126B044575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B5CE06-00D9-5441-5BFE-2E1688A9F98C}"/>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15117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A29E-453E-09DE-2C63-80B31758E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145CA0-92B7-7C81-A1C0-57E843CFE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312975-1E89-E1C8-D347-922FBD6CE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6E30-982B-CCA9-4C08-AB42EC8CE29A}"/>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6" name="Footer Placeholder 5">
            <a:extLst>
              <a:ext uri="{FF2B5EF4-FFF2-40B4-BE49-F238E27FC236}">
                <a16:creationId xmlns:a16="http://schemas.microsoft.com/office/drawing/2014/main" id="{E598C648-BCA2-4049-5FD6-B7DE8EEDF6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385759-F257-4DA5-B646-FB2132C47EC9}"/>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267050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DC5B-EB0C-037F-3223-E3C57A81B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3417EB-EF83-36AF-8A60-9CBD6B436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54F2A6-A339-84E9-77D0-21D3C5455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BF545-555C-D06E-91CD-DDBD316F2648}"/>
              </a:ext>
            </a:extLst>
          </p:cNvPr>
          <p:cNvSpPr>
            <a:spLocks noGrp="1"/>
          </p:cNvSpPr>
          <p:nvPr>
            <p:ph type="dt" sz="half" idx="10"/>
          </p:nvPr>
        </p:nvSpPr>
        <p:spPr/>
        <p:txBody>
          <a:bodyPr/>
          <a:lstStyle/>
          <a:p>
            <a:fld id="{D7153FAF-89EC-41B0-B186-C49AFFB24A5F}" type="datetimeFigureOut">
              <a:rPr lang="en-IN" smtClean="0"/>
              <a:t>02-10-2023</a:t>
            </a:fld>
            <a:endParaRPr lang="en-IN"/>
          </a:p>
        </p:txBody>
      </p:sp>
      <p:sp>
        <p:nvSpPr>
          <p:cNvPr id="6" name="Footer Placeholder 5">
            <a:extLst>
              <a:ext uri="{FF2B5EF4-FFF2-40B4-BE49-F238E27FC236}">
                <a16:creationId xmlns:a16="http://schemas.microsoft.com/office/drawing/2014/main" id="{8CC688CA-BB93-C354-BB40-F01F19E52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68C1F-34DF-AC76-A459-00D8F8E0F142}"/>
              </a:ext>
            </a:extLst>
          </p:cNvPr>
          <p:cNvSpPr>
            <a:spLocks noGrp="1"/>
          </p:cNvSpPr>
          <p:nvPr>
            <p:ph type="sldNum" sz="quarter" idx="12"/>
          </p:nvPr>
        </p:nvSpPr>
        <p:spPr/>
        <p:txBody>
          <a:bodyPr/>
          <a:lstStyle/>
          <a:p>
            <a:fld id="{645F6103-C096-4C12-9DD7-771669C5B7AA}" type="slidenum">
              <a:rPr lang="en-IN" smtClean="0"/>
              <a:t>‹#›</a:t>
            </a:fld>
            <a:endParaRPr lang="en-IN"/>
          </a:p>
        </p:txBody>
      </p:sp>
    </p:spTree>
    <p:extLst>
      <p:ext uri="{BB962C8B-B14F-4D97-AF65-F5344CB8AC3E}">
        <p14:creationId xmlns:p14="http://schemas.microsoft.com/office/powerpoint/2010/main" val="428503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3B581-6BE6-807D-6268-472BAAB45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EA24C4-E39D-DC34-53F3-1AAA480FF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F3B77-4C90-DDB2-2D77-84FE33308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53FAF-89EC-41B0-B186-C49AFFB24A5F}" type="datetimeFigureOut">
              <a:rPr lang="en-IN" smtClean="0"/>
              <a:t>02-10-2023</a:t>
            </a:fld>
            <a:endParaRPr lang="en-IN"/>
          </a:p>
        </p:txBody>
      </p:sp>
      <p:sp>
        <p:nvSpPr>
          <p:cNvPr id="5" name="Footer Placeholder 4">
            <a:extLst>
              <a:ext uri="{FF2B5EF4-FFF2-40B4-BE49-F238E27FC236}">
                <a16:creationId xmlns:a16="http://schemas.microsoft.com/office/drawing/2014/main" id="{58C68353-5AA5-8DE4-60A9-0000EFE44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8BB723-122D-AC8C-9EEE-8BEB90C38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103-C096-4C12-9DD7-771669C5B7AA}" type="slidenum">
              <a:rPr lang="en-IN" smtClean="0"/>
              <a:t>‹#›</a:t>
            </a:fld>
            <a:endParaRPr lang="en-IN"/>
          </a:p>
        </p:txBody>
      </p:sp>
    </p:spTree>
    <p:extLst>
      <p:ext uri="{BB962C8B-B14F-4D97-AF65-F5344CB8AC3E}">
        <p14:creationId xmlns:p14="http://schemas.microsoft.com/office/powerpoint/2010/main" val="1153802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ssets.super.so/7d26cd67-f43c-4085-8f4c-2a4594e5dd30/files/1bc699b1-2f3b-4566-a5f0-830c694fbfc6.pdf" TargetMode="External"/><Relationship Id="rId2" Type="http://schemas.openxmlformats.org/officeDocument/2006/relationships/hyperlink" Target="https://github.com/ravinthiranpartheepan1407/ML-Tasks/tree/main/CI-DM" TargetMode="External"/><Relationship Id="rId1" Type="http://schemas.openxmlformats.org/officeDocument/2006/relationships/slideLayout" Target="../slideLayouts/slideLayout2.xml"/><Relationship Id="rId5" Type="http://schemas.openxmlformats.org/officeDocument/2006/relationships/hyperlink" Target="https://ravinthiranpartheepanwiki.super.site/" TargetMode="External"/><Relationship Id="rId4" Type="http://schemas.openxmlformats.org/officeDocument/2006/relationships/hyperlink" Target="https://assets.super.so/7d26cd67-f43c-4085-8f4c-2a4594e5dd30/files/9b9f66b2-cc7f-42df-9492-35dd30df29b0.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scribbr.com/statistics/kurtosis/" TargetMode="External"/><Relationship Id="rId2" Type="http://schemas.openxmlformats.org/officeDocument/2006/relationships/hyperlink" Target="https://statisticsbyjim.com/regression/interpret-r-squared-regress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7350-4F62-90F2-96C5-5C80EBD6FAA7}"/>
              </a:ext>
            </a:extLst>
          </p:cNvPr>
          <p:cNvSpPr>
            <a:spLocks noGrp="1"/>
          </p:cNvSpPr>
          <p:nvPr>
            <p:ph type="ctrTitle"/>
          </p:nvPr>
        </p:nvSpPr>
        <p:spPr>
          <a:xfrm>
            <a:off x="1524000" y="285622"/>
            <a:ext cx="9144000" cy="2387600"/>
          </a:xfrm>
        </p:spPr>
        <p:txBody>
          <a:bodyPr>
            <a:normAutofit/>
          </a:bodyPr>
          <a:lstStyle/>
          <a:p>
            <a:r>
              <a:rPr lang="en-US" b="1" dirty="0"/>
              <a:t>Computational Intelligence and Decision Making</a:t>
            </a:r>
            <a:endParaRPr lang="en-IN" b="1" dirty="0"/>
          </a:p>
        </p:txBody>
      </p:sp>
      <p:sp>
        <p:nvSpPr>
          <p:cNvPr id="3" name="Subtitle 2">
            <a:extLst>
              <a:ext uri="{FF2B5EF4-FFF2-40B4-BE49-F238E27FC236}">
                <a16:creationId xmlns:a16="http://schemas.microsoft.com/office/drawing/2014/main" id="{60B4A8B7-B7AD-87B6-5857-A2AB1A6BBFA2}"/>
              </a:ext>
            </a:extLst>
          </p:cNvPr>
          <p:cNvSpPr>
            <a:spLocks noGrp="1"/>
          </p:cNvSpPr>
          <p:nvPr>
            <p:ph type="subTitle" idx="1"/>
          </p:nvPr>
        </p:nvSpPr>
        <p:spPr>
          <a:xfrm>
            <a:off x="1524000" y="4264511"/>
            <a:ext cx="9144000" cy="1655762"/>
          </a:xfrm>
        </p:spPr>
        <p:txBody>
          <a:bodyPr>
            <a:normAutofit/>
          </a:bodyPr>
          <a:lstStyle/>
          <a:p>
            <a:r>
              <a:rPr lang="en-US" sz="1600" dirty="0"/>
              <a:t>Ravinthiran Partheepan</a:t>
            </a:r>
          </a:p>
          <a:p>
            <a:r>
              <a:rPr lang="en-US" sz="1600" dirty="0"/>
              <a:t>Master’s in Artificial Intelligence</a:t>
            </a:r>
          </a:p>
          <a:p>
            <a:r>
              <a:rPr lang="en-US" sz="1600" dirty="0"/>
              <a:t>Semester: 1 / Year: 1</a:t>
            </a:r>
          </a:p>
          <a:p>
            <a:r>
              <a:rPr lang="en-US" sz="1600" dirty="0"/>
              <a:t>Kaunas University of Technology</a:t>
            </a:r>
          </a:p>
          <a:p>
            <a:endParaRPr lang="en-IN" sz="1600" dirty="0"/>
          </a:p>
        </p:txBody>
      </p:sp>
      <p:sp>
        <p:nvSpPr>
          <p:cNvPr id="5" name="TextBox 4">
            <a:extLst>
              <a:ext uri="{FF2B5EF4-FFF2-40B4-BE49-F238E27FC236}">
                <a16:creationId xmlns:a16="http://schemas.microsoft.com/office/drawing/2014/main" id="{21451832-3F56-DF9C-A969-36A86C56E47D}"/>
              </a:ext>
            </a:extLst>
          </p:cNvPr>
          <p:cNvSpPr txBox="1"/>
          <p:nvPr/>
        </p:nvSpPr>
        <p:spPr>
          <a:xfrm>
            <a:off x="5031144" y="3167390"/>
            <a:ext cx="2129712" cy="523220"/>
          </a:xfrm>
          <a:prstGeom prst="rect">
            <a:avLst/>
          </a:prstGeom>
          <a:noFill/>
        </p:spPr>
        <p:txBody>
          <a:bodyPr wrap="square">
            <a:spAutoFit/>
          </a:bodyPr>
          <a:lstStyle/>
          <a:p>
            <a:r>
              <a:rPr lang="en-US" sz="2800" b="1" dirty="0"/>
              <a:t>Lab Work - 1</a:t>
            </a:r>
            <a:endParaRPr lang="en-IN" sz="2800" dirty="0"/>
          </a:p>
        </p:txBody>
      </p:sp>
    </p:spTree>
    <p:extLst>
      <p:ext uri="{BB962C8B-B14F-4D97-AF65-F5344CB8AC3E}">
        <p14:creationId xmlns:p14="http://schemas.microsoft.com/office/powerpoint/2010/main" val="180561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Decision Tree Regressor</a:t>
            </a:r>
            <a:endParaRPr lang="en-IN" b="1" dirty="0"/>
          </a:p>
        </p:txBody>
      </p:sp>
      <p:pic>
        <p:nvPicPr>
          <p:cNvPr id="5122" name="Picture 2">
            <a:extLst>
              <a:ext uri="{FF2B5EF4-FFF2-40B4-BE49-F238E27FC236}">
                <a16:creationId xmlns:a16="http://schemas.microsoft.com/office/drawing/2014/main" id="{BA3229EB-FFA9-FA01-2567-BFC2F641D4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56003"/>
            <a:ext cx="5468123" cy="41422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9E3D82-05D7-DFF9-A64C-003BFA25B123}"/>
                  </a:ext>
                </a:extLst>
              </p:cNvPr>
              <p:cNvSpPr txBox="1"/>
              <p:nvPr/>
            </p:nvSpPr>
            <p:spPr>
              <a:xfrm>
                <a:off x="6529096" y="1396115"/>
                <a:ext cx="5358104" cy="2314673"/>
              </a:xfrm>
              <a:prstGeom prst="rect">
                <a:avLst/>
              </a:prstGeom>
              <a:noFill/>
            </p:spPr>
            <p:txBody>
              <a:bodyPr wrap="square">
                <a:spAutoFit/>
              </a:bodyPr>
              <a:lstStyle/>
              <a:p>
                <a:pPr>
                  <a:lnSpc>
                    <a:spcPct val="150000"/>
                  </a:lnSpc>
                </a:pPr>
                <a:r>
                  <a:rPr lang="en-US" sz="1800" u="sng" dirty="0"/>
                  <a:t>Metrics Used:</a:t>
                </a:r>
              </a:p>
              <a:p>
                <a:pPr marL="285750" indent="-285750">
                  <a:lnSpc>
                    <a:spcPct val="150000"/>
                  </a:lnSpc>
                  <a:buFont typeface="Arial" panose="020B0604020202020204" pitchFamily="34" charset="0"/>
                  <a:buChar char="•"/>
                </a:pPr>
                <a:r>
                  <a:rPr lang="en-US" sz="1600" dirty="0"/>
                  <a:t>Entropy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𝑆</m:t>
                    </m:r>
                  </m:oMath>
                </a14:m>
                <a:r>
                  <a:rPr lang="en-US" sz="1600" dirty="0"/>
                  <a:t>) = </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 ∗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𝑝</m:t>
                        </m:r>
                      </m:e>
                    </m:d>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𝑙𝑜𝑔</m:t>
                        </m:r>
                      </m:e>
                      <m:sub>
                        <m:r>
                          <a:rPr lang="en-US" sz="1600" i="1">
                            <a:latin typeface="Cambria Math" panose="02040503050406030204" pitchFamily="18" charset="0"/>
                          </a:rPr>
                          <m:t>2</m:t>
                        </m:r>
                      </m:sub>
                    </m:sSub>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i="1">
                            <a:latin typeface="Cambria Math" panose="02040503050406030204" pitchFamily="18" charset="0"/>
                          </a:rPr>
                          <m:t>𝑝</m:t>
                        </m:r>
                      </m:e>
                    </m:d>
                  </m:oMath>
                </a14:m>
                <a:endParaRPr lang="en-US" sz="1600" dirty="0"/>
              </a:p>
              <a:p>
                <a:pPr marL="285750" indent="-285750">
                  <a:lnSpc>
                    <a:spcPct val="150000"/>
                  </a:lnSpc>
                  <a:buFont typeface="Arial" panose="020B0604020202020204" pitchFamily="34" charset="0"/>
                  <a:buChar char="•"/>
                </a:pPr>
                <a:r>
                  <a:rPr lang="en-US" sz="1600" dirty="0"/>
                  <a:t>Information Gain</a:t>
                </a:r>
                <a:r>
                  <a:rPr lang="en-IN"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𝑉</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𝐹𝑒𝑎𝑡𝑢𝑟𝑒</m:t>
                        </m:r>
                      </m:e>
                    </m:d>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𝑆</m:t>
                                </m:r>
                              </m:e>
                              <m:sub>
                                <m:r>
                                  <a:rPr lang="en-US" sz="1600" i="1">
                                    <a:latin typeface="Cambria Math" panose="02040503050406030204" pitchFamily="18" charset="0"/>
                                    <a:ea typeface="Cambria Math" panose="02040503050406030204" pitchFamily="18" charset="0"/>
                                  </a:rPr>
                                  <m:t>𝑖</m:t>
                                </m:r>
                              </m:sub>
                            </m:sSub>
                          </m:num>
                          <m:den>
                            <m:r>
                              <a:rPr lang="en-US" sz="1600" i="1">
                                <a:latin typeface="Cambria Math" panose="02040503050406030204" pitchFamily="18" charset="0"/>
                                <a:ea typeface="Cambria Math" panose="02040503050406030204" pitchFamily="18" charset="0"/>
                              </a:rPr>
                              <m:t>𝑆</m:t>
                            </m:r>
                          </m:den>
                        </m:f>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𝑆</m:t>
                    </m:r>
                  </m:oMath>
                </a14:m>
                <a:endParaRPr lang="en-IN" sz="1600" dirty="0"/>
              </a:p>
              <a:p>
                <a:pPr marL="285750" indent="-285750">
                  <a:lnSpc>
                    <a:spcPct val="150000"/>
                  </a:lnSpc>
                  <a:buFont typeface="Arial" panose="020B0604020202020204" pitchFamily="34" charset="0"/>
                  <a:buChar char="•"/>
                </a:pPr>
                <a:r>
                  <a:rPr lang="en-IN" sz="1600" dirty="0"/>
                  <a:t>Gini Impurity = </a:t>
                </a:r>
                <a14:m>
                  <m:oMath xmlns:m="http://schemas.openxmlformats.org/officeDocument/2006/math">
                    <m:r>
                      <a:rPr lang="en-US" sz="1600" b="0" i="1" smtClean="0">
                        <a:latin typeface="Cambria Math" panose="02040503050406030204" pitchFamily="18" charset="0"/>
                      </a:rPr>
                      <m:t>1−</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r>
                              <a:rPr lang="en-US" sz="1600" b="0" i="1" smtClean="0">
                                <a:latin typeface="Cambria Math" panose="02040503050406030204" pitchFamily="18" charset="0"/>
                              </a:rPr>
                              <m:t>𝑃</m:t>
                            </m:r>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e>
                    </m:nary>
                  </m:oMath>
                </a14:m>
                <a:endParaRPr lang="en-US" sz="1600" dirty="0"/>
              </a:p>
              <a:p>
                <a:pPr marL="285750" indent="-285750">
                  <a:lnSpc>
                    <a:spcPct val="150000"/>
                  </a:lnSpc>
                  <a:buFont typeface="Arial" panose="020B0604020202020204" pitchFamily="34" charset="0"/>
                  <a:buChar char="•"/>
                </a:pPr>
                <a:r>
                  <a:rPr lang="en-IN" sz="1600" dirty="0"/>
                  <a:t>MSE (Regression) = </a:t>
                </a:r>
                <a14:m>
                  <m:oMath xmlns:m="http://schemas.openxmlformats.org/officeDocument/2006/math">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𝑆</m:t>
                            </m:r>
                          </m:den>
                        </m:f>
                      </m:e>
                    </m:d>
                    <m:r>
                      <a:rPr lang="en-US" sz="1600" b="0" i="1" smtClean="0">
                        <a:latin typeface="Cambria Math" panose="02040503050406030204" pitchFamily="18" charset="0"/>
                        <a:ea typeface="Cambria Math" panose="02040503050406030204" pitchFamily="18" charset="0"/>
                      </a:rPr>
                      <m:t>∗</m:t>
                    </m:r>
                    <m:nary>
                      <m:naryPr>
                        <m:chr m:val="∑"/>
                        <m:subHide m:val="on"/>
                        <m:supHide m:val="on"/>
                        <m:ctrlPr>
                          <a:rPr lang="en-US" sz="1600" b="0" i="1" smtClean="0">
                            <a:latin typeface="Cambria Math" panose="02040503050406030204" pitchFamily="18" charset="0"/>
                            <a:ea typeface="Cambria Math" panose="02040503050406030204" pitchFamily="18" charset="0"/>
                          </a:rPr>
                        </m:ctrlPr>
                      </m:naryPr>
                      <m:sub/>
                      <m:sup/>
                      <m:e>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e>
                            </m:d>
                          </m:e>
                          <m:sup>
                            <m:r>
                              <a:rPr lang="en-US" sz="1600" b="0" i="1" smtClean="0">
                                <a:latin typeface="Cambria Math" panose="02040503050406030204" pitchFamily="18" charset="0"/>
                                <a:ea typeface="Cambria Math" panose="02040503050406030204" pitchFamily="18" charset="0"/>
                              </a:rPr>
                              <m:t>2</m:t>
                            </m:r>
                          </m:sup>
                        </m:sSup>
                      </m:e>
                    </m:nary>
                  </m:oMath>
                </a14:m>
                <a:endParaRPr lang="en-IN" sz="1600" dirty="0"/>
              </a:p>
            </p:txBody>
          </p:sp>
        </mc:Choice>
        <mc:Fallback xmlns="">
          <p:sp>
            <p:nvSpPr>
              <p:cNvPr id="5" name="TextBox 4">
                <a:extLst>
                  <a:ext uri="{FF2B5EF4-FFF2-40B4-BE49-F238E27FC236}">
                    <a16:creationId xmlns:a16="http://schemas.microsoft.com/office/drawing/2014/main" id="{6D9E3D82-05D7-DFF9-A64C-003BFA25B123}"/>
                  </a:ext>
                </a:extLst>
              </p:cNvPr>
              <p:cNvSpPr txBox="1">
                <a:spLocks noRot="1" noChangeAspect="1" noMove="1" noResize="1" noEditPoints="1" noAdjustHandles="1" noChangeArrowheads="1" noChangeShapeType="1" noTextEdit="1"/>
              </p:cNvSpPr>
              <p:nvPr/>
            </p:nvSpPr>
            <p:spPr>
              <a:xfrm>
                <a:off x="6529096" y="1396115"/>
                <a:ext cx="5358104" cy="2314673"/>
              </a:xfrm>
              <a:prstGeom prst="rect">
                <a:avLst/>
              </a:prstGeom>
              <a:blipFill>
                <a:blip r:embed="rId3"/>
                <a:stretch>
                  <a:fillRect l="-910" b="-21579"/>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51EBBC66-0C93-813E-9378-BCA302660A92}"/>
              </a:ext>
            </a:extLst>
          </p:cNvPr>
          <p:cNvSpPr txBox="1"/>
          <p:nvPr/>
        </p:nvSpPr>
        <p:spPr>
          <a:xfrm>
            <a:off x="6529096" y="3827123"/>
            <a:ext cx="5358104" cy="464871"/>
          </a:xfrm>
          <a:prstGeom prst="rect">
            <a:avLst/>
          </a:prstGeom>
          <a:noFill/>
        </p:spPr>
        <p:txBody>
          <a:bodyPr wrap="square">
            <a:spAutoFit/>
          </a:bodyPr>
          <a:lstStyle/>
          <a:p>
            <a:pPr>
              <a:lnSpc>
                <a:spcPct val="150000"/>
              </a:lnSpc>
            </a:pPr>
            <a:r>
              <a:rPr lang="en-US" u="sng" dirty="0"/>
              <a:t>Result Interpretation:</a:t>
            </a:r>
            <a:endParaRPr lang="en-IN" u="sng" dirty="0"/>
          </a:p>
        </p:txBody>
      </p:sp>
      <p:sp>
        <p:nvSpPr>
          <p:cNvPr id="8" name="TextBox 7">
            <a:extLst>
              <a:ext uri="{FF2B5EF4-FFF2-40B4-BE49-F238E27FC236}">
                <a16:creationId xmlns:a16="http://schemas.microsoft.com/office/drawing/2014/main" id="{C34A1E91-893C-C3EA-EEE5-F03000875A68}"/>
              </a:ext>
            </a:extLst>
          </p:cNvPr>
          <p:cNvSpPr txBox="1"/>
          <p:nvPr/>
        </p:nvSpPr>
        <p:spPr>
          <a:xfrm>
            <a:off x="6529096" y="4363911"/>
            <a:ext cx="4910235" cy="113877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Based on the visualization, we can interpret the Decision Tree regressor model has predicted that actual value is not really closer to the predicted value.</a:t>
            </a:r>
          </a:p>
        </p:txBody>
      </p:sp>
    </p:spTree>
    <p:extLst>
      <p:ext uri="{BB962C8B-B14F-4D97-AF65-F5344CB8AC3E}">
        <p14:creationId xmlns:p14="http://schemas.microsoft.com/office/powerpoint/2010/main" val="97259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Random Forest Regressor</a:t>
            </a:r>
            <a:endParaRPr lang="en-IN" b="1" dirty="0"/>
          </a:p>
        </p:txBody>
      </p:sp>
      <p:pic>
        <p:nvPicPr>
          <p:cNvPr id="6146" name="Picture 2">
            <a:extLst>
              <a:ext uri="{FF2B5EF4-FFF2-40B4-BE49-F238E27FC236}">
                <a16:creationId xmlns:a16="http://schemas.microsoft.com/office/drawing/2014/main" id="{0081CC90-54DA-1FBE-AC6C-7BA9242685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760731" cy="42976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CC8FB5-B60A-498E-C953-43ADB2086696}"/>
                  </a:ext>
                </a:extLst>
              </p:cNvPr>
              <p:cNvSpPr txBox="1"/>
              <p:nvPr/>
            </p:nvSpPr>
            <p:spPr>
              <a:xfrm>
                <a:off x="6725039" y="1524859"/>
                <a:ext cx="5760731" cy="2314673"/>
              </a:xfrm>
              <a:prstGeom prst="rect">
                <a:avLst/>
              </a:prstGeom>
              <a:noFill/>
            </p:spPr>
            <p:txBody>
              <a:bodyPr wrap="square">
                <a:spAutoFit/>
              </a:bodyPr>
              <a:lstStyle/>
              <a:p>
                <a:pPr>
                  <a:lnSpc>
                    <a:spcPct val="150000"/>
                  </a:lnSpc>
                </a:pPr>
                <a:r>
                  <a:rPr lang="en-US" sz="1800" u="sng" dirty="0"/>
                  <a:t>Metrics Used:</a:t>
                </a:r>
              </a:p>
              <a:p>
                <a:pPr marL="285750" indent="-285750">
                  <a:lnSpc>
                    <a:spcPct val="150000"/>
                  </a:lnSpc>
                  <a:buFont typeface="Arial" panose="020B0604020202020204" pitchFamily="34" charset="0"/>
                  <a:buChar char="•"/>
                </a:pPr>
                <a:r>
                  <a:rPr lang="en-US" sz="1600" dirty="0"/>
                  <a:t>Entropy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𝑆</m:t>
                    </m:r>
                  </m:oMath>
                </a14:m>
                <a:r>
                  <a:rPr lang="en-US" sz="1600" dirty="0"/>
                  <a:t>) = </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 ∗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𝑝</m:t>
                        </m:r>
                      </m:e>
                    </m:d>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𝑙𝑜𝑔</m:t>
                        </m:r>
                      </m:e>
                      <m:sub>
                        <m:r>
                          <a:rPr lang="en-US" sz="1600" i="1">
                            <a:latin typeface="Cambria Math" panose="02040503050406030204" pitchFamily="18" charset="0"/>
                          </a:rPr>
                          <m:t>2</m:t>
                        </m:r>
                      </m:sub>
                    </m:sSub>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i="1">
                            <a:latin typeface="Cambria Math" panose="02040503050406030204" pitchFamily="18" charset="0"/>
                          </a:rPr>
                          <m:t>𝑝</m:t>
                        </m:r>
                      </m:e>
                    </m:d>
                  </m:oMath>
                </a14:m>
                <a:endParaRPr lang="en-US" sz="1600" dirty="0"/>
              </a:p>
              <a:p>
                <a:pPr marL="285750" indent="-285750">
                  <a:lnSpc>
                    <a:spcPct val="150000"/>
                  </a:lnSpc>
                  <a:buFont typeface="Arial" panose="020B0604020202020204" pitchFamily="34" charset="0"/>
                  <a:buChar char="•"/>
                </a:pPr>
                <a:r>
                  <a:rPr lang="en-US" sz="1600" dirty="0"/>
                  <a:t>Information Gain</a:t>
                </a:r>
                <a:r>
                  <a:rPr lang="en-IN"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𝑉</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𝐹𝑒𝑎𝑡𝑢𝑟𝑒</m:t>
                        </m:r>
                      </m:e>
                    </m:d>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ea typeface="Cambria Math" panose="02040503050406030204" pitchFamily="18" charset="0"/>
                              </a:rPr>
                            </m:ctrlPr>
                          </m:fPr>
                          <m:num>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𝑆</m:t>
                                </m:r>
                              </m:e>
                              <m:sub>
                                <m:r>
                                  <a:rPr lang="en-US" sz="1600" i="1">
                                    <a:latin typeface="Cambria Math" panose="02040503050406030204" pitchFamily="18" charset="0"/>
                                    <a:ea typeface="Cambria Math" panose="02040503050406030204" pitchFamily="18" charset="0"/>
                                  </a:rPr>
                                  <m:t>𝑖</m:t>
                                </m:r>
                              </m:sub>
                            </m:sSub>
                          </m:num>
                          <m:den>
                            <m:r>
                              <a:rPr lang="en-US" sz="1600" i="1">
                                <a:latin typeface="Cambria Math" panose="02040503050406030204" pitchFamily="18" charset="0"/>
                                <a:ea typeface="Cambria Math" panose="02040503050406030204" pitchFamily="18" charset="0"/>
                              </a:rPr>
                              <m:t>𝑆</m:t>
                            </m:r>
                          </m:den>
                        </m:f>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𝑆</m:t>
                    </m:r>
                  </m:oMath>
                </a14:m>
                <a:endParaRPr lang="en-IN" sz="1600" dirty="0"/>
              </a:p>
              <a:p>
                <a:pPr marL="285750" indent="-285750">
                  <a:lnSpc>
                    <a:spcPct val="150000"/>
                  </a:lnSpc>
                  <a:buFont typeface="Arial" panose="020B0604020202020204" pitchFamily="34" charset="0"/>
                  <a:buChar char="•"/>
                </a:pPr>
                <a:r>
                  <a:rPr lang="en-IN" sz="1600" dirty="0"/>
                  <a:t>Gini Impurity = </a:t>
                </a:r>
                <a14:m>
                  <m:oMath xmlns:m="http://schemas.openxmlformats.org/officeDocument/2006/math">
                    <m:r>
                      <a:rPr lang="en-US" sz="1600" b="0" i="1" smtClean="0">
                        <a:latin typeface="Cambria Math" panose="02040503050406030204" pitchFamily="18" charset="0"/>
                      </a:rPr>
                      <m:t>1−</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r>
                              <a:rPr lang="en-US" sz="1600" b="0" i="1" smtClean="0">
                                <a:latin typeface="Cambria Math" panose="02040503050406030204" pitchFamily="18" charset="0"/>
                              </a:rPr>
                              <m:t>𝑃</m:t>
                            </m:r>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e>
                    </m:nary>
                  </m:oMath>
                </a14:m>
                <a:endParaRPr lang="en-US" sz="1600" dirty="0"/>
              </a:p>
              <a:p>
                <a:pPr marL="285750" indent="-285750">
                  <a:lnSpc>
                    <a:spcPct val="150000"/>
                  </a:lnSpc>
                  <a:buFont typeface="Arial" panose="020B0604020202020204" pitchFamily="34" charset="0"/>
                  <a:buChar char="•"/>
                </a:pPr>
                <a:r>
                  <a:rPr lang="en-IN" sz="1600" dirty="0"/>
                  <a:t>MSE (Regression) = </a:t>
                </a:r>
                <a14:m>
                  <m:oMath xmlns:m="http://schemas.openxmlformats.org/officeDocument/2006/math">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𝑆</m:t>
                            </m:r>
                          </m:den>
                        </m:f>
                      </m:e>
                    </m:d>
                    <m:r>
                      <a:rPr lang="en-US" sz="1600" b="0" i="1" smtClean="0">
                        <a:latin typeface="Cambria Math" panose="02040503050406030204" pitchFamily="18" charset="0"/>
                        <a:ea typeface="Cambria Math" panose="02040503050406030204" pitchFamily="18" charset="0"/>
                      </a:rPr>
                      <m:t>∗</m:t>
                    </m:r>
                    <m:nary>
                      <m:naryPr>
                        <m:chr m:val="∑"/>
                        <m:subHide m:val="on"/>
                        <m:supHide m:val="on"/>
                        <m:ctrlPr>
                          <a:rPr lang="en-US" sz="1600" b="0" i="1" smtClean="0">
                            <a:latin typeface="Cambria Math" panose="02040503050406030204" pitchFamily="18" charset="0"/>
                            <a:ea typeface="Cambria Math" panose="02040503050406030204" pitchFamily="18" charset="0"/>
                          </a:rPr>
                        </m:ctrlPr>
                      </m:naryPr>
                      <m:sub/>
                      <m:sup/>
                      <m:e>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e>
                            </m:d>
                          </m:e>
                          <m:sup>
                            <m:r>
                              <a:rPr lang="en-US" sz="1600" b="0" i="1" smtClean="0">
                                <a:latin typeface="Cambria Math" panose="02040503050406030204" pitchFamily="18" charset="0"/>
                                <a:ea typeface="Cambria Math" panose="02040503050406030204" pitchFamily="18" charset="0"/>
                              </a:rPr>
                              <m:t>2</m:t>
                            </m:r>
                          </m:sup>
                        </m:sSup>
                      </m:e>
                    </m:nary>
                  </m:oMath>
                </a14:m>
                <a:endParaRPr lang="en-IN" sz="1600" dirty="0"/>
              </a:p>
            </p:txBody>
          </p:sp>
        </mc:Choice>
        <mc:Fallback xmlns="">
          <p:sp>
            <p:nvSpPr>
              <p:cNvPr id="4" name="TextBox 3">
                <a:extLst>
                  <a:ext uri="{FF2B5EF4-FFF2-40B4-BE49-F238E27FC236}">
                    <a16:creationId xmlns:a16="http://schemas.microsoft.com/office/drawing/2014/main" id="{AACC8FB5-B60A-498E-C953-43ADB2086696}"/>
                  </a:ext>
                </a:extLst>
              </p:cNvPr>
              <p:cNvSpPr txBox="1">
                <a:spLocks noRot="1" noChangeAspect="1" noMove="1" noResize="1" noEditPoints="1" noAdjustHandles="1" noChangeArrowheads="1" noChangeShapeType="1" noTextEdit="1"/>
              </p:cNvSpPr>
              <p:nvPr/>
            </p:nvSpPr>
            <p:spPr>
              <a:xfrm>
                <a:off x="6725039" y="1524859"/>
                <a:ext cx="5760731" cy="2314673"/>
              </a:xfrm>
              <a:prstGeom prst="rect">
                <a:avLst/>
              </a:prstGeom>
              <a:blipFill>
                <a:blip r:embed="rId3"/>
                <a:stretch>
                  <a:fillRect l="-847" b="-21579"/>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230CE57C-3796-418B-22F6-D92CCB65734D}"/>
              </a:ext>
            </a:extLst>
          </p:cNvPr>
          <p:cNvSpPr txBox="1"/>
          <p:nvPr/>
        </p:nvSpPr>
        <p:spPr>
          <a:xfrm>
            <a:off x="6725039" y="3839532"/>
            <a:ext cx="5358104" cy="464871"/>
          </a:xfrm>
          <a:prstGeom prst="rect">
            <a:avLst/>
          </a:prstGeom>
          <a:noFill/>
        </p:spPr>
        <p:txBody>
          <a:bodyPr wrap="square">
            <a:spAutoFit/>
          </a:bodyPr>
          <a:lstStyle/>
          <a:p>
            <a:pPr>
              <a:lnSpc>
                <a:spcPct val="150000"/>
              </a:lnSpc>
            </a:pPr>
            <a:r>
              <a:rPr lang="en-US" u="sng" dirty="0"/>
              <a:t>Result Interpretation:</a:t>
            </a:r>
            <a:endParaRPr lang="en-IN" u="sng" dirty="0"/>
          </a:p>
        </p:txBody>
      </p:sp>
      <p:sp>
        <p:nvSpPr>
          <p:cNvPr id="6" name="TextBox 5">
            <a:extLst>
              <a:ext uri="{FF2B5EF4-FFF2-40B4-BE49-F238E27FC236}">
                <a16:creationId xmlns:a16="http://schemas.microsoft.com/office/drawing/2014/main" id="{001E52FB-9250-9034-50DF-DEBABE3E12B0}"/>
              </a:ext>
            </a:extLst>
          </p:cNvPr>
          <p:cNvSpPr txBox="1"/>
          <p:nvPr/>
        </p:nvSpPr>
        <p:spPr>
          <a:xfrm>
            <a:off x="6725039" y="4429879"/>
            <a:ext cx="4910235" cy="87716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Based on the visualization, we can interpret the Random Forest model has predicted that actual value is closer to the predicted value.</a:t>
            </a:r>
          </a:p>
        </p:txBody>
      </p:sp>
    </p:spTree>
    <p:extLst>
      <p:ext uri="{BB962C8B-B14F-4D97-AF65-F5344CB8AC3E}">
        <p14:creationId xmlns:p14="http://schemas.microsoft.com/office/powerpoint/2010/main" val="214880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Evaluation Metrics</a:t>
            </a:r>
            <a:endParaRPr lang="en-IN" b="1" dirty="0"/>
          </a:p>
        </p:txBody>
      </p:sp>
      <p:pic>
        <p:nvPicPr>
          <p:cNvPr id="7170" name="Picture 2">
            <a:extLst>
              <a:ext uri="{FF2B5EF4-FFF2-40B4-BE49-F238E27FC236}">
                <a16:creationId xmlns:a16="http://schemas.microsoft.com/office/drawing/2014/main" id="{7B612B9F-564C-F279-C8D4-8BC5C3E2E7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184658" cy="395936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02DDE7C-B552-7454-B9D3-1D7A39B7A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833" y="1703924"/>
            <a:ext cx="5289485" cy="394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75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95E48DCA-6B2B-177F-3919-748284B4FA05}"/>
              </a:ext>
            </a:extLst>
          </p:cNvPr>
          <p:cNvSpPr>
            <a:spLocks noGrp="1"/>
          </p:cNvSpPr>
          <p:nvPr>
            <p:ph idx="1"/>
          </p:nvPr>
        </p:nvSpPr>
        <p:spPr/>
        <p:txBody>
          <a:bodyPr>
            <a:normAutofit/>
          </a:bodyPr>
          <a:lstStyle/>
          <a:p>
            <a:pPr lvl="1" algn="just"/>
            <a:r>
              <a:rPr lang="en-US" sz="1800" b="0" i="0" dirty="0">
                <a:solidFill>
                  <a:srgbClr val="000000"/>
                </a:solidFill>
                <a:effectLst/>
              </a:rPr>
              <a:t>Based on the results, Random Forest model has the lower Mean Squared Error rate (Squared difference between the actual value and the predicted value) with the value of 1.8 compared to Decision Tree and KNN Models.</a:t>
            </a:r>
          </a:p>
          <a:p>
            <a:pPr lvl="1" algn="just"/>
            <a:r>
              <a:rPr lang="en-US" sz="1800" b="0" i="0" dirty="0">
                <a:solidFill>
                  <a:srgbClr val="000000"/>
                </a:solidFill>
                <a:effectLst/>
              </a:rPr>
              <a:t>From R-Squared evaluation metric perspective, Random Forest produced 0.7 units compared to KNN = 0.67, and Decision Tree = 0.41 which indicates [1] Random Forest model analyzed there is a high correlation between features which explains there is small difference between the actual value and fitted value or predicted value.</a:t>
            </a:r>
            <a:endParaRPr lang="en-US" sz="1600" dirty="0"/>
          </a:p>
          <a:p>
            <a:pPr lvl="1">
              <a:lnSpc>
                <a:spcPct val="200000"/>
              </a:lnSpc>
            </a:pPr>
            <a:r>
              <a:rPr lang="en-US" sz="1800" dirty="0"/>
              <a:t>Repository: </a:t>
            </a:r>
            <a:r>
              <a:rPr lang="en-US" sz="1800" dirty="0">
                <a:hlinkClick r:id="rId2"/>
              </a:rPr>
              <a:t>https://github.com/ravinthiranpartheepan1407/ML-Tasks/tree/main/CI-DM</a:t>
            </a:r>
            <a:endParaRPr lang="en-US" sz="1800" dirty="0"/>
          </a:p>
          <a:p>
            <a:endParaRPr lang="en-IN" dirty="0"/>
          </a:p>
        </p:txBody>
      </p:sp>
      <p:sp>
        <p:nvSpPr>
          <p:cNvPr id="4" name="Title 1">
            <a:extLst>
              <a:ext uri="{FF2B5EF4-FFF2-40B4-BE49-F238E27FC236}">
                <a16:creationId xmlns:a16="http://schemas.microsoft.com/office/drawing/2014/main" id="{201D23B9-3951-DF78-FCBD-E02936F1F9A8}"/>
              </a:ext>
            </a:extLst>
          </p:cNvPr>
          <p:cNvSpPr txBox="1">
            <a:spLocks/>
          </p:cNvSpPr>
          <p:nvPr/>
        </p:nvSpPr>
        <p:spPr>
          <a:xfrm>
            <a:off x="953277" y="4648135"/>
            <a:ext cx="10709988" cy="1325563"/>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a:t>Additional Slides</a:t>
            </a:r>
            <a:r>
              <a:rPr lang="en-US" sz="4000" b="1" dirty="0"/>
              <a:t>:</a:t>
            </a:r>
          </a:p>
          <a:p>
            <a:endParaRPr lang="en-US" sz="2000" b="1" dirty="0"/>
          </a:p>
          <a:p>
            <a:pPr marL="342900" indent="-342900">
              <a:lnSpc>
                <a:spcPct val="170000"/>
              </a:lnSpc>
              <a:buFont typeface="Arial" panose="020B0604020202020204" pitchFamily="34" charset="0"/>
              <a:buChar char="•"/>
            </a:pPr>
            <a:r>
              <a:rPr lang="en-US" sz="3400" b="1" dirty="0"/>
              <a:t>KNN: </a:t>
            </a:r>
            <a:r>
              <a:rPr lang="en-US" sz="3400" b="1" dirty="0">
                <a:solidFill>
                  <a:schemeClr val="accent5">
                    <a:lumMod val="75000"/>
                  </a:schemeClr>
                </a:solidFill>
                <a:hlinkClick r:id="rId3">
                  <a:extLst>
                    <a:ext uri="{A12FA001-AC4F-418D-AE19-62706E023703}">
                      <ahyp:hlinkClr xmlns:ahyp="http://schemas.microsoft.com/office/drawing/2018/hyperlinkcolor" val="tx"/>
                    </a:ext>
                  </a:extLst>
                </a:hlinkClick>
              </a:rPr>
              <a:t>https://assets.super.so/7d26cd67-f43c-4085-8f4c-2a4594e5dd30/files/1bc699b1-2f3b-4566-a5f0-830c694fbfc6.pdf</a:t>
            </a:r>
            <a:endParaRPr lang="en-US" sz="3400" b="1" dirty="0">
              <a:solidFill>
                <a:schemeClr val="accent5">
                  <a:lumMod val="75000"/>
                </a:schemeClr>
              </a:solidFill>
            </a:endParaRPr>
          </a:p>
          <a:p>
            <a:pPr marL="342900" indent="-342900">
              <a:lnSpc>
                <a:spcPct val="170000"/>
              </a:lnSpc>
              <a:buFont typeface="Arial" panose="020B0604020202020204" pitchFamily="34" charset="0"/>
              <a:buChar char="•"/>
            </a:pPr>
            <a:r>
              <a:rPr lang="en-US" sz="3400" b="1" dirty="0"/>
              <a:t>Decision Tree: </a:t>
            </a:r>
            <a:r>
              <a:rPr lang="en-US" sz="3400" b="1" dirty="0">
                <a:solidFill>
                  <a:schemeClr val="accent5">
                    <a:lumMod val="75000"/>
                  </a:schemeClr>
                </a:solidFill>
                <a:hlinkClick r:id="rId4">
                  <a:extLst>
                    <a:ext uri="{A12FA001-AC4F-418D-AE19-62706E023703}">
                      <ahyp:hlinkClr xmlns:ahyp="http://schemas.microsoft.com/office/drawing/2018/hyperlinkcolor" val="tx"/>
                    </a:ext>
                  </a:extLst>
                </a:hlinkClick>
              </a:rPr>
              <a:t>https://assets.super.so/7d26cd67-f43c-4085-8f4c-2a4594e5dd30/files/9b9f66b2-cc7f-42df-9492-35dd30df29b0.pdf</a:t>
            </a:r>
            <a:endParaRPr lang="en-US" sz="3400" b="1" dirty="0">
              <a:solidFill>
                <a:schemeClr val="accent5">
                  <a:lumMod val="75000"/>
                </a:schemeClr>
              </a:solidFill>
            </a:endParaRPr>
          </a:p>
          <a:p>
            <a:pPr marL="342900" indent="-342900">
              <a:lnSpc>
                <a:spcPct val="170000"/>
              </a:lnSpc>
              <a:buFont typeface="Arial" panose="020B0604020202020204" pitchFamily="34" charset="0"/>
              <a:buChar char="•"/>
            </a:pPr>
            <a:r>
              <a:rPr lang="en-US" sz="3400" b="1" dirty="0"/>
              <a:t>Website:</a:t>
            </a:r>
            <a:r>
              <a:rPr lang="en-US" sz="3400" b="1" dirty="0">
                <a:solidFill>
                  <a:schemeClr val="accent5">
                    <a:lumMod val="75000"/>
                  </a:schemeClr>
                </a:solidFill>
              </a:rPr>
              <a:t> </a:t>
            </a:r>
            <a:r>
              <a:rPr lang="en-US" sz="3400" b="1" dirty="0">
                <a:solidFill>
                  <a:schemeClr val="accent5">
                    <a:lumMod val="75000"/>
                  </a:schemeClr>
                </a:solidFill>
                <a:hlinkClick r:id="rId5"/>
              </a:rPr>
              <a:t>https://ravinthiranpartheepanwiki.super.site/</a:t>
            </a:r>
            <a:endParaRPr lang="en-US" sz="3400" b="1" dirty="0">
              <a:solidFill>
                <a:schemeClr val="accent5">
                  <a:lumMod val="75000"/>
                </a:schemeClr>
              </a:solidFill>
            </a:endParaRPr>
          </a:p>
        </p:txBody>
      </p:sp>
    </p:spTree>
    <p:extLst>
      <p:ext uri="{BB962C8B-B14F-4D97-AF65-F5344CB8AC3E}">
        <p14:creationId xmlns:p14="http://schemas.microsoft.com/office/powerpoint/2010/main" val="42774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Reference</a:t>
            </a:r>
            <a:endParaRPr lang="en-IN" b="1" dirty="0"/>
          </a:p>
        </p:txBody>
      </p:sp>
      <p:sp>
        <p:nvSpPr>
          <p:cNvPr id="3" name="Content Placeholder 2">
            <a:extLst>
              <a:ext uri="{FF2B5EF4-FFF2-40B4-BE49-F238E27FC236}">
                <a16:creationId xmlns:a16="http://schemas.microsoft.com/office/drawing/2014/main" id="{95E48DCA-6B2B-177F-3919-748284B4FA05}"/>
              </a:ext>
            </a:extLst>
          </p:cNvPr>
          <p:cNvSpPr>
            <a:spLocks noGrp="1"/>
          </p:cNvSpPr>
          <p:nvPr>
            <p:ph idx="1"/>
          </p:nvPr>
        </p:nvSpPr>
        <p:spPr/>
        <p:txBody>
          <a:bodyPr/>
          <a:lstStyle/>
          <a:p>
            <a:r>
              <a:rPr lang="en-US" dirty="0"/>
              <a:t>[1] </a:t>
            </a:r>
            <a:r>
              <a:rPr lang="en-US" dirty="0">
                <a:hlinkClick r:id="rId2"/>
              </a:rPr>
              <a:t>https://statisticsbyjim.com/regression/interpret-r-squared-regression/</a:t>
            </a:r>
            <a:endParaRPr lang="en-US" dirty="0"/>
          </a:p>
          <a:p>
            <a:r>
              <a:rPr lang="en-US" dirty="0"/>
              <a:t>[2] </a:t>
            </a:r>
            <a:r>
              <a:rPr lang="en-US" dirty="0">
                <a:hlinkClick r:id="rId3"/>
              </a:rPr>
              <a:t>https://www.scribbr.com/statistics/kurtosis/</a:t>
            </a:r>
            <a:endParaRPr lang="en-US" dirty="0"/>
          </a:p>
          <a:p>
            <a:endParaRPr lang="en-IN" dirty="0"/>
          </a:p>
        </p:txBody>
      </p:sp>
    </p:spTree>
    <p:extLst>
      <p:ext uri="{BB962C8B-B14F-4D97-AF65-F5344CB8AC3E}">
        <p14:creationId xmlns:p14="http://schemas.microsoft.com/office/powerpoint/2010/main" val="157737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a:xfrm>
            <a:off x="4781550" y="1337468"/>
            <a:ext cx="2628900" cy="1325563"/>
          </a:xfrm>
        </p:spPr>
        <p:txBody>
          <a:bodyPr/>
          <a:lstStyle/>
          <a:p>
            <a:r>
              <a:rPr lang="en-US" b="1" dirty="0"/>
              <a:t>Thank you!</a:t>
            </a:r>
            <a:endParaRPr lang="en-IN" b="1" dirty="0"/>
          </a:p>
        </p:txBody>
      </p:sp>
      <p:sp>
        <p:nvSpPr>
          <p:cNvPr id="10" name="Title 1">
            <a:extLst>
              <a:ext uri="{FF2B5EF4-FFF2-40B4-BE49-F238E27FC236}">
                <a16:creationId xmlns:a16="http://schemas.microsoft.com/office/drawing/2014/main" id="{5032C5C2-3181-FD7E-72D5-5B71B348059A}"/>
              </a:ext>
            </a:extLst>
          </p:cNvPr>
          <p:cNvSpPr txBox="1">
            <a:spLocks/>
          </p:cNvSpPr>
          <p:nvPr/>
        </p:nvSpPr>
        <p:spPr>
          <a:xfrm>
            <a:off x="2993231" y="2766218"/>
            <a:ext cx="6205538"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Would you like to ask me any questions related to this task?</a:t>
            </a:r>
            <a:endParaRPr lang="en-IN" dirty="0"/>
          </a:p>
        </p:txBody>
      </p:sp>
    </p:spTree>
    <p:extLst>
      <p:ext uri="{BB962C8B-B14F-4D97-AF65-F5344CB8AC3E}">
        <p14:creationId xmlns:p14="http://schemas.microsoft.com/office/powerpoint/2010/main" val="254993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D013-D229-923D-3828-1B9C32C9E00D}"/>
              </a:ext>
            </a:extLst>
          </p:cNvPr>
          <p:cNvSpPr>
            <a:spLocks noGrp="1"/>
          </p:cNvSpPr>
          <p:nvPr>
            <p:ph type="title"/>
          </p:nvPr>
        </p:nvSpPr>
        <p:spPr/>
        <p:txBody>
          <a:bodyPr/>
          <a:lstStyle/>
          <a:p>
            <a:r>
              <a:rPr lang="en-US" b="1" dirty="0"/>
              <a:t>About the Task</a:t>
            </a:r>
            <a:endParaRPr lang="en-IN" b="1" dirty="0"/>
          </a:p>
        </p:txBody>
      </p:sp>
      <p:sp>
        <p:nvSpPr>
          <p:cNvPr id="3" name="Content Placeholder 2">
            <a:extLst>
              <a:ext uri="{FF2B5EF4-FFF2-40B4-BE49-F238E27FC236}">
                <a16:creationId xmlns:a16="http://schemas.microsoft.com/office/drawing/2014/main" id="{7C825A4C-B69A-B7BE-033B-D1C71FB3B1BD}"/>
              </a:ext>
            </a:extLst>
          </p:cNvPr>
          <p:cNvSpPr>
            <a:spLocks noGrp="1"/>
          </p:cNvSpPr>
          <p:nvPr>
            <p:ph idx="1"/>
          </p:nvPr>
        </p:nvSpPr>
        <p:spPr/>
        <p:txBody>
          <a:bodyPr>
            <a:normAutofit/>
          </a:bodyPr>
          <a:lstStyle/>
          <a:p>
            <a:pPr algn="just"/>
            <a:r>
              <a:rPr lang="en-US" sz="2000" b="0" i="0" dirty="0">
                <a:solidFill>
                  <a:srgbClr val="000000"/>
                </a:solidFill>
                <a:effectLst/>
              </a:rPr>
              <a:t>Problem: based on the given data of historical real estate transactions create the decision-making model (DMM) which aims to predict prices of new real estate objects.</a:t>
            </a:r>
          </a:p>
          <a:p>
            <a:pPr marL="0" indent="0" algn="just">
              <a:buNone/>
            </a:pPr>
            <a:endParaRPr lang="en-US" sz="2000" b="0" i="0" dirty="0">
              <a:solidFill>
                <a:srgbClr val="000000"/>
              </a:solidFill>
              <a:effectLst/>
            </a:endParaRPr>
          </a:p>
          <a:p>
            <a:pPr lvl="1" algn="just">
              <a:lnSpc>
                <a:spcPct val="150000"/>
              </a:lnSpc>
            </a:pPr>
            <a:r>
              <a:rPr lang="en-US" sz="2000" b="0" i="0" u="sng" dirty="0">
                <a:solidFill>
                  <a:srgbClr val="000000"/>
                </a:solidFill>
                <a:effectLst/>
              </a:rPr>
              <a:t>Project workflow</a:t>
            </a:r>
            <a:r>
              <a:rPr lang="en-US" sz="2000" b="0" i="0" dirty="0">
                <a:solidFill>
                  <a:srgbClr val="000000"/>
                </a:solidFill>
                <a:effectLst/>
              </a:rPr>
              <a:t>:</a:t>
            </a:r>
          </a:p>
          <a:p>
            <a:pPr lvl="2" algn="just">
              <a:lnSpc>
                <a:spcPct val="150000"/>
              </a:lnSpc>
            </a:pPr>
            <a:r>
              <a:rPr lang="en-US" b="0" i="0" dirty="0">
                <a:solidFill>
                  <a:srgbClr val="000000"/>
                </a:solidFill>
                <a:effectLst/>
              </a:rPr>
              <a:t>P1. Perform given data analysis and preprocessing</a:t>
            </a:r>
          </a:p>
          <a:p>
            <a:pPr lvl="2" algn="just"/>
            <a:r>
              <a:rPr lang="en-US" b="0" i="0" dirty="0">
                <a:solidFill>
                  <a:srgbClr val="000000"/>
                </a:solidFill>
                <a:effectLst/>
              </a:rPr>
              <a:t>P2. Implement K-Nearest Neighbors (KNN), Decision tree (DT), and random forest (RF) algorithms (You cannot use library functions for these algorithms)</a:t>
            </a:r>
          </a:p>
          <a:p>
            <a:pPr lvl="2" algn="just"/>
            <a:r>
              <a:rPr lang="en-US" b="0" i="0" dirty="0">
                <a:solidFill>
                  <a:srgbClr val="000000"/>
                </a:solidFill>
                <a:effectLst/>
              </a:rPr>
              <a:t>P3. Use implemented algorithms to create DMM for the given problem and evaluate the results.</a:t>
            </a:r>
          </a:p>
          <a:p>
            <a:pPr lvl="2" algn="just"/>
            <a:r>
              <a:rPr lang="en-US" b="0" i="0" dirty="0">
                <a:solidFill>
                  <a:srgbClr val="000000"/>
                </a:solidFill>
                <a:effectLst/>
              </a:rPr>
              <a:t>P4. Use “scikit-learn” (or other) library functions for the same algorithms and evaluate the results.</a:t>
            </a:r>
          </a:p>
          <a:p>
            <a:pPr lvl="2" algn="just"/>
            <a:r>
              <a:rPr lang="en-US" b="0" i="0" dirty="0">
                <a:solidFill>
                  <a:srgbClr val="000000"/>
                </a:solidFill>
                <a:effectLst/>
              </a:rPr>
              <a:t>P5. Write conclusions.</a:t>
            </a:r>
          </a:p>
          <a:p>
            <a:endParaRPr lang="en-US" dirty="0"/>
          </a:p>
        </p:txBody>
      </p:sp>
    </p:spTree>
    <p:extLst>
      <p:ext uri="{BB962C8B-B14F-4D97-AF65-F5344CB8AC3E}">
        <p14:creationId xmlns:p14="http://schemas.microsoft.com/office/powerpoint/2010/main" val="284948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Libraries Used</a:t>
            </a:r>
            <a:endParaRPr lang="en-IN" b="1" dirty="0"/>
          </a:p>
        </p:txBody>
      </p:sp>
      <p:sp>
        <p:nvSpPr>
          <p:cNvPr id="4" name="Content Placeholder 3">
            <a:extLst>
              <a:ext uri="{FF2B5EF4-FFF2-40B4-BE49-F238E27FC236}">
                <a16:creationId xmlns:a16="http://schemas.microsoft.com/office/drawing/2014/main" id="{CA2C6C8E-9854-C4A9-8B07-821E9E08B401}"/>
              </a:ext>
            </a:extLst>
          </p:cNvPr>
          <p:cNvSpPr>
            <a:spLocks noGrp="1"/>
          </p:cNvSpPr>
          <p:nvPr>
            <p:ph idx="1"/>
          </p:nvPr>
        </p:nvSpPr>
        <p:spPr/>
        <p:txBody>
          <a:bodyPr/>
          <a:lstStyle/>
          <a:p>
            <a:r>
              <a:rPr lang="en-US" dirty="0"/>
              <a:t>Pandas</a:t>
            </a:r>
          </a:p>
          <a:p>
            <a:r>
              <a:rPr lang="en-US" dirty="0" err="1"/>
              <a:t>Numpy</a:t>
            </a:r>
            <a:endParaRPr lang="en-US" dirty="0"/>
          </a:p>
          <a:p>
            <a:r>
              <a:rPr lang="en-US" dirty="0" err="1"/>
              <a:t>Sklearn</a:t>
            </a:r>
            <a:endParaRPr lang="en-US" dirty="0"/>
          </a:p>
        </p:txBody>
      </p:sp>
    </p:spTree>
    <p:extLst>
      <p:ext uri="{BB962C8B-B14F-4D97-AF65-F5344CB8AC3E}">
        <p14:creationId xmlns:p14="http://schemas.microsoft.com/office/powerpoint/2010/main" val="287805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About Dataset</a:t>
            </a:r>
            <a:endParaRPr lang="en-IN" b="1" dirty="0"/>
          </a:p>
        </p:txBody>
      </p:sp>
      <p:graphicFrame>
        <p:nvGraphicFramePr>
          <p:cNvPr id="10" name="Table 11">
            <a:extLst>
              <a:ext uri="{FF2B5EF4-FFF2-40B4-BE49-F238E27FC236}">
                <a16:creationId xmlns:a16="http://schemas.microsoft.com/office/drawing/2014/main" id="{61FE4CBB-7FFE-A204-5578-2BCC639817E4}"/>
              </a:ext>
            </a:extLst>
          </p:cNvPr>
          <p:cNvGraphicFramePr>
            <a:graphicFrameLocks noGrp="1"/>
          </p:cNvGraphicFramePr>
          <p:nvPr>
            <p:ph idx="1"/>
            <p:extLst>
              <p:ext uri="{D42A27DB-BD31-4B8C-83A1-F6EECF244321}">
                <p14:modId xmlns:p14="http://schemas.microsoft.com/office/powerpoint/2010/main" val="1676961190"/>
              </p:ext>
            </p:extLst>
          </p:nvPr>
        </p:nvGraphicFramePr>
        <p:xfrm>
          <a:off x="838200" y="1825625"/>
          <a:ext cx="5257800" cy="43891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139038807"/>
                    </a:ext>
                  </a:extLst>
                </a:gridCol>
                <a:gridCol w="2628900">
                  <a:extLst>
                    <a:ext uri="{9D8B030D-6E8A-4147-A177-3AD203B41FA5}">
                      <a16:colId xmlns:a16="http://schemas.microsoft.com/office/drawing/2014/main" val="1025377864"/>
                    </a:ext>
                  </a:extLst>
                </a:gridCol>
              </a:tblGrid>
              <a:tr h="284065">
                <a:tc>
                  <a:txBody>
                    <a:bodyPr/>
                    <a:lstStyle/>
                    <a:p>
                      <a:r>
                        <a:rPr lang="en-US" dirty="0"/>
                        <a:t>Features</a:t>
                      </a:r>
                      <a:endParaRPr lang="en-IN" dirty="0"/>
                    </a:p>
                  </a:txBody>
                  <a:tcPr/>
                </a:tc>
                <a:tc>
                  <a:txBody>
                    <a:bodyPr/>
                    <a:lstStyle/>
                    <a:p>
                      <a:r>
                        <a:rPr lang="en-US" dirty="0"/>
                        <a:t>Data Type</a:t>
                      </a:r>
                      <a:endParaRPr lang="en-IN" dirty="0"/>
                    </a:p>
                  </a:txBody>
                  <a:tcPr/>
                </a:tc>
                <a:extLst>
                  <a:ext uri="{0D108BD9-81ED-4DB2-BD59-A6C34878D82A}">
                    <a16:rowId xmlns:a16="http://schemas.microsoft.com/office/drawing/2014/main" val="1443882106"/>
                  </a:ext>
                </a:extLst>
              </a:tr>
              <a:tr h="284065">
                <a:tc>
                  <a:txBody>
                    <a:bodyPr/>
                    <a:lstStyle/>
                    <a:p>
                      <a:r>
                        <a:rPr lang="en-IN" dirty="0"/>
                        <a:t>Id</a:t>
                      </a:r>
                    </a:p>
                  </a:txBody>
                  <a:tcPr/>
                </a:tc>
                <a:tc>
                  <a:txBody>
                    <a:bodyPr/>
                    <a:lstStyle/>
                    <a:p>
                      <a:r>
                        <a:rPr lang="en-US" dirty="0"/>
                        <a:t>Int64</a:t>
                      </a:r>
                      <a:endParaRPr lang="en-IN" dirty="0"/>
                    </a:p>
                  </a:txBody>
                  <a:tcPr/>
                </a:tc>
                <a:extLst>
                  <a:ext uri="{0D108BD9-81ED-4DB2-BD59-A6C34878D82A}">
                    <a16:rowId xmlns:a16="http://schemas.microsoft.com/office/drawing/2014/main" val="4217292183"/>
                  </a:ext>
                </a:extLst>
              </a:tr>
              <a:tr h="284065">
                <a:tc>
                  <a:txBody>
                    <a:bodyPr/>
                    <a:lstStyle/>
                    <a:p>
                      <a:r>
                        <a:rPr lang="en-US" dirty="0" err="1"/>
                        <a:t>LotFrontage</a:t>
                      </a:r>
                      <a:endParaRPr lang="en-IN" dirty="0"/>
                    </a:p>
                  </a:txBody>
                  <a:tcPr/>
                </a:tc>
                <a:tc>
                  <a:txBody>
                    <a:bodyPr/>
                    <a:lstStyle/>
                    <a:p>
                      <a:r>
                        <a:rPr lang="en-US" dirty="0"/>
                        <a:t>Float64</a:t>
                      </a:r>
                      <a:endParaRPr lang="en-IN" dirty="0"/>
                    </a:p>
                  </a:txBody>
                  <a:tcPr/>
                </a:tc>
                <a:extLst>
                  <a:ext uri="{0D108BD9-81ED-4DB2-BD59-A6C34878D82A}">
                    <a16:rowId xmlns:a16="http://schemas.microsoft.com/office/drawing/2014/main" val="2717266484"/>
                  </a:ext>
                </a:extLst>
              </a:tr>
              <a:tr h="284065">
                <a:tc>
                  <a:txBody>
                    <a:bodyPr/>
                    <a:lstStyle/>
                    <a:p>
                      <a:r>
                        <a:rPr lang="en-US" dirty="0" err="1"/>
                        <a:t>LotArea</a:t>
                      </a:r>
                      <a:endParaRPr lang="en-IN" dirty="0"/>
                    </a:p>
                  </a:txBody>
                  <a:tcPr/>
                </a:tc>
                <a:tc>
                  <a:txBody>
                    <a:bodyPr/>
                    <a:lstStyle/>
                    <a:p>
                      <a:r>
                        <a:rPr lang="en-US" dirty="0"/>
                        <a:t>Int64</a:t>
                      </a:r>
                      <a:endParaRPr lang="en-IN" dirty="0"/>
                    </a:p>
                  </a:txBody>
                  <a:tcPr/>
                </a:tc>
                <a:extLst>
                  <a:ext uri="{0D108BD9-81ED-4DB2-BD59-A6C34878D82A}">
                    <a16:rowId xmlns:a16="http://schemas.microsoft.com/office/drawing/2014/main" val="1267859466"/>
                  </a:ext>
                </a:extLst>
              </a:tr>
              <a:tr h="284065">
                <a:tc>
                  <a:txBody>
                    <a:bodyPr/>
                    <a:lstStyle/>
                    <a:p>
                      <a:r>
                        <a:rPr lang="en-US" dirty="0"/>
                        <a:t>Street</a:t>
                      </a:r>
                      <a:endParaRPr lang="en-IN" dirty="0"/>
                    </a:p>
                  </a:txBody>
                  <a:tcPr/>
                </a:tc>
                <a:tc>
                  <a:txBody>
                    <a:bodyPr/>
                    <a:lstStyle/>
                    <a:p>
                      <a:r>
                        <a:rPr lang="en-US" dirty="0"/>
                        <a:t>Object</a:t>
                      </a:r>
                      <a:endParaRPr lang="en-IN" dirty="0"/>
                    </a:p>
                  </a:txBody>
                  <a:tcPr/>
                </a:tc>
                <a:extLst>
                  <a:ext uri="{0D108BD9-81ED-4DB2-BD59-A6C34878D82A}">
                    <a16:rowId xmlns:a16="http://schemas.microsoft.com/office/drawing/2014/main" val="2541204840"/>
                  </a:ext>
                </a:extLst>
              </a:tr>
              <a:tr h="284065">
                <a:tc>
                  <a:txBody>
                    <a:bodyPr/>
                    <a:lstStyle/>
                    <a:p>
                      <a:r>
                        <a:rPr lang="en-US" dirty="0" err="1"/>
                        <a:t>Neighorhood</a:t>
                      </a:r>
                      <a:endParaRPr lang="en-US" dirty="0"/>
                    </a:p>
                  </a:txBody>
                  <a:tcPr/>
                </a:tc>
                <a:tc>
                  <a:txBody>
                    <a:bodyPr/>
                    <a:lstStyle/>
                    <a:p>
                      <a:r>
                        <a:rPr lang="en-US" dirty="0"/>
                        <a:t>Object</a:t>
                      </a:r>
                      <a:endParaRPr lang="en-IN" dirty="0"/>
                    </a:p>
                  </a:txBody>
                  <a:tcPr/>
                </a:tc>
                <a:extLst>
                  <a:ext uri="{0D108BD9-81ED-4DB2-BD59-A6C34878D82A}">
                    <a16:rowId xmlns:a16="http://schemas.microsoft.com/office/drawing/2014/main" val="1595494471"/>
                  </a:ext>
                </a:extLst>
              </a:tr>
              <a:tr h="284065">
                <a:tc>
                  <a:txBody>
                    <a:bodyPr/>
                    <a:lstStyle/>
                    <a:p>
                      <a:r>
                        <a:rPr lang="en-US" dirty="0" err="1"/>
                        <a:t>YearBuilt</a:t>
                      </a:r>
                      <a:endParaRPr lang="en-IN" dirty="0"/>
                    </a:p>
                  </a:txBody>
                  <a:tcPr/>
                </a:tc>
                <a:tc>
                  <a:txBody>
                    <a:bodyPr/>
                    <a:lstStyle/>
                    <a:p>
                      <a:r>
                        <a:rPr lang="en-US" dirty="0"/>
                        <a:t>Int64</a:t>
                      </a:r>
                      <a:endParaRPr lang="en-IN" dirty="0"/>
                    </a:p>
                  </a:txBody>
                  <a:tcPr/>
                </a:tc>
                <a:extLst>
                  <a:ext uri="{0D108BD9-81ED-4DB2-BD59-A6C34878D82A}">
                    <a16:rowId xmlns:a16="http://schemas.microsoft.com/office/drawing/2014/main" val="352231128"/>
                  </a:ext>
                </a:extLst>
              </a:tr>
              <a:tr h="284065">
                <a:tc>
                  <a:txBody>
                    <a:bodyPr/>
                    <a:lstStyle/>
                    <a:p>
                      <a:r>
                        <a:rPr lang="en-US" dirty="0" err="1"/>
                        <a:t>YearRemodAdd</a:t>
                      </a:r>
                      <a:endParaRPr lang="en-IN" dirty="0"/>
                    </a:p>
                  </a:txBody>
                  <a:tcPr/>
                </a:tc>
                <a:tc>
                  <a:txBody>
                    <a:bodyPr/>
                    <a:lstStyle/>
                    <a:p>
                      <a:r>
                        <a:rPr lang="en-US" dirty="0"/>
                        <a:t>Int64</a:t>
                      </a:r>
                      <a:endParaRPr lang="en-IN" dirty="0"/>
                    </a:p>
                  </a:txBody>
                  <a:tcPr/>
                </a:tc>
                <a:extLst>
                  <a:ext uri="{0D108BD9-81ED-4DB2-BD59-A6C34878D82A}">
                    <a16:rowId xmlns:a16="http://schemas.microsoft.com/office/drawing/2014/main" val="1769962483"/>
                  </a:ext>
                </a:extLst>
              </a:tr>
              <a:tr h="284065">
                <a:tc>
                  <a:txBody>
                    <a:bodyPr/>
                    <a:lstStyle/>
                    <a:p>
                      <a:r>
                        <a:rPr lang="en-US" dirty="0" err="1"/>
                        <a:t>CentralAir</a:t>
                      </a:r>
                      <a:endParaRPr lang="en-IN" dirty="0"/>
                    </a:p>
                  </a:txBody>
                  <a:tcPr/>
                </a:tc>
                <a:tc>
                  <a:txBody>
                    <a:bodyPr/>
                    <a:lstStyle/>
                    <a:p>
                      <a:r>
                        <a:rPr lang="en-US" dirty="0"/>
                        <a:t>Object</a:t>
                      </a:r>
                      <a:endParaRPr lang="en-IN" dirty="0"/>
                    </a:p>
                  </a:txBody>
                  <a:tcPr/>
                </a:tc>
                <a:extLst>
                  <a:ext uri="{0D108BD9-81ED-4DB2-BD59-A6C34878D82A}">
                    <a16:rowId xmlns:a16="http://schemas.microsoft.com/office/drawing/2014/main" val="425529314"/>
                  </a:ext>
                </a:extLst>
              </a:tr>
              <a:tr h="284065">
                <a:tc>
                  <a:txBody>
                    <a:bodyPr/>
                    <a:lstStyle/>
                    <a:p>
                      <a:r>
                        <a:rPr lang="en-US" dirty="0" err="1"/>
                        <a:t>PavedDrive</a:t>
                      </a:r>
                      <a:endParaRPr lang="en-IN" dirty="0"/>
                    </a:p>
                  </a:txBody>
                  <a:tcPr/>
                </a:tc>
                <a:tc>
                  <a:txBody>
                    <a:bodyPr/>
                    <a:lstStyle/>
                    <a:p>
                      <a:r>
                        <a:rPr lang="en-US" dirty="0"/>
                        <a:t>Object</a:t>
                      </a:r>
                      <a:endParaRPr lang="en-IN" dirty="0"/>
                    </a:p>
                  </a:txBody>
                  <a:tcPr/>
                </a:tc>
                <a:extLst>
                  <a:ext uri="{0D108BD9-81ED-4DB2-BD59-A6C34878D82A}">
                    <a16:rowId xmlns:a16="http://schemas.microsoft.com/office/drawing/2014/main" val="576615214"/>
                  </a:ext>
                </a:extLst>
              </a:tr>
              <a:tr h="284065">
                <a:tc>
                  <a:txBody>
                    <a:bodyPr/>
                    <a:lstStyle/>
                    <a:p>
                      <a:r>
                        <a:rPr lang="en-US" dirty="0" err="1"/>
                        <a:t>SaleCondition</a:t>
                      </a:r>
                      <a:endParaRPr lang="en-IN" dirty="0"/>
                    </a:p>
                  </a:txBody>
                  <a:tcPr/>
                </a:tc>
                <a:tc>
                  <a:txBody>
                    <a:bodyPr/>
                    <a:lstStyle/>
                    <a:p>
                      <a:r>
                        <a:rPr lang="en-US" dirty="0"/>
                        <a:t>Object</a:t>
                      </a:r>
                      <a:endParaRPr lang="en-IN" dirty="0"/>
                    </a:p>
                  </a:txBody>
                  <a:tcPr/>
                </a:tc>
                <a:extLst>
                  <a:ext uri="{0D108BD9-81ED-4DB2-BD59-A6C34878D82A}">
                    <a16:rowId xmlns:a16="http://schemas.microsoft.com/office/drawing/2014/main" val="186171718"/>
                  </a:ext>
                </a:extLst>
              </a:tr>
              <a:tr h="284065">
                <a:tc>
                  <a:txBody>
                    <a:bodyPr/>
                    <a:lstStyle/>
                    <a:p>
                      <a:r>
                        <a:rPr lang="en-US" dirty="0" err="1"/>
                        <a:t>SalePrice</a:t>
                      </a:r>
                      <a:endParaRPr lang="en-IN" dirty="0"/>
                    </a:p>
                  </a:txBody>
                  <a:tcPr/>
                </a:tc>
                <a:tc>
                  <a:txBody>
                    <a:bodyPr/>
                    <a:lstStyle/>
                    <a:p>
                      <a:r>
                        <a:rPr lang="en-US" dirty="0"/>
                        <a:t>Int64</a:t>
                      </a:r>
                      <a:endParaRPr lang="en-IN" dirty="0"/>
                    </a:p>
                  </a:txBody>
                  <a:tcPr/>
                </a:tc>
                <a:extLst>
                  <a:ext uri="{0D108BD9-81ED-4DB2-BD59-A6C34878D82A}">
                    <a16:rowId xmlns:a16="http://schemas.microsoft.com/office/drawing/2014/main" val="4139964672"/>
                  </a:ext>
                </a:extLst>
              </a:tr>
            </a:tbl>
          </a:graphicData>
        </a:graphic>
      </p:graphicFrame>
      <p:sp>
        <p:nvSpPr>
          <p:cNvPr id="5" name="Content Placeholder 3">
            <a:extLst>
              <a:ext uri="{FF2B5EF4-FFF2-40B4-BE49-F238E27FC236}">
                <a16:creationId xmlns:a16="http://schemas.microsoft.com/office/drawing/2014/main" id="{E4E370CC-6B29-2E1F-C4F3-F8ECD4D7F56C}"/>
              </a:ext>
            </a:extLst>
          </p:cNvPr>
          <p:cNvSpPr txBox="1">
            <a:spLocks/>
          </p:cNvSpPr>
          <p:nvPr/>
        </p:nvSpPr>
        <p:spPr>
          <a:xfrm>
            <a:off x="990601" y="1978025"/>
            <a:ext cx="5012094" cy="340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7" name="Content Placeholder 3">
            <a:extLst>
              <a:ext uri="{FF2B5EF4-FFF2-40B4-BE49-F238E27FC236}">
                <a16:creationId xmlns:a16="http://schemas.microsoft.com/office/drawing/2014/main" id="{736DFAF8-2FB3-89B1-5ABC-39630FA39409}"/>
              </a:ext>
            </a:extLst>
          </p:cNvPr>
          <p:cNvSpPr txBox="1">
            <a:spLocks/>
          </p:cNvSpPr>
          <p:nvPr/>
        </p:nvSpPr>
        <p:spPr>
          <a:xfrm>
            <a:off x="6189307" y="1825560"/>
            <a:ext cx="5012094" cy="340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8" name="Content Placeholder 3">
            <a:extLst>
              <a:ext uri="{FF2B5EF4-FFF2-40B4-BE49-F238E27FC236}">
                <a16:creationId xmlns:a16="http://schemas.microsoft.com/office/drawing/2014/main" id="{E89F2FFC-EEAF-9730-CBB1-639CD980C18B}"/>
              </a:ext>
            </a:extLst>
          </p:cNvPr>
          <p:cNvSpPr txBox="1">
            <a:spLocks/>
          </p:cNvSpPr>
          <p:nvPr/>
        </p:nvSpPr>
        <p:spPr>
          <a:xfrm>
            <a:off x="6189307" y="1825560"/>
            <a:ext cx="5012094" cy="340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cxnSp>
        <p:nvCxnSpPr>
          <p:cNvPr id="13" name="Straight Arrow Connector 12">
            <a:extLst>
              <a:ext uri="{FF2B5EF4-FFF2-40B4-BE49-F238E27FC236}">
                <a16:creationId xmlns:a16="http://schemas.microsoft.com/office/drawing/2014/main" id="{A960757D-6ED9-1134-8DFD-4C40E48DB748}"/>
              </a:ext>
            </a:extLst>
          </p:cNvPr>
          <p:cNvCxnSpPr/>
          <p:nvPr/>
        </p:nvCxnSpPr>
        <p:spPr>
          <a:xfrm flipV="1">
            <a:off x="6096000" y="2649894"/>
            <a:ext cx="2021633" cy="114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4">
            <a:extLst>
              <a:ext uri="{FF2B5EF4-FFF2-40B4-BE49-F238E27FC236}">
                <a16:creationId xmlns:a16="http://schemas.microsoft.com/office/drawing/2014/main" id="{D28E89A8-C0AE-9ACB-AE3F-50C52D499A9C}"/>
              </a:ext>
            </a:extLst>
          </p:cNvPr>
          <p:cNvGraphicFramePr>
            <a:graphicFrameLocks noGrp="1"/>
          </p:cNvGraphicFramePr>
          <p:nvPr>
            <p:extLst>
              <p:ext uri="{D42A27DB-BD31-4B8C-83A1-F6EECF244321}">
                <p14:modId xmlns:p14="http://schemas.microsoft.com/office/powerpoint/2010/main" val="768283180"/>
              </p:ext>
            </p:extLst>
          </p:nvPr>
        </p:nvGraphicFramePr>
        <p:xfrm>
          <a:off x="8117633" y="1457409"/>
          <a:ext cx="3665894" cy="2225040"/>
        </p:xfrm>
        <a:graphic>
          <a:graphicData uri="http://schemas.openxmlformats.org/drawingml/2006/table">
            <a:tbl>
              <a:tblPr firstRow="1" bandRow="1">
                <a:tableStyleId>{5C22544A-7EE6-4342-B048-85BDC9FD1C3A}</a:tableStyleId>
              </a:tblPr>
              <a:tblGrid>
                <a:gridCol w="1832947">
                  <a:extLst>
                    <a:ext uri="{9D8B030D-6E8A-4147-A177-3AD203B41FA5}">
                      <a16:colId xmlns:a16="http://schemas.microsoft.com/office/drawing/2014/main" val="1439990012"/>
                    </a:ext>
                  </a:extLst>
                </a:gridCol>
                <a:gridCol w="1832947">
                  <a:extLst>
                    <a:ext uri="{9D8B030D-6E8A-4147-A177-3AD203B41FA5}">
                      <a16:colId xmlns:a16="http://schemas.microsoft.com/office/drawing/2014/main" val="3188014905"/>
                    </a:ext>
                  </a:extLst>
                </a:gridCol>
              </a:tblGrid>
              <a:tr h="370840">
                <a:tc>
                  <a:txBody>
                    <a:bodyPr/>
                    <a:lstStyle/>
                    <a:p>
                      <a:r>
                        <a:rPr lang="en-US" dirty="0"/>
                        <a:t>Features</a:t>
                      </a:r>
                      <a:endParaRPr lang="en-IN" dirty="0"/>
                    </a:p>
                  </a:txBody>
                  <a:tcPr/>
                </a:tc>
                <a:tc>
                  <a:txBody>
                    <a:bodyPr/>
                    <a:lstStyle/>
                    <a:p>
                      <a:r>
                        <a:rPr lang="en-US" dirty="0"/>
                        <a:t>Type</a:t>
                      </a:r>
                      <a:endParaRPr lang="en-IN" dirty="0"/>
                    </a:p>
                  </a:txBody>
                  <a:tcPr/>
                </a:tc>
                <a:extLst>
                  <a:ext uri="{0D108BD9-81ED-4DB2-BD59-A6C34878D82A}">
                    <a16:rowId xmlns:a16="http://schemas.microsoft.com/office/drawing/2014/main" val="1133812658"/>
                  </a:ext>
                </a:extLst>
              </a:tr>
              <a:tr h="370840">
                <a:tc>
                  <a:txBody>
                    <a:bodyPr/>
                    <a:lstStyle/>
                    <a:p>
                      <a:r>
                        <a:rPr lang="en-US" dirty="0"/>
                        <a:t>Id (Dropped)</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2402658913"/>
                  </a:ext>
                </a:extLst>
              </a:tr>
              <a:tr h="370840">
                <a:tc>
                  <a:txBody>
                    <a:bodyPr/>
                    <a:lstStyle/>
                    <a:p>
                      <a:r>
                        <a:rPr lang="en-US" dirty="0" err="1"/>
                        <a:t>LotArea</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1912110749"/>
                  </a:ext>
                </a:extLst>
              </a:tr>
              <a:tr h="370840">
                <a:tc>
                  <a:txBody>
                    <a:bodyPr/>
                    <a:lstStyle/>
                    <a:p>
                      <a:r>
                        <a:rPr lang="en-US" dirty="0" err="1"/>
                        <a:t>YearBuilt</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2066926322"/>
                  </a:ext>
                </a:extLst>
              </a:tr>
              <a:tr h="370840">
                <a:tc>
                  <a:txBody>
                    <a:bodyPr/>
                    <a:lstStyle/>
                    <a:p>
                      <a:r>
                        <a:rPr lang="en-US" dirty="0" err="1"/>
                        <a:t>YearRemodAdd</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3120287480"/>
                  </a:ext>
                </a:extLst>
              </a:tr>
              <a:tr h="370840">
                <a:tc>
                  <a:txBody>
                    <a:bodyPr/>
                    <a:lstStyle/>
                    <a:p>
                      <a:r>
                        <a:rPr lang="en-US" dirty="0" err="1"/>
                        <a:t>SalePrice</a:t>
                      </a:r>
                      <a:endParaRPr lang="en-IN" dirty="0"/>
                    </a:p>
                  </a:txBody>
                  <a:tcPr/>
                </a:tc>
                <a:tc>
                  <a:txBody>
                    <a:bodyPr/>
                    <a:lstStyle/>
                    <a:p>
                      <a:r>
                        <a:rPr lang="en-US" dirty="0"/>
                        <a:t>Numerical</a:t>
                      </a:r>
                      <a:endParaRPr lang="en-IN" dirty="0"/>
                    </a:p>
                  </a:txBody>
                  <a:tcPr/>
                </a:tc>
                <a:extLst>
                  <a:ext uri="{0D108BD9-81ED-4DB2-BD59-A6C34878D82A}">
                    <a16:rowId xmlns:a16="http://schemas.microsoft.com/office/drawing/2014/main" val="3085259251"/>
                  </a:ext>
                </a:extLst>
              </a:tr>
            </a:tbl>
          </a:graphicData>
        </a:graphic>
      </p:graphicFrame>
      <p:graphicFrame>
        <p:nvGraphicFramePr>
          <p:cNvPr id="15" name="Table 14">
            <a:extLst>
              <a:ext uri="{FF2B5EF4-FFF2-40B4-BE49-F238E27FC236}">
                <a16:creationId xmlns:a16="http://schemas.microsoft.com/office/drawing/2014/main" id="{409573F0-2FF8-12AD-F1B5-61AB3D38AF61}"/>
              </a:ext>
            </a:extLst>
          </p:cNvPr>
          <p:cNvGraphicFramePr>
            <a:graphicFrameLocks noGrp="1"/>
          </p:cNvGraphicFramePr>
          <p:nvPr>
            <p:extLst>
              <p:ext uri="{D42A27DB-BD31-4B8C-83A1-F6EECF244321}">
                <p14:modId xmlns:p14="http://schemas.microsoft.com/office/powerpoint/2010/main" val="1274110032"/>
              </p:ext>
            </p:extLst>
          </p:nvPr>
        </p:nvGraphicFramePr>
        <p:xfrm>
          <a:off x="8117633" y="4360545"/>
          <a:ext cx="3665894" cy="1854200"/>
        </p:xfrm>
        <a:graphic>
          <a:graphicData uri="http://schemas.openxmlformats.org/drawingml/2006/table">
            <a:tbl>
              <a:tblPr firstRow="1" bandRow="1">
                <a:tableStyleId>{5C22544A-7EE6-4342-B048-85BDC9FD1C3A}</a:tableStyleId>
              </a:tblPr>
              <a:tblGrid>
                <a:gridCol w="1832947">
                  <a:extLst>
                    <a:ext uri="{9D8B030D-6E8A-4147-A177-3AD203B41FA5}">
                      <a16:colId xmlns:a16="http://schemas.microsoft.com/office/drawing/2014/main" val="1439990012"/>
                    </a:ext>
                  </a:extLst>
                </a:gridCol>
                <a:gridCol w="1832947">
                  <a:extLst>
                    <a:ext uri="{9D8B030D-6E8A-4147-A177-3AD203B41FA5}">
                      <a16:colId xmlns:a16="http://schemas.microsoft.com/office/drawing/2014/main" val="3188014905"/>
                    </a:ext>
                  </a:extLst>
                </a:gridCol>
              </a:tblGrid>
              <a:tr h="370840">
                <a:tc>
                  <a:txBody>
                    <a:bodyPr/>
                    <a:lstStyle/>
                    <a:p>
                      <a:r>
                        <a:rPr lang="en-US" dirty="0"/>
                        <a:t>Features</a:t>
                      </a:r>
                      <a:endParaRPr lang="en-IN" dirty="0"/>
                    </a:p>
                  </a:txBody>
                  <a:tcPr/>
                </a:tc>
                <a:tc>
                  <a:txBody>
                    <a:bodyPr/>
                    <a:lstStyle/>
                    <a:p>
                      <a:r>
                        <a:rPr lang="en-US" dirty="0"/>
                        <a:t>Type</a:t>
                      </a:r>
                      <a:endParaRPr lang="en-IN" dirty="0"/>
                    </a:p>
                  </a:txBody>
                  <a:tcPr/>
                </a:tc>
                <a:extLst>
                  <a:ext uri="{0D108BD9-81ED-4DB2-BD59-A6C34878D82A}">
                    <a16:rowId xmlns:a16="http://schemas.microsoft.com/office/drawing/2014/main" val="1133812658"/>
                  </a:ext>
                </a:extLst>
              </a:tr>
              <a:tr h="370840">
                <a:tc>
                  <a:txBody>
                    <a:bodyPr/>
                    <a:lstStyle/>
                    <a:p>
                      <a:r>
                        <a:rPr lang="en-US" dirty="0"/>
                        <a:t>Street</a:t>
                      </a:r>
                      <a:endParaRPr lang="en-IN" dirty="0"/>
                    </a:p>
                  </a:txBody>
                  <a:tcPr/>
                </a:tc>
                <a:tc>
                  <a:txBody>
                    <a:bodyPr/>
                    <a:lstStyle/>
                    <a:p>
                      <a:r>
                        <a:rPr lang="en-US" dirty="0"/>
                        <a:t>String</a:t>
                      </a:r>
                      <a:endParaRPr lang="en-IN" dirty="0"/>
                    </a:p>
                  </a:txBody>
                  <a:tcPr/>
                </a:tc>
                <a:extLst>
                  <a:ext uri="{0D108BD9-81ED-4DB2-BD59-A6C34878D82A}">
                    <a16:rowId xmlns:a16="http://schemas.microsoft.com/office/drawing/2014/main" val="2402658913"/>
                  </a:ext>
                </a:extLst>
              </a:tr>
              <a:tr h="370840">
                <a:tc>
                  <a:txBody>
                    <a:bodyPr/>
                    <a:lstStyle/>
                    <a:p>
                      <a:r>
                        <a:rPr lang="en-US" dirty="0" err="1"/>
                        <a:t>Centrail</a:t>
                      </a:r>
                      <a:r>
                        <a:rPr lang="en-US" dirty="0"/>
                        <a:t> Air</a:t>
                      </a:r>
                      <a:endParaRPr lang="en-IN" dirty="0"/>
                    </a:p>
                  </a:txBody>
                  <a:tcPr/>
                </a:tc>
                <a:tc>
                  <a:txBody>
                    <a:bodyPr/>
                    <a:lstStyle/>
                    <a:p>
                      <a:r>
                        <a:rPr lang="en-US" dirty="0"/>
                        <a:t>Boolean</a:t>
                      </a:r>
                      <a:endParaRPr lang="en-IN" dirty="0"/>
                    </a:p>
                  </a:txBody>
                  <a:tcPr/>
                </a:tc>
                <a:extLst>
                  <a:ext uri="{0D108BD9-81ED-4DB2-BD59-A6C34878D82A}">
                    <a16:rowId xmlns:a16="http://schemas.microsoft.com/office/drawing/2014/main" val="1912110749"/>
                  </a:ext>
                </a:extLst>
              </a:tr>
              <a:tr h="370840">
                <a:tc>
                  <a:txBody>
                    <a:bodyPr/>
                    <a:lstStyle/>
                    <a:p>
                      <a:r>
                        <a:rPr lang="en-US" dirty="0"/>
                        <a:t>Paved Drive</a:t>
                      </a:r>
                      <a:endParaRPr lang="en-IN" dirty="0"/>
                    </a:p>
                  </a:txBody>
                  <a:tcPr/>
                </a:tc>
                <a:tc>
                  <a:txBody>
                    <a:bodyPr/>
                    <a:lstStyle/>
                    <a:p>
                      <a:r>
                        <a:rPr lang="en-US" dirty="0"/>
                        <a:t>Boolean</a:t>
                      </a:r>
                      <a:endParaRPr lang="en-IN" dirty="0"/>
                    </a:p>
                  </a:txBody>
                  <a:tcPr/>
                </a:tc>
                <a:extLst>
                  <a:ext uri="{0D108BD9-81ED-4DB2-BD59-A6C34878D82A}">
                    <a16:rowId xmlns:a16="http://schemas.microsoft.com/office/drawing/2014/main" val="2066926322"/>
                  </a:ext>
                </a:extLst>
              </a:tr>
              <a:tr h="370840">
                <a:tc>
                  <a:txBody>
                    <a:bodyPr/>
                    <a:lstStyle/>
                    <a:p>
                      <a:r>
                        <a:rPr lang="en-US" dirty="0" err="1"/>
                        <a:t>SaleCondition</a:t>
                      </a:r>
                      <a:endParaRPr lang="en-IN" dirty="0"/>
                    </a:p>
                  </a:txBody>
                  <a:tcPr/>
                </a:tc>
                <a:tc>
                  <a:txBody>
                    <a:bodyPr/>
                    <a:lstStyle/>
                    <a:p>
                      <a:r>
                        <a:rPr lang="en-US" dirty="0"/>
                        <a:t>String</a:t>
                      </a:r>
                      <a:endParaRPr lang="en-IN" dirty="0"/>
                    </a:p>
                  </a:txBody>
                  <a:tcPr/>
                </a:tc>
                <a:extLst>
                  <a:ext uri="{0D108BD9-81ED-4DB2-BD59-A6C34878D82A}">
                    <a16:rowId xmlns:a16="http://schemas.microsoft.com/office/drawing/2014/main" val="3120287480"/>
                  </a:ext>
                </a:extLst>
              </a:tr>
            </a:tbl>
          </a:graphicData>
        </a:graphic>
      </p:graphicFrame>
      <p:cxnSp>
        <p:nvCxnSpPr>
          <p:cNvPr id="17" name="Straight Arrow Connector 16">
            <a:extLst>
              <a:ext uri="{FF2B5EF4-FFF2-40B4-BE49-F238E27FC236}">
                <a16:creationId xmlns:a16="http://schemas.microsoft.com/office/drawing/2014/main" id="{A4E4B1AB-B056-75D3-EFAF-F6F23F8C468E}"/>
              </a:ext>
            </a:extLst>
          </p:cNvPr>
          <p:cNvCxnSpPr>
            <a:endCxn id="15" idx="1"/>
          </p:cNvCxnSpPr>
          <p:nvPr/>
        </p:nvCxnSpPr>
        <p:spPr>
          <a:xfrm>
            <a:off x="6096000" y="4137919"/>
            <a:ext cx="2021633" cy="114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68F41B-206A-EAE9-4B13-F302B7EAD557}"/>
              </a:ext>
            </a:extLst>
          </p:cNvPr>
          <p:cNvSpPr txBox="1"/>
          <p:nvPr/>
        </p:nvSpPr>
        <p:spPr>
          <a:xfrm rot="19837685">
            <a:off x="6473328" y="2827664"/>
            <a:ext cx="1147750" cy="369332"/>
          </a:xfrm>
          <a:prstGeom prst="rect">
            <a:avLst/>
          </a:prstGeom>
          <a:noFill/>
        </p:spPr>
        <p:txBody>
          <a:bodyPr wrap="none" rtlCol="0">
            <a:spAutoFit/>
          </a:bodyPr>
          <a:lstStyle/>
          <a:p>
            <a:r>
              <a:rPr lang="en-US" dirty="0"/>
              <a:t>Numerical</a:t>
            </a:r>
            <a:endParaRPr lang="en-IN" dirty="0"/>
          </a:p>
        </p:txBody>
      </p:sp>
      <p:sp>
        <p:nvSpPr>
          <p:cNvPr id="19" name="TextBox 18">
            <a:extLst>
              <a:ext uri="{FF2B5EF4-FFF2-40B4-BE49-F238E27FC236}">
                <a16:creationId xmlns:a16="http://schemas.microsoft.com/office/drawing/2014/main" id="{1A4C34B0-D4E6-73FF-4DB0-813C75004903}"/>
              </a:ext>
            </a:extLst>
          </p:cNvPr>
          <p:cNvSpPr txBox="1"/>
          <p:nvPr/>
        </p:nvSpPr>
        <p:spPr>
          <a:xfrm rot="1719292">
            <a:off x="6539427" y="4272761"/>
            <a:ext cx="1228093" cy="369332"/>
          </a:xfrm>
          <a:prstGeom prst="rect">
            <a:avLst/>
          </a:prstGeom>
          <a:noFill/>
        </p:spPr>
        <p:txBody>
          <a:bodyPr wrap="none" rtlCol="0">
            <a:spAutoFit/>
          </a:bodyPr>
          <a:lstStyle/>
          <a:p>
            <a:r>
              <a:rPr lang="en-US" dirty="0"/>
              <a:t>Categorical</a:t>
            </a:r>
            <a:endParaRPr lang="en-IN" dirty="0"/>
          </a:p>
        </p:txBody>
      </p:sp>
    </p:spTree>
    <p:extLst>
      <p:ext uri="{BB962C8B-B14F-4D97-AF65-F5344CB8AC3E}">
        <p14:creationId xmlns:p14="http://schemas.microsoft.com/office/powerpoint/2010/main" val="329057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Data Quality Test – Missing Value Imputation</a:t>
            </a:r>
            <a:endParaRPr lang="en-IN" b="1" dirty="0"/>
          </a:p>
        </p:txBody>
      </p:sp>
      <p:graphicFrame>
        <p:nvGraphicFramePr>
          <p:cNvPr id="6" name="Table 11">
            <a:extLst>
              <a:ext uri="{FF2B5EF4-FFF2-40B4-BE49-F238E27FC236}">
                <a16:creationId xmlns:a16="http://schemas.microsoft.com/office/drawing/2014/main" id="{F53FBBDA-DDF0-0AB2-94CD-6B5320ACB8A2}"/>
              </a:ext>
            </a:extLst>
          </p:cNvPr>
          <p:cNvGraphicFramePr>
            <a:graphicFrameLocks noGrp="1"/>
          </p:cNvGraphicFramePr>
          <p:nvPr>
            <p:ph idx="1"/>
            <p:extLst>
              <p:ext uri="{D42A27DB-BD31-4B8C-83A1-F6EECF244321}">
                <p14:modId xmlns:p14="http://schemas.microsoft.com/office/powerpoint/2010/main" val="1394449407"/>
              </p:ext>
            </p:extLst>
          </p:nvPr>
        </p:nvGraphicFramePr>
        <p:xfrm>
          <a:off x="838200" y="1825625"/>
          <a:ext cx="4405604" cy="4389120"/>
        </p:xfrm>
        <a:graphic>
          <a:graphicData uri="http://schemas.openxmlformats.org/drawingml/2006/table">
            <a:tbl>
              <a:tblPr firstRow="1" bandRow="1">
                <a:tableStyleId>{5C22544A-7EE6-4342-B048-85BDC9FD1C3A}</a:tableStyleId>
              </a:tblPr>
              <a:tblGrid>
                <a:gridCol w="2202802">
                  <a:extLst>
                    <a:ext uri="{9D8B030D-6E8A-4147-A177-3AD203B41FA5}">
                      <a16:colId xmlns:a16="http://schemas.microsoft.com/office/drawing/2014/main" val="1139038807"/>
                    </a:ext>
                  </a:extLst>
                </a:gridCol>
                <a:gridCol w="2202802">
                  <a:extLst>
                    <a:ext uri="{9D8B030D-6E8A-4147-A177-3AD203B41FA5}">
                      <a16:colId xmlns:a16="http://schemas.microsoft.com/office/drawing/2014/main" val="1025377864"/>
                    </a:ext>
                  </a:extLst>
                </a:gridCol>
              </a:tblGrid>
              <a:tr h="284848">
                <a:tc>
                  <a:txBody>
                    <a:bodyPr/>
                    <a:lstStyle/>
                    <a:p>
                      <a:r>
                        <a:rPr lang="en-US" dirty="0"/>
                        <a:t>Features</a:t>
                      </a:r>
                      <a:endParaRPr lang="en-IN" dirty="0"/>
                    </a:p>
                  </a:txBody>
                  <a:tcPr/>
                </a:tc>
                <a:tc>
                  <a:txBody>
                    <a:bodyPr/>
                    <a:lstStyle/>
                    <a:p>
                      <a:r>
                        <a:rPr lang="en-US" dirty="0"/>
                        <a:t>Missing Values</a:t>
                      </a:r>
                      <a:endParaRPr lang="en-IN" dirty="0"/>
                    </a:p>
                  </a:txBody>
                  <a:tcPr/>
                </a:tc>
                <a:extLst>
                  <a:ext uri="{0D108BD9-81ED-4DB2-BD59-A6C34878D82A}">
                    <a16:rowId xmlns:a16="http://schemas.microsoft.com/office/drawing/2014/main" val="1443882106"/>
                  </a:ext>
                </a:extLst>
              </a:tr>
              <a:tr h="284848">
                <a:tc>
                  <a:txBody>
                    <a:bodyPr/>
                    <a:lstStyle/>
                    <a:p>
                      <a:r>
                        <a:rPr lang="en-IN" dirty="0"/>
                        <a:t>Id</a:t>
                      </a:r>
                    </a:p>
                  </a:txBody>
                  <a:tcPr/>
                </a:tc>
                <a:tc>
                  <a:txBody>
                    <a:bodyPr/>
                    <a:lstStyle/>
                    <a:p>
                      <a:r>
                        <a:rPr lang="en-US" dirty="0"/>
                        <a:t>0</a:t>
                      </a:r>
                      <a:endParaRPr lang="en-IN" dirty="0"/>
                    </a:p>
                  </a:txBody>
                  <a:tcPr/>
                </a:tc>
                <a:extLst>
                  <a:ext uri="{0D108BD9-81ED-4DB2-BD59-A6C34878D82A}">
                    <a16:rowId xmlns:a16="http://schemas.microsoft.com/office/drawing/2014/main" val="4217292183"/>
                  </a:ext>
                </a:extLst>
              </a:tr>
              <a:tr h="284848">
                <a:tc>
                  <a:txBody>
                    <a:bodyPr/>
                    <a:lstStyle/>
                    <a:p>
                      <a:r>
                        <a:rPr lang="en-US" dirty="0" err="1"/>
                        <a:t>LotFrontage</a:t>
                      </a:r>
                      <a:endParaRPr lang="en-IN" dirty="0"/>
                    </a:p>
                  </a:txBody>
                  <a:tcPr/>
                </a:tc>
                <a:tc>
                  <a:txBody>
                    <a:bodyPr/>
                    <a:lstStyle/>
                    <a:p>
                      <a:r>
                        <a:rPr lang="en-US" dirty="0"/>
                        <a:t>173</a:t>
                      </a:r>
                      <a:endParaRPr lang="en-IN" dirty="0"/>
                    </a:p>
                  </a:txBody>
                  <a:tcPr/>
                </a:tc>
                <a:extLst>
                  <a:ext uri="{0D108BD9-81ED-4DB2-BD59-A6C34878D82A}">
                    <a16:rowId xmlns:a16="http://schemas.microsoft.com/office/drawing/2014/main" val="2717266484"/>
                  </a:ext>
                </a:extLst>
              </a:tr>
              <a:tr h="284848">
                <a:tc>
                  <a:txBody>
                    <a:bodyPr/>
                    <a:lstStyle/>
                    <a:p>
                      <a:r>
                        <a:rPr lang="en-US" dirty="0" err="1"/>
                        <a:t>LotArea</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267859466"/>
                  </a:ext>
                </a:extLst>
              </a:tr>
              <a:tr h="284848">
                <a:tc>
                  <a:txBody>
                    <a:bodyPr/>
                    <a:lstStyle/>
                    <a:p>
                      <a:r>
                        <a:rPr lang="en-US" dirty="0"/>
                        <a:t>Street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41204840"/>
                  </a:ext>
                </a:extLst>
              </a:tr>
              <a:tr h="284848">
                <a:tc>
                  <a:txBody>
                    <a:bodyPr/>
                    <a:lstStyle/>
                    <a:p>
                      <a:r>
                        <a:rPr lang="en-US" dirty="0" err="1"/>
                        <a:t>Neighorhood</a:t>
                      </a:r>
                      <a:endParaRPr lang="en-US" dirty="0"/>
                    </a:p>
                  </a:txBody>
                  <a:tcPr/>
                </a:tc>
                <a:tc>
                  <a:txBody>
                    <a:bodyPr/>
                    <a:lstStyle/>
                    <a:p>
                      <a:r>
                        <a:rPr lang="en-US" dirty="0"/>
                        <a:t>0</a:t>
                      </a:r>
                      <a:endParaRPr lang="en-IN" dirty="0"/>
                    </a:p>
                  </a:txBody>
                  <a:tcPr/>
                </a:tc>
                <a:extLst>
                  <a:ext uri="{0D108BD9-81ED-4DB2-BD59-A6C34878D82A}">
                    <a16:rowId xmlns:a16="http://schemas.microsoft.com/office/drawing/2014/main" val="1595494471"/>
                  </a:ext>
                </a:extLst>
              </a:tr>
              <a:tr h="284848">
                <a:tc>
                  <a:txBody>
                    <a:bodyPr/>
                    <a:lstStyle/>
                    <a:p>
                      <a:r>
                        <a:rPr lang="en-US" dirty="0" err="1"/>
                        <a:t>YearBuilt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52231128"/>
                  </a:ext>
                </a:extLst>
              </a:tr>
              <a:tr h="284848">
                <a:tc>
                  <a:txBody>
                    <a:bodyPr/>
                    <a:lstStyle/>
                    <a:p>
                      <a:r>
                        <a:rPr lang="en-US" dirty="0" err="1"/>
                        <a:t>YearRemodAdd</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769962483"/>
                  </a:ext>
                </a:extLst>
              </a:tr>
              <a:tr h="284848">
                <a:tc>
                  <a:txBody>
                    <a:bodyPr/>
                    <a:lstStyle/>
                    <a:p>
                      <a:r>
                        <a:rPr lang="en-US" dirty="0" err="1"/>
                        <a:t>CentralAir</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25529314"/>
                  </a:ext>
                </a:extLst>
              </a:tr>
              <a:tr h="284848">
                <a:tc>
                  <a:txBody>
                    <a:bodyPr/>
                    <a:lstStyle/>
                    <a:p>
                      <a:r>
                        <a:rPr lang="en-US" dirty="0" err="1"/>
                        <a:t>PavedDrive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576615214"/>
                  </a:ext>
                </a:extLst>
              </a:tr>
              <a:tr h="284848">
                <a:tc>
                  <a:txBody>
                    <a:bodyPr/>
                    <a:lstStyle/>
                    <a:p>
                      <a:r>
                        <a:rPr lang="en-US" dirty="0" err="1"/>
                        <a:t>SaleCondition</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86171718"/>
                  </a:ext>
                </a:extLst>
              </a:tr>
              <a:tr h="284848">
                <a:tc>
                  <a:txBody>
                    <a:bodyPr/>
                    <a:lstStyle/>
                    <a:p>
                      <a:r>
                        <a:rPr lang="en-US" dirty="0" err="1"/>
                        <a:t>SalePrice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139964672"/>
                  </a:ext>
                </a:extLst>
              </a:tr>
            </a:tbl>
          </a:graphicData>
        </a:graphic>
      </p:graphicFrame>
      <p:sp>
        <p:nvSpPr>
          <p:cNvPr id="8" name="Arrow: Right 7">
            <a:extLst>
              <a:ext uri="{FF2B5EF4-FFF2-40B4-BE49-F238E27FC236}">
                <a16:creationId xmlns:a16="http://schemas.microsoft.com/office/drawing/2014/main" id="{F4BDDB4A-8553-455B-252C-505BE07C2CA0}"/>
              </a:ext>
            </a:extLst>
          </p:cNvPr>
          <p:cNvSpPr/>
          <p:nvPr/>
        </p:nvSpPr>
        <p:spPr>
          <a:xfrm>
            <a:off x="5710335" y="3610947"/>
            <a:ext cx="923730" cy="3638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11">
            <a:extLst>
              <a:ext uri="{FF2B5EF4-FFF2-40B4-BE49-F238E27FC236}">
                <a16:creationId xmlns:a16="http://schemas.microsoft.com/office/drawing/2014/main" id="{AB6CBF58-E633-55EE-A941-90E5C4114A4D}"/>
              </a:ext>
            </a:extLst>
          </p:cNvPr>
          <p:cNvGraphicFramePr>
            <a:graphicFrameLocks/>
          </p:cNvGraphicFramePr>
          <p:nvPr>
            <p:extLst>
              <p:ext uri="{D42A27DB-BD31-4B8C-83A1-F6EECF244321}">
                <p14:modId xmlns:p14="http://schemas.microsoft.com/office/powerpoint/2010/main" val="4215252963"/>
              </p:ext>
            </p:extLst>
          </p:nvPr>
        </p:nvGraphicFramePr>
        <p:xfrm>
          <a:off x="7046167" y="1834891"/>
          <a:ext cx="4405604" cy="4389120"/>
        </p:xfrm>
        <a:graphic>
          <a:graphicData uri="http://schemas.openxmlformats.org/drawingml/2006/table">
            <a:tbl>
              <a:tblPr firstRow="1" bandRow="1">
                <a:tableStyleId>{5C22544A-7EE6-4342-B048-85BDC9FD1C3A}</a:tableStyleId>
              </a:tblPr>
              <a:tblGrid>
                <a:gridCol w="2202802">
                  <a:extLst>
                    <a:ext uri="{9D8B030D-6E8A-4147-A177-3AD203B41FA5}">
                      <a16:colId xmlns:a16="http://schemas.microsoft.com/office/drawing/2014/main" val="1139038807"/>
                    </a:ext>
                  </a:extLst>
                </a:gridCol>
                <a:gridCol w="2202802">
                  <a:extLst>
                    <a:ext uri="{9D8B030D-6E8A-4147-A177-3AD203B41FA5}">
                      <a16:colId xmlns:a16="http://schemas.microsoft.com/office/drawing/2014/main" val="1025377864"/>
                    </a:ext>
                  </a:extLst>
                </a:gridCol>
              </a:tblGrid>
              <a:tr h="284848">
                <a:tc>
                  <a:txBody>
                    <a:bodyPr/>
                    <a:lstStyle/>
                    <a:p>
                      <a:r>
                        <a:rPr lang="en-US" dirty="0"/>
                        <a:t>Features</a:t>
                      </a:r>
                      <a:endParaRPr lang="en-IN" dirty="0"/>
                    </a:p>
                  </a:txBody>
                  <a:tcPr/>
                </a:tc>
                <a:tc>
                  <a:txBody>
                    <a:bodyPr/>
                    <a:lstStyle/>
                    <a:p>
                      <a:r>
                        <a:rPr lang="en-US" dirty="0"/>
                        <a:t>Missing Values</a:t>
                      </a:r>
                      <a:endParaRPr lang="en-IN" dirty="0"/>
                    </a:p>
                  </a:txBody>
                  <a:tcPr/>
                </a:tc>
                <a:extLst>
                  <a:ext uri="{0D108BD9-81ED-4DB2-BD59-A6C34878D82A}">
                    <a16:rowId xmlns:a16="http://schemas.microsoft.com/office/drawing/2014/main" val="1443882106"/>
                  </a:ext>
                </a:extLst>
              </a:tr>
              <a:tr h="284848">
                <a:tc>
                  <a:txBody>
                    <a:bodyPr/>
                    <a:lstStyle/>
                    <a:p>
                      <a:r>
                        <a:rPr lang="en-IN" dirty="0"/>
                        <a:t>Id</a:t>
                      </a:r>
                    </a:p>
                  </a:txBody>
                  <a:tcPr/>
                </a:tc>
                <a:tc>
                  <a:txBody>
                    <a:bodyPr/>
                    <a:lstStyle/>
                    <a:p>
                      <a:r>
                        <a:rPr lang="en-US" dirty="0"/>
                        <a:t>0</a:t>
                      </a:r>
                      <a:endParaRPr lang="en-IN" dirty="0"/>
                    </a:p>
                  </a:txBody>
                  <a:tcPr/>
                </a:tc>
                <a:extLst>
                  <a:ext uri="{0D108BD9-81ED-4DB2-BD59-A6C34878D82A}">
                    <a16:rowId xmlns:a16="http://schemas.microsoft.com/office/drawing/2014/main" val="4217292183"/>
                  </a:ext>
                </a:extLst>
              </a:tr>
              <a:tr h="284848">
                <a:tc>
                  <a:txBody>
                    <a:bodyPr/>
                    <a:lstStyle/>
                    <a:p>
                      <a:r>
                        <a:rPr lang="en-US" dirty="0" err="1"/>
                        <a:t>LotFrontage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17266484"/>
                  </a:ext>
                </a:extLst>
              </a:tr>
              <a:tr h="284848">
                <a:tc>
                  <a:txBody>
                    <a:bodyPr/>
                    <a:lstStyle/>
                    <a:p>
                      <a:r>
                        <a:rPr lang="en-US" dirty="0" err="1"/>
                        <a:t>LotArea</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267859466"/>
                  </a:ext>
                </a:extLst>
              </a:tr>
              <a:tr h="284848">
                <a:tc>
                  <a:txBody>
                    <a:bodyPr/>
                    <a:lstStyle/>
                    <a:p>
                      <a:r>
                        <a:rPr lang="en-US" dirty="0"/>
                        <a:t>Street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41204840"/>
                  </a:ext>
                </a:extLst>
              </a:tr>
              <a:tr h="284848">
                <a:tc>
                  <a:txBody>
                    <a:bodyPr/>
                    <a:lstStyle/>
                    <a:p>
                      <a:r>
                        <a:rPr lang="en-US" dirty="0" err="1"/>
                        <a:t>Neighorhood</a:t>
                      </a:r>
                      <a:endParaRPr lang="en-US" dirty="0"/>
                    </a:p>
                  </a:txBody>
                  <a:tcPr/>
                </a:tc>
                <a:tc>
                  <a:txBody>
                    <a:bodyPr/>
                    <a:lstStyle/>
                    <a:p>
                      <a:r>
                        <a:rPr lang="en-US" dirty="0"/>
                        <a:t>0</a:t>
                      </a:r>
                      <a:endParaRPr lang="en-IN" dirty="0"/>
                    </a:p>
                  </a:txBody>
                  <a:tcPr/>
                </a:tc>
                <a:extLst>
                  <a:ext uri="{0D108BD9-81ED-4DB2-BD59-A6C34878D82A}">
                    <a16:rowId xmlns:a16="http://schemas.microsoft.com/office/drawing/2014/main" val="1595494471"/>
                  </a:ext>
                </a:extLst>
              </a:tr>
              <a:tr h="284848">
                <a:tc>
                  <a:txBody>
                    <a:bodyPr/>
                    <a:lstStyle/>
                    <a:p>
                      <a:r>
                        <a:rPr lang="en-US" dirty="0" err="1"/>
                        <a:t>YearBuilt</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52231128"/>
                  </a:ext>
                </a:extLst>
              </a:tr>
              <a:tr h="284848">
                <a:tc>
                  <a:txBody>
                    <a:bodyPr/>
                    <a:lstStyle/>
                    <a:p>
                      <a:r>
                        <a:rPr lang="en-US" dirty="0" err="1"/>
                        <a:t>YearRemodAdd</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769962483"/>
                  </a:ext>
                </a:extLst>
              </a:tr>
              <a:tr h="284848">
                <a:tc>
                  <a:txBody>
                    <a:bodyPr/>
                    <a:lstStyle/>
                    <a:p>
                      <a:r>
                        <a:rPr lang="en-US" dirty="0" err="1"/>
                        <a:t>CentralAir</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25529314"/>
                  </a:ext>
                </a:extLst>
              </a:tr>
              <a:tr h="284848">
                <a:tc>
                  <a:txBody>
                    <a:bodyPr/>
                    <a:lstStyle/>
                    <a:p>
                      <a:r>
                        <a:rPr lang="en-US" dirty="0" err="1"/>
                        <a:t>PavedDrive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576615214"/>
                  </a:ext>
                </a:extLst>
              </a:tr>
              <a:tr h="284848">
                <a:tc>
                  <a:txBody>
                    <a:bodyPr/>
                    <a:lstStyle/>
                    <a:p>
                      <a:r>
                        <a:rPr lang="en-US" dirty="0" err="1"/>
                        <a:t>SaleCondition</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86171718"/>
                  </a:ext>
                </a:extLst>
              </a:tr>
              <a:tr h="284848">
                <a:tc>
                  <a:txBody>
                    <a:bodyPr/>
                    <a:lstStyle/>
                    <a:p>
                      <a:r>
                        <a:rPr lang="en-US" dirty="0" err="1"/>
                        <a:t>SalePrice</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139964672"/>
                  </a:ext>
                </a:extLst>
              </a:tr>
            </a:tbl>
          </a:graphicData>
        </a:graphic>
      </p:graphicFrame>
      <p:sp>
        <p:nvSpPr>
          <p:cNvPr id="10" name="TextBox 9">
            <a:extLst>
              <a:ext uri="{FF2B5EF4-FFF2-40B4-BE49-F238E27FC236}">
                <a16:creationId xmlns:a16="http://schemas.microsoft.com/office/drawing/2014/main" id="{2F80CCFC-99B8-C04D-CFCF-D1BB9565D184}"/>
              </a:ext>
            </a:extLst>
          </p:cNvPr>
          <p:cNvSpPr txBox="1"/>
          <p:nvPr/>
        </p:nvSpPr>
        <p:spPr>
          <a:xfrm>
            <a:off x="5243804" y="3090446"/>
            <a:ext cx="1791260" cy="338554"/>
          </a:xfrm>
          <a:prstGeom prst="rect">
            <a:avLst/>
          </a:prstGeom>
          <a:noFill/>
        </p:spPr>
        <p:txBody>
          <a:bodyPr wrap="none" rtlCol="0">
            <a:spAutoFit/>
          </a:bodyPr>
          <a:lstStyle/>
          <a:p>
            <a:r>
              <a:rPr lang="en-US" sz="1600" dirty="0"/>
              <a:t>Median Imputation</a:t>
            </a:r>
            <a:endParaRPr lang="en-IN" sz="16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516D047-8562-E2C2-0A53-6F2CA4AF7E08}"/>
                  </a:ext>
                </a:extLst>
              </p:cNvPr>
              <p:cNvSpPr txBox="1"/>
              <p:nvPr/>
            </p:nvSpPr>
            <p:spPr>
              <a:xfrm>
                <a:off x="5138807" y="4286402"/>
                <a:ext cx="2001253" cy="814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+1</m:t>
                              </m:r>
                            </m:e>
                          </m:d>
                        </m:num>
                        <m:den>
                          <m:r>
                            <a:rPr lang="en-US" sz="1600" b="0" i="1" smtClean="0">
                              <a:latin typeface="Cambria Math" panose="02040503050406030204" pitchFamily="18" charset="0"/>
                            </a:rPr>
                            <m:t>2</m:t>
                          </m:r>
                        </m:den>
                      </m:f>
                    </m:oMath>
                  </m:oMathPara>
                </a14:m>
                <a:endParaRPr lang="en-US" sz="1600" b="0" dirty="0"/>
              </a:p>
              <a:p>
                <a:endParaRPr lang="en-IN" sz="1600" dirty="0"/>
              </a:p>
            </p:txBody>
          </p:sp>
        </mc:Choice>
        <mc:Fallback xmlns="">
          <p:sp>
            <p:nvSpPr>
              <p:cNvPr id="11" name="TextBox 10">
                <a:extLst>
                  <a:ext uri="{FF2B5EF4-FFF2-40B4-BE49-F238E27FC236}">
                    <a16:creationId xmlns:a16="http://schemas.microsoft.com/office/drawing/2014/main" id="{F516D047-8562-E2C2-0A53-6F2CA4AF7E08}"/>
                  </a:ext>
                </a:extLst>
              </p:cNvPr>
              <p:cNvSpPr txBox="1">
                <a:spLocks noRot="1" noChangeAspect="1" noMove="1" noResize="1" noEditPoints="1" noAdjustHandles="1" noChangeArrowheads="1" noChangeShapeType="1" noTextEdit="1"/>
              </p:cNvSpPr>
              <p:nvPr/>
            </p:nvSpPr>
            <p:spPr>
              <a:xfrm>
                <a:off x="5138807" y="4286402"/>
                <a:ext cx="2001253" cy="814838"/>
              </a:xfrm>
              <a:prstGeom prst="rect">
                <a:avLst/>
              </a:prstGeom>
              <a:blipFill>
                <a:blip r:embed="rId2"/>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6E9624AD-47E4-D3F3-C161-EBCEEFD8A405}"/>
              </a:ext>
            </a:extLst>
          </p:cNvPr>
          <p:cNvSpPr txBox="1"/>
          <p:nvPr/>
        </p:nvSpPr>
        <p:spPr>
          <a:xfrm>
            <a:off x="5516995" y="5073217"/>
            <a:ext cx="1158009" cy="584775"/>
          </a:xfrm>
          <a:prstGeom prst="rect">
            <a:avLst/>
          </a:prstGeom>
          <a:noFill/>
        </p:spPr>
        <p:txBody>
          <a:bodyPr wrap="none" rtlCol="0">
            <a:spAutoFit/>
          </a:bodyPr>
          <a:lstStyle/>
          <a:p>
            <a:pPr algn="ctr"/>
            <a:r>
              <a:rPr lang="en-US" sz="1600" u="sng" dirty="0"/>
              <a:t>Alternative</a:t>
            </a:r>
            <a:r>
              <a:rPr lang="en-US" sz="1600" dirty="0"/>
              <a:t>:</a:t>
            </a:r>
            <a:br>
              <a:rPr lang="en-US" sz="1600" dirty="0"/>
            </a:br>
            <a:r>
              <a:rPr lang="en-US" sz="1600" dirty="0"/>
              <a:t>- Mean</a:t>
            </a:r>
            <a:endParaRPr lang="en-IN" sz="16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5A4859-E641-004B-9AAD-2935506B42AB}"/>
                  </a:ext>
                </a:extLst>
              </p:cNvPr>
              <p:cNvSpPr txBox="1"/>
              <p:nvPr/>
            </p:nvSpPr>
            <p:spPr>
              <a:xfrm>
                <a:off x="5254907" y="5740501"/>
                <a:ext cx="1694630" cy="5684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60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subHide m:val="on"/>
                              <m:supHide m:val="on"/>
                              <m:ctrlPr>
                                <a:rPr lang="en-US" sz="1600" b="0" i="1" smtClean="0">
                                  <a:latin typeface="Cambria Math" panose="02040503050406030204" pitchFamily="18" charset="0"/>
                                  <a:ea typeface="Cambria Math" panose="02040503050406030204" pitchFamily="18" charset="0"/>
                                </a:rPr>
                              </m:ctrlPr>
                            </m:naryP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𝑒𝑙𝑒𝑚𝑒𝑛𝑡𝑠</m:t>
                                  </m:r>
                                </m:e>
                                <m:sub>
                                  <m:r>
                                    <a:rPr lang="en-US" sz="1600" b="0" i="1" smtClean="0">
                                      <a:latin typeface="Cambria Math" panose="02040503050406030204" pitchFamily="18" charset="0"/>
                                      <a:ea typeface="Cambria Math" panose="02040503050406030204" pitchFamily="18" charset="0"/>
                                    </a:rPr>
                                    <m:t>𝑖</m:t>
                                  </m:r>
                                </m:sub>
                              </m:sSub>
                            </m:e>
                          </m:nary>
                        </m:num>
                        <m:den>
                          <m:r>
                            <a:rPr lang="en-US" sz="1600" b="0" i="1" smtClean="0">
                              <a:latin typeface="Cambria Math" panose="02040503050406030204" pitchFamily="18" charset="0"/>
                              <a:ea typeface="Cambria Math" panose="02040503050406030204" pitchFamily="18" charset="0"/>
                            </a:rPr>
                            <m:t>𝑛</m:t>
                          </m:r>
                        </m:den>
                      </m:f>
                    </m:oMath>
                  </m:oMathPara>
                </a14:m>
                <a:endParaRPr lang="en-IN" sz="1600" dirty="0"/>
              </a:p>
            </p:txBody>
          </p:sp>
        </mc:Choice>
        <mc:Fallback xmlns="">
          <p:sp>
            <p:nvSpPr>
              <p:cNvPr id="13" name="TextBox 12">
                <a:extLst>
                  <a:ext uri="{FF2B5EF4-FFF2-40B4-BE49-F238E27FC236}">
                    <a16:creationId xmlns:a16="http://schemas.microsoft.com/office/drawing/2014/main" id="{725A4859-E641-004B-9AAD-2935506B42AB}"/>
                  </a:ext>
                </a:extLst>
              </p:cNvPr>
              <p:cNvSpPr txBox="1">
                <a:spLocks noRot="1" noChangeAspect="1" noMove="1" noResize="1" noEditPoints="1" noAdjustHandles="1" noChangeArrowheads="1" noChangeShapeType="1" noTextEdit="1"/>
              </p:cNvSpPr>
              <p:nvPr/>
            </p:nvSpPr>
            <p:spPr>
              <a:xfrm>
                <a:off x="5254907" y="5740501"/>
                <a:ext cx="1694630" cy="56842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11647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Feature Selection</a:t>
            </a:r>
            <a:endParaRPr lang="en-IN" b="1" dirty="0"/>
          </a:p>
        </p:txBody>
      </p:sp>
      <p:pic>
        <p:nvPicPr>
          <p:cNvPr id="1026" name="Picture 2">
            <a:extLst>
              <a:ext uri="{FF2B5EF4-FFF2-40B4-BE49-F238E27FC236}">
                <a16:creationId xmlns:a16="http://schemas.microsoft.com/office/drawing/2014/main" id="{0CF11F1E-BB29-1812-B739-C0EF121F15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4056" y="1320573"/>
            <a:ext cx="4355886" cy="50081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22EF90-6FCF-06A6-D082-2650B2F9B406}"/>
              </a:ext>
            </a:extLst>
          </p:cNvPr>
          <p:cNvSpPr txBox="1"/>
          <p:nvPr/>
        </p:nvSpPr>
        <p:spPr>
          <a:xfrm>
            <a:off x="838200" y="2136338"/>
            <a:ext cx="467199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Feature importance was evaluated using the random forest approach or we can also any tree-based approach for feature selection such as Decision tree, etc.,  </a:t>
            </a:r>
          </a:p>
          <a:p>
            <a:pPr algn="just"/>
            <a:endParaRPr lang="en-US" dirty="0"/>
          </a:p>
          <a:p>
            <a:pPr marL="285750" indent="-285750" algn="just">
              <a:buFont typeface="Arial" panose="020B0604020202020204" pitchFamily="34" charset="0"/>
              <a:buChar char="•"/>
            </a:pPr>
            <a:r>
              <a:rPr lang="en-IN" dirty="0"/>
              <a:t>Based on the visualization, we can interpret the features [</a:t>
            </a:r>
            <a:r>
              <a:rPr lang="en-IN" dirty="0" err="1"/>
              <a:t>YearBuilt</a:t>
            </a:r>
            <a:r>
              <a:rPr lang="en-IN" dirty="0"/>
              <a:t>, </a:t>
            </a:r>
            <a:r>
              <a:rPr lang="en-IN" dirty="0" err="1"/>
              <a:t>Neighborhood</a:t>
            </a:r>
            <a:r>
              <a:rPr lang="en-IN" dirty="0"/>
              <a:t>, </a:t>
            </a:r>
            <a:r>
              <a:rPr lang="en-IN" dirty="0" err="1"/>
              <a:t>LotArea</a:t>
            </a:r>
            <a:r>
              <a:rPr lang="en-IN" dirty="0"/>
              <a:t>, </a:t>
            </a:r>
            <a:r>
              <a:rPr lang="en-IN" dirty="0" err="1"/>
              <a:t>LotFrontage</a:t>
            </a:r>
            <a:r>
              <a:rPr lang="en-IN" dirty="0"/>
              <a:t>] carries a lot of weight which influence the </a:t>
            </a:r>
            <a:r>
              <a:rPr lang="en-IN" dirty="0" err="1"/>
              <a:t>SalePrice</a:t>
            </a:r>
            <a:r>
              <a:rPr lang="en-IN" dirty="0"/>
              <a:t> of a </a:t>
            </a:r>
            <a:r>
              <a:rPr lang="en-IN" dirty="0" err="1"/>
              <a:t>hosuing</a:t>
            </a:r>
            <a:r>
              <a:rPr lang="en-IN" dirty="0"/>
              <a:t>.</a:t>
            </a:r>
          </a:p>
        </p:txBody>
      </p:sp>
    </p:spTree>
    <p:extLst>
      <p:ext uri="{BB962C8B-B14F-4D97-AF65-F5344CB8AC3E}">
        <p14:creationId xmlns:p14="http://schemas.microsoft.com/office/powerpoint/2010/main" val="64373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p:txBody>
          <a:bodyPr/>
          <a:lstStyle/>
          <a:p>
            <a:r>
              <a:rPr lang="en-US" b="1" dirty="0"/>
              <a:t>Correlation Analysis</a:t>
            </a:r>
            <a:endParaRPr lang="en-IN" b="1" dirty="0"/>
          </a:p>
        </p:txBody>
      </p:sp>
      <p:pic>
        <p:nvPicPr>
          <p:cNvPr id="2050" name="Picture 2">
            <a:extLst>
              <a:ext uri="{FF2B5EF4-FFF2-40B4-BE49-F238E27FC236}">
                <a16:creationId xmlns:a16="http://schemas.microsoft.com/office/drawing/2014/main" id="{517EDA4F-74E0-02A4-F390-14ECD43EEA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333972" cy="4215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6388D7-4325-DC6F-E9AD-F927821F8F0E}"/>
              </a:ext>
            </a:extLst>
          </p:cNvPr>
          <p:cNvSpPr txBox="1"/>
          <p:nvPr/>
        </p:nvSpPr>
        <p:spPr>
          <a:xfrm>
            <a:off x="8330681" y="1613561"/>
            <a:ext cx="3023119" cy="646331"/>
          </a:xfrm>
          <a:prstGeom prst="rect">
            <a:avLst/>
          </a:prstGeom>
          <a:noFill/>
        </p:spPr>
        <p:txBody>
          <a:bodyPr wrap="square" rtlCol="0">
            <a:spAutoFit/>
          </a:bodyPr>
          <a:lstStyle/>
          <a:p>
            <a:r>
              <a:rPr lang="en-US" u="sng" dirty="0"/>
              <a:t>Interpretation</a:t>
            </a:r>
            <a:r>
              <a:rPr lang="en-US" dirty="0"/>
              <a:t>:</a:t>
            </a:r>
          </a:p>
          <a:p>
            <a:endParaRPr lang="en-IN" dirty="0"/>
          </a:p>
        </p:txBody>
      </p:sp>
      <p:sp>
        <p:nvSpPr>
          <p:cNvPr id="6" name="TextBox 5">
            <a:extLst>
              <a:ext uri="{FF2B5EF4-FFF2-40B4-BE49-F238E27FC236}">
                <a16:creationId xmlns:a16="http://schemas.microsoft.com/office/drawing/2014/main" id="{29E59F78-7B70-8C0B-A3DA-BBF8CC9666CD}"/>
              </a:ext>
            </a:extLst>
          </p:cNvPr>
          <p:cNvSpPr txBox="1"/>
          <p:nvPr/>
        </p:nvSpPr>
        <p:spPr>
          <a:xfrm>
            <a:off x="8294914" y="2182765"/>
            <a:ext cx="3638939" cy="401648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Based on the visualization, we can interpret the features in the diagonal position are strongly correlated with each other and it is represented with the value 1.</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The features which are positively correlated with each other was indicated in darker color</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Since, there are no features which are represented in negative magnitude so we can say most of the features are correlated with each other.</a:t>
            </a:r>
          </a:p>
        </p:txBody>
      </p:sp>
    </p:spTree>
    <p:extLst>
      <p:ext uri="{BB962C8B-B14F-4D97-AF65-F5344CB8AC3E}">
        <p14:creationId xmlns:p14="http://schemas.microsoft.com/office/powerpoint/2010/main" val="139938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A1C-C4EC-469D-5403-25AE7B963DF6}"/>
              </a:ext>
            </a:extLst>
          </p:cNvPr>
          <p:cNvSpPr>
            <a:spLocks noGrp="1"/>
          </p:cNvSpPr>
          <p:nvPr>
            <p:ph type="title"/>
          </p:nvPr>
        </p:nvSpPr>
        <p:spPr>
          <a:xfrm>
            <a:off x="903514" y="0"/>
            <a:ext cx="10515600" cy="1325563"/>
          </a:xfrm>
        </p:spPr>
        <p:txBody>
          <a:bodyPr/>
          <a:lstStyle/>
          <a:p>
            <a:r>
              <a:rPr lang="en-US" b="1" dirty="0"/>
              <a:t>Data Distribution</a:t>
            </a:r>
            <a:endParaRPr lang="en-IN" b="1" dirty="0"/>
          </a:p>
        </p:txBody>
      </p:sp>
      <p:pic>
        <p:nvPicPr>
          <p:cNvPr id="3074" name="Picture 2">
            <a:extLst>
              <a:ext uri="{FF2B5EF4-FFF2-40B4-BE49-F238E27FC236}">
                <a16:creationId xmlns:a16="http://schemas.microsoft.com/office/drawing/2014/main" id="{74FA4D00-20D2-F053-C5F7-80AC3517EC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92329"/>
            <a:ext cx="3744159" cy="28327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F877811-BDB1-D2E7-7A10-30D749724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299" y="1192329"/>
            <a:ext cx="3744159" cy="28327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045EA82-338D-E43C-FE05-536AA8933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297" y="4025037"/>
            <a:ext cx="3744159" cy="283270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82F322-1079-E782-CA07-032DC61E5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025290"/>
            <a:ext cx="3744161" cy="28327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DFB4EA-12E7-E5F0-A230-855F5F5DBE63}"/>
              </a:ext>
            </a:extLst>
          </p:cNvPr>
          <p:cNvSpPr txBox="1"/>
          <p:nvPr/>
        </p:nvSpPr>
        <p:spPr>
          <a:xfrm>
            <a:off x="8892073" y="1192329"/>
            <a:ext cx="3023119" cy="646331"/>
          </a:xfrm>
          <a:prstGeom prst="rect">
            <a:avLst/>
          </a:prstGeom>
          <a:noFill/>
        </p:spPr>
        <p:txBody>
          <a:bodyPr wrap="square" rtlCol="0">
            <a:spAutoFit/>
          </a:bodyPr>
          <a:lstStyle/>
          <a:p>
            <a:r>
              <a:rPr lang="en-US" u="sng" dirty="0"/>
              <a:t>Interpretation</a:t>
            </a:r>
            <a:r>
              <a:rPr lang="en-US" dirty="0"/>
              <a:t>:</a:t>
            </a:r>
          </a:p>
          <a:p>
            <a:endParaRPr lang="en-IN" dirty="0"/>
          </a:p>
        </p:txBody>
      </p:sp>
      <p:sp>
        <p:nvSpPr>
          <p:cNvPr id="5" name="TextBox 4">
            <a:extLst>
              <a:ext uri="{FF2B5EF4-FFF2-40B4-BE49-F238E27FC236}">
                <a16:creationId xmlns:a16="http://schemas.microsoft.com/office/drawing/2014/main" id="{4E64A241-A5EA-C6DD-01FD-08E9654C7CD4}"/>
              </a:ext>
            </a:extLst>
          </p:cNvPr>
          <p:cNvSpPr txBox="1"/>
          <p:nvPr/>
        </p:nvSpPr>
        <p:spPr>
          <a:xfrm>
            <a:off x="8892073" y="2182765"/>
            <a:ext cx="3041780" cy="349326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Since most of important features follows the Gaussian Distribution.</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In </a:t>
            </a:r>
            <a:r>
              <a:rPr lang="en-US" sz="1700" dirty="0" err="1"/>
              <a:t>SalePrice</a:t>
            </a:r>
            <a:r>
              <a:rPr lang="en-US" sz="1700" dirty="0"/>
              <a:t> feature, there is a presence of kurtosis at the end of the distribution tail.</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dirty="0"/>
              <a:t>[2] Fatness at the end of the tail is usually called Leptokurtic which indicates there is a presence of outliers in smaller scale.</a:t>
            </a:r>
          </a:p>
        </p:txBody>
      </p:sp>
    </p:spTree>
    <p:extLst>
      <p:ext uri="{BB962C8B-B14F-4D97-AF65-F5344CB8AC3E}">
        <p14:creationId xmlns:p14="http://schemas.microsoft.com/office/powerpoint/2010/main" val="40953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EDC-D1DC-5A10-CFB4-4336572F7673}"/>
              </a:ext>
            </a:extLst>
          </p:cNvPr>
          <p:cNvSpPr>
            <a:spLocks noGrp="1"/>
          </p:cNvSpPr>
          <p:nvPr>
            <p:ph type="title"/>
          </p:nvPr>
        </p:nvSpPr>
        <p:spPr/>
        <p:txBody>
          <a:bodyPr/>
          <a:lstStyle/>
          <a:p>
            <a:r>
              <a:rPr lang="en-US" b="1" dirty="0"/>
              <a:t>K-Nearest Neighbors</a:t>
            </a:r>
            <a:endParaRPr lang="en-IN" b="1" dirty="0"/>
          </a:p>
        </p:txBody>
      </p:sp>
      <p:pic>
        <p:nvPicPr>
          <p:cNvPr id="4098" name="Picture 2">
            <a:extLst>
              <a:ext uri="{FF2B5EF4-FFF2-40B4-BE49-F238E27FC236}">
                <a16:creationId xmlns:a16="http://schemas.microsoft.com/office/drawing/2014/main" id="{F1F6AF03-AD07-E198-80A5-5432501F3F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468123" cy="41422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5C2F3C-A393-9403-9750-712D17728592}"/>
                  </a:ext>
                </a:extLst>
              </p:cNvPr>
              <p:cNvSpPr txBox="1"/>
              <p:nvPr/>
            </p:nvSpPr>
            <p:spPr>
              <a:xfrm>
                <a:off x="6650394" y="1386785"/>
                <a:ext cx="5358104" cy="1996572"/>
              </a:xfrm>
              <a:prstGeom prst="rect">
                <a:avLst/>
              </a:prstGeom>
              <a:noFill/>
            </p:spPr>
            <p:txBody>
              <a:bodyPr wrap="square">
                <a:spAutoFit/>
              </a:bodyPr>
              <a:lstStyle/>
              <a:p>
                <a:pPr>
                  <a:lnSpc>
                    <a:spcPct val="150000"/>
                  </a:lnSpc>
                </a:pPr>
                <a:r>
                  <a:rPr lang="en-US" sz="1800" u="sng" dirty="0"/>
                  <a:t>Metrics Used:</a:t>
                </a:r>
              </a:p>
              <a:p>
                <a:pPr marL="285750" indent="-285750">
                  <a:lnSpc>
                    <a:spcPct val="150000"/>
                  </a:lnSpc>
                  <a:buFont typeface="Arial" panose="020B0604020202020204" pitchFamily="34" charset="0"/>
                  <a:buChar char="•"/>
                </a:pPr>
                <a:r>
                  <a:rPr lang="en-US" sz="1600" dirty="0"/>
                  <a:t>Euclidean Distance = </a:t>
                </a:r>
                <a14:m>
                  <m:oMath xmlns:m="http://schemas.openxmlformats.org/officeDocument/2006/math">
                    <m:rad>
                      <m:radPr>
                        <m:degHide m:val="on"/>
                        <m:ctrlPr>
                          <a:rPr lang="en-US" sz="1600" i="1">
                            <a:latin typeface="Cambria Math" panose="02040503050406030204" pitchFamily="18" charset="0"/>
                          </a:rPr>
                        </m:ctrlPr>
                      </m:radPr>
                      <m:deg/>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𝐾</m:t>
                            </m:r>
                          </m:sup>
                          <m:e>
                            <m:sSup>
                              <m:sSupPr>
                                <m:ctrlPr>
                                  <a:rPr lang="en-US" sz="1600" i="1">
                                    <a:latin typeface="Cambria Math" panose="02040503050406030204" pitchFamily="18" charset="0"/>
                                  </a:rPr>
                                </m:ctrlPr>
                              </m:sSupPr>
                              <m:e>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r>
                                  <a:rPr lang="en-US" sz="1600" i="1">
                                    <a:latin typeface="Cambria Math" panose="02040503050406030204" pitchFamily="18" charset="0"/>
                                  </a:rPr>
                                  <m:t>)</m:t>
                                </m:r>
                              </m:e>
                              <m:sup>
                                <m:r>
                                  <a:rPr lang="en-US" sz="1600" i="1">
                                    <a:latin typeface="Cambria Math" panose="02040503050406030204" pitchFamily="18" charset="0"/>
                                  </a:rPr>
                                  <m:t>2</m:t>
                                </m:r>
                              </m:sup>
                            </m:sSup>
                          </m:e>
                        </m:nary>
                      </m:e>
                    </m:rad>
                  </m:oMath>
                </a14:m>
                <a:endParaRPr lang="en-US" sz="1600" dirty="0"/>
              </a:p>
              <a:p>
                <a:pPr marL="285750" indent="-285750">
                  <a:lnSpc>
                    <a:spcPct val="150000"/>
                  </a:lnSpc>
                  <a:buFont typeface="Arial" panose="020B0604020202020204" pitchFamily="34" charset="0"/>
                  <a:buChar char="•"/>
                </a:pPr>
                <a:r>
                  <a:rPr lang="en-US" sz="1600" dirty="0"/>
                  <a:t>Manhattan Distance</a:t>
                </a:r>
                <a:r>
                  <a:rPr lang="en-IN" sz="1600" dirty="0"/>
                  <a:t> = </a:t>
                </a:r>
                <a14:m>
                  <m:oMath xmlns:m="http://schemas.openxmlformats.org/officeDocument/2006/math">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𝐾</m:t>
                        </m:r>
                      </m:sup>
                      <m:e>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d>
                      </m:e>
                    </m:nary>
                  </m:oMath>
                </a14:m>
                <a:endParaRPr lang="en-IN" sz="1600" dirty="0"/>
              </a:p>
              <a:p>
                <a:pPr marL="285750" indent="-285750">
                  <a:lnSpc>
                    <a:spcPct val="150000"/>
                  </a:lnSpc>
                  <a:buFont typeface="Arial" panose="020B0604020202020204" pitchFamily="34" charset="0"/>
                  <a:buChar char="•"/>
                </a:pPr>
                <a:r>
                  <a:rPr lang="en-IN" sz="1600" dirty="0" err="1"/>
                  <a:t>Minkowski</a:t>
                </a:r>
                <a:r>
                  <a:rPr lang="en-IN" sz="1600" dirty="0"/>
                  <a:t> Distance = </a:t>
                </a:r>
                <a14:m>
                  <m:oMath xmlns:m="http://schemas.openxmlformats.org/officeDocument/2006/math">
                    <m:sSup>
                      <m:sSupPr>
                        <m:ctrlPr>
                          <a:rPr lang="en-IN" sz="1600" i="1">
                            <a:latin typeface="Cambria Math" panose="02040503050406030204" pitchFamily="18" charset="0"/>
                          </a:rPr>
                        </m:ctrlPr>
                      </m:sSupPr>
                      <m:e>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𝐾</m:t>
                            </m:r>
                          </m:sup>
                          <m:e>
                            <m:sSup>
                              <m:sSupPr>
                                <m:ctrlPr>
                                  <a:rPr lang="en-US" sz="1600" i="1">
                                    <a:latin typeface="Cambria Math" panose="02040503050406030204" pitchFamily="18" charset="0"/>
                                  </a:rPr>
                                </m:ctrlPr>
                              </m:sSupPr>
                              <m:e>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d>
                                <m:r>
                                  <a:rPr lang="en-US" sz="1600" i="1">
                                    <a:latin typeface="Cambria Math" panose="02040503050406030204" pitchFamily="18" charset="0"/>
                                  </a:rPr>
                                  <m:t>)</m:t>
                                </m:r>
                              </m:e>
                              <m:sup>
                                <m:r>
                                  <a:rPr lang="en-US" sz="1600" i="1">
                                    <a:latin typeface="Cambria Math" panose="02040503050406030204" pitchFamily="18" charset="0"/>
                                  </a:rPr>
                                  <m:t>𝑛</m:t>
                                </m:r>
                              </m:sup>
                            </m:sSup>
                          </m:e>
                        </m:nary>
                        <m:r>
                          <a:rPr lang="en-US" sz="1600" i="1">
                            <a:latin typeface="Cambria Math" panose="02040503050406030204" pitchFamily="18" charset="0"/>
                          </a:rPr>
                          <m:t>)</m:t>
                        </m:r>
                      </m:e>
                      <m:sup>
                        <m:r>
                          <a:rPr lang="en-US" sz="1600" i="1">
                            <a:latin typeface="Cambria Math" panose="02040503050406030204" pitchFamily="18" charset="0"/>
                          </a:rPr>
                          <m:t>1/</m:t>
                        </m:r>
                        <m:r>
                          <a:rPr lang="en-US" sz="1600" i="1">
                            <a:latin typeface="Cambria Math" panose="02040503050406030204" pitchFamily="18" charset="0"/>
                          </a:rPr>
                          <m:t>𝑛</m:t>
                        </m:r>
                      </m:sup>
                    </m:sSup>
                  </m:oMath>
                </a14:m>
                <a:endParaRPr lang="en-IN" sz="1600" dirty="0"/>
              </a:p>
            </p:txBody>
          </p:sp>
        </mc:Choice>
        <mc:Fallback xmlns="">
          <p:sp>
            <p:nvSpPr>
              <p:cNvPr id="4" name="TextBox 3">
                <a:extLst>
                  <a:ext uri="{FF2B5EF4-FFF2-40B4-BE49-F238E27FC236}">
                    <a16:creationId xmlns:a16="http://schemas.microsoft.com/office/drawing/2014/main" id="{F05C2F3C-A393-9403-9750-712D17728592}"/>
                  </a:ext>
                </a:extLst>
              </p:cNvPr>
              <p:cNvSpPr txBox="1">
                <a:spLocks noRot="1" noChangeAspect="1" noMove="1" noResize="1" noEditPoints="1" noAdjustHandles="1" noChangeArrowheads="1" noChangeShapeType="1" noTextEdit="1"/>
              </p:cNvSpPr>
              <p:nvPr/>
            </p:nvSpPr>
            <p:spPr>
              <a:xfrm>
                <a:off x="6650394" y="1386785"/>
                <a:ext cx="5358104" cy="1996572"/>
              </a:xfrm>
              <a:prstGeom prst="rect">
                <a:avLst/>
              </a:prstGeom>
              <a:blipFill>
                <a:blip r:embed="rId3"/>
                <a:stretch>
                  <a:fillRect l="-1024" b="-28049"/>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90716216-C066-1652-A493-5F1E934A6000}"/>
              </a:ext>
            </a:extLst>
          </p:cNvPr>
          <p:cNvSpPr txBox="1"/>
          <p:nvPr/>
        </p:nvSpPr>
        <p:spPr>
          <a:xfrm>
            <a:off x="6650394" y="3529372"/>
            <a:ext cx="5358104" cy="464871"/>
          </a:xfrm>
          <a:prstGeom prst="rect">
            <a:avLst/>
          </a:prstGeom>
          <a:noFill/>
        </p:spPr>
        <p:txBody>
          <a:bodyPr wrap="square">
            <a:spAutoFit/>
          </a:bodyPr>
          <a:lstStyle/>
          <a:p>
            <a:pPr>
              <a:lnSpc>
                <a:spcPct val="150000"/>
              </a:lnSpc>
            </a:pPr>
            <a:r>
              <a:rPr lang="en-US" u="sng" dirty="0"/>
              <a:t>Result Interpretation:</a:t>
            </a:r>
            <a:endParaRPr lang="en-IN" u="sng" dirty="0"/>
          </a:p>
        </p:txBody>
      </p:sp>
      <p:sp>
        <p:nvSpPr>
          <p:cNvPr id="6" name="TextBox 5">
            <a:extLst>
              <a:ext uri="{FF2B5EF4-FFF2-40B4-BE49-F238E27FC236}">
                <a16:creationId xmlns:a16="http://schemas.microsoft.com/office/drawing/2014/main" id="{C2513033-CEA7-6177-B839-7F6ADB8F3568}"/>
              </a:ext>
            </a:extLst>
          </p:cNvPr>
          <p:cNvSpPr txBox="1"/>
          <p:nvPr/>
        </p:nvSpPr>
        <p:spPr>
          <a:xfrm>
            <a:off x="6650393" y="4140258"/>
            <a:ext cx="4910235" cy="166199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Based on the visualization, we can interpret the KNN regressor model has predicted that actual value is somewhat closer to the predicted value.</a:t>
            </a:r>
          </a:p>
          <a:p>
            <a:pPr algn="just"/>
            <a:endParaRPr lang="en-US" sz="1700" dirty="0"/>
          </a:p>
          <a:p>
            <a:pPr marL="285750" indent="-285750" algn="just">
              <a:buFont typeface="Arial" panose="020B0604020202020204" pitchFamily="34" charset="0"/>
              <a:buChar char="•"/>
            </a:pPr>
            <a:r>
              <a:rPr lang="en-US" sz="1700" dirty="0"/>
              <a:t>For short distance, 5 nearest neighbors was considered which can be represented as K=5</a:t>
            </a:r>
          </a:p>
        </p:txBody>
      </p:sp>
    </p:spTree>
    <p:extLst>
      <p:ext uri="{BB962C8B-B14F-4D97-AF65-F5344CB8AC3E}">
        <p14:creationId xmlns:p14="http://schemas.microsoft.com/office/powerpoint/2010/main" val="274483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882</Words>
  <Application>Microsoft Office PowerPoint</Application>
  <PresentationFormat>Widescreen</PresentationFormat>
  <Paragraphs>179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Computational Intelligence and Decision Making</vt:lpstr>
      <vt:lpstr>About the Task</vt:lpstr>
      <vt:lpstr>Libraries Used</vt:lpstr>
      <vt:lpstr>About Dataset</vt:lpstr>
      <vt:lpstr>Data Quality Test – Missing Value Imputation</vt:lpstr>
      <vt:lpstr>Feature Selection</vt:lpstr>
      <vt:lpstr>Correlation Analysis</vt:lpstr>
      <vt:lpstr>Data Distribution</vt:lpstr>
      <vt:lpstr>K-Nearest Neighbors</vt:lpstr>
      <vt:lpstr>Decision Tree Regressor</vt:lpstr>
      <vt:lpstr>Random Forest Regressor</vt:lpstr>
      <vt:lpstr>Evaluation Metrics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Methods Lab Work - 1</dc:title>
  <dc:creator>Suren Partheepan</dc:creator>
  <cp:lastModifiedBy>Suren Partheepan</cp:lastModifiedBy>
  <cp:revision>2</cp:revision>
  <dcterms:created xsi:type="dcterms:W3CDTF">2023-09-25T07:21:23Z</dcterms:created>
  <dcterms:modified xsi:type="dcterms:W3CDTF">2023-10-02T09:34:11Z</dcterms:modified>
</cp:coreProperties>
</file>