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</p:sldMasterIdLst>
  <p:notesMasterIdLst>
    <p:notesMasterId r:id="rId23"/>
  </p:notesMasterIdLst>
  <p:sldIdLst>
    <p:sldId id="275" r:id="rId8"/>
    <p:sldId id="257" r:id="rId9"/>
    <p:sldId id="258" r:id="rId10"/>
    <p:sldId id="259" r:id="rId11"/>
    <p:sldId id="260" r:id="rId12"/>
    <p:sldId id="261" r:id="rId13"/>
    <p:sldId id="262" r:id="rId14"/>
    <p:sldId id="277" r:id="rId15"/>
    <p:sldId id="276" r:id="rId16"/>
    <p:sldId id="278" r:id="rId17"/>
    <p:sldId id="268" r:id="rId18"/>
    <p:sldId id="280" r:id="rId19"/>
    <p:sldId id="273" r:id="rId20"/>
    <p:sldId id="279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84" name="PlaceHolder 4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buSzPct val="45000"/>
              <a:buFont typeface="StarSymbol"/>
              <a:buChar char=""/>
            </a:pPr>
            <a:r>
              <a:rPr lang="en-US" sz="1200">
                <a:latin typeface="Times New Roman"/>
              </a:rPr>
              <a:t>03/13/15</a:t>
            </a:r>
            <a:endParaRPr/>
          </a:p>
        </p:txBody>
      </p:sp>
      <p:sp>
        <p:nvSpPr>
          <p:cNvPr id="285" name="PlaceHolder 5"/>
          <p:cNvSpPr>
            <a:spLocks noGrp="1"/>
          </p:cNvSpPr>
          <p:nvPr>
            <p:ph type="ftr"/>
          </p:nvPr>
        </p:nvSpPr>
        <p:spPr>
          <a:xfrm>
            <a:off x="-360" y="8686800"/>
            <a:ext cx="2971800" cy="4572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286" name="PlaceHolder 6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buSzPct val="45000"/>
              <a:buFont typeface="StarSymbol"/>
              <a:buChar char=""/>
            </a:pPr>
            <a:fld id="{A6F223FB-606B-4ED0-BD3A-F1D3B2159207}" type="slidenum">
              <a:rPr lang="en-US" sz="12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90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fld id="{6FD5D0B7-49C6-4D0B-BB69-CE9A69605B3E}" type="datetime1">
              <a:rPr lang="en-US" altLang="en-US"/>
              <a:pPr/>
              <a:t>4/22/2015</a:t>
            </a:fld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669C30-B4E7-4783-9DAC-A9148CCA151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8493DE74-04BE-4B60-891B-319ECC74CFFB}" type="datetime1">
              <a:rPr lang="en-US" altLang="en-US" sz="1200"/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4/22/2015</a:t>
            </a:fld>
            <a:endParaRPr lang="en-US" altLang="en-US" sz="12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83493488-9A34-446E-A7FF-BA8D3B8F0B93}" type="slidenum">
              <a:rPr lang="en-US" altLang="en-US" sz="1200"/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908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8229600" cy="282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8229600" cy="282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8229600" cy="282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199" name="Picture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8229600" cy="282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8229600" cy="282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239" name="Picture 23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8229600" cy="282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279" name="Picture 27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280" name="Picture 27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3502"/>
      </p:ext>
    </p:extLst>
  </p:cSld>
  <p:clrMapOvr>
    <a:masterClrMapping/>
  </p:clrMapOvr>
  <p:transition spd="slow"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69742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760849"/>
      </p:ext>
    </p:extLst>
  </p:cSld>
  <p:clrMapOvr>
    <a:masterClrMapping/>
  </p:clrMapOvr>
  <p:transition spd="slow">
    <p:wip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21484"/>
      </p:ext>
    </p:extLst>
  </p:cSld>
  <p:clrMapOvr>
    <a:masterClrMapping/>
  </p:clrMapOvr>
  <p:transition spd="slow"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30357"/>
      </p:ext>
    </p:extLst>
  </p:cSld>
  <p:clrMapOvr>
    <a:masterClrMapping/>
  </p:clrMapOvr>
  <p:transition spd="slow">
    <p:wip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08417"/>
      </p:ext>
    </p:extLst>
  </p:cSld>
  <p:clrMapOvr>
    <a:masterClrMapping/>
  </p:clrMapOvr>
  <p:transition spd="slow">
    <p:wip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056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333702"/>
      </p:ext>
    </p:extLst>
  </p:cSld>
  <p:clrMapOvr>
    <a:masterClrMapping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715096"/>
      </p:ext>
    </p:extLst>
  </p:cSld>
  <p:clrMapOvr>
    <a:masterClrMapping/>
  </p:clrMapOvr>
  <p:transition spd="slow"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17312"/>
      </p:ext>
    </p:extLst>
  </p:cSld>
  <p:clrMapOvr>
    <a:masterClrMapping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524000"/>
            <a:ext cx="1971675" cy="4652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4000"/>
            <a:ext cx="5762625" cy="4652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402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105480"/>
            <a:ext cx="8229600" cy="7038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Documents and Settings\jessica.desai\Desktop\Picture3o3.jp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56600" cy="3967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8229600" cy="6098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en-IN" sz="3200" b="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en-US" sz="1200">
                <a:solidFill>
                  <a:srgbClr val="898989"/>
                </a:solidFill>
                <a:latin typeface="Times New Roman"/>
              </a:rPr>
              <a:t>03/13/15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DB813207-D6CA-4B50-A618-7A53F2A8D104}" type="slidenum">
              <a:rPr lang="en-US" sz="1200">
                <a:solidFill>
                  <a:srgbClr val="898989"/>
                </a:solidFill>
                <a:latin typeface="Times New Roman"/>
              </a:rPr>
              <a:t>‹#›</a:t>
            </a:fld>
            <a:endParaRPr/>
          </a:p>
        </p:txBody>
      </p:sp>
      <p:sp>
        <p:nvSpPr>
          <p:cNvPr id="43" name="Line 6"/>
          <p:cNvSpPr/>
          <p:nvPr/>
        </p:nvSpPr>
        <p:spPr>
          <a:xfrm>
            <a:off x="0" y="760320"/>
            <a:ext cx="9144000" cy="0"/>
          </a:xfrm>
          <a:prstGeom prst="line">
            <a:avLst/>
          </a:prstGeom>
          <a:ln w="25560">
            <a:solidFill>
              <a:srgbClr val="8064A2"/>
            </a:solidFill>
            <a:miter/>
          </a:ln>
        </p:spPr>
      </p:sp>
      <p:pic>
        <p:nvPicPr>
          <p:cNvPr id="44" name="Picture 3" descr="C:\Documents and Settings\jessica.desai\Desktop\thank you page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132600"/>
            <a:ext cx="9156600" cy="72540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C:\Documents and Settings\jessica.desai\Desktop\eitra logo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7581960" y="-95400"/>
            <a:ext cx="1506600" cy="987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en-US" sz="1200">
                <a:solidFill>
                  <a:srgbClr val="898989"/>
                </a:solidFill>
                <a:latin typeface="Times New Roman"/>
              </a:rPr>
              <a:t>03/13/15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EA5F8C63-B73B-458A-91E3-0E6822F5D4F4}" type="slidenum">
              <a:rPr lang="en-US" sz="1200">
                <a:solidFill>
                  <a:srgbClr val="898989"/>
                </a:solidFill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762120"/>
            <a:ext cx="9144000" cy="6095880"/>
          </a:xfrm>
          <a:prstGeom prst="rect">
            <a:avLst/>
          </a:prstGeom>
          <a:blipFill>
            <a:blip r:embed="rId14"/>
            <a:tile/>
          </a:blipFill>
          <a:ln w="3240">
            <a:solidFill>
              <a:srgbClr val="7F7F7F"/>
            </a:solidFill>
            <a:miter/>
          </a:ln>
        </p:spPr>
      </p:sp>
      <p:pic>
        <p:nvPicPr>
          <p:cNvPr id="120" name="Rectangl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-6480" y="-6480"/>
            <a:ext cx="9156960" cy="3970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 rot="16200000">
            <a:off x="4381560" y="-4381200"/>
            <a:ext cx="380880" cy="914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Picture 8" descr="C:\Users\hp\Desktop\21-june-09\Footer.jpg"/>
          <p:cNvPicPr/>
          <p:nvPr/>
        </p:nvPicPr>
        <p:blipFill>
          <a:blip r:embed="rId16"/>
          <a:stretch>
            <a:fillRect/>
          </a:stretch>
        </p:blipFill>
        <p:spPr>
          <a:xfrm>
            <a:off x="14400" y="6280200"/>
            <a:ext cx="9129600" cy="577800"/>
          </a:xfrm>
          <a:prstGeom prst="rect">
            <a:avLst/>
          </a:prstGeom>
          <a:ln>
            <a:noFill/>
          </a:ln>
        </p:spPr>
      </p:pic>
      <p:sp>
        <p:nvSpPr>
          <p:cNvPr id="123" name="Line 3"/>
          <p:cNvSpPr/>
          <p:nvPr/>
        </p:nvSpPr>
        <p:spPr>
          <a:xfrm>
            <a:off x="9144000" y="762120"/>
            <a:ext cx="0" cy="0"/>
          </a:xfrm>
          <a:prstGeom prst="line">
            <a:avLst/>
          </a:prstGeom>
          <a:ln w="9360">
            <a:solidFill>
              <a:srgbClr val="1F497D"/>
            </a:solidFill>
            <a:miter/>
          </a:ln>
        </p:spPr>
      </p:sp>
      <p:sp>
        <p:nvSpPr>
          <p:cNvPr id="124" name="Line 4"/>
          <p:cNvSpPr/>
          <p:nvPr/>
        </p:nvSpPr>
        <p:spPr>
          <a:xfrm>
            <a:off x="0" y="760320"/>
            <a:ext cx="9144000" cy="0"/>
          </a:xfrm>
          <a:prstGeom prst="line">
            <a:avLst/>
          </a:prstGeom>
          <a:ln w="19080">
            <a:solidFill>
              <a:srgbClr val="4A7EBB"/>
            </a:solidFill>
            <a:miter/>
          </a:ln>
        </p:spPr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Rectangl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-6480" y="-6480"/>
            <a:ext cx="9156960" cy="3970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 rot="16200000">
            <a:off x="4381560" y="-4381200"/>
            <a:ext cx="380880" cy="914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Picture 7" descr="C:\Users\hp\Desktop\21-june-09\Footer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280200"/>
            <a:ext cx="9144000" cy="577800"/>
          </a:xfrm>
          <a:prstGeom prst="rect">
            <a:avLst/>
          </a:prstGeom>
          <a:ln>
            <a:noFill/>
          </a:ln>
        </p:spPr>
      </p:pic>
      <p:sp>
        <p:nvSpPr>
          <p:cNvPr id="164" name="Line 2"/>
          <p:cNvSpPr/>
          <p:nvPr/>
        </p:nvSpPr>
        <p:spPr>
          <a:xfrm>
            <a:off x="0" y="760320"/>
            <a:ext cx="9144000" cy="0"/>
          </a:xfrm>
          <a:prstGeom prst="line">
            <a:avLst/>
          </a:prstGeom>
          <a:ln w="19080">
            <a:solidFill>
              <a:srgbClr val="4A7EBB"/>
            </a:solidFill>
            <a:miter/>
          </a:ln>
        </p:spPr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Rectangl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-6480" y="-6480"/>
            <a:ext cx="9156960" cy="39708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 rot="16200000">
            <a:off x="4381560" y="-4381200"/>
            <a:ext cx="380880" cy="914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3" name="Picture 7" descr="C:\Users\hp\Desktop\21-june-09\Footer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280200"/>
            <a:ext cx="9144000" cy="577800"/>
          </a:xfrm>
          <a:prstGeom prst="rect">
            <a:avLst/>
          </a:prstGeom>
          <a:ln>
            <a:noFill/>
          </a:ln>
        </p:spPr>
      </p:pic>
      <p:sp>
        <p:nvSpPr>
          <p:cNvPr id="204" name="Line 2"/>
          <p:cNvSpPr/>
          <p:nvPr/>
        </p:nvSpPr>
        <p:spPr>
          <a:xfrm>
            <a:off x="0" y="760320"/>
            <a:ext cx="9144000" cy="0"/>
          </a:xfrm>
          <a:prstGeom prst="line">
            <a:avLst/>
          </a:prstGeom>
          <a:ln w="19080">
            <a:solidFill>
              <a:srgbClr val="4A7EBB"/>
            </a:solidFill>
            <a:miter/>
          </a:ln>
        </p:spPr>
      </p:sp>
      <p:sp>
        <p:nvSpPr>
          <p:cNvPr id="205" name="PlaceHolder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Rectangl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-6480" y="-6480"/>
            <a:ext cx="9156960" cy="39708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 rot="16200000">
            <a:off x="4381560" y="-4381200"/>
            <a:ext cx="380880" cy="914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3" name="Picture 7" descr="C:\Users\hp\Desktop\21-june-09\Footer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280200"/>
            <a:ext cx="9144000" cy="577800"/>
          </a:xfrm>
          <a:prstGeom prst="rect">
            <a:avLst/>
          </a:prstGeom>
          <a:ln>
            <a:noFill/>
          </a:ln>
        </p:spPr>
      </p:pic>
      <p:sp>
        <p:nvSpPr>
          <p:cNvPr id="244" name="Line 2"/>
          <p:cNvSpPr/>
          <p:nvPr/>
        </p:nvSpPr>
        <p:spPr>
          <a:xfrm>
            <a:off x="0" y="760320"/>
            <a:ext cx="9144000" cy="0"/>
          </a:xfrm>
          <a:prstGeom prst="line">
            <a:avLst/>
          </a:prstGeom>
          <a:ln w="19080">
            <a:solidFill>
              <a:srgbClr val="4A7EBB"/>
            </a:solidFill>
            <a:miter/>
          </a:ln>
        </p:spPr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67024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19927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slow">
    <p:wipe/>
  </p:transition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sgarage.com/articles/what-is-zigbee-technology?page=3" TargetMode="External"/><Relationship Id="rId2" Type="http://schemas.openxmlformats.org/officeDocument/2006/relationships/hyperlink" Target="http://www.zigbee.org/what-is-zigbe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gi.com/products/wireless-wired-embedded-solutions/zigbee-rf-modules/xctu" TargetMode="External"/><Relationship Id="rId4" Type="http://schemas.openxmlformats.org/officeDocument/2006/relationships/hyperlink" Target="http://en.wikipedia.org/wiki/ZigBe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09093" y="920750"/>
            <a:ext cx="850005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IN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Wireless Status Display on the Classroom</a:t>
            </a:r>
            <a:endParaRPr lang="en-I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90989" y="3445098"/>
            <a:ext cx="5867400" cy="213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</a:pPr>
            <a:r>
              <a:rPr lang="en-IN" altLang="en-US" sz="2000" dirty="0" smtClean="0">
                <a:latin typeface="Tahoma" panose="020B0604030504040204" pitchFamily="34" charset="0"/>
              </a:rPr>
              <a:t>By Jagir Mehta</a:t>
            </a:r>
          </a:p>
          <a:p>
            <a:pPr algn="r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</a:pPr>
            <a:r>
              <a:rPr lang="en-IN" altLang="en-US" sz="2000" dirty="0" smtClean="0">
                <a:latin typeface="Tahoma" panose="020B0604030504040204" pitchFamily="34" charset="0"/>
              </a:rPr>
              <a:t>Ravi Patel</a:t>
            </a:r>
          </a:p>
          <a:p>
            <a:pPr algn="r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</a:pPr>
            <a:r>
              <a:rPr lang="en-IN" altLang="en-US" sz="2000" dirty="0" smtClean="0">
                <a:latin typeface="Tahoma" panose="020B0604030504040204" pitchFamily="34" charset="0"/>
              </a:rPr>
              <a:t>External Guide : Prerna Paliwal</a:t>
            </a:r>
          </a:p>
          <a:p>
            <a:pPr algn="r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</a:pPr>
            <a:endParaRPr lang="en-IN" altLang="en-US" sz="2000" dirty="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4752305"/>
            <a:ext cx="4127926" cy="19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30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031"/>
            <a:ext cx="565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</a:rPr>
              <a:t>Compression </a:t>
            </a: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6" y="824248"/>
            <a:ext cx="7362769" cy="52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1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72000" y="216000"/>
            <a:ext cx="504000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External User Interface</a:t>
            </a:r>
            <a:endParaRPr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44000" y="935999"/>
            <a:ext cx="8856000" cy="4511763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User Interface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The user interface will be a stand-by application where the user will be handling the inputs to the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Wireless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Display. It is here where the allocation of available resources as well as scheduling of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display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text will happen.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Hardware Interface :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The system has an LCD Display connected to the micro controller which reads and then displays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the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data transmitted by the Server. The Server has a Zig-Bee module attached with it to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communicate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with the wireless displays.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The Wireless status display system would be an LCD Display which would show messages to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indicate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the status e.g. lecture going in the class, availability of the class for another lecture, Date,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, Announcements  etc.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Software Interface: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The Software used will be a C# programmed Windows application capable of running on  Windows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	vista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</a:rPr>
              <a:t>and later.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7425"/>
            <a:ext cx="494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88642"/>
            <a:ext cx="9144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System will be used in various Institutes. In future we will add few more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functionality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 this project. Likewise Automatic update in schedule, we will put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Displays and connect it to a single server &amp; manage the schedule of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displays with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single server.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cost of implementation includes a onetime cost of Arduino board, Zig-Bee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 a LCD Display Board.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	In future this system can be expand as touch screen display and also two-way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display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 Display about announcement in-side the class.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90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0" y="144000"/>
            <a:ext cx="4968000" cy="486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144000" y="864000"/>
            <a:ext cx="8856000" cy="33822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Wireless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status display is used in any kind of Educational or Industrial firm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show the status of in side closed room without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interrupting it.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As well as to display announcement to particular class if it required.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This system is also used to manage resources like projectors, sound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-system, boards etc.</a:t>
            </a: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system also useful in hospitals to display for occupied devices, to show operation is on- going, to display which doctor is in the operation theater etc.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sz="2000" dirty="0"/>
          </a:p>
          <a:p>
            <a:endParaRPr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910"/>
            <a:ext cx="564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</a:rPr>
              <a:t>References</a:t>
            </a: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5000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http://www.zigbee.org/what-is-zigbee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www.engineersgarage.com/articles/what-is-zigbee-technology?page=3</a:t>
            </a:r>
            <a:endParaRPr lang="en-GB" dirty="0" smtClean="0"/>
          </a:p>
          <a:p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en.wikipedia.org/wiki/ZigBee</a:t>
            </a:r>
            <a:endParaRPr lang="en-GB" dirty="0" smtClean="0"/>
          </a:p>
          <a:p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www.digi.com/products/wireless-wired-embedded-solutions/zigbee-rf-modules/xctu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383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088000" y="2376000"/>
            <a:ext cx="5328000" cy="760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IN" sz="4400" b="1" dirty="0">
                <a:solidFill>
                  <a:srgbClr val="000099"/>
                </a:solidFill>
                <a:latin typeface="Times New Roman"/>
              </a:rPr>
              <a:t>THANK YOU...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0" y="152280"/>
            <a:ext cx="8229600" cy="609840"/>
          </a:xfrm>
          <a:prstGeom prst="rect">
            <a:avLst/>
          </a:prstGeom>
        </p:spPr>
        <p:txBody>
          <a:bodyPr anchor="ctr"/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-1" y="837720"/>
            <a:ext cx="5447763" cy="528804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chemeClr val="accent1">
                    <a:lumMod val="75000"/>
                  </a:schemeClr>
                </a:solidFill>
                <a:latin typeface="Arial"/>
                <a:ea typeface="Times New Roman"/>
              </a:rPr>
              <a:t>System Overview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Times New Roman"/>
              </a:rPr>
              <a:t>System Block Diagram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Software GUI Diagrams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ZigBee </a:t>
            </a: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as communication </a:t>
            </a: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media</a:t>
            </a:r>
            <a:endParaRPr sz="26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chemeClr val="accent1">
                    <a:lumMod val="75000"/>
                  </a:schemeClr>
                </a:solidFill>
                <a:latin typeface="Arial"/>
                <a:ea typeface="Times New Roman"/>
              </a:rPr>
              <a:t>External </a:t>
            </a:r>
            <a:r>
              <a:rPr lang="en-GB" sz="260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Times New Roman"/>
              </a:rPr>
              <a:t>Interface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chemeClr val="accent1">
                    <a:lumMod val="75000"/>
                  </a:schemeClr>
                </a:solidFill>
                <a:latin typeface="Arial"/>
                <a:ea typeface="Times New Roman"/>
              </a:rPr>
              <a:t>Applications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chemeClr val="accent1">
                    <a:lumMod val="75000"/>
                  </a:schemeClr>
                </a:solidFill>
                <a:latin typeface="Arial"/>
                <a:ea typeface="Times New Roman"/>
              </a:rPr>
              <a:t>References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91" name="CustomShape 3"/>
          <p:cNvSpPr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/>
            <a:fld id="{2D971684-E1F4-4E8C-A823-1ACCE5B270B9}" type="slidenum">
              <a:rPr lang="en-US" sz="1200">
                <a:solidFill>
                  <a:srgbClr val="898989"/>
                </a:solidFill>
                <a:latin typeface="Times New Roman"/>
              </a:rPr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0" y="152280"/>
            <a:ext cx="8229600" cy="609840"/>
          </a:xfrm>
          <a:prstGeom prst="rect">
            <a:avLst/>
          </a:prstGeom>
        </p:spPr>
        <p:txBody>
          <a:bodyPr anchor="ctr"/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System Overview</a:t>
            </a:r>
            <a:endParaRPr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/>
            <a:fld id="{C3CB1FD4-20D0-45EA-A7D7-656E5234A0D4}" type="slidenum">
              <a:rPr lang="en-US" sz="1200">
                <a:solidFill>
                  <a:srgbClr val="898989"/>
                </a:solidFill>
                <a:latin typeface="Times New Roman"/>
              </a:rPr>
              <a:t>3</a:t>
            </a:fld>
            <a:endParaRPr/>
          </a:p>
        </p:txBody>
      </p:sp>
      <p:sp>
        <p:nvSpPr>
          <p:cNvPr id="294" name="TextShape 3"/>
          <p:cNvSpPr txBox="1"/>
          <p:nvPr/>
        </p:nvSpPr>
        <p:spPr>
          <a:xfrm>
            <a:off x="144000" y="864000"/>
            <a:ext cx="8856000" cy="5857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	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The overview generally consists of the purpose, objective and benefits of the Wireless status display outside the class room.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	To display status of the class room outside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it, We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will create a stand-by Application that will keep Database of schedule of everyday. This Application will send this data via Zig-bee to the LCD Display which is wired connected to the Development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Board.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	This system is Beneficial as it manages available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projectors, sound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system &amp; free class rooms in an efficient way. 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	This project uses an Arduino Development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Board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which receives message coming from server via Zig-bee &amp; passes it serially to LCD display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. And It changes message after some time to follow schedule of whole day.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0" y="152280"/>
            <a:ext cx="8229600" cy="609840"/>
          </a:xfrm>
          <a:prstGeom prst="rect">
            <a:avLst/>
          </a:prstGeom>
        </p:spPr>
        <p:txBody>
          <a:bodyPr anchor="ctr"/>
          <a:lstStyle/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System Block Diagram</a:t>
            </a:r>
            <a:endParaRPr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/>
            <a:fld id="{3E3E8495-1935-4565-94DF-DBF78341B305}" type="slidenum">
              <a:rPr lang="en-US" sz="1200">
                <a:solidFill>
                  <a:srgbClr val="898989"/>
                </a:solidFill>
                <a:latin typeface="Times New Roman"/>
              </a:rPr>
              <a:t>4</a:t>
            </a:fld>
            <a:endParaRPr/>
          </a:p>
        </p:txBody>
      </p:sp>
      <p:sp>
        <p:nvSpPr>
          <p:cNvPr id="297" name="TextShape 3"/>
          <p:cNvSpPr txBox="1"/>
          <p:nvPr/>
        </p:nvSpPr>
        <p:spPr>
          <a:xfrm>
            <a:off x="144000" y="936000"/>
            <a:ext cx="871200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6" y="762120"/>
            <a:ext cx="5410747" cy="520437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2"/>
          <p:cNvSpPr txBox="1"/>
          <p:nvPr/>
        </p:nvSpPr>
        <p:spPr>
          <a:xfrm>
            <a:off x="72000" y="864000"/>
            <a:ext cx="446400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1" name="Picture 300"/>
          <p:cNvPicPr/>
          <p:nvPr/>
        </p:nvPicPr>
        <p:blipFill>
          <a:blip r:embed="rId2"/>
          <a:stretch>
            <a:fillRect/>
          </a:stretch>
        </p:blipFill>
        <p:spPr>
          <a:xfrm>
            <a:off x="3053520" y="864000"/>
            <a:ext cx="5730480" cy="5040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000" y="154546"/>
            <a:ext cx="24136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GUI Blocks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08000" y="864000"/>
            <a:ext cx="7056000" cy="51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302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792000"/>
            <a:ext cx="8064000" cy="51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426"/>
            <a:ext cx="605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</a:rPr>
              <a:t>ZigBee as Communication media</a:t>
            </a: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7127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What is ZigBee ???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ZigBee is the wireless language that everyday devices use to connect to one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another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ZigBee is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specification for small, low power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radios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based on IEEE 802.15.4 –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2003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Wireless Personal Area Networks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standard.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The main applications for 802.15.4 are aimed at control and monitoring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applications.</a:t>
            </a:r>
          </a:p>
          <a:p>
            <a:r>
              <a:rPr lang="en-GB" dirty="0"/>
              <a:t> </a:t>
            </a: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7" y="3237784"/>
            <a:ext cx="2743205" cy="27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0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7575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ow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Ultra-low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power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consumption(Key feature)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Cheap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and easy 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Flexible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and extendable 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Integrated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intelligence for network set-up and message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The three RF bands have different data rates: 20, 40 and 250 kbps (with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increasing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frequency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 an open area, a range of over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100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metres can typically be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achieved,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In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 building, a range of 30 metres can typically be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achieved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1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</a:rPr>
              <a:t>Features of ZigBee</a:t>
            </a: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63" y="3439897"/>
            <a:ext cx="4316101" cy="26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33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Tahom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84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DejaVu Sans</vt:lpstr>
      <vt:lpstr>Droid Sans Fallback</vt:lpstr>
      <vt:lpstr>StarSymbol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Jagir_Mehta</dc:creator>
  <cp:lastModifiedBy>Jagir Mehta</cp:lastModifiedBy>
  <cp:revision>26</cp:revision>
  <dcterms:modified xsi:type="dcterms:W3CDTF">2015-04-22T10:44:07Z</dcterms:modified>
</cp:coreProperties>
</file>