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7556500" cy="10693400"/>
  <p:notesSz cx="6858000" cy="9144000"/>
  <p:embeddedFontLst>
    <p:embeddedFont>
      <p:font typeface="Now Bold" charset="1" panose="00000800000000000000"/>
      <p:regular r:id="rId7"/>
    </p:embeddedFont>
    <p:embeddedFont>
      <p:font typeface="Now Heavy" charset="1" panose="00000A00000000000000"/>
      <p:regular r:id="rId8"/>
    </p:embeddedFont>
    <p:embeddedFont>
      <p:font typeface="Now" charset="1" panose="00000500000000000000"/>
      <p:regular r:id="rId9"/>
    </p:embeddedFont>
    <p:embeddedFont>
      <p:font typeface="Lato" charset="1" panose="020F0502020204030203"/>
      <p:regular r:id="rId10"/>
    </p:embeddedFont>
    <p:embeddedFont>
      <p:font typeface="Lato Bold" charset="1" panose="020F0502020204030203"/>
      <p:regular r:id="rId11"/>
    </p:embeddedFont>
    <p:embeddedFont>
      <p:font typeface="Aileron" charset="1" panose="00000500000000000000"/>
      <p:regular r:id="rId12"/>
    </p:embeddedFont>
    <p:embeddedFont>
      <p:font typeface="Aileron Bold" charset="1" panose="000008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1575" y="-189048"/>
            <a:ext cx="3048104" cy="11160198"/>
            <a:chOff x="0" y="0"/>
            <a:chExt cx="1092371" cy="3999563"/>
          </a:xfrm>
        </p:grpSpPr>
        <p:sp>
          <p:nvSpPr>
            <p:cNvPr name="Freeform 3" id="3"/>
            <p:cNvSpPr/>
            <p:nvPr/>
          </p:nvSpPr>
          <p:spPr>
            <a:xfrm flipH="false" flipV="false" rot="0">
              <a:off x="0" y="0"/>
              <a:ext cx="1092372" cy="3999563"/>
            </a:xfrm>
            <a:custGeom>
              <a:avLst/>
              <a:gdLst/>
              <a:ahLst/>
              <a:cxnLst/>
              <a:rect r="r" b="b" t="t" l="l"/>
              <a:pathLst>
                <a:path h="3999563" w="1092372">
                  <a:moveTo>
                    <a:pt x="0" y="0"/>
                  </a:moveTo>
                  <a:lnTo>
                    <a:pt x="1092372" y="0"/>
                  </a:lnTo>
                  <a:lnTo>
                    <a:pt x="1092372" y="3999563"/>
                  </a:lnTo>
                  <a:lnTo>
                    <a:pt x="0" y="3999563"/>
                  </a:lnTo>
                  <a:close/>
                </a:path>
              </a:pathLst>
            </a:custGeom>
            <a:solidFill>
              <a:srgbClr val="163853"/>
            </a:solidFill>
            <a:ln cap="sq">
              <a:noFill/>
              <a:prstDash val="solid"/>
              <a:miter/>
            </a:ln>
          </p:spPr>
        </p:sp>
        <p:sp>
          <p:nvSpPr>
            <p:cNvPr name="TextBox 4" id="4"/>
            <p:cNvSpPr txBox="true"/>
            <p:nvPr/>
          </p:nvSpPr>
          <p:spPr>
            <a:xfrm>
              <a:off x="0" y="-28575"/>
              <a:ext cx="1092371" cy="4028138"/>
            </a:xfrm>
            <a:prstGeom prst="rect">
              <a:avLst/>
            </a:prstGeom>
          </p:spPr>
          <p:txBody>
            <a:bodyPr anchor="ctr" rtlCol="false" tIns="50800" lIns="50800" bIns="50800" rIns="50800"/>
            <a:lstStyle/>
            <a:p>
              <a:pPr algn="ctr" marL="0" indent="0" lvl="0">
                <a:lnSpc>
                  <a:spcPts val="1617"/>
                </a:lnSpc>
                <a:spcBef>
                  <a:spcPct val="0"/>
                </a:spcBef>
              </a:pPr>
            </a:p>
          </p:txBody>
        </p:sp>
      </p:grpSp>
      <p:sp>
        <p:nvSpPr>
          <p:cNvPr name="AutoShape 5" id="5"/>
          <p:cNvSpPr/>
          <p:nvPr/>
        </p:nvSpPr>
        <p:spPr>
          <a:xfrm>
            <a:off x="3158167" y="1644334"/>
            <a:ext cx="621833" cy="0"/>
          </a:xfrm>
          <a:prstGeom prst="line">
            <a:avLst/>
          </a:prstGeom>
          <a:ln cap="flat" w="38100">
            <a:solidFill>
              <a:srgbClr val="163853"/>
            </a:solidFill>
            <a:prstDash val="solid"/>
            <a:headEnd type="none" len="sm" w="sm"/>
            <a:tailEnd type="none" len="sm" w="sm"/>
          </a:ln>
        </p:spPr>
      </p:sp>
      <p:grpSp>
        <p:nvGrpSpPr>
          <p:cNvPr name="Group 6" id="6"/>
          <p:cNvGrpSpPr/>
          <p:nvPr/>
        </p:nvGrpSpPr>
        <p:grpSpPr>
          <a:xfrm rot="0">
            <a:off x="446723" y="422162"/>
            <a:ext cx="1650351" cy="165035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57150"/>
              <a:ext cx="660400" cy="679450"/>
            </a:xfrm>
            <a:prstGeom prst="rect">
              <a:avLst/>
            </a:prstGeom>
          </p:spPr>
          <p:txBody>
            <a:bodyPr anchor="ctr" rtlCol="false" tIns="50800" lIns="50800" bIns="50800" rIns="50800"/>
            <a:lstStyle/>
            <a:p>
              <a:pPr algn="ctr">
                <a:lnSpc>
                  <a:spcPts val="1399"/>
                </a:lnSpc>
              </a:pPr>
            </a:p>
          </p:txBody>
        </p:sp>
      </p:grpSp>
      <p:grpSp>
        <p:nvGrpSpPr>
          <p:cNvPr name="Group 9" id="9"/>
          <p:cNvGrpSpPr/>
          <p:nvPr/>
        </p:nvGrpSpPr>
        <p:grpSpPr>
          <a:xfrm rot="0">
            <a:off x="502587" y="478029"/>
            <a:ext cx="1538624" cy="1538617"/>
            <a:chOff x="0" y="0"/>
            <a:chExt cx="6350000" cy="6349975"/>
          </a:xfrm>
        </p:grpSpPr>
        <p:sp>
          <p:nvSpPr>
            <p:cNvPr name="Freeform 10" id="10"/>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0" t="-5221" r="0" b="-5221"/>
              </a:stretch>
            </a:blipFill>
          </p:spPr>
        </p:sp>
      </p:grpSp>
      <p:sp>
        <p:nvSpPr>
          <p:cNvPr name="Freeform 11" id="11"/>
          <p:cNvSpPr/>
          <p:nvPr/>
        </p:nvSpPr>
        <p:spPr>
          <a:xfrm flipH="false" flipV="false" rot="0">
            <a:off x="409601" y="2948509"/>
            <a:ext cx="125210" cy="135994"/>
          </a:xfrm>
          <a:custGeom>
            <a:avLst/>
            <a:gdLst/>
            <a:ahLst/>
            <a:cxnLst/>
            <a:rect r="r" b="b" t="t" l="l"/>
            <a:pathLst>
              <a:path h="135994" w="125210">
                <a:moveTo>
                  <a:pt x="0" y="0"/>
                </a:moveTo>
                <a:lnTo>
                  <a:pt x="125211" y="0"/>
                </a:lnTo>
                <a:lnTo>
                  <a:pt x="125211" y="135993"/>
                </a:lnTo>
                <a:lnTo>
                  <a:pt x="0" y="135993"/>
                </a:lnTo>
                <a:lnTo>
                  <a:pt x="0" y="0"/>
                </a:lnTo>
                <a:close/>
              </a:path>
            </a:pathLst>
          </a:custGeom>
          <a:blipFill>
            <a:blip r:embed="rId3">
              <a:extLst>
                <a:ext uri="{96DAC541-7B7A-43D3-8B79-37D633B846F1}">
                  <asvg:svgBlip xmlns:asvg="http://schemas.microsoft.com/office/drawing/2016/SVG/main" r:embed="rId4"/>
                </a:ext>
              </a:extLst>
            </a:blip>
            <a:stretch>
              <a:fillRect l="-22951" t="0" r="0" b="-13202"/>
            </a:stretch>
          </a:blipFill>
        </p:spPr>
      </p:sp>
      <p:sp>
        <p:nvSpPr>
          <p:cNvPr name="Freeform 12" id="12"/>
          <p:cNvSpPr/>
          <p:nvPr/>
        </p:nvSpPr>
        <p:spPr>
          <a:xfrm flipH="false" flipV="false" rot="0">
            <a:off x="405416" y="3293192"/>
            <a:ext cx="129395" cy="92795"/>
          </a:xfrm>
          <a:custGeom>
            <a:avLst/>
            <a:gdLst/>
            <a:ahLst/>
            <a:cxnLst/>
            <a:rect r="r" b="b" t="t" l="l"/>
            <a:pathLst>
              <a:path h="92795" w="129395">
                <a:moveTo>
                  <a:pt x="0" y="0"/>
                </a:moveTo>
                <a:lnTo>
                  <a:pt x="129396" y="0"/>
                </a:lnTo>
                <a:lnTo>
                  <a:pt x="129396" y="92795"/>
                </a:lnTo>
                <a:lnTo>
                  <a:pt x="0" y="9279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421314" y="3633637"/>
            <a:ext cx="105762" cy="162269"/>
          </a:xfrm>
          <a:custGeom>
            <a:avLst/>
            <a:gdLst/>
            <a:ahLst/>
            <a:cxnLst/>
            <a:rect r="r" b="b" t="t" l="l"/>
            <a:pathLst>
              <a:path h="162269" w="105762">
                <a:moveTo>
                  <a:pt x="0" y="0"/>
                </a:moveTo>
                <a:lnTo>
                  <a:pt x="105762" y="0"/>
                </a:lnTo>
                <a:lnTo>
                  <a:pt x="105762" y="162269"/>
                </a:lnTo>
                <a:lnTo>
                  <a:pt x="0" y="1622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415784" y="2781599"/>
            <a:ext cx="1808280" cy="88079"/>
            <a:chOff x="0" y="0"/>
            <a:chExt cx="11733051" cy="571500"/>
          </a:xfrm>
        </p:grpSpPr>
        <p:sp>
          <p:nvSpPr>
            <p:cNvPr name="Freeform 15" id="15"/>
            <p:cNvSpPr/>
            <p:nvPr/>
          </p:nvSpPr>
          <p:spPr>
            <a:xfrm flipH="false" flipV="false" rot="0">
              <a:off x="0" y="255270"/>
              <a:ext cx="11733051" cy="69850"/>
            </a:xfrm>
            <a:custGeom>
              <a:avLst/>
              <a:gdLst/>
              <a:ahLst/>
              <a:cxnLst/>
              <a:rect r="r" b="b" t="t" l="l"/>
              <a:pathLst>
                <a:path h="69850" w="11733051">
                  <a:moveTo>
                    <a:pt x="11442221" y="0"/>
                  </a:moveTo>
                  <a:lnTo>
                    <a:pt x="0" y="0"/>
                  </a:lnTo>
                  <a:lnTo>
                    <a:pt x="0" y="69850"/>
                  </a:lnTo>
                  <a:lnTo>
                    <a:pt x="11733051" y="69850"/>
                  </a:lnTo>
                  <a:lnTo>
                    <a:pt x="11733051" y="0"/>
                  </a:lnTo>
                  <a:close/>
                </a:path>
              </a:pathLst>
            </a:custGeom>
            <a:solidFill>
              <a:srgbClr val="FFFFFF"/>
            </a:solidFill>
          </p:spPr>
        </p:sp>
      </p:grpSp>
      <p:sp>
        <p:nvSpPr>
          <p:cNvPr name="Freeform 16" id="16"/>
          <p:cNvSpPr/>
          <p:nvPr/>
        </p:nvSpPr>
        <p:spPr>
          <a:xfrm flipH="false" flipV="false" rot="0">
            <a:off x="407855" y="3981736"/>
            <a:ext cx="129395" cy="131669"/>
          </a:xfrm>
          <a:custGeom>
            <a:avLst/>
            <a:gdLst/>
            <a:ahLst/>
            <a:cxnLst/>
            <a:rect r="r" b="b" t="t" l="l"/>
            <a:pathLst>
              <a:path h="131669" w="129395">
                <a:moveTo>
                  <a:pt x="0" y="0"/>
                </a:moveTo>
                <a:lnTo>
                  <a:pt x="129395" y="0"/>
                </a:lnTo>
                <a:lnTo>
                  <a:pt x="129395" y="131670"/>
                </a:lnTo>
                <a:lnTo>
                  <a:pt x="0" y="1316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7" id="17"/>
          <p:cNvGrpSpPr/>
          <p:nvPr/>
        </p:nvGrpSpPr>
        <p:grpSpPr>
          <a:xfrm rot="0">
            <a:off x="410254" y="4446781"/>
            <a:ext cx="1813810" cy="319219"/>
            <a:chOff x="0" y="0"/>
            <a:chExt cx="2418413" cy="425625"/>
          </a:xfrm>
        </p:grpSpPr>
        <p:sp>
          <p:nvSpPr>
            <p:cNvPr name="TextBox 18" id="18"/>
            <p:cNvSpPr txBox="true"/>
            <p:nvPr/>
          </p:nvSpPr>
          <p:spPr>
            <a:xfrm rot="0">
              <a:off x="0" y="-28575"/>
              <a:ext cx="2411040" cy="311362"/>
            </a:xfrm>
            <a:prstGeom prst="rect">
              <a:avLst/>
            </a:prstGeom>
          </p:spPr>
          <p:txBody>
            <a:bodyPr anchor="t" rtlCol="false" tIns="0" lIns="0" bIns="0" rIns="0">
              <a:spAutoFit/>
            </a:bodyPr>
            <a:lstStyle/>
            <a:p>
              <a:pPr algn="l">
                <a:lnSpc>
                  <a:spcPts val="1959"/>
                </a:lnSpc>
              </a:pPr>
              <a:r>
                <a:rPr lang="en-US" b="true" sz="1400" spc="166">
                  <a:solidFill>
                    <a:srgbClr val="FFFFFF"/>
                  </a:solidFill>
                  <a:latin typeface="Now Bold"/>
                  <a:ea typeface="Now Bold"/>
                  <a:cs typeface="Now Bold"/>
                  <a:sym typeface="Now Bold"/>
                </a:rPr>
                <a:t>EDUCATION</a:t>
              </a:r>
            </a:p>
          </p:txBody>
        </p:sp>
        <p:grpSp>
          <p:nvGrpSpPr>
            <p:cNvPr name="Group 19" id="19"/>
            <p:cNvGrpSpPr/>
            <p:nvPr/>
          </p:nvGrpSpPr>
          <p:grpSpPr>
            <a:xfrm rot="0">
              <a:off x="7373" y="308187"/>
              <a:ext cx="2411040" cy="117438"/>
              <a:chOff x="0" y="0"/>
              <a:chExt cx="11733051" cy="571500"/>
            </a:xfrm>
          </p:grpSpPr>
          <p:sp>
            <p:nvSpPr>
              <p:cNvPr name="Freeform 20" id="20"/>
              <p:cNvSpPr/>
              <p:nvPr/>
            </p:nvSpPr>
            <p:spPr>
              <a:xfrm flipH="false" flipV="false" rot="0">
                <a:off x="0" y="255270"/>
                <a:ext cx="11733051" cy="69850"/>
              </a:xfrm>
              <a:custGeom>
                <a:avLst/>
                <a:gdLst/>
                <a:ahLst/>
                <a:cxnLst/>
                <a:rect r="r" b="b" t="t" l="l"/>
                <a:pathLst>
                  <a:path h="69850" w="11733051">
                    <a:moveTo>
                      <a:pt x="11442221" y="0"/>
                    </a:moveTo>
                    <a:lnTo>
                      <a:pt x="0" y="0"/>
                    </a:lnTo>
                    <a:lnTo>
                      <a:pt x="0" y="69850"/>
                    </a:lnTo>
                    <a:lnTo>
                      <a:pt x="11733051" y="69850"/>
                    </a:lnTo>
                    <a:lnTo>
                      <a:pt x="11733051" y="0"/>
                    </a:lnTo>
                    <a:close/>
                  </a:path>
                </a:pathLst>
              </a:custGeom>
              <a:solidFill>
                <a:srgbClr val="FFFFFF"/>
              </a:solidFill>
            </p:spPr>
          </p:sp>
        </p:grpSp>
      </p:grpSp>
      <p:grpSp>
        <p:nvGrpSpPr>
          <p:cNvPr name="Group 21" id="21"/>
          <p:cNvGrpSpPr/>
          <p:nvPr/>
        </p:nvGrpSpPr>
        <p:grpSpPr>
          <a:xfrm rot="0">
            <a:off x="410946" y="7216335"/>
            <a:ext cx="1808280" cy="88079"/>
            <a:chOff x="0" y="0"/>
            <a:chExt cx="11733051" cy="571500"/>
          </a:xfrm>
        </p:grpSpPr>
        <p:sp>
          <p:nvSpPr>
            <p:cNvPr name="Freeform 22" id="22"/>
            <p:cNvSpPr/>
            <p:nvPr/>
          </p:nvSpPr>
          <p:spPr>
            <a:xfrm flipH="false" flipV="false" rot="0">
              <a:off x="0" y="255270"/>
              <a:ext cx="11733051" cy="69850"/>
            </a:xfrm>
            <a:custGeom>
              <a:avLst/>
              <a:gdLst/>
              <a:ahLst/>
              <a:cxnLst/>
              <a:rect r="r" b="b" t="t" l="l"/>
              <a:pathLst>
                <a:path h="69850" w="11733051">
                  <a:moveTo>
                    <a:pt x="11442221" y="0"/>
                  </a:moveTo>
                  <a:lnTo>
                    <a:pt x="0" y="0"/>
                  </a:lnTo>
                  <a:lnTo>
                    <a:pt x="0" y="69850"/>
                  </a:lnTo>
                  <a:lnTo>
                    <a:pt x="11733051" y="69850"/>
                  </a:lnTo>
                  <a:lnTo>
                    <a:pt x="11733051" y="0"/>
                  </a:lnTo>
                  <a:close/>
                </a:path>
              </a:pathLst>
            </a:custGeom>
            <a:solidFill>
              <a:srgbClr val="FFFFFF"/>
            </a:solidFill>
          </p:spPr>
        </p:sp>
      </p:grpSp>
      <p:grpSp>
        <p:nvGrpSpPr>
          <p:cNvPr name="Group 23" id="23"/>
          <p:cNvGrpSpPr/>
          <p:nvPr/>
        </p:nvGrpSpPr>
        <p:grpSpPr>
          <a:xfrm rot="0">
            <a:off x="388547" y="9451984"/>
            <a:ext cx="1808280" cy="88079"/>
            <a:chOff x="0" y="0"/>
            <a:chExt cx="11733051" cy="571500"/>
          </a:xfrm>
        </p:grpSpPr>
        <p:sp>
          <p:nvSpPr>
            <p:cNvPr name="Freeform 24" id="24"/>
            <p:cNvSpPr/>
            <p:nvPr/>
          </p:nvSpPr>
          <p:spPr>
            <a:xfrm flipH="false" flipV="false" rot="0">
              <a:off x="0" y="255270"/>
              <a:ext cx="11733051" cy="69850"/>
            </a:xfrm>
            <a:custGeom>
              <a:avLst/>
              <a:gdLst/>
              <a:ahLst/>
              <a:cxnLst/>
              <a:rect r="r" b="b" t="t" l="l"/>
              <a:pathLst>
                <a:path h="69850" w="11733051">
                  <a:moveTo>
                    <a:pt x="11442221" y="0"/>
                  </a:moveTo>
                  <a:lnTo>
                    <a:pt x="0" y="0"/>
                  </a:lnTo>
                  <a:lnTo>
                    <a:pt x="0" y="69850"/>
                  </a:lnTo>
                  <a:lnTo>
                    <a:pt x="11733051" y="69850"/>
                  </a:lnTo>
                  <a:lnTo>
                    <a:pt x="11733051" y="0"/>
                  </a:lnTo>
                  <a:close/>
                </a:path>
              </a:pathLst>
            </a:custGeom>
            <a:solidFill>
              <a:srgbClr val="FFFFFF"/>
            </a:solidFill>
          </p:spPr>
        </p:sp>
      </p:grpSp>
      <p:grpSp>
        <p:nvGrpSpPr>
          <p:cNvPr name="Group 25" id="25"/>
          <p:cNvGrpSpPr/>
          <p:nvPr/>
        </p:nvGrpSpPr>
        <p:grpSpPr>
          <a:xfrm rot="0">
            <a:off x="2842809" y="4489334"/>
            <a:ext cx="4424661" cy="88079"/>
            <a:chOff x="0" y="0"/>
            <a:chExt cx="28709476" cy="571500"/>
          </a:xfrm>
        </p:grpSpPr>
        <p:sp>
          <p:nvSpPr>
            <p:cNvPr name="Freeform 26" id="26"/>
            <p:cNvSpPr/>
            <p:nvPr/>
          </p:nvSpPr>
          <p:spPr>
            <a:xfrm flipH="false" flipV="false" rot="0">
              <a:off x="0" y="255270"/>
              <a:ext cx="28709476" cy="69850"/>
            </a:xfrm>
            <a:custGeom>
              <a:avLst/>
              <a:gdLst/>
              <a:ahLst/>
              <a:cxnLst/>
              <a:rect r="r" b="b" t="t" l="l"/>
              <a:pathLst>
                <a:path h="69850" w="28709476">
                  <a:moveTo>
                    <a:pt x="28418647" y="0"/>
                  </a:moveTo>
                  <a:lnTo>
                    <a:pt x="0" y="0"/>
                  </a:lnTo>
                  <a:lnTo>
                    <a:pt x="0" y="69850"/>
                  </a:lnTo>
                  <a:lnTo>
                    <a:pt x="28709476" y="69850"/>
                  </a:lnTo>
                  <a:lnTo>
                    <a:pt x="28709476" y="0"/>
                  </a:lnTo>
                  <a:close/>
                </a:path>
              </a:pathLst>
            </a:custGeom>
            <a:solidFill>
              <a:srgbClr val="163853"/>
            </a:solidFill>
          </p:spPr>
        </p:sp>
      </p:grpSp>
      <p:grpSp>
        <p:nvGrpSpPr>
          <p:cNvPr name="Group 27" id="27"/>
          <p:cNvGrpSpPr/>
          <p:nvPr/>
        </p:nvGrpSpPr>
        <p:grpSpPr>
          <a:xfrm rot="0">
            <a:off x="2885876" y="9420458"/>
            <a:ext cx="4413505" cy="88079"/>
            <a:chOff x="0" y="0"/>
            <a:chExt cx="28637093" cy="571500"/>
          </a:xfrm>
        </p:grpSpPr>
        <p:sp>
          <p:nvSpPr>
            <p:cNvPr name="Freeform 28" id="28"/>
            <p:cNvSpPr/>
            <p:nvPr/>
          </p:nvSpPr>
          <p:spPr>
            <a:xfrm flipH="false" flipV="false" rot="0">
              <a:off x="0" y="255270"/>
              <a:ext cx="28637092" cy="69850"/>
            </a:xfrm>
            <a:custGeom>
              <a:avLst/>
              <a:gdLst/>
              <a:ahLst/>
              <a:cxnLst/>
              <a:rect r="r" b="b" t="t" l="l"/>
              <a:pathLst>
                <a:path h="69850" w="28637092">
                  <a:moveTo>
                    <a:pt x="28346264" y="0"/>
                  </a:moveTo>
                  <a:lnTo>
                    <a:pt x="0" y="0"/>
                  </a:lnTo>
                  <a:lnTo>
                    <a:pt x="0" y="69850"/>
                  </a:lnTo>
                  <a:lnTo>
                    <a:pt x="28637092" y="69850"/>
                  </a:lnTo>
                  <a:lnTo>
                    <a:pt x="28637092" y="0"/>
                  </a:lnTo>
                  <a:close/>
                </a:path>
              </a:pathLst>
            </a:custGeom>
            <a:solidFill>
              <a:srgbClr val="163853"/>
            </a:solidFill>
          </p:spPr>
        </p:sp>
      </p:grpSp>
      <p:grpSp>
        <p:nvGrpSpPr>
          <p:cNvPr name="Group 29" id="29"/>
          <p:cNvGrpSpPr/>
          <p:nvPr/>
        </p:nvGrpSpPr>
        <p:grpSpPr>
          <a:xfrm rot="0">
            <a:off x="2863565" y="2781534"/>
            <a:ext cx="4413505" cy="88079"/>
            <a:chOff x="0" y="0"/>
            <a:chExt cx="28637093" cy="571500"/>
          </a:xfrm>
        </p:grpSpPr>
        <p:sp>
          <p:nvSpPr>
            <p:cNvPr name="Freeform 30" id="30"/>
            <p:cNvSpPr/>
            <p:nvPr/>
          </p:nvSpPr>
          <p:spPr>
            <a:xfrm flipH="false" flipV="false" rot="0">
              <a:off x="0" y="255270"/>
              <a:ext cx="28637092" cy="69850"/>
            </a:xfrm>
            <a:custGeom>
              <a:avLst/>
              <a:gdLst/>
              <a:ahLst/>
              <a:cxnLst/>
              <a:rect r="r" b="b" t="t" l="l"/>
              <a:pathLst>
                <a:path h="69850" w="28637092">
                  <a:moveTo>
                    <a:pt x="28346264" y="0"/>
                  </a:moveTo>
                  <a:lnTo>
                    <a:pt x="0" y="0"/>
                  </a:lnTo>
                  <a:lnTo>
                    <a:pt x="0" y="69850"/>
                  </a:lnTo>
                  <a:lnTo>
                    <a:pt x="28637092" y="69850"/>
                  </a:lnTo>
                  <a:lnTo>
                    <a:pt x="28637092" y="0"/>
                  </a:lnTo>
                  <a:close/>
                </a:path>
              </a:pathLst>
            </a:custGeom>
            <a:solidFill>
              <a:srgbClr val="163853"/>
            </a:solidFill>
          </p:spPr>
        </p:sp>
      </p:grpSp>
      <p:sp>
        <p:nvSpPr>
          <p:cNvPr name="TextBox 31" id="31"/>
          <p:cNvSpPr txBox="true"/>
          <p:nvPr/>
        </p:nvSpPr>
        <p:spPr>
          <a:xfrm rot="0">
            <a:off x="3158167" y="878916"/>
            <a:ext cx="1756643" cy="368692"/>
          </a:xfrm>
          <a:prstGeom prst="rect">
            <a:avLst/>
          </a:prstGeom>
        </p:spPr>
        <p:txBody>
          <a:bodyPr anchor="t" rtlCol="false" tIns="0" lIns="0" bIns="0" rIns="0">
            <a:spAutoFit/>
          </a:bodyPr>
          <a:lstStyle/>
          <a:p>
            <a:pPr algn="l" marL="0" indent="0" lvl="0">
              <a:lnSpc>
                <a:spcPts val="2702"/>
              </a:lnSpc>
              <a:spcBef>
                <a:spcPct val="0"/>
              </a:spcBef>
            </a:pPr>
            <a:r>
              <a:rPr lang="en-US" b="true" sz="2702">
                <a:solidFill>
                  <a:srgbClr val="545454"/>
                </a:solidFill>
                <a:latin typeface="Now Heavy"/>
                <a:ea typeface="Now Heavy"/>
                <a:cs typeface="Now Heavy"/>
                <a:sym typeface="Now Heavy"/>
              </a:rPr>
              <a:t>RICHARD</a:t>
            </a:r>
          </a:p>
        </p:txBody>
      </p:sp>
      <p:sp>
        <p:nvSpPr>
          <p:cNvPr name="TextBox 32" id="32"/>
          <p:cNvSpPr txBox="true"/>
          <p:nvPr/>
        </p:nvSpPr>
        <p:spPr>
          <a:xfrm rot="0">
            <a:off x="4914810" y="878916"/>
            <a:ext cx="2384571" cy="363855"/>
          </a:xfrm>
          <a:prstGeom prst="rect">
            <a:avLst/>
          </a:prstGeom>
        </p:spPr>
        <p:txBody>
          <a:bodyPr anchor="t" rtlCol="false" tIns="0" lIns="0" bIns="0" rIns="0">
            <a:spAutoFit/>
          </a:bodyPr>
          <a:lstStyle/>
          <a:p>
            <a:pPr algn="l" marL="0" indent="0" lvl="0">
              <a:lnSpc>
                <a:spcPts val="2700"/>
              </a:lnSpc>
              <a:spcBef>
                <a:spcPct val="0"/>
              </a:spcBef>
            </a:pPr>
            <a:r>
              <a:rPr lang="en-US" sz="2700">
                <a:solidFill>
                  <a:srgbClr val="163853"/>
                </a:solidFill>
                <a:latin typeface="Now"/>
                <a:ea typeface="Now"/>
                <a:cs typeface="Now"/>
                <a:sym typeface="Now"/>
              </a:rPr>
              <a:t>SANCHEZ</a:t>
            </a:r>
          </a:p>
        </p:txBody>
      </p:sp>
      <p:sp>
        <p:nvSpPr>
          <p:cNvPr name="TextBox 33" id="33"/>
          <p:cNvSpPr txBox="true"/>
          <p:nvPr/>
        </p:nvSpPr>
        <p:spPr>
          <a:xfrm rot="0">
            <a:off x="3158167" y="1284529"/>
            <a:ext cx="2890642" cy="265734"/>
          </a:xfrm>
          <a:prstGeom prst="rect">
            <a:avLst/>
          </a:prstGeom>
        </p:spPr>
        <p:txBody>
          <a:bodyPr anchor="t" rtlCol="false" tIns="0" lIns="0" bIns="0" rIns="0">
            <a:spAutoFit/>
          </a:bodyPr>
          <a:lstStyle/>
          <a:p>
            <a:pPr algn="just" marL="0" indent="0" lvl="0">
              <a:lnSpc>
                <a:spcPts val="2153"/>
              </a:lnSpc>
              <a:spcBef>
                <a:spcPct val="0"/>
              </a:spcBef>
            </a:pPr>
            <a:r>
              <a:rPr lang="en-US" sz="1538">
                <a:solidFill>
                  <a:srgbClr val="545454"/>
                </a:solidFill>
                <a:latin typeface="Now"/>
                <a:ea typeface="Now"/>
                <a:cs typeface="Now"/>
                <a:sym typeface="Now"/>
              </a:rPr>
              <a:t>MARKETING MANAGER </a:t>
            </a:r>
          </a:p>
        </p:txBody>
      </p:sp>
      <p:sp>
        <p:nvSpPr>
          <p:cNvPr name="TextBox 34" id="34"/>
          <p:cNvSpPr txBox="true"/>
          <p:nvPr/>
        </p:nvSpPr>
        <p:spPr>
          <a:xfrm rot="0">
            <a:off x="407855" y="2532384"/>
            <a:ext cx="1447874" cy="240665"/>
          </a:xfrm>
          <a:prstGeom prst="rect">
            <a:avLst/>
          </a:prstGeom>
        </p:spPr>
        <p:txBody>
          <a:bodyPr anchor="t" rtlCol="false" tIns="0" lIns="0" bIns="0" rIns="0">
            <a:spAutoFit/>
          </a:bodyPr>
          <a:lstStyle/>
          <a:p>
            <a:pPr algn="l">
              <a:lnSpc>
                <a:spcPts val="1959"/>
              </a:lnSpc>
            </a:pPr>
            <a:r>
              <a:rPr lang="en-US" b="true" sz="1400" spc="166">
                <a:solidFill>
                  <a:srgbClr val="FFFFFF"/>
                </a:solidFill>
                <a:latin typeface="Now Bold"/>
                <a:ea typeface="Now Bold"/>
                <a:cs typeface="Now Bold"/>
                <a:sym typeface="Now Bold"/>
              </a:rPr>
              <a:t>CONTACT</a:t>
            </a:r>
          </a:p>
        </p:txBody>
      </p:sp>
      <p:sp>
        <p:nvSpPr>
          <p:cNvPr name="TextBox 35" id="35"/>
          <p:cNvSpPr txBox="true"/>
          <p:nvPr/>
        </p:nvSpPr>
        <p:spPr>
          <a:xfrm rot="0">
            <a:off x="652165" y="2909877"/>
            <a:ext cx="1544662" cy="174625"/>
          </a:xfrm>
          <a:prstGeom prst="rect">
            <a:avLst/>
          </a:prstGeom>
        </p:spPr>
        <p:txBody>
          <a:bodyPr anchor="t" rtlCol="false" tIns="0" lIns="0" bIns="0" rIns="0">
            <a:spAutoFit/>
          </a:bodyPr>
          <a:lstStyle/>
          <a:p>
            <a:pPr algn="just">
              <a:lnSpc>
                <a:spcPts val="1400"/>
              </a:lnSpc>
              <a:spcBef>
                <a:spcPct val="0"/>
              </a:spcBef>
            </a:pPr>
            <a:r>
              <a:rPr lang="en-US" sz="1000">
                <a:solidFill>
                  <a:srgbClr val="FFFFFF"/>
                </a:solidFill>
                <a:latin typeface="Lato"/>
                <a:ea typeface="Lato"/>
                <a:cs typeface="Lato"/>
                <a:sym typeface="Lato"/>
              </a:rPr>
              <a:t>+123-456-7890</a:t>
            </a:r>
          </a:p>
        </p:txBody>
      </p:sp>
      <p:sp>
        <p:nvSpPr>
          <p:cNvPr name="TextBox 36" id="36"/>
          <p:cNvSpPr txBox="true"/>
          <p:nvPr/>
        </p:nvSpPr>
        <p:spPr>
          <a:xfrm rot="0">
            <a:off x="652165" y="3251388"/>
            <a:ext cx="1552528" cy="174625"/>
          </a:xfrm>
          <a:prstGeom prst="rect">
            <a:avLst/>
          </a:prstGeom>
        </p:spPr>
        <p:txBody>
          <a:bodyPr anchor="t" rtlCol="false" tIns="0" lIns="0" bIns="0" rIns="0">
            <a:spAutoFit/>
          </a:bodyPr>
          <a:lstStyle/>
          <a:p>
            <a:pPr algn="l">
              <a:lnSpc>
                <a:spcPts val="1400"/>
              </a:lnSpc>
              <a:spcBef>
                <a:spcPct val="0"/>
              </a:spcBef>
            </a:pPr>
            <a:r>
              <a:rPr lang="en-US" sz="1000">
                <a:solidFill>
                  <a:srgbClr val="FFFFFF"/>
                </a:solidFill>
                <a:latin typeface="Lato"/>
                <a:ea typeface="Lato"/>
                <a:cs typeface="Lato"/>
                <a:sym typeface="Lato"/>
              </a:rPr>
              <a:t>hello@reallygreatsite.com</a:t>
            </a:r>
          </a:p>
        </p:txBody>
      </p:sp>
      <p:sp>
        <p:nvSpPr>
          <p:cNvPr name="TextBox 37" id="37"/>
          <p:cNvSpPr txBox="true"/>
          <p:nvPr/>
        </p:nvSpPr>
        <p:spPr>
          <a:xfrm rot="0">
            <a:off x="657695" y="3626038"/>
            <a:ext cx="1571900" cy="151765"/>
          </a:xfrm>
          <a:prstGeom prst="rect">
            <a:avLst/>
          </a:prstGeom>
        </p:spPr>
        <p:txBody>
          <a:bodyPr anchor="t" rtlCol="false" tIns="0" lIns="0" bIns="0" rIns="0">
            <a:spAutoFit/>
          </a:bodyPr>
          <a:lstStyle/>
          <a:p>
            <a:pPr algn="l">
              <a:lnSpc>
                <a:spcPts val="1129"/>
              </a:lnSpc>
            </a:pPr>
            <a:r>
              <a:rPr lang="en-US" sz="999">
                <a:solidFill>
                  <a:srgbClr val="FFFFFF"/>
                </a:solidFill>
                <a:latin typeface="Lato"/>
                <a:ea typeface="Lato"/>
                <a:cs typeface="Lato"/>
                <a:sym typeface="Lato"/>
              </a:rPr>
              <a:t>123 Anywhere St., Any City</a:t>
            </a:r>
          </a:p>
        </p:txBody>
      </p:sp>
      <p:sp>
        <p:nvSpPr>
          <p:cNvPr name="TextBox 38" id="38"/>
          <p:cNvSpPr txBox="true"/>
          <p:nvPr/>
        </p:nvSpPr>
        <p:spPr>
          <a:xfrm rot="0">
            <a:off x="657233" y="3938781"/>
            <a:ext cx="1552528" cy="174625"/>
          </a:xfrm>
          <a:prstGeom prst="rect">
            <a:avLst/>
          </a:prstGeom>
        </p:spPr>
        <p:txBody>
          <a:bodyPr anchor="t" rtlCol="false" tIns="0" lIns="0" bIns="0" rIns="0">
            <a:spAutoFit/>
          </a:bodyPr>
          <a:lstStyle/>
          <a:p>
            <a:pPr algn="l">
              <a:lnSpc>
                <a:spcPts val="1400"/>
              </a:lnSpc>
            </a:pPr>
            <a:r>
              <a:rPr lang="en-US" sz="1000">
                <a:solidFill>
                  <a:srgbClr val="FFFFFF"/>
                </a:solidFill>
                <a:latin typeface="Lato"/>
                <a:ea typeface="Lato"/>
                <a:cs typeface="Lato"/>
                <a:sym typeface="Lato"/>
              </a:rPr>
              <a:t>www.reallygreatsite.com</a:t>
            </a:r>
          </a:p>
        </p:txBody>
      </p:sp>
      <p:sp>
        <p:nvSpPr>
          <p:cNvPr name="TextBox 39" id="39"/>
          <p:cNvSpPr txBox="true"/>
          <p:nvPr/>
        </p:nvSpPr>
        <p:spPr>
          <a:xfrm rot="0">
            <a:off x="405416" y="6956620"/>
            <a:ext cx="1808280" cy="240665"/>
          </a:xfrm>
          <a:prstGeom prst="rect">
            <a:avLst/>
          </a:prstGeom>
        </p:spPr>
        <p:txBody>
          <a:bodyPr anchor="t" rtlCol="false" tIns="0" lIns="0" bIns="0" rIns="0">
            <a:spAutoFit/>
          </a:bodyPr>
          <a:lstStyle/>
          <a:p>
            <a:pPr algn="l">
              <a:lnSpc>
                <a:spcPts val="1959"/>
              </a:lnSpc>
            </a:pPr>
            <a:r>
              <a:rPr lang="en-US" b="true" sz="1400" spc="166">
                <a:solidFill>
                  <a:srgbClr val="FFFFFF"/>
                </a:solidFill>
                <a:latin typeface="Now Bold"/>
                <a:ea typeface="Now Bold"/>
                <a:cs typeface="Now Bold"/>
                <a:sym typeface="Now Bold"/>
              </a:rPr>
              <a:t>SKILLS</a:t>
            </a:r>
          </a:p>
        </p:txBody>
      </p:sp>
      <p:sp>
        <p:nvSpPr>
          <p:cNvPr name="TextBox 40" id="40"/>
          <p:cNvSpPr txBox="true"/>
          <p:nvPr/>
        </p:nvSpPr>
        <p:spPr>
          <a:xfrm rot="0">
            <a:off x="312465" y="7304414"/>
            <a:ext cx="1971488" cy="1583055"/>
          </a:xfrm>
          <a:prstGeom prst="rect">
            <a:avLst/>
          </a:prstGeom>
        </p:spPr>
        <p:txBody>
          <a:bodyPr anchor="t" rtlCol="false" tIns="0" lIns="0" bIns="0" rIns="0">
            <a:spAutoFit/>
          </a:bodyPr>
          <a:lstStyle/>
          <a:p>
            <a:pPr algn="l" marL="215901" indent="-107951" lvl="1">
              <a:lnSpc>
                <a:spcPts val="1860"/>
              </a:lnSpc>
              <a:buFont typeface="Arial"/>
              <a:buChar char="•"/>
            </a:pPr>
            <a:r>
              <a:rPr lang="en-US" sz="1000">
                <a:solidFill>
                  <a:srgbClr val="FFFFFF"/>
                </a:solidFill>
                <a:latin typeface="Lato"/>
                <a:ea typeface="Lato"/>
                <a:cs typeface="Lato"/>
                <a:sym typeface="Lato"/>
              </a:rPr>
              <a:t>Project Management</a:t>
            </a:r>
          </a:p>
          <a:p>
            <a:pPr algn="l" marL="215901" indent="-107951" lvl="1">
              <a:lnSpc>
                <a:spcPts val="1860"/>
              </a:lnSpc>
              <a:buFont typeface="Arial"/>
              <a:buChar char="•"/>
            </a:pPr>
            <a:r>
              <a:rPr lang="en-US" sz="1000">
                <a:solidFill>
                  <a:srgbClr val="FFFFFF"/>
                </a:solidFill>
                <a:latin typeface="Lato"/>
                <a:ea typeface="Lato"/>
                <a:cs typeface="Lato"/>
                <a:sym typeface="Lato"/>
              </a:rPr>
              <a:t>Public Relations</a:t>
            </a:r>
          </a:p>
          <a:p>
            <a:pPr algn="l" marL="215901" indent="-107951" lvl="1">
              <a:lnSpc>
                <a:spcPts val="1860"/>
              </a:lnSpc>
              <a:buFont typeface="Arial"/>
              <a:buChar char="•"/>
            </a:pPr>
            <a:r>
              <a:rPr lang="en-US" sz="1000">
                <a:solidFill>
                  <a:srgbClr val="FFFFFF"/>
                </a:solidFill>
                <a:latin typeface="Lato"/>
                <a:ea typeface="Lato"/>
                <a:cs typeface="Lato"/>
                <a:sym typeface="Lato"/>
              </a:rPr>
              <a:t>Teamwork</a:t>
            </a:r>
          </a:p>
          <a:p>
            <a:pPr algn="l" marL="215901" indent="-107951" lvl="1">
              <a:lnSpc>
                <a:spcPts val="1860"/>
              </a:lnSpc>
              <a:buFont typeface="Arial"/>
              <a:buChar char="•"/>
            </a:pPr>
            <a:r>
              <a:rPr lang="en-US" sz="1000">
                <a:solidFill>
                  <a:srgbClr val="FFFFFF"/>
                </a:solidFill>
                <a:latin typeface="Lato"/>
                <a:ea typeface="Lato"/>
                <a:cs typeface="Lato"/>
                <a:sym typeface="Lato"/>
              </a:rPr>
              <a:t>Time Management</a:t>
            </a:r>
          </a:p>
          <a:p>
            <a:pPr algn="l" marL="215901" indent="-107951" lvl="1">
              <a:lnSpc>
                <a:spcPts val="1860"/>
              </a:lnSpc>
              <a:buFont typeface="Arial"/>
              <a:buChar char="•"/>
            </a:pPr>
            <a:r>
              <a:rPr lang="en-US" sz="1000">
                <a:solidFill>
                  <a:srgbClr val="FFFFFF"/>
                </a:solidFill>
                <a:latin typeface="Lato"/>
                <a:ea typeface="Lato"/>
                <a:cs typeface="Lato"/>
                <a:sym typeface="Lato"/>
              </a:rPr>
              <a:t>Leadership</a:t>
            </a:r>
          </a:p>
          <a:p>
            <a:pPr algn="l" marL="215901" indent="-107951" lvl="1">
              <a:lnSpc>
                <a:spcPts val="1860"/>
              </a:lnSpc>
              <a:buFont typeface="Arial"/>
              <a:buChar char="•"/>
            </a:pPr>
            <a:r>
              <a:rPr lang="en-US" sz="1000">
                <a:solidFill>
                  <a:srgbClr val="FFFFFF"/>
                </a:solidFill>
                <a:latin typeface="Lato"/>
                <a:ea typeface="Lato"/>
                <a:cs typeface="Lato"/>
                <a:sym typeface="Lato"/>
              </a:rPr>
              <a:t>Effective Communication</a:t>
            </a:r>
          </a:p>
          <a:p>
            <a:pPr algn="l" marL="215901" indent="-107951" lvl="1">
              <a:lnSpc>
                <a:spcPts val="1860"/>
              </a:lnSpc>
              <a:buFont typeface="Arial"/>
              <a:buChar char="•"/>
            </a:pPr>
            <a:r>
              <a:rPr lang="en-US" sz="1000">
                <a:solidFill>
                  <a:srgbClr val="FFFFFF"/>
                </a:solidFill>
                <a:latin typeface="Lato"/>
                <a:ea typeface="Lato"/>
                <a:cs typeface="Lato"/>
                <a:sym typeface="Lato"/>
              </a:rPr>
              <a:t>Critical Thinking</a:t>
            </a:r>
          </a:p>
        </p:txBody>
      </p:sp>
      <p:sp>
        <p:nvSpPr>
          <p:cNvPr name="TextBox 41" id="41"/>
          <p:cNvSpPr txBox="true"/>
          <p:nvPr/>
        </p:nvSpPr>
        <p:spPr>
          <a:xfrm rot="0">
            <a:off x="423052" y="5010983"/>
            <a:ext cx="1801012" cy="190499"/>
          </a:xfrm>
          <a:prstGeom prst="rect">
            <a:avLst/>
          </a:prstGeom>
        </p:spPr>
        <p:txBody>
          <a:bodyPr anchor="t" rtlCol="false" tIns="0" lIns="0" bIns="0" rIns="0">
            <a:spAutoFit/>
          </a:bodyPr>
          <a:lstStyle/>
          <a:p>
            <a:pPr algn="l">
              <a:lnSpc>
                <a:spcPts val="1500"/>
              </a:lnSpc>
            </a:pPr>
            <a:r>
              <a:rPr lang="en-US" b="true" sz="1000">
                <a:solidFill>
                  <a:srgbClr val="FFFFFF"/>
                </a:solidFill>
                <a:latin typeface="Lato Bold"/>
                <a:ea typeface="Lato Bold"/>
                <a:cs typeface="Lato Bold"/>
                <a:sym typeface="Lato Bold"/>
              </a:rPr>
              <a:t>WARDIERE UNIVERSITY</a:t>
            </a:r>
          </a:p>
        </p:txBody>
      </p:sp>
      <p:sp>
        <p:nvSpPr>
          <p:cNvPr name="TextBox 42" id="42"/>
          <p:cNvSpPr txBox="true"/>
          <p:nvPr/>
        </p:nvSpPr>
        <p:spPr>
          <a:xfrm rot="0">
            <a:off x="312465" y="5239582"/>
            <a:ext cx="1911599" cy="381000"/>
          </a:xfrm>
          <a:prstGeom prst="rect">
            <a:avLst/>
          </a:prstGeom>
        </p:spPr>
        <p:txBody>
          <a:bodyPr anchor="t" rtlCol="false" tIns="0" lIns="0" bIns="0" rIns="0">
            <a:spAutoFit/>
          </a:bodyPr>
          <a:lstStyle/>
          <a:p>
            <a:pPr algn="l" marL="215901" indent="-107951" lvl="1">
              <a:lnSpc>
                <a:spcPts val="1500"/>
              </a:lnSpc>
              <a:buFont typeface="Arial"/>
              <a:buChar char="•"/>
            </a:pPr>
            <a:r>
              <a:rPr lang="en-US" sz="1000">
                <a:solidFill>
                  <a:srgbClr val="FFFFFF"/>
                </a:solidFill>
                <a:latin typeface="Lato"/>
                <a:ea typeface="Lato"/>
                <a:cs typeface="Lato"/>
                <a:sym typeface="Lato"/>
              </a:rPr>
              <a:t>Master of Business Management</a:t>
            </a:r>
          </a:p>
        </p:txBody>
      </p:sp>
      <p:sp>
        <p:nvSpPr>
          <p:cNvPr name="TextBox 43" id="43"/>
          <p:cNvSpPr txBox="true"/>
          <p:nvPr/>
        </p:nvSpPr>
        <p:spPr>
          <a:xfrm rot="0">
            <a:off x="421314" y="4794575"/>
            <a:ext cx="1243235" cy="221615"/>
          </a:xfrm>
          <a:prstGeom prst="rect">
            <a:avLst/>
          </a:prstGeom>
        </p:spPr>
        <p:txBody>
          <a:bodyPr anchor="t" rtlCol="false" tIns="0" lIns="0" bIns="0" rIns="0">
            <a:spAutoFit/>
          </a:bodyPr>
          <a:lstStyle/>
          <a:p>
            <a:pPr algn="just">
              <a:lnSpc>
                <a:spcPts val="1930"/>
              </a:lnSpc>
              <a:spcBef>
                <a:spcPct val="0"/>
              </a:spcBef>
            </a:pPr>
            <a:r>
              <a:rPr lang="en-US" b="true" sz="1000" spc="80">
                <a:solidFill>
                  <a:srgbClr val="FFFFFF"/>
                </a:solidFill>
                <a:latin typeface="Lato Bold"/>
                <a:ea typeface="Lato Bold"/>
                <a:cs typeface="Lato Bold"/>
                <a:sym typeface="Lato Bold"/>
              </a:rPr>
              <a:t>2029 - 2030</a:t>
            </a:r>
          </a:p>
        </p:txBody>
      </p:sp>
      <p:sp>
        <p:nvSpPr>
          <p:cNvPr name="TextBox 44" id="44"/>
          <p:cNvSpPr txBox="true"/>
          <p:nvPr/>
        </p:nvSpPr>
        <p:spPr>
          <a:xfrm rot="0">
            <a:off x="423052" y="5830132"/>
            <a:ext cx="1861507" cy="221615"/>
          </a:xfrm>
          <a:prstGeom prst="rect">
            <a:avLst/>
          </a:prstGeom>
        </p:spPr>
        <p:txBody>
          <a:bodyPr anchor="t" rtlCol="false" tIns="0" lIns="0" bIns="0" rIns="0">
            <a:spAutoFit/>
          </a:bodyPr>
          <a:lstStyle/>
          <a:p>
            <a:pPr algn="l">
              <a:lnSpc>
                <a:spcPts val="1930"/>
              </a:lnSpc>
              <a:spcBef>
                <a:spcPct val="0"/>
              </a:spcBef>
            </a:pPr>
            <a:r>
              <a:rPr lang="en-US" b="true" sz="1000" spc="80">
                <a:solidFill>
                  <a:srgbClr val="FFFFFF"/>
                </a:solidFill>
                <a:latin typeface="Lato Bold"/>
                <a:ea typeface="Lato Bold"/>
                <a:cs typeface="Lato Bold"/>
                <a:sym typeface="Lato Bold"/>
              </a:rPr>
              <a:t>2025 - 2029 </a:t>
            </a:r>
          </a:p>
        </p:txBody>
      </p:sp>
      <p:sp>
        <p:nvSpPr>
          <p:cNvPr name="TextBox 45" id="45"/>
          <p:cNvSpPr txBox="true"/>
          <p:nvPr/>
        </p:nvSpPr>
        <p:spPr>
          <a:xfrm rot="0">
            <a:off x="430319" y="6042222"/>
            <a:ext cx="1801012" cy="190499"/>
          </a:xfrm>
          <a:prstGeom prst="rect">
            <a:avLst/>
          </a:prstGeom>
        </p:spPr>
        <p:txBody>
          <a:bodyPr anchor="t" rtlCol="false" tIns="0" lIns="0" bIns="0" rIns="0">
            <a:spAutoFit/>
          </a:bodyPr>
          <a:lstStyle/>
          <a:p>
            <a:pPr algn="l">
              <a:lnSpc>
                <a:spcPts val="1500"/>
              </a:lnSpc>
            </a:pPr>
            <a:r>
              <a:rPr lang="en-US" b="true" sz="1000">
                <a:solidFill>
                  <a:srgbClr val="FFFFFF"/>
                </a:solidFill>
                <a:latin typeface="Lato Bold"/>
                <a:ea typeface="Lato Bold"/>
                <a:cs typeface="Lato Bold"/>
                <a:sym typeface="Lato Bold"/>
              </a:rPr>
              <a:t>WARDIERE UNIVERSITY</a:t>
            </a:r>
          </a:p>
        </p:txBody>
      </p:sp>
      <p:sp>
        <p:nvSpPr>
          <p:cNvPr name="TextBox 46" id="46"/>
          <p:cNvSpPr txBox="true"/>
          <p:nvPr/>
        </p:nvSpPr>
        <p:spPr>
          <a:xfrm rot="0">
            <a:off x="312465" y="6270821"/>
            <a:ext cx="1918867" cy="381000"/>
          </a:xfrm>
          <a:prstGeom prst="rect">
            <a:avLst/>
          </a:prstGeom>
        </p:spPr>
        <p:txBody>
          <a:bodyPr anchor="t" rtlCol="false" tIns="0" lIns="0" bIns="0" rIns="0">
            <a:spAutoFit/>
          </a:bodyPr>
          <a:lstStyle/>
          <a:p>
            <a:pPr algn="l" marL="215901" indent="-107951" lvl="1">
              <a:lnSpc>
                <a:spcPts val="1500"/>
              </a:lnSpc>
              <a:buFont typeface="Arial"/>
              <a:buChar char="•"/>
            </a:pPr>
            <a:r>
              <a:rPr lang="en-US" sz="1000">
                <a:solidFill>
                  <a:srgbClr val="FFFFFF"/>
                </a:solidFill>
                <a:latin typeface="Lato"/>
                <a:ea typeface="Lato"/>
                <a:cs typeface="Lato"/>
                <a:sym typeface="Lato"/>
              </a:rPr>
              <a:t>Bachelor of Business</a:t>
            </a:r>
          </a:p>
          <a:p>
            <a:pPr algn="l" marL="215901" indent="-107951" lvl="1">
              <a:lnSpc>
                <a:spcPts val="1500"/>
              </a:lnSpc>
              <a:buFont typeface="Arial"/>
              <a:buChar char="•"/>
            </a:pPr>
            <a:r>
              <a:rPr lang="en-US" sz="1000">
                <a:solidFill>
                  <a:srgbClr val="FFFFFF"/>
                </a:solidFill>
                <a:latin typeface="Lato"/>
                <a:ea typeface="Lato"/>
                <a:cs typeface="Lato"/>
                <a:sym typeface="Lato"/>
              </a:rPr>
              <a:t>GPA: 3.8 / 4.0</a:t>
            </a:r>
          </a:p>
        </p:txBody>
      </p:sp>
      <p:sp>
        <p:nvSpPr>
          <p:cNvPr name="TextBox 47" id="47"/>
          <p:cNvSpPr txBox="true"/>
          <p:nvPr/>
        </p:nvSpPr>
        <p:spPr>
          <a:xfrm rot="0">
            <a:off x="301970" y="9587687"/>
            <a:ext cx="1889327" cy="679450"/>
          </a:xfrm>
          <a:prstGeom prst="rect">
            <a:avLst/>
          </a:prstGeom>
        </p:spPr>
        <p:txBody>
          <a:bodyPr anchor="t" rtlCol="false" tIns="0" lIns="0" bIns="0" rIns="0">
            <a:spAutoFit/>
          </a:bodyPr>
          <a:lstStyle/>
          <a:p>
            <a:pPr algn="l" marL="215899" indent="-107950" lvl="1">
              <a:lnSpc>
                <a:spcPts val="1399"/>
              </a:lnSpc>
              <a:buFont typeface="Arial"/>
              <a:buChar char="•"/>
            </a:pPr>
            <a:r>
              <a:rPr lang="en-US" sz="999">
                <a:solidFill>
                  <a:srgbClr val="FFFFFF"/>
                </a:solidFill>
                <a:latin typeface="Lato"/>
                <a:ea typeface="Lato"/>
                <a:cs typeface="Lato"/>
                <a:sym typeface="Lato"/>
              </a:rPr>
              <a:t>English (Fluent)</a:t>
            </a:r>
          </a:p>
          <a:p>
            <a:pPr algn="l" marL="215899" indent="-107950" lvl="1">
              <a:lnSpc>
                <a:spcPts val="1399"/>
              </a:lnSpc>
              <a:buFont typeface="Arial"/>
              <a:buChar char="•"/>
            </a:pPr>
            <a:r>
              <a:rPr lang="en-US" sz="999">
                <a:solidFill>
                  <a:srgbClr val="FFFFFF"/>
                </a:solidFill>
                <a:latin typeface="Lato"/>
                <a:ea typeface="Lato"/>
                <a:cs typeface="Lato"/>
                <a:sym typeface="Lato"/>
              </a:rPr>
              <a:t>French (Fluent)</a:t>
            </a:r>
          </a:p>
          <a:p>
            <a:pPr algn="l" marL="215899" indent="-107950" lvl="1">
              <a:lnSpc>
                <a:spcPts val="1399"/>
              </a:lnSpc>
              <a:buFont typeface="Arial"/>
              <a:buChar char="•"/>
            </a:pPr>
            <a:r>
              <a:rPr lang="en-US" sz="999">
                <a:solidFill>
                  <a:srgbClr val="FFFFFF"/>
                </a:solidFill>
                <a:latin typeface="Lato"/>
                <a:ea typeface="Lato"/>
                <a:cs typeface="Lato"/>
                <a:sym typeface="Lato"/>
              </a:rPr>
              <a:t>German (Basics)</a:t>
            </a:r>
          </a:p>
          <a:p>
            <a:pPr algn="l" marL="215899" indent="-107950" lvl="1">
              <a:lnSpc>
                <a:spcPts val="1399"/>
              </a:lnSpc>
              <a:buFont typeface="Arial"/>
              <a:buChar char="•"/>
            </a:pPr>
            <a:r>
              <a:rPr lang="en-US" sz="999">
                <a:solidFill>
                  <a:srgbClr val="FFFFFF"/>
                </a:solidFill>
                <a:latin typeface="Lato"/>
                <a:ea typeface="Lato"/>
                <a:cs typeface="Lato"/>
                <a:sym typeface="Lato"/>
              </a:rPr>
              <a:t>Spanish (Intermediate)</a:t>
            </a:r>
          </a:p>
        </p:txBody>
      </p:sp>
      <p:sp>
        <p:nvSpPr>
          <p:cNvPr name="TextBox 48" id="48"/>
          <p:cNvSpPr txBox="true"/>
          <p:nvPr/>
        </p:nvSpPr>
        <p:spPr>
          <a:xfrm rot="0">
            <a:off x="383017" y="9192269"/>
            <a:ext cx="1808280" cy="240665"/>
          </a:xfrm>
          <a:prstGeom prst="rect">
            <a:avLst/>
          </a:prstGeom>
        </p:spPr>
        <p:txBody>
          <a:bodyPr anchor="t" rtlCol="false" tIns="0" lIns="0" bIns="0" rIns="0">
            <a:spAutoFit/>
          </a:bodyPr>
          <a:lstStyle/>
          <a:p>
            <a:pPr algn="l">
              <a:lnSpc>
                <a:spcPts val="1959"/>
              </a:lnSpc>
            </a:pPr>
            <a:r>
              <a:rPr lang="en-US" b="true" sz="1400" spc="166">
                <a:solidFill>
                  <a:srgbClr val="FFFFFF"/>
                </a:solidFill>
                <a:latin typeface="Now Bold"/>
                <a:ea typeface="Now Bold"/>
                <a:cs typeface="Now Bold"/>
                <a:sym typeface="Now Bold"/>
              </a:rPr>
              <a:t>LANGUAGES</a:t>
            </a:r>
          </a:p>
        </p:txBody>
      </p:sp>
      <p:sp>
        <p:nvSpPr>
          <p:cNvPr name="TextBox 49" id="49"/>
          <p:cNvSpPr txBox="true"/>
          <p:nvPr/>
        </p:nvSpPr>
        <p:spPr>
          <a:xfrm rot="0">
            <a:off x="2842809" y="4229619"/>
            <a:ext cx="4434261" cy="240665"/>
          </a:xfrm>
          <a:prstGeom prst="rect">
            <a:avLst/>
          </a:prstGeom>
        </p:spPr>
        <p:txBody>
          <a:bodyPr anchor="t" rtlCol="false" tIns="0" lIns="0" bIns="0" rIns="0">
            <a:spAutoFit/>
          </a:bodyPr>
          <a:lstStyle/>
          <a:p>
            <a:pPr algn="l">
              <a:lnSpc>
                <a:spcPts val="1959"/>
              </a:lnSpc>
            </a:pPr>
            <a:r>
              <a:rPr lang="en-US" b="true" sz="1400" spc="166">
                <a:solidFill>
                  <a:srgbClr val="163853"/>
                </a:solidFill>
                <a:latin typeface="Now Bold"/>
                <a:ea typeface="Now Bold"/>
                <a:cs typeface="Now Bold"/>
                <a:sym typeface="Now Bold"/>
              </a:rPr>
              <a:t>WORK EXPERIENCE</a:t>
            </a:r>
          </a:p>
        </p:txBody>
      </p:sp>
      <p:sp>
        <p:nvSpPr>
          <p:cNvPr name="TextBox 50" id="50"/>
          <p:cNvSpPr txBox="true"/>
          <p:nvPr/>
        </p:nvSpPr>
        <p:spPr>
          <a:xfrm rot="0">
            <a:off x="2881191" y="9160743"/>
            <a:ext cx="4418190" cy="240665"/>
          </a:xfrm>
          <a:prstGeom prst="rect">
            <a:avLst/>
          </a:prstGeom>
        </p:spPr>
        <p:txBody>
          <a:bodyPr anchor="t" rtlCol="false" tIns="0" lIns="0" bIns="0" rIns="0">
            <a:spAutoFit/>
          </a:bodyPr>
          <a:lstStyle/>
          <a:p>
            <a:pPr algn="l">
              <a:lnSpc>
                <a:spcPts val="1959"/>
              </a:lnSpc>
            </a:pPr>
            <a:r>
              <a:rPr lang="en-US" b="true" sz="1400" spc="166">
                <a:solidFill>
                  <a:srgbClr val="163853"/>
                </a:solidFill>
                <a:latin typeface="Now Bold"/>
                <a:ea typeface="Now Bold"/>
                <a:cs typeface="Now Bold"/>
                <a:sym typeface="Now Bold"/>
              </a:rPr>
              <a:t>REFERENCE</a:t>
            </a:r>
          </a:p>
        </p:txBody>
      </p:sp>
      <p:sp>
        <p:nvSpPr>
          <p:cNvPr name="TextBox 51" id="51"/>
          <p:cNvSpPr txBox="true"/>
          <p:nvPr/>
        </p:nvSpPr>
        <p:spPr>
          <a:xfrm rot="0">
            <a:off x="2863565" y="2540869"/>
            <a:ext cx="4413505" cy="240665"/>
          </a:xfrm>
          <a:prstGeom prst="rect">
            <a:avLst/>
          </a:prstGeom>
        </p:spPr>
        <p:txBody>
          <a:bodyPr anchor="t" rtlCol="false" tIns="0" lIns="0" bIns="0" rIns="0">
            <a:spAutoFit/>
          </a:bodyPr>
          <a:lstStyle/>
          <a:p>
            <a:pPr algn="l">
              <a:lnSpc>
                <a:spcPts val="1959"/>
              </a:lnSpc>
            </a:pPr>
            <a:r>
              <a:rPr lang="en-US" b="true" sz="1400" spc="166">
                <a:solidFill>
                  <a:srgbClr val="163853"/>
                </a:solidFill>
                <a:latin typeface="Now Bold"/>
                <a:ea typeface="Now Bold"/>
                <a:cs typeface="Now Bold"/>
                <a:sym typeface="Now Bold"/>
              </a:rPr>
              <a:t>PROFILE</a:t>
            </a:r>
          </a:p>
        </p:txBody>
      </p:sp>
      <p:sp>
        <p:nvSpPr>
          <p:cNvPr name="TextBox 52" id="52"/>
          <p:cNvSpPr txBox="true"/>
          <p:nvPr/>
        </p:nvSpPr>
        <p:spPr>
          <a:xfrm rot="0">
            <a:off x="2863565" y="2905086"/>
            <a:ext cx="4413505" cy="1022350"/>
          </a:xfrm>
          <a:prstGeom prst="rect">
            <a:avLst/>
          </a:prstGeom>
        </p:spPr>
        <p:txBody>
          <a:bodyPr anchor="t" rtlCol="false" tIns="0" lIns="0" bIns="0" rIns="0">
            <a:spAutoFit/>
          </a:bodyPr>
          <a:lstStyle/>
          <a:p>
            <a:pPr algn="just">
              <a:lnSpc>
                <a:spcPts val="1399"/>
              </a:lnSpc>
              <a:spcBef>
                <a:spcPct val="0"/>
              </a:spcBef>
            </a:pPr>
            <a:r>
              <a:rPr lang="en-US" sz="999">
                <a:solidFill>
                  <a:srgbClr val="545454"/>
                </a:solidFill>
                <a:latin typeface="Lato"/>
                <a:ea typeface="Lato"/>
                <a:cs typeface="Lato"/>
                <a:sym typeface="Lato"/>
              </a:rPr>
              <a:t>Lorem ipsum dolor sit amet, consectetur adipiscing elit, sed do eiusmod tempor incididunt ut labore et dolore magna aliqua. Ut enim ad minim veniam quis nostrud exercitation. </a:t>
            </a:r>
            <a:r>
              <a:rPr lang="en-US" sz="999">
                <a:solidFill>
                  <a:srgbClr val="545454"/>
                </a:solidFill>
                <a:latin typeface="Lato"/>
                <a:ea typeface="Lato"/>
                <a:cs typeface="Lato"/>
                <a:sym typeface="Lato"/>
              </a:rPr>
              <a:t>Lorem ipsum dolor sit amet, consectetur adipiscing elit, sed do eiusmod tempor incididunt ut labore et dolore magna aliqua. Ut enim ad minim veniam quis nostrud exercitation. Ut enim ad minim veniam quis nostrud exercitation.</a:t>
            </a:r>
          </a:p>
        </p:txBody>
      </p:sp>
      <p:sp>
        <p:nvSpPr>
          <p:cNvPr name="TextBox 53" id="53"/>
          <p:cNvSpPr txBox="true"/>
          <p:nvPr/>
        </p:nvSpPr>
        <p:spPr>
          <a:xfrm rot="0">
            <a:off x="5953347" y="9962241"/>
            <a:ext cx="1323724" cy="147108"/>
          </a:xfrm>
          <a:prstGeom prst="rect">
            <a:avLst/>
          </a:prstGeom>
        </p:spPr>
        <p:txBody>
          <a:bodyPr anchor="t" rtlCol="false" tIns="0" lIns="0" bIns="0" rIns="0">
            <a:spAutoFit/>
          </a:bodyPr>
          <a:lstStyle/>
          <a:p>
            <a:pPr algn="l">
              <a:lnSpc>
                <a:spcPts val="1160"/>
              </a:lnSpc>
            </a:pPr>
            <a:r>
              <a:rPr lang="en-US" sz="800" spc="-2">
                <a:solidFill>
                  <a:srgbClr val="545454"/>
                </a:solidFill>
                <a:latin typeface="Lato"/>
                <a:ea typeface="Lato"/>
                <a:cs typeface="Lato"/>
                <a:sym typeface="Lato"/>
              </a:rPr>
              <a:t>123-456-7890</a:t>
            </a:r>
          </a:p>
        </p:txBody>
      </p:sp>
      <p:sp>
        <p:nvSpPr>
          <p:cNvPr name="TextBox 54" id="54"/>
          <p:cNvSpPr txBox="true"/>
          <p:nvPr/>
        </p:nvSpPr>
        <p:spPr>
          <a:xfrm rot="0">
            <a:off x="5953347" y="10120029"/>
            <a:ext cx="1346035" cy="147108"/>
          </a:xfrm>
          <a:prstGeom prst="rect">
            <a:avLst/>
          </a:prstGeom>
        </p:spPr>
        <p:txBody>
          <a:bodyPr anchor="t" rtlCol="false" tIns="0" lIns="0" bIns="0" rIns="0">
            <a:spAutoFit/>
          </a:bodyPr>
          <a:lstStyle/>
          <a:p>
            <a:pPr algn="l">
              <a:lnSpc>
                <a:spcPts val="1160"/>
              </a:lnSpc>
            </a:pPr>
            <a:r>
              <a:rPr lang="en-US" sz="800" spc="-2">
                <a:solidFill>
                  <a:srgbClr val="545454"/>
                </a:solidFill>
                <a:latin typeface="Lato"/>
                <a:ea typeface="Lato"/>
                <a:cs typeface="Lato"/>
                <a:sym typeface="Lato"/>
              </a:rPr>
              <a:t>hello@reallygreatsite.com</a:t>
            </a:r>
          </a:p>
        </p:txBody>
      </p:sp>
      <p:sp>
        <p:nvSpPr>
          <p:cNvPr name="TextBox 55" id="55"/>
          <p:cNvSpPr txBox="true"/>
          <p:nvPr/>
        </p:nvSpPr>
        <p:spPr>
          <a:xfrm rot="0">
            <a:off x="5534247" y="9541591"/>
            <a:ext cx="1765135" cy="191135"/>
          </a:xfrm>
          <a:prstGeom prst="rect">
            <a:avLst/>
          </a:prstGeom>
        </p:spPr>
        <p:txBody>
          <a:bodyPr anchor="t" rtlCol="false" tIns="0" lIns="0" bIns="0" rIns="0">
            <a:spAutoFit/>
          </a:bodyPr>
          <a:lstStyle/>
          <a:p>
            <a:pPr algn="l">
              <a:lnSpc>
                <a:spcPts val="1540"/>
              </a:lnSpc>
            </a:pPr>
            <a:r>
              <a:rPr lang="en-US" b="true" sz="1100" spc="-2">
                <a:solidFill>
                  <a:srgbClr val="545454"/>
                </a:solidFill>
                <a:latin typeface="Lato Bold"/>
                <a:ea typeface="Lato Bold"/>
                <a:cs typeface="Lato Bold"/>
                <a:sym typeface="Lato Bold"/>
              </a:rPr>
              <a:t>Harper Richard</a:t>
            </a:r>
          </a:p>
        </p:txBody>
      </p:sp>
      <p:sp>
        <p:nvSpPr>
          <p:cNvPr name="TextBox 56" id="56"/>
          <p:cNvSpPr txBox="true"/>
          <p:nvPr/>
        </p:nvSpPr>
        <p:spPr>
          <a:xfrm rot="0">
            <a:off x="5534247" y="9978344"/>
            <a:ext cx="419100" cy="124426"/>
          </a:xfrm>
          <a:prstGeom prst="rect">
            <a:avLst/>
          </a:prstGeom>
        </p:spPr>
        <p:txBody>
          <a:bodyPr anchor="t" rtlCol="false" tIns="0" lIns="0" bIns="0" rIns="0">
            <a:spAutoFit/>
          </a:bodyPr>
          <a:lstStyle/>
          <a:p>
            <a:pPr algn="l">
              <a:lnSpc>
                <a:spcPts val="943"/>
              </a:lnSpc>
            </a:pPr>
            <a:r>
              <a:rPr lang="en-US" b="true" sz="700" spc="-1">
                <a:solidFill>
                  <a:srgbClr val="545454"/>
                </a:solidFill>
                <a:latin typeface="Lato Bold"/>
                <a:ea typeface="Lato Bold"/>
                <a:cs typeface="Lato Bold"/>
                <a:sym typeface="Lato Bold"/>
              </a:rPr>
              <a:t>Phone: </a:t>
            </a:r>
          </a:p>
        </p:txBody>
      </p:sp>
      <p:sp>
        <p:nvSpPr>
          <p:cNvPr name="TextBox 57" id="57"/>
          <p:cNvSpPr txBox="true"/>
          <p:nvPr/>
        </p:nvSpPr>
        <p:spPr>
          <a:xfrm rot="0">
            <a:off x="5534247" y="10136133"/>
            <a:ext cx="419100" cy="124426"/>
          </a:xfrm>
          <a:prstGeom prst="rect">
            <a:avLst/>
          </a:prstGeom>
        </p:spPr>
        <p:txBody>
          <a:bodyPr anchor="t" rtlCol="false" tIns="0" lIns="0" bIns="0" rIns="0">
            <a:spAutoFit/>
          </a:bodyPr>
          <a:lstStyle/>
          <a:p>
            <a:pPr algn="l">
              <a:lnSpc>
                <a:spcPts val="943"/>
              </a:lnSpc>
            </a:pPr>
            <a:r>
              <a:rPr lang="en-US" b="true" sz="700" spc="-1">
                <a:solidFill>
                  <a:srgbClr val="545454"/>
                </a:solidFill>
                <a:latin typeface="Lato Bold"/>
                <a:ea typeface="Lato Bold"/>
                <a:cs typeface="Lato Bold"/>
                <a:sym typeface="Lato Bold"/>
              </a:rPr>
              <a:t>Email :</a:t>
            </a:r>
          </a:p>
        </p:txBody>
      </p:sp>
      <p:sp>
        <p:nvSpPr>
          <p:cNvPr name="TextBox 58" id="58"/>
          <p:cNvSpPr txBox="true"/>
          <p:nvPr/>
        </p:nvSpPr>
        <p:spPr>
          <a:xfrm rot="0">
            <a:off x="5534247" y="9764086"/>
            <a:ext cx="1765135" cy="165100"/>
          </a:xfrm>
          <a:prstGeom prst="rect">
            <a:avLst/>
          </a:prstGeom>
        </p:spPr>
        <p:txBody>
          <a:bodyPr anchor="t" rtlCol="false" tIns="0" lIns="0" bIns="0" rIns="0">
            <a:spAutoFit/>
          </a:bodyPr>
          <a:lstStyle/>
          <a:p>
            <a:pPr algn="l">
              <a:lnSpc>
                <a:spcPts val="1399"/>
              </a:lnSpc>
            </a:pPr>
            <a:r>
              <a:rPr lang="en-US" sz="999" spc="-2">
                <a:solidFill>
                  <a:srgbClr val="545454"/>
                </a:solidFill>
                <a:latin typeface="Lato"/>
                <a:ea typeface="Lato"/>
                <a:cs typeface="Lato"/>
                <a:sym typeface="Lato"/>
              </a:rPr>
              <a:t>Wardiere Inc. / CEO</a:t>
            </a:r>
          </a:p>
        </p:txBody>
      </p:sp>
      <p:sp>
        <p:nvSpPr>
          <p:cNvPr name="TextBox 59" id="59"/>
          <p:cNvSpPr txBox="true"/>
          <p:nvPr/>
        </p:nvSpPr>
        <p:spPr>
          <a:xfrm rot="0">
            <a:off x="3233150" y="9962241"/>
            <a:ext cx="1409453" cy="147108"/>
          </a:xfrm>
          <a:prstGeom prst="rect">
            <a:avLst/>
          </a:prstGeom>
        </p:spPr>
        <p:txBody>
          <a:bodyPr anchor="t" rtlCol="false" tIns="0" lIns="0" bIns="0" rIns="0">
            <a:spAutoFit/>
          </a:bodyPr>
          <a:lstStyle/>
          <a:p>
            <a:pPr algn="l">
              <a:lnSpc>
                <a:spcPts val="1160"/>
              </a:lnSpc>
            </a:pPr>
            <a:r>
              <a:rPr lang="en-US" sz="800" spc="-2">
                <a:solidFill>
                  <a:srgbClr val="545454"/>
                </a:solidFill>
                <a:latin typeface="Lato"/>
                <a:ea typeface="Lato"/>
                <a:cs typeface="Lato"/>
                <a:sym typeface="Lato"/>
              </a:rPr>
              <a:t>123-456-7890</a:t>
            </a:r>
          </a:p>
        </p:txBody>
      </p:sp>
      <p:sp>
        <p:nvSpPr>
          <p:cNvPr name="TextBox 60" id="60"/>
          <p:cNvSpPr txBox="true"/>
          <p:nvPr/>
        </p:nvSpPr>
        <p:spPr>
          <a:xfrm rot="0">
            <a:off x="3233150" y="10120029"/>
            <a:ext cx="1409453" cy="147108"/>
          </a:xfrm>
          <a:prstGeom prst="rect">
            <a:avLst/>
          </a:prstGeom>
        </p:spPr>
        <p:txBody>
          <a:bodyPr anchor="t" rtlCol="false" tIns="0" lIns="0" bIns="0" rIns="0">
            <a:spAutoFit/>
          </a:bodyPr>
          <a:lstStyle/>
          <a:p>
            <a:pPr algn="l">
              <a:lnSpc>
                <a:spcPts val="1160"/>
              </a:lnSpc>
            </a:pPr>
            <a:r>
              <a:rPr lang="en-US" sz="800" spc="-2">
                <a:solidFill>
                  <a:srgbClr val="545454"/>
                </a:solidFill>
                <a:latin typeface="Lato"/>
                <a:ea typeface="Lato"/>
                <a:cs typeface="Lato"/>
                <a:sym typeface="Lato"/>
              </a:rPr>
              <a:t>hello@reallygreatsite.com</a:t>
            </a:r>
          </a:p>
        </p:txBody>
      </p:sp>
      <p:sp>
        <p:nvSpPr>
          <p:cNvPr name="TextBox 61" id="61"/>
          <p:cNvSpPr txBox="true"/>
          <p:nvPr/>
        </p:nvSpPr>
        <p:spPr>
          <a:xfrm rot="0">
            <a:off x="2881191" y="9541591"/>
            <a:ext cx="1761412" cy="191135"/>
          </a:xfrm>
          <a:prstGeom prst="rect">
            <a:avLst/>
          </a:prstGeom>
        </p:spPr>
        <p:txBody>
          <a:bodyPr anchor="t" rtlCol="false" tIns="0" lIns="0" bIns="0" rIns="0">
            <a:spAutoFit/>
          </a:bodyPr>
          <a:lstStyle/>
          <a:p>
            <a:pPr algn="l">
              <a:lnSpc>
                <a:spcPts val="1540"/>
              </a:lnSpc>
            </a:pPr>
            <a:r>
              <a:rPr lang="en-US" b="true" sz="1100" spc="-2">
                <a:solidFill>
                  <a:srgbClr val="545454"/>
                </a:solidFill>
                <a:latin typeface="Lato Bold"/>
                <a:ea typeface="Lato Bold"/>
                <a:cs typeface="Lato Bold"/>
                <a:sym typeface="Lato Bold"/>
              </a:rPr>
              <a:t>Estelle Darcy</a:t>
            </a:r>
          </a:p>
        </p:txBody>
      </p:sp>
      <p:sp>
        <p:nvSpPr>
          <p:cNvPr name="TextBox 62" id="62"/>
          <p:cNvSpPr txBox="true"/>
          <p:nvPr/>
        </p:nvSpPr>
        <p:spPr>
          <a:xfrm rot="0">
            <a:off x="2881191" y="9978344"/>
            <a:ext cx="419100" cy="124426"/>
          </a:xfrm>
          <a:prstGeom prst="rect">
            <a:avLst/>
          </a:prstGeom>
        </p:spPr>
        <p:txBody>
          <a:bodyPr anchor="t" rtlCol="false" tIns="0" lIns="0" bIns="0" rIns="0">
            <a:spAutoFit/>
          </a:bodyPr>
          <a:lstStyle/>
          <a:p>
            <a:pPr algn="just">
              <a:lnSpc>
                <a:spcPts val="943"/>
              </a:lnSpc>
            </a:pPr>
            <a:r>
              <a:rPr lang="en-US" b="true" sz="700" spc="-1">
                <a:solidFill>
                  <a:srgbClr val="545454"/>
                </a:solidFill>
                <a:latin typeface="Lato Bold"/>
                <a:ea typeface="Lato Bold"/>
                <a:cs typeface="Lato Bold"/>
                <a:sym typeface="Lato Bold"/>
              </a:rPr>
              <a:t>Phone: </a:t>
            </a:r>
          </a:p>
        </p:txBody>
      </p:sp>
      <p:sp>
        <p:nvSpPr>
          <p:cNvPr name="TextBox 63" id="63"/>
          <p:cNvSpPr txBox="true"/>
          <p:nvPr/>
        </p:nvSpPr>
        <p:spPr>
          <a:xfrm rot="0">
            <a:off x="2881191" y="10136133"/>
            <a:ext cx="419100" cy="124426"/>
          </a:xfrm>
          <a:prstGeom prst="rect">
            <a:avLst/>
          </a:prstGeom>
        </p:spPr>
        <p:txBody>
          <a:bodyPr anchor="t" rtlCol="false" tIns="0" lIns="0" bIns="0" rIns="0">
            <a:spAutoFit/>
          </a:bodyPr>
          <a:lstStyle/>
          <a:p>
            <a:pPr algn="just">
              <a:lnSpc>
                <a:spcPts val="943"/>
              </a:lnSpc>
            </a:pPr>
            <a:r>
              <a:rPr lang="en-US" b="true" sz="700" spc="-1">
                <a:solidFill>
                  <a:srgbClr val="545454"/>
                </a:solidFill>
                <a:latin typeface="Lato Bold"/>
                <a:ea typeface="Lato Bold"/>
                <a:cs typeface="Lato Bold"/>
                <a:sym typeface="Lato Bold"/>
              </a:rPr>
              <a:t>Email :</a:t>
            </a:r>
          </a:p>
        </p:txBody>
      </p:sp>
      <p:sp>
        <p:nvSpPr>
          <p:cNvPr name="TextBox 64" id="64"/>
          <p:cNvSpPr txBox="true"/>
          <p:nvPr/>
        </p:nvSpPr>
        <p:spPr>
          <a:xfrm rot="0">
            <a:off x="2881191" y="9764086"/>
            <a:ext cx="1765135" cy="165100"/>
          </a:xfrm>
          <a:prstGeom prst="rect">
            <a:avLst/>
          </a:prstGeom>
        </p:spPr>
        <p:txBody>
          <a:bodyPr anchor="t" rtlCol="false" tIns="0" lIns="0" bIns="0" rIns="0">
            <a:spAutoFit/>
          </a:bodyPr>
          <a:lstStyle/>
          <a:p>
            <a:pPr algn="l">
              <a:lnSpc>
                <a:spcPts val="1399"/>
              </a:lnSpc>
            </a:pPr>
            <a:r>
              <a:rPr lang="en-US" sz="999" spc="-2">
                <a:solidFill>
                  <a:srgbClr val="545454"/>
                </a:solidFill>
                <a:latin typeface="Lato"/>
                <a:ea typeface="Lato"/>
                <a:cs typeface="Lato"/>
                <a:sym typeface="Lato"/>
              </a:rPr>
              <a:t>Wardiere Inc. / CTO</a:t>
            </a:r>
          </a:p>
        </p:txBody>
      </p:sp>
      <p:grpSp>
        <p:nvGrpSpPr>
          <p:cNvPr name="Group 65" id="65"/>
          <p:cNvGrpSpPr/>
          <p:nvPr/>
        </p:nvGrpSpPr>
        <p:grpSpPr>
          <a:xfrm rot="0">
            <a:off x="2851507" y="4679820"/>
            <a:ext cx="65767" cy="72045"/>
            <a:chOff x="0" y="0"/>
            <a:chExt cx="23570" cy="25819"/>
          </a:xfrm>
        </p:grpSpPr>
        <p:sp>
          <p:nvSpPr>
            <p:cNvPr name="Freeform 66" id="66"/>
            <p:cNvSpPr/>
            <p:nvPr/>
          </p:nvSpPr>
          <p:spPr>
            <a:xfrm flipH="false" flipV="false" rot="0">
              <a:off x="0" y="0"/>
              <a:ext cx="23570" cy="25819"/>
            </a:xfrm>
            <a:custGeom>
              <a:avLst/>
              <a:gdLst/>
              <a:ahLst/>
              <a:cxnLst/>
              <a:rect r="r" b="b" t="t" l="l"/>
              <a:pathLst>
                <a:path h="25819" w="23570">
                  <a:moveTo>
                    <a:pt x="11785" y="0"/>
                  </a:moveTo>
                  <a:lnTo>
                    <a:pt x="11785" y="0"/>
                  </a:lnTo>
                  <a:cubicBezTo>
                    <a:pt x="14910" y="0"/>
                    <a:pt x="17908" y="1242"/>
                    <a:pt x="20118" y="3452"/>
                  </a:cubicBezTo>
                  <a:cubicBezTo>
                    <a:pt x="22328" y="5662"/>
                    <a:pt x="23570" y="8659"/>
                    <a:pt x="23570" y="11785"/>
                  </a:cubicBezTo>
                  <a:lnTo>
                    <a:pt x="23570" y="14034"/>
                  </a:lnTo>
                  <a:cubicBezTo>
                    <a:pt x="23570" y="20543"/>
                    <a:pt x="18293" y="25819"/>
                    <a:pt x="11785" y="25819"/>
                  </a:cubicBezTo>
                  <a:lnTo>
                    <a:pt x="11785" y="25819"/>
                  </a:lnTo>
                  <a:cubicBezTo>
                    <a:pt x="5276" y="25819"/>
                    <a:pt x="0" y="20543"/>
                    <a:pt x="0" y="14034"/>
                  </a:cubicBezTo>
                  <a:lnTo>
                    <a:pt x="0" y="11785"/>
                  </a:lnTo>
                  <a:cubicBezTo>
                    <a:pt x="0" y="5276"/>
                    <a:pt x="5276" y="0"/>
                    <a:pt x="11785" y="0"/>
                  </a:cubicBezTo>
                  <a:close/>
                </a:path>
              </a:pathLst>
            </a:custGeom>
            <a:solidFill>
              <a:srgbClr val="163853"/>
            </a:solidFill>
            <a:ln w="952500" cap="rnd">
              <a:solidFill>
                <a:srgbClr val="163853"/>
              </a:solidFill>
              <a:prstDash val="solid"/>
              <a:round/>
            </a:ln>
          </p:spPr>
        </p:sp>
        <p:sp>
          <p:nvSpPr>
            <p:cNvPr name="TextBox 67" id="67"/>
            <p:cNvSpPr txBox="true"/>
            <p:nvPr/>
          </p:nvSpPr>
          <p:spPr>
            <a:xfrm>
              <a:off x="0" y="-19050"/>
              <a:ext cx="23570" cy="44869"/>
            </a:xfrm>
            <a:prstGeom prst="rect">
              <a:avLst/>
            </a:prstGeom>
          </p:spPr>
          <p:txBody>
            <a:bodyPr anchor="ctr" rtlCol="false" tIns="50800" lIns="50800" bIns="50800" rIns="50800"/>
            <a:lstStyle/>
            <a:p>
              <a:pPr algn="ctr">
                <a:lnSpc>
                  <a:spcPts val="1399"/>
                </a:lnSpc>
              </a:pPr>
            </a:p>
          </p:txBody>
        </p:sp>
      </p:grpSp>
      <p:sp>
        <p:nvSpPr>
          <p:cNvPr name="TextBox 68" id="68"/>
          <p:cNvSpPr txBox="true"/>
          <p:nvPr/>
        </p:nvSpPr>
        <p:spPr>
          <a:xfrm rot="0">
            <a:off x="6087951" y="4649997"/>
            <a:ext cx="1165906" cy="165100"/>
          </a:xfrm>
          <a:prstGeom prst="rect">
            <a:avLst/>
          </a:prstGeom>
        </p:spPr>
        <p:txBody>
          <a:bodyPr anchor="t" rtlCol="false" tIns="0" lIns="0" bIns="0" rIns="0">
            <a:spAutoFit/>
          </a:bodyPr>
          <a:lstStyle/>
          <a:p>
            <a:pPr algn="r">
              <a:lnSpc>
                <a:spcPts val="1399"/>
              </a:lnSpc>
              <a:spcBef>
                <a:spcPct val="0"/>
              </a:spcBef>
            </a:pPr>
            <a:r>
              <a:rPr lang="en-US" sz="999">
                <a:solidFill>
                  <a:srgbClr val="545454"/>
                </a:solidFill>
                <a:latin typeface="Aileron"/>
                <a:ea typeface="Aileron"/>
                <a:cs typeface="Aileron"/>
                <a:sym typeface="Aileron"/>
              </a:rPr>
              <a:t>2030 - PRESENT</a:t>
            </a:r>
          </a:p>
        </p:txBody>
      </p:sp>
      <p:sp>
        <p:nvSpPr>
          <p:cNvPr name="TextBox 69" id="69"/>
          <p:cNvSpPr txBox="true"/>
          <p:nvPr/>
        </p:nvSpPr>
        <p:spPr>
          <a:xfrm rot="0">
            <a:off x="3099439" y="4605988"/>
            <a:ext cx="1957265" cy="191135"/>
          </a:xfrm>
          <a:prstGeom prst="rect">
            <a:avLst/>
          </a:prstGeom>
        </p:spPr>
        <p:txBody>
          <a:bodyPr anchor="t" rtlCol="false" tIns="0" lIns="0" bIns="0" rIns="0">
            <a:spAutoFit/>
          </a:bodyPr>
          <a:lstStyle/>
          <a:p>
            <a:pPr algn="l">
              <a:lnSpc>
                <a:spcPts val="1540"/>
              </a:lnSpc>
            </a:pPr>
            <a:r>
              <a:rPr lang="en-US" sz="1100" b="true">
                <a:solidFill>
                  <a:srgbClr val="545454"/>
                </a:solidFill>
                <a:latin typeface="Aileron Bold"/>
                <a:ea typeface="Aileron Bold"/>
                <a:cs typeface="Aileron Bold"/>
                <a:sym typeface="Aileron Bold"/>
              </a:rPr>
              <a:t>Borcelle Studio</a:t>
            </a:r>
          </a:p>
        </p:txBody>
      </p:sp>
      <p:sp>
        <p:nvSpPr>
          <p:cNvPr name="TextBox 70" id="70"/>
          <p:cNvSpPr txBox="true"/>
          <p:nvPr/>
        </p:nvSpPr>
        <p:spPr>
          <a:xfrm rot="0">
            <a:off x="3099439" y="4799222"/>
            <a:ext cx="2483687" cy="191135"/>
          </a:xfrm>
          <a:prstGeom prst="rect">
            <a:avLst/>
          </a:prstGeom>
        </p:spPr>
        <p:txBody>
          <a:bodyPr anchor="t" rtlCol="false" tIns="0" lIns="0" bIns="0" rIns="0">
            <a:spAutoFit/>
          </a:bodyPr>
          <a:lstStyle/>
          <a:p>
            <a:pPr algn="l">
              <a:lnSpc>
                <a:spcPts val="1539"/>
              </a:lnSpc>
            </a:pPr>
            <a:r>
              <a:rPr lang="en-US" sz="1099">
                <a:solidFill>
                  <a:srgbClr val="545454"/>
                </a:solidFill>
                <a:latin typeface="Aileron"/>
                <a:ea typeface="Aileron"/>
                <a:cs typeface="Aileron"/>
                <a:sym typeface="Aileron"/>
              </a:rPr>
              <a:t>Marketing Manager &amp; Specialist </a:t>
            </a:r>
          </a:p>
        </p:txBody>
      </p:sp>
      <p:sp>
        <p:nvSpPr>
          <p:cNvPr name="TextBox 71" id="71"/>
          <p:cNvSpPr txBox="true"/>
          <p:nvPr/>
        </p:nvSpPr>
        <p:spPr>
          <a:xfrm rot="0">
            <a:off x="6025596" y="6146057"/>
            <a:ext cx="1228261" cy="174625"/>
          </a:xfrm>
          <a:prstGeom prst="rect">
            <a:avLst/>
          </a:prstGeom>
        </p:spPr>
        <p:txBody>
          <a:bodyPr anchor="t" rtlCol="false" tIns="0" lIns="0" bIns="0" rIns="0">
            <a:spAutoFit/>
          </a:bodyPr>
          <a:lstStyle/>
          <a:p>
            <a:pPr algn="r">
              <a:lnSpc>
                <a:spcPts val="1400"/>
              </a:lnSpc>
              <a:spcBef>
                <a:spcPct val="0"/>
              </a:spcBef>
            </a:pPr>
            <a:r>
              <a:rPr lang="en-US" sz="1000">
                <a:solidFill>
                  <a:srgbClr val="545454"/>
                </a:solidFill>
                <a:latin typeface="Aileron"/>
                <a:ea typeface="Aileron"/>
                <a:cs typeface="Aileron"/>
                <a:sym typeface="Aileron"/>
              </a:rPr>
              <a:t> 2025 -  2029 </a:t>
            </a:r>
          </a:p>
        </p:txBody>
      </p:sp>
      <p:sp>
        <p:nvSpPr>
          <p:cNvPr name="TextBox 72" id="72"/>
          <p:cNvSpPr txBox="true"/>
          <p:nvPr/>
        </p:nvSpPr>
        <p:spPr>
          <a:xfrm rot="0">
            <a:off x="3099439" y="6146057"/>
            <a:ext cx="1957265" cy="191135"/>
          </a:xfrm>
          <a:prstGeom prst="rect">
            <a:avLst/>
          </a:prstGeom>
        </p:spPr>
        <p:txBody>
          <a:bodyPr anchor="t" rtlCol="false" tIns="0" lIns="0" bIns="0" rIns="0">
            <a:spAutoFit/>
          </a:bodyPr>
          <a:lstStyle/>
          <a:p>
            <a:pPr algn="l">
              <a:lnSpc>
                <a:spcPts val="1540"/>
              </a:lnSpc>
            </a:pPr>
            <a:r>
              <a:rPr lang="en-US" sz="1100" b="true">
                <a:solidFill>
                  <a:srgbClr val="545454"/>
                </a:solidFill>
                <a:latin typeface="Aileron Bold"/>
                <a:ea typeface="Aileron Bold"/>
                <a:cs typeface="Aileron Bold"/>
                <a:sym typeface="Aileron Bold"/>
              </a:rPr>
              <a:t>Fauget Studio</a:t>
            </a:r>
          </a:p>
        </p:txBody>
      </p:sp>
      <p:sp>
        <p:nvSpPr>
          <p:cNvPr name="TextBox 73" id="73"/>
          <p:cNvSpPr txBox="true"/>
          <p:nvPr/>
        </p:nvSpPr>
        <p:spPr>
          <a:xfrm rot="0">
            <a:off x="3099439" y="6339292"/>
            <a:ext cx="2411594" cy="191135"/>
          </a:xfrm>
          <a:prstGeom prst="rect">
            <a:avLst/>
          </a:prstGeom>
        </p:spPr>
        <p:txBody>
          <a:bodyPr anchor="t" rtlCol="false" tIns="0" lIns="0" bIns="0" rIns="0">
            <a:spAutoFit/>
          </a:bodyPr>
          <a:lstStyle/>
          <a:p>
            <a:pPr algn="l">
              <a:lnSpc>
                <a:spcPts val="1539"/>
              </a:lnSpc>
            </a:pPr>
            <a:r>
              <a:rPr lang="en-US" sz="1099">
                <a:solidFill>
                  <a:srgbClr val="545454"/>
                </a:solidFill>
                <a:latin typeface="Aileron"/>
                <a:ea typeface="Aileron"/>
                <a:cs typeface="Aileron"/>
                <a:sym typeface="Aileron"/>
              </a:rPr>
              <a:t>Marketing Manager &amp; Specialist</a:t>
            </a:r>
            <a:r>
              <a:rPr lang="en-US" sz="1099">
                <a:solidFill>
                  <a:srgbClr val="545454"/>
                </a:solidFill>
                <a:latin typeface="Aileron"/>
                <a:ea typeface="Aileron"/>
                <a:cs typeface="Aileron"/>
                <a:sym typeface="Aileron"/>
              </a:rPr>
              <a:t> </a:t>
            </a:r>
          </a:p>
        </p:txBody>
      </p:sp>
      <p:sp>
        <p:nvSpPr>
          <p:cNvPr name="TextBox 74" id="74"/>
          <p:cNvSpPr txBox="true"/>
          <p:nvPr/>
        </p:nvSpPr>
        <p:spPr>
          <a:xfrm rot="0">
            <a:off x="6090966" y="7686127"/>
            <a:ext cx="1151736" cy="174625"/>
          </a:xfrm>
          <a:prstGeom prst="rect">
            <a:avLst/>
          </a:prstGeom>
        </p:spPr>
        <p:txBody>
          <a:bodyPr anchor="t" rtlCol="false" tIns="0" lIns="0" bIns="0" rIns="0">
            <a:spAutoFit/>
          </a:bodyPr>
          <a:lstStyle/>
          <a:p>
            <a:pPr algn="r">
              <a:lnSpc>
                <a:spcPts val="1400"/>
              </a:lnSpc>
              <a:spcBef>
                <a:spcPct val="0"/>
              </a:spcBef>
            </a:pPr>
            <a:r>
              <a:rPr lang="en-US" sz="1000">
                <a:solidFill>
                  <a:srgbClr val="545454"/>
                </a:solidFill>
                <a:latin typeface="Aileron"/>
                <a:ea typeface="Aileron"/>
                <a:cs typeface="Aileron"/>
                <a:sym typeface="Aileron"/>
              </a:rPr>
              <a:t> 2024 - 2025 </a:t>
            </a:r>
          </a:p>
        </p:txBody>
      </p:sp>
      <p:sp>
        <p:nvSpPr>
          <p:cNvPr name="TextBox 75" id="75"/>
          <p:cNvSpPr txBox="true"/>
          <p:nvPr/>
        </p:nvSpPr>
        <p:spPr>
          <a:xfrm rot="0">
            <a:off x="3099439" y="7686127"/>
            <a:ext cx="1946110" cy="191135"/>
          </a:xfrm>
          <a:prstGeom prst="rect">
            <a:avLst/>
          </a:prstGeom>
        </p:spPr>
        <p:txBody>
          <a:bodyPr anchor="t" rtlCol="false" tIns="0" lIns="0" bIns="0" rIns="0">
            <a:spAutoFit/>
          </a:bodyPr>
          <a:lstStyle/>
          <a:p>
            <a:pPr algn="l">
              <a:lnSpc>
                <a:spcPts val="1540"/>
              </a:lnSpc>
            </a:pPr>
            <a:r>
              <a:rPr lang="en-US" sz="1100" b="true">
                <a:solidFill>
                  <a:srgbClr val="545454"/>
                </a:solidFill>
                <a:latin typeface="Aileron Bold"/>
                <a:ea typeface="Aileron Bold"/>
                <a:cs typeface="Aileron Bold"/>
                <a:sym typeface="Aileron Bold"/>
              </a:rPr>
              <a:t>Studio Shodwe</a:t>
            </a:r>
            <a:r>
              <a:rPr lang="en-US" sz="1100" b="true">
                <a:solidFill>
                  <a:srgbClr val="545454"/>
                </a:solidFill>
                <a:latin typeface="Aileron Bold"/>
                <a:ea typeface="Aileron Bold"/>
                <a:cs typeface="Aileron Bold"/>
                <a:sym typeface="Aileron Bold"/>
              </a:rPr>
              <a:t> </a:t>
            </a:r>
          </a:p>
        </p:txBody>
      </p:sp>
      <p:sp>
        <p:nvSpPr>
          <p:cNvPr name="TextBox 76" id="76"/>
          <p:cNvSpPr txBox="true"/>
          <p:nvPr/>
        </p:nvSpPr>
        <p:spPr>
          <a:xfrm rot="0">
            <a:off x="3099439" y="7879361"/>
            <a:ext cx="2228818" cy="191135"/>
          </a:xfrm>
          <a:prstGeom prst="rect">
            <a:avLst/>
          </a:prstGeom>
        </p:spPr>
        <p:txBody>
          <a:bodyPr anchor="t" rtlCol="false" tIns="0" lIns="0" bIns="0" rIns="0">
            <a:spAutoFit/>
          </a:bodyPr>
          <a:lstStyle/>
          <a:p>
            <a:pPr algn="l">
              <a:lnSpc>
                <a:spcPts val="1539"/>
              </a:lnSpc>
            </a:pPr>
            <a:r>
              <a:rPr lang="en-US" sz="1099">
                <a:solidFill>
                  <a:srgbClr val="545454"/>
                </a:solidFill>
                <a:latin typeface="Aileron"/>
                <a:ea typeface="Aileron"/>
                <a:cs typeface="Aileron"/>
                <a:sym typeface="Aileron"/>
              </a:rPr>
              <a:t>Marketing Manager &amp; Specialist</a:t>
            </a:r>
            <a:r>
              <a:rPr lang="en-US" sz="1099">
                <a:solidFill>
                  <a:srgbClr val="545454"/>
                </a:solidFill>
                <a:latin typeface="Aileron"/>
                <a:ea typeface="Aileron"/>
                <a:cs typeface="Aileron"/>
                <a:sym typeface="Aileron"/>
              </a:rPr>
              <a:t> </a:t>
            </a:r>
          </a:p>
        </p:txBody>
      </p:sp>
      <p:grpSp>
        <p:nvGrpSpPr>
          <p:cNvPr name="Group 77" id="77"/>
          <p:cNvGrpSpPr/>
          <p:nvPr/>
        </p:nvGrpSpPr>
        <p:grpSpPr>
          <a:xfrm rot="5400000">
            <a:off x="817897" y="6741200"/>
            <a:ext cx="4132988" cy="82273"/>
            <a:chOff x="0" y="0"/>
            <a:chExt cx="28709476" cy="571500"/>
          </a:xfrm>
        </p:grpSpPr>
        <p:sp>
          <p:nvSpPr>
            <p:cNvPr name="Freeform 78" id="78"/>
            <p:cNvSpPr/>
            <p:nvPr/>
          </p:nvSpPr>
          <p:spPr>
            <a:xfrm flipH="false" flipV="false" rot="0">
              <a:off x="0" y="255270"/>
              <a:ext cx="28709476" cy="69850"/>
            </a:xfrm>
            <a:custGeom>
              <a:avLst/>
              <a:gdLst/>
              <a:ahLst/>
              <a:cxnLst/>
              <a:rect r="r" b="b" t="t" l="l"/>
              <a:pathLst>
                <a:path h="69850" w="28709476">
                  <a:moveTo>
                    <a:pt x="28418647" y="0"/>
                  </a:moveTo>
                  <a:lnTo>
                    <a:pt x="0" y="0"/>
                  </a:lnTo>
                  <a:lnTo>
                    <a:pt x="0" y="69850"/>
                  </a:lnTo>
                  <a:lnTo>
                    <a:pt x="28709476" y="69850"/>
                  </a:lnTo>
                  <a:lnTo>
                    <a:pt x="28709476" y="0"/>
                  </a:lnTo>
                  <a:close/>
                </a:path>
              </a:pathLst>
            </a:custGeom>
            <a:solidFill>
              <a:srgbClr val="163853"/>
            </a:solidFill>
          </p:spPr>
        </p:sp>
      </p:grpSp>
      <p:grpSp>
        <p:nvGrpSpPr>
          <p:cNvPr name="Group 79" id="79"/>
          <p:cNvGrpSpPr/>
          <p:nvPr/>
        </p:nvGrpSpPr>
        <p:grpSpPr>
          <a:xfrm rot="0">
            <a:off x="2851507" y="6211635"/>
            <a:ext cx="65767" cy="72045"/>
            <a:chOff x="0" y="0"/>
            <a:chExt cx="23570" cy="25819"/>
          </a:xfrm>
        </p:grpSpPr>
        <p:sp>
          <p:nvSpPr>
            <p:cNvPr name="Freeform 80" id="80"/>
            <p:cNvSpPr/>
            <p:nvPr/>
          </p:nvSpPr>
          <p:spPr>
            <a:xfrm flipH="false" flipV="false" rot="0">
              <a:off x="0" y="0"/>
              <a:ext cx="23570" cy="25819"/>
            </a:xfrm>
            <a:custGeom>
              <a:avLst/>
              <a:gdLst/>
              <a:ahLst/>
              <a:cxnLst/>
              <a:rect r="r" b="b" t="t" l="l"/>
              <a:pathLst>
                <a:path h="25819" w="23570">
                  <a:moveTo>
                    <a:pt x="11785" y="0"/>
                  </a:moveTo>
                  <a:lnTo>
                    <a:pt x="11785" y="0"/>
                  </a:lnTo>
                  <a:cubicBezTo>
                    <a:pt x="14910" y="0"/>
                    <a:pt x="17908" y="1242"/>
                    <a:pt x="20118" y="3452"/>
                  </a:cubicBezTo>
                  <a:cubicBezTo>
                    <a:pt x="22328" y="5662"/>
                    <a:pt x="23570" y="8659"/>
                    <a:pt x="23570" y="11785"/>
                  </a:cubicBezTo>
                  <a:lnTo>
                    <a:pt x="23570" y="14034"/>
                  </a:lnTo>
                  <a:cubicBezTo>
                    <a:pt x="23570" y="20543"/>
                    <a:pt x="18293" y="25819"/>
                    <a:pt x="11785" y="25819"/>
                  </a:cubicBezTo>
                  <a:lnTo>
                    <a:pt x="11785" y="25819"/>
                  </a:lnTo>
                  <a:cubicBezTo>
                    <a:pt x="5276" y="25819"/>
                    <a:pt x="0" y="20543"/>
                    <a:pt x="0" y="14034"/>
                  </a:cubicBezTo>
                  <a:lnTo>
                    <a:pt x="0" y="11785"/>
                  </a:lnTo>
                  <a:cubicBezTo>
                    <a:pt x="0" y="5276"/>
                    <a:pt x="5276" y="0"/>
                    <a:pt x="11785" y="0"/>
                  </a:cubicBezTo>
                  <a:close/>
                </a:path>
              </a:pathLst>
            </a:custGeom>
            <a:solidFill>
              <a:srgbClr val="163853"/>
            </a:solidFill>
            <a:ln w="952500" cap="rnd">
              <a:solidFill>
                <a:srgbClr val="163853"/>
              </a:solidFill>
              <a:prstDash val="solid"/>
              <a:round/>
            </a:ln>
          </p:spPr>
        </p:sp>
        <p:sp>
          <p:nvSpPr>
            <p:cNvPr name="TextBox 81" id="81"/>
            <p:cNvSpPr txBox="true"/>
            <p:nvPr/>
          </p:nvSpPr>
          <p:spPr>
            <a:xfrm>
              <a:off x="0" y="-19050"/>
              <a:ext cx="23570" cy="44869"/>
            </a:xfrm>
            <a:prstGeom prst="rect">
              <a:avLst/>
            </a:prstGeom>
          </p:spPr>
          <p:txBody>
            <a:bodyPr anchor="ctr" rtlCol="false" tIns="50800" lIns="50800" bIns="50800" rIns="50800"/>
            <a:lstStyle/>
            <a:p>
              <a:pPr algn="ctr">
                <a:lnSpc>
                  <a:spcPts val="1399"/>
                </a:lnSpc>
              </a:pPr>
            </a:p>
          </p:txBody>
        </p:sp>
      </p:grpSp>
      <p:grpSp>
        <p:nvGrpSpPr>
          <p:cNvPr name="Group 82" id="82"/>
          <p:cNvGrpSpPr/>
          <p:nvPr/>
        </p:nvGrpSpPr>
        <p:grpSpPr>
          <a:xfrm rot="0">
            <a:off x="2851507" y="7759959"/>
            <a:ext cx="65767" cy="72045"/>
            <a:chOff x="0" y="0"/>
            <a:chExt cx="23570" cy="25819"/>
          </a:xfrm>
        </p:grpSpPr>
        <p:sp>
          <p:nvSpPr>
            <p:cNvPr name="Freeform 83" id="83"/>
            <p:cNvSpPr/>
            <p:nvPr/>
          </p:nvSpPr>
          <p:spPr>
            <a:xfrm flipH="false" flipV="false" rot="0">
              <a:off x="0" y="0"/>
              <a:ext cx="23570" cy="25819"/>
            </a:xfrm>
            <a:custGeom>
              <a:avLst/>
              <a:gdLst/>
              <a:ahLst/>
              <a:cxnLst/>
              <a:rect r="r" b="b" t="t" l="l"/>
              <a:pathLst>
                <a:path h="25819" w="23570">
                  <a:moveTo>
                    <a:pt x="11785" y="0"/>
                  </a:moveTo>
                  <a:lnTo>
                    <a:pt x="11785" y="0"/>
                  </a:lnTo>
                  <a:cubicBezTo>
                    <a:pt x="14910" y="0"/>
                    <a:pt x="17908" y="1242"/>
                    <a:pt x="20118" y="3452"/>
                  </a:cubicBezTo>
                  <a:cubicBezTo>
                    <a:pt x="22328" y="5662"/>
                    <a:pt x="23570" y="8659"/>
                    <a:pt x="23570" y="11785"/>
                  </a:cubicBezTo>
                  <a:lnTo>
                    <a:pt x="23570" y="14034"/>
                  </a:lnTo>
                  <a:cubicBezTo>
                    <a:pt x="23570" y="20543"/>
                    <a:pt x="18293" y="25819"/>
                    <a:pt x="11785" y="25819"/>
                  </a:cubicBezTo>
                  <a:lnTo>
                    <a:pt x="11785" y="25819"/>
                  </a:lnTo>
                  <a:cubicBezTo>
                    <a:pt x="5276" y="25819"/>
                    <a:pt x="0" y="20543"/>
                    <a:pt x="0" y="14034"/>
                  </a:cubicBezTo>
                  <a:lnTo>
                    <a:pt x="0" y="11785"/>
                  </a:lnTo>
                  <a:cubicBezTo>
                    <a:pt x="0" y="5276"/>
                    <a:pt x="5276" y="0"/>
                    <a:pt x="11785" y="0"/>
                  </a:cubicBezTo>
                  <a:close/>
                </a:path>
              </a:pathLst>
            </a:custGeom>
            <a:solidFill>
              <a:srgbClr val="163853"/>
            </a:solidFill>
            <a:ln w="952500" cap="rnd">
              <a:solidFill>
                <a:srgbClr val="163853"/>
              </a:solidFill>
              <a:prstDash val="solid"/>
              <a:round/>
            </a:ln>
          </p:spPr>
        </p:sp>
        <p:sp>
          <p:nvSpPr>
            <p:cNvPr name="TextBox 84" id="84"/>
            <p:cNvSpPr txBox="true"/>
            <p:nvPr/>
          </p:nvSpPr>
          <p:spPr>
            <a:xfrm>
              <a:off x="0" y="-19050"/>
              <a:ext cx="23570" cy="44869"/>
            </a:xfrm>
            <a:prstGeom prst="rect">
              <a:avLst/>
            </a:prstGeom>
          </p:spPr>
          <p:txBody>
            <a:bodyPr anchor="ctr" rtlCol="false" tIns="50800" lIns="50800" bIns="50800" rIns="50800"/>
            <a:lstStyle/>
            <a:p>
              <a:pPr algn="ctr">
                <a:lnSpc>
                  <a:spcPts val="1399"/>
                </a:lnSpc>
              </a:pPr>
            </a:p>
          </p:txBody>
        </p:sp>
      </p:grpSp>
      <p:sp>
        <p:nvSpPr>
          <p:cNvPr name="TextBox 85" id="85"/>
          <p:cNvSpPr txBox="true"/>
          <p:nvPr/>
        </p:nvSpPr>
        <p:spPr>
          <a:xfrm rot="0">
            <a:off x="3074670" y="5085607"/>
            <a:ext cx="4192800" cy="860425"/>
          </a:xfrm>
          <a:prstGeom prst="rect">
            <a:avLst/>
          </a:prstGeom>
        </p:spPr>
        <p:txBody>
          <a:bodyPr anchor="t" rtlCol="false" tIns="0" lIns="0" bIns="0" rIns="0">
            <a:spAutoFit/>
          </a:bodyPr>
          <a:lstStyle/>
          <a:p>
            <a:pPr algn="just" marL="215901" indent="-107951" lvl="1">
              <a:lnSpc>
                <a:spcPts val="1400"/>
              </a:lnSpc>
              <a:buFont typeface="Arial"/>
              <a:buChar char="•"/>
            </a:pPr>
            <a:r>
              <a:rPr lang="en-US" sz="1000">
                <a:solidFill>
                  <a:srgbClr val="545454"/>
                </a:solidFill>
                <a:latin typeface="Aileron"/>
                <a:ea typeface="Aileron"/>
                <a:cs typeface="Aileron"/>
                <a:sym typeface="Aileron"/>
              </a:rPr>
              <a:t>Develop and execute comprehensive marketing strategies and campaigns that align with the company's goals and objectives.</a:t>
            </a:r>
          </a:p>
          <a:p>
            <a:pPr algn="just" marL="215901" indent="-107951" lvl="1">
              <a:lnSpc>
                <a:spcPts val="1400"/>
              </a:lnSpc>
              <a:buFont typeface="Arial"/>
              <a:buChar char="•"/>
            </a:pPr>
            <a:r>
              <a:rPr lang="en-US" sz="1000">
                <a:solidFill>
                  <a:srgbClr val="545454"/>
                </a:solidFill>
                <a:latin typeface="Aileron"/>
                <a:ea typeface="Aileron"/>
                <a:cs typeface="Aileron"/>
                <a:sym typeface="Aileron"/>
              </a:rPr>
              <a:t>Lead, mentor, and manage a high-performing marketing team, fostering a collaborative and results-driven work environment.</a:t>
            </a:r>
          </a:p>
          <a:p>
            <a:pPr algn="just" marL="215901" indent="-107951" lvl="1">
              <a:lnSpc>
                <a:spcPts val="1400"/>
              </a:lnSpc>
              <a:buFont typeface="Arial"/>
              <a:buChar char="•"/>
            </a:pPr>
            <a:r>
              <a:rPr lang="en-US" sz="1000">
                <a:solidFill>
                  <a:srgbClr val="545454"/>
                </a:solidFill>
                <a:latin typeface="Aileron"/>
                <a:ea typeface="Aileron"/>
                <a:cs typeface="Aileron"/>
                <a:sym typeface="Aileron"/>
              </a:rPr>
              <a:t>Monitor brand consistency across marketing channels and materials.</a:t>
            </a:r>
          </a:p>
        </p:txBody>
      </p:sp>
      <p:sp>
        <p:nvSpPr>
          <p:cNvPr name="TextBox 86" id="86"/>
          <p:cNvSpPr txBox="true"/>
          <p:nvPr/>
        </p:nvSpPr>
        <p:spPr>
          <a:xfrm rot="0">
            <a:off x="3070658" y="6625677"/>
            <a:ext cx="4192800" cy="860425"/>
          </a:xfrm>
          <a:prstGeom prst="rect">
            <a:avLst/>
          </a:prstGeom>
        </p:spPr>
        <p:txBody>
          <a:bodyPr anchor="t" rtlCol="false" tIns="0" lIns="0" bIns="0" rIns="0">
            <a:spAutoFit/>
          </a:bodyPr>
          <a:lstStyle/>
          <a:p>
            <a:pPr algn="just" marL="215901" indent="-107951" lvl="1">
              <a:lnSpc>
                <a:spcPts val="1400"/>
              </a:lnSpc>
              <a:buFont typeface="Arial"/>
              <a:buChar char="•"/>
            </a:pPr>
            <a:r>
              <a:rPr lang="en-US" sz="1000">
                <a:solidFill>
                  <a:srgbClr val="545454"/>
                </a:solidFill>
                <a:latin typeface="Aileron"/>
                <a:ea typeface="Aileron"/>
                <a:cs typeface="Aileron"/>
                <a:sym typeface="Aileron"/>
              </a:rPr>
              <a:t>Create and manage the marketing budget, ensuring efficient allocation of resources and optimizing ROI.</a:t>
            </a:r>
          </a:p>
          <a:p>
            <a:pPr algn="just" marL="215901" indent="-107951" lvl="1">
              <a:lnSpc>
                <a:spcPts val="1400"/>
              </a:lnSpc>
              <a:buFont typeface="Arial"/>
              <a:buChar char="•"/>
            </a:pPr>
            <a:r>
              <a:rPr lang="en-US" sz="1000">
                <a:solidFill>
                  <a:srgbClr val="545454"/>
                </a:solidFill>
                <a:latin typeface="Aileron"/>
                <a:ea typeface="Aileron"/>
                <a:cs typeface="Aileron"/>
                <a:sym typeface="Aileron"/>
              </a:rPr>
              <a:t>Oversee market research to identify emerging trends, customer needs, and competitor strategies.</a:t>
            </a:r>
          </a:p>
          <a:p>
            <a:pPr algn="just" marL="215901" indent="-107951" lvl="1">
              <a:lnSpc>
                <a:spcPts val="1400"/>
              </a:lnSpc>
              <a:buFont typeface="Arial"/>
              <a:buChar char="•"/>
            </a:pPr>
            <a:r>
              <a:rPr lang="en-US" sz="1000">
                <a:solidFill>
                  <a:srgbClr val="545454"/>
                </a:solidFill>
                <a:latin typeface="Aileron"/>
                <a:ea typeface="Aileron"/>
                <a:cs typeface="Aileron"/>
                <a:sym typeface="Aileron"/>
              </a:rPr>
              <a:t>Monitor brand consistency across marketing channels and materials.</a:t>
            </a:r>
          </a:p>
        </p:txBody>
      </p:sp>
      <p:sp>
        <p:nvSpPr>
          <p:cNvPr name="TextBox 87" id="87"/>
          <p:cNvSpPr txBox="true"/>
          <p:nvPr/>
        </p:nvSpPr>
        <p:spPr>
          <a:xfrm rot="0">
            <a:off x="3074670" y="8191208"/>
            <a:ext cx="4179186" cy="688975"/>
          </a:xfrm>
          <a:prstGeom prst="rect">
            <a:avLst/>
          </a:prstGeom>
        </p:spPr>
        <p:txBody>
          <a:bodyPr anchor="t" rtlCol="false" tIns="0" lIns="0" bIns="0" rIns="0">
            <a:spAutoFit/>
          </a:bodyPr>
          <a:lstStyle/>
          <a:p>
            <a:pPr algn="just" marL="215901" indent="-107951" lvl="1">
              <a:lnSpc>
                <a:spcPts val="1400"/>
              </a:lnSpc>
              <a:buFont typeface="Arial"/>
              <a:buChar char="•"/>
            </a:pPr>
            <a:r>
              <a:rPr lang="en-US" sz="1000">
                <a:solidFill>
                  <a:srgbClr val="545454"/>
                </a:solidFill>
                <a:latin typeface="Aileron"/>
                <a:ea typeface="Aileron"/>
                <a:cs typeface="Aileron"/>
                <a:sym typeface="Aileron"/>
              </a:rPr>
              <a:t>Develop and maintain strong relationships with partners, agencies, and vendors to support marketing initiatives.</a:t>
            </a:r>
          </a:p>
          <a:p>
            <a:pPr algn="just" marL="215901" indent="-107951" lvl="1">
              <a:lnSpc>
                <a:spcPts val="1400"/>
              </a:lnSpc>
              <a:buFont typeface="Arial"/>
              <a:buChar char="•"/>
            </a:pPr>
            <a:r>
              <a:rPr lang="en-US" sz="1000">
                <a:solidFill>
                  <a:srgbClr val="545454"/>
                </a:solidFill>
                <a:latin typeface="Aileron"/>
                <a:ea typeface="Aileron"/>
                <a:cs typeface="Aileron"/>
                <a:sym typeface="Aileron"/>
              </a:rPr>
              <a:t>Monitor and maintain brand consistency across all marketing channels and materials.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DAGyID-QTsw</dc:identifier>
  <dcterms:modified xsi:type="dcterms:W3CDTF">2011-08-01T06:04:30Z</dcterms:modified>
  <cp:revision>1</cp:revision>
  <dc:title>Blue and Gray Simple Professional CV Resume</dc:title>
</cp:coreProperties>
</file>