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80346-19A9-4358-88CB-96DBA6B06E68}" v="1" dt="2025-09-14T08:25:48.280"/>
    <p1510:client id="{C168F3AD-37E8-4F17-BCE1-6102FEDC617A}" v="9" dt="2025-09-14T07:55:21.673"/>
    <p1510:client id="{FCB7FD3C-DA9D-4306-86B9-DABAAD26E3B4}" v="6" dt="2025-09-14T14:12:21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C49-EFF0-449E-86E2-C6DC351DCC9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F877-BD5B-4971-A20A-A1A3D313C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9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C49-EFF0-449E-86E2-C6DC351DCC9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F877-BD5B-4971-A20A-A1A3D313C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5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C49-EFF0-449E-86E2-C6DC351DCC9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F877-BD5B-4971-A20A-A1A3D313C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C49-EFF0-449E-86E2-C6DC351DCC9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F877-BD5B-4971-A20A-A1A3D313C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5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C49-EFF0-449E-86E2-C6DC351DCC9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F877-BD5B-4971-A20A-A1A3D313C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7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C49-EFF0-449E-86E2-C6DC351DCC9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F877-BD5B-4971-A20A-A1A3D313C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3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C49-EFF0-449E-86E2-C6DC351DCC9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F877-BD5B-4971-A20A-A1A3D313C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9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C49-EFF0-449E-86E2-C6DC351DCC9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F877-BD5B-4971-A20A-A1A3D313C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30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C49-EFF0-449E-86E2-C6DC351DCC9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F877-BD5B-4971-A20A-A1A3D313C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4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C49-EFF0-449E-86E2-C6DC351DCC9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F877-BD5B-4971-A20A-A1A3D313C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4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C49-EFF0-449E-86E2-C6DC351DCC9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F877-BD5B-4971-A20A-A1A3D313C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78C49-EFF0-449E-86E2-C6DC351DCC9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CAF877-BD5B-4971-A20A-A1A3D313C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8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94881187_Designing_and_evaluation_of_onion_storage_structures_for_Indian_condi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A8839F9-9368-3A74-32E3-2E8BD0440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>
            <a:fillRect/>
          </a:stretch>
        </p:blipFill>
        <p:spPr bwMode="auto">
          <a:xfrm>
            <a:off x="8533917" y="2306154"/>
            <a:ext cx="3334026" cy="4007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725E5-5C9F-5DC8-32BA-A2E356CC1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418" y="5459278"/>
            <a:ext cx="9144000" cy="598486"/>
          </a:xfrm>
        </p:spPr>
        <p:txBody>
          <a:bodyPr>
            <a:noAutofit/>
          </a:bodyPr>
          <a:lstStyle/>
          <a:p>
            <a:r>
              <a:rPr lang="en-IN" sz="2400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0C057-1669-2A61-71E4-701166C4B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948" y="1649165"/>
            <a:ext cx="9144000" cy="381011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Problem statement ID </a:t>
            </a:r>
            <a:r>
              <a:rPr lang="en-IN" dirty="0"/>
              <a:t>- SIH25053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Problem Statement Title-</a:t>
            </a:r>
            <a:r>
              <a:rPr lang="en-US" dirty="0"/>
              <a:t>Improved Onion Storage Technology for Enhancing Shelf Life of Onions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Theme-</a:t>
            </a:r>
            <a:r>
              <a:rPr lang="en-US" dirty="0"/>
              <a:t>Agriculture, Food Tech and Rural Development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PS Category-</a:t>
            </a:r>
            <a:r>
              <a:rPr lang="en-IN" dirty="0"/>
              <a:t>Hardware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Team ID 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Team Name </a:t>
            </a:r>
            <a:r>
              <a:rPr lang="en-IN" dirty="0"/>
              <a:t>– Circuit </a:t>
            </a:r>
            <a:r>
              <a:rPr lang="en-IN" dirty="0" err="1"/>
              <a:t>Sparkers</a:t>
            </a:r>
            <a:endParaRPr lang="en-IN" dirty="0"/>
          </a:p>
          <a:p>
            <a:pPr algn="l"/>
            <a:endParaRPr lang="en-IN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DB9242-5278-4291-AC99-5D650AA5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918" y="153988"/>
            <a:ext cx="17240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20B49-E35B-1745-B72E-4701D7EFF2D4}"/>
              </a:ext>
            </a:extLst>
          </p:cNvPr>
          <p:cNvSpPr txBox="1"/>
          <p:nvPr/>
        </p:nvSpPr>
        <p:spPr>
          <a:xfrm>
            <a:off x="1763127" y="299214"/>
            <a:ext cx="8665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IN" sz="3600" b="1" i="0" u="none" strike="noStrike" dirty="0">
                <a:solidFill>
                  <a:srgbClr val="1F497D"/>
                </a:solidFill>
                <a:effectLst/>
                <a:latin typeface="Garamond" panose="02020404030301010803" pitchFamily="18" charset="0"/>
              </a:rPr>
              <a:t>SMART INDIA HACKATHON 2025</a:t>
            </a:r>
            <a:endParaRPr lang="en-IN" sz="3600" b="0" dirty="0">
              <a:effectLst/>
            </a:endParaRP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7B298-2714-F518-C7E6-3AB497A1C18C}"/>
              </a:ext>
            </a:extLst>
          </p:cNvPr>
          <p:cNvSpPr txBox="1"/>
          <p:nvPr/>
        </p:nvSpPr>
        <p:spPr>
          <a:xfrm>
            <a:off x="3047172" y="327766"/>
            <a:ext cx="6097656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IN" b="0" dirty="0">
                <a:effectLst/>
              </a:rPr>
            </a:br>
            <a:endParaRPr lang="en-IN" b="0" dirty="0">
              <a:effectLst/>
            </a:endParaRPr>
          </a:p>
          <a:p>
            <a:pPr algn="ctr" rtl="0">
              <a:spcBef>
                <a:spcPts val="640"/>
              </a:spcBef>
              <a:buNone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TITLE PAGE</a:t>
            </a:r>
            <a:endParaRPr lang="en-IN" sz="2400" b="0" dirty="0">
              <a:effectLst/>
            </a:endParaRP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FFB37-EE1C-3F54-8075-E486EC2DFA04}"/>
              </a:ext>
            </a:extLst>
          </p:cNvPr>
          <p:cNvSpPr txBox="1"/>
          <p:nvPr/>
        </p:nvSpPr>
        <p:spPr>
          <a:xfrm>
            <a:off x="4331217" y="394036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5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EC82-910C-FCB1-3484-E843FBD3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75" y="1581368"/>
            <a:ext cx="10515600" cy="47446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Smart onion storage system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3F00CEE-ABE1-933C-6BF5-789468709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980" y="0"/>
            <a:ext cx="17240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BC062-3B03-DA0F-CCE5-33778946928A}"/>
              </a:ext>
            </a:extLst>
          </p:cNvPr>
          <p:cNvSpPr txBox="1"/>
          <p:nvPr/>
        </p:nvSpPr>
        <p:spPr>
          <a:xfrm>
            <a:off x="2168678" y="200408"/>
            <a:ext cx="7026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Improved Onion Storage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A7F74-427C-0048-B90E-2AFD7CB433C5}"/>
              </a:ext>
            </a:extLst>
          </p:cNvPr>
          <p:cNvSpPr txBox="1"/>
          <p:nvPr/>
        </p:nvSpPr>
        <p:spPr>
          <a:xfrm>
            <a:off x="834867" y="1888545"/>
            <a:ext cx="96111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Generally onions damages due to   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High 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High Humidity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Poor Ventilation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Gas accumulation-onions naturally emits ethylene gas .it causes sprouting and ripening leads to faster spoilage.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 avoid this problems “</a:t>
            </a:r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Smart onion storage system</a:t>
            </a:r>
            <a:r>
              <a:rPr lang="en-IN" sz="2400" dirty="0"/>
              <a:t>” is used for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temperature control(&gt;35degrees C we use control fans)(&lt;20 degrees C we use heater coil).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High humidity (&gt;70% we use de-humidifiers).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For Gas accumulation(we use exhaust fans ).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A9FAFA-6E96-B7DF-54B9-991F439F766C}"/>
              </a:ext>
            </a:extLst>
          </p:cNvPr>
          <p:cNvSpPr/>
          <p:nvPr/>
        </p:nvSpPr>
        <p:spPr>
          <a:xfrm>
            <a:off x="218661" y="214996"/>
            <a:ext cx="1152940" cy="6758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Circuit </a:t>
            </a:r>
            <a:r>
              <a:rPr lang="en-IN" sz="1200" dirty="0" err="1"/>
              <a:t>sparkers</a:t>
            </a:r>
            <a:endParaRPr lang="en-IN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60EA0-A895-C839-252B-2D4C4895BB55}"/>
              </a:ext>
            </a:extLst>
          </p:cNvPr>
          <p:cNvSpPr/>
          <p:nvPr/>
        </p:nvSpPr>
        <p:spPr>
          <a:xfrm>
            <a:off x="0" y="6500191"/>
            <a:ext cx="12192000" cy="3578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@SIH Idea submission-Template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2634E-DCA3-B4FA-48DB-098BEBF827EB}"/>
              </a:ext>
            </a:extLst>
          </p:cNvPr>
          <p:cNvSpPr txBox="1"/>
          <p:nvPr/>
        </p:nvSpPr>
        <p:spPr>
          <a:xfrm>
            <a:off x="11486706" y="6548290"/>
            <a:ext cx="1013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314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966A-9C13-40CD-0628-DB6A0ABB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223" y="653890"/>
            <a:ext cx="9978065" cy="62039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HOW IT ADRRESS THE PROBLEM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B5D075C-582C-8932-D27A-EA9E6D34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460" y="200408"/>
            <a:ext cx="17240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ED00CC-A7ED-D126-471A-5AE6941748BD}"/>
              </a:ext>
            </a:extLst>
          </p:cNvPr>
          <p:cNvSpPr txBox="1"/>
          <p:nvPr/>
        </p:nvSpPr>
        <p:spPr>
          <a:xfrm>
            <a:off x="907112" y="1161665"/>
            <a:ext cx="10119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post-harvest onion losses (30–40%) happen right after harvest, before they even reach mandis or transport.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storage is improved at the source (farmer’s field or cooperative warehouse), onions stay fresh longer → less rotting, higher income for farmers, and more stable supply in the market.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smart onion storage systems can help farmers 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Controlled Ventilation &amp; Temperature - </a:t>
            </a:r>
            <a:r>
              <a:rPr lang="en-IN" dirty="0"/>
              <a:t>Uses sensors (temperature, humidity, CO₂) to regulate air flow.  Prevents overheating and maintains optimal storage temperature (~25–30°C).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</a:t>
            </a:r>
            <a:r>
              <a:rPr lang="en-IN" b="1" dirty="0"/>
              <a:t>Humidity Regulation - </a:t>
            </a:r>
            <a:r>
              <a:rPr lang="en-IN" dirty="0"/>
              <a:t>Smart fans and dehumidifiers remove excess moisture . Keeps relative humidity around 65–70%, ideal to prevent sprouting/rotting.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 IoT &amp; Real-Time Monitoring - </a:t>
            </a:r>
            <a:r>
              <a:rPr lang="en-IN" dirty="0"/>
              <a:t>Farmers get alerts on mobile apps/SMS about conditions inside storage .Predictive analytics warn farmers about possible spoilage.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7FC9B-C116-ADFB-DAC9-58C3661F8997}"/>
              </a:ext>
            </a:extLst>
          </p:cNvPr>
          <p:cNvSpPr txBox="1"/>
          <p:nvPr/>
        </p:nvSpPr>
        <p:spPr>
          <a:xfrm>
            <a:off x="1063928" y="4870373"/>
            <a:ext cx="8811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Innovation and uniqueness of the solution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C33E1-73F9-05FA-C655-B3BC797DEA1D}"/>
              </a:ext>
            </a:extLst>
          </p:cNvPr>
          <p:cNvSpPr txBox="1"/>
          <p:nvPr/>
        </p:nvSpPr>
        <p:spPr>
          <a:xfrm>
            <a:off x="1063928" y="5374640"/>
            <a:ext cx="1011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Impact on storage time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with out smart storage (2-4 weeks)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With smart storage(3 to 6 months)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9D69C-D71E-99BF-7424-749D5CF0D7CB}"/>
              </a:ext>
            </a:extLst>
          </p:cNvPr>
          <p:cNvSpPr/>
          <p:nvPr/>
        </p:nvSpPr>
        <p:spPr>
          <a:xfrm>
            <a:off x="0" y="6500191"/>
            <a:ext cx="12192000" cy="3578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@SIH Idea submission-Template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33439-23CD-358D-C0C3-FB81E49D11F0}"/>
              </a:ext>
            </a:extLst>
          </p:cNvPr>
          <p:cNvSpPr txBox="1"/>
          <p:nvPr/>
        </p:nvSpPr>
        <p:spPr>
          <a:xfrm>
            <a:off x="11486706" y="6548290"/>
            <a:ext cx="1013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F3B4E1-4311-19B7-8039-0C3E63BB5426}"/>
              </a:ext>
            </a:extLst>
          </p:cNvPr>
          <p:cNvSpPr/>
          <p:nvPr/>
        </p:nvSpPr>
        <p:spPr>
          <a:xfrm>
            <a:off x="218661" y="214996"/>
            <a:ext cx="1152940" cy="6758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Circuit </a:t>
            </a:r>
            <a:r>
              <a:rPr lang="en-IN" sz="1200" dirty="0" err="1"/>
              <a:t>sparkers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0740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03F-F57A-A68E-3962-E193C5E5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34706"/>
            <a:ext cx="10268416" cy="114618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7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Technologies to be used :</a:t>
            </a:r>
            <a:br>
              <a:rPr lang="en-IN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IN" sz="2200" dirty="0"/>
              <a:t>Automation technology to optimize storage conditions  and IOT applications for communication and monitoring </a:t>
            </a:r>
            <a:br>
              <a:rPr lang="en-IN" sz="4000" b="1" dirty="0"/>
            </a:b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DCFE43-3ACE-8A1B-FEEF-D433EB0DF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460" y="200408"/>
            <a:ext cx="17240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10825E-EB43-5498-7A9E-F3A2733D7178}"/>
              </a:ext>
            </a:extLst>
          </p:cNvPr>
          <p:cNvSpPr txBox="1"/>
          <p:nvPr/>
        </p:nvSpPr>
        <p:spPr>
          <a:xfrm>
            <a:off x="2623764" y="100291"/>
            <a:ext cx="652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 TECHNICAL APPROACH</a:t>
            </a:r>
            <a:endParaRPr lang="en-IN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F153B-CE12-0D59-39C4-CE5E6C0318EF}"/>
              </a:ext>
            </a:extLst>
          </p:cNvPr>
          <p:cNvSpPr txBox="1"/>
          <p:nvPr/>
        </p:nvSpPr>
        <p:spPr>
          <a:xfrm>
            <a:off x="914399" y="1726603"/>
            <a:ext cx="5486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Methodology and process for implementation:</a:t>
            </a:r>
            <a:endParaRPr lang="en-IN" sz="3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A5A48-5A0F-C413-A4DF-1A7A27A9B8E3}"/>
              </a:ext>
            </a:extLst>
          </p:cNvPr>
          <p:cNvSpPr txBox="1"/>
          <p:nvPr/>
        </p:nvSpPr>
        <p:spPr>
          <a:xfrm>
            <a:off x="1102359" y="2505670"/>
            <a:ext cx="511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Temperature sensor : DHT22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Humidity Sensor :  DHT22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Gas Sensor  :MQ-137 for NH3</a:t>
            </a:r>
          </a:p>
          <a:p>
            <a:r>
              <a:rPr lang="en-IN" dirty="0"/>
              <a:t>                                  MQ-136 for H2S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A0A60-1AE9-02B1-6311-0CDF82B566F9}"/>
              </a:ext>
            </a:extLst>
          </p:cNvPr>
          <p:cNvSpPr txBox="1"/>
          <p:nvPr/>
        </p:nvSpPr>
        <p:spPr>
          <a:xfrm>
            <a:off x="1087119" y="3654118"/>
            <a:ext cx="51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Micro controller : ESP32-WROOM-32D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ALERTS(SMS / Push notification) if: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Temperature is too high/low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Humidity is out of range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Gas concentration is high (onions spoiling)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06AE9-BBCD-67CF-5C38-02E4A3506584}"/>
              </a:ext>
            </a:extLst>
          </p:cNvPr>
          <p:cNvSpPr txBox="1"/>
          <p:nvPr/>
        </p:nvSpPr>
        <p:spPr>
          <a:xfrm>
            <a:off x="1102359" y="5131446"/>
            <a:ext cx="4514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ON/OFF control for: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Cooling fan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Humidifier / Dehumidifier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Ventilation system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7CDBD-BDBD-9955-7250-755C1C26E8BC}"/>
              </a:ext>
            </a:extLst>
          </p:cNvPr>
          <p:cNvSpPr/>
          <p:nvPr/>
        </p:nvSpPr>
        <p:spPr>
          <a:xfrm>
            <a:off x="0" y="6500191"/>
            <a:ext cx="12192000" cy="3578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@SIH Idea submission-Template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EED56-C2D8-20D9-F668-D2CEBC7D7523}"/>
              </a:ext>
            </a:extLst>
          </p:cNvPr>
          <p:cNvSpPr txBox="1"/>
          <p:nvPr/>
        </p:nvSpPr>
        <p:spPr>
          <a:xfrm>
            <a:off x="11486706" y="6548290"/>
            <a:ext cx="1013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39D9AE-49A4-150D-497C-AC05484A7389}"/>
              </a:ext>
            </a:extLst>
          </p:cNvPr>
          <p:cNvSpPr/>
          <p:nvPr/>
        </p:nvSpPr>
        <p:spPr>
          <a:xfrm>
            <a:off x="218661" y="214996"/>
            <a:ext cx="1152940" cy="6758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Circuit </a:t>
            </a:r>
            <a:r>
              <a:rPr lang="en-IN" sz="1200" dirty="0" err="1"/>
              <a:t>sparkers</a:t>
            </a:r>
            <a:endParaRPr lang="en-IN" sz="1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569A39-DE0E-6497-2696-F421428B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656" y="5998866"/>
            <a:ext cx="157376" cy="2810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Picture 3" descr="A building with piles of onions&#10;&#10;AI-generated content may be incorrect.">
            <a:extLst>
              <a:ext uri="{FF2B5EF4-FFF2-40B4-BE49-F238E27FC236}">
                <a16:creationId xmlns:a16="http://schemas.microsoft.com/office/drawing/2014/main" id="{A870AA13-C330-8DC0-DB92-4B46AF452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19" y="1478195"/>
            <a:ext cx="4885309" cy="48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2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B32C-7F6D-0EC2-A725-C914B073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155"/>
            <a:ext cx="10515600" cy="541338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Analysis of the feasibility of the idea</a:t>
            </a:r>
            <a:b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531B4-3A66-2B07-FAC8-86FDC35F6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460" y="200408"/>
            <a:ext cx="17240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EDEDF-477B-8F1E-E04C-3EEEC2DF29BE}"/>
              </a:ext>
            </a:extLst>
          </p:cNvPr>
          <p:cNvSpPr txBox="1"/>
          <p:nvPr/>
        </p:nvSpPr>
        <p:spPr>
          <a:xfrm>
            <a:off x="2865120" y="20040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FEASIBILITY AND VIABILITY</a:t>
            </a:r>
            <a:endParaRPr lang="en-IN" sz="36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518C996-5935-3C6E-16BD-85011CC50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0839"/>
            <a:ext cx="8051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Technically Feasible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(IoT + sensors are well proven).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Economically Feasible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(cost recovered from reduced wastage).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Operationally Feasible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training and awareness.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Socially Feasible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strong demand in agriculture sector.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 Environmentally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Feasible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positive long-term impact.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F34FAB-A051-3E8C-0B57-1495525C64D6}"/>
              </a:ext>
            </a:extLst>
          </p:cNvPr>
          <p:cNvSpPr txBox="1"/>
          <p:nvPr/>
        </p:nvSpPr>
        <p:spPr>
          <a:xfrm>
            <a:off x="822960" y="2867468"/>
            <a:ext cx="7284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Potential challenges and risks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BB42C2-04F3-8A41-6F60-941BB84316A3}"/>
              </a:ext>
            </a:extLst>
          </p:cNvPr>
          <p:cNvSpPr txBox="1"/>
          <p:nvPr/>
        </p:nvSpPr>
        <p:spPr>
          <a:xfrm>
            <a:off x="838200" y="3293814"/>
            <a:ext cx="872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main </a:t>
            </a:r>
            <a:r>
              <a:rPr lang="en-US" b="1" dirty="0"/>
              <a:t>challenges</a:t>
            </a:r>
            <a:r>
              <a:rPr lang="en-US" dirty="0"/>
              <a:t> are </a:t>
            </a:r>
            <a:r>
              <a:rPr lang="en-US" b="1" dirty="0"/>
              <a:t>power, connectivity, cost, and durability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main </a:t>
            </a:r>
            <a:r>
              <a:rPr lang="en-US" b="1" dirty="0"/>
              <a:t>risks</a:t>
            </a:r>
            <a:r>
              <a:rPr lang="en-US" dirty="0"/>
              <a:t> are </a:t>
            </a:r>
            <a:r>
              <a:rPr lang="en-US" b="1" dirty="0"/>
              <a:t>low adoption, hardware failure, and poor ROI if not properly supported</a:t>
            </a:r>
            <a:r>
              <a:rPr lang="en-US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CB8193-0DBD-177D-D7C1-B16CF55CB4C7}"/>
              </a:ext>
            </a:extLst>
          </p:cNvPr>
          <p:cNvSpPr txBox="1"/>
          <p:nvPr/>
        </p:nvSpPr>
        <p:spPr>
          <a:xfrm>
            <a:off x="807720" y="4207493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Strategies for overcoming these challenges</a:t>
            </a:r>
            <a:endParaRPr lang="en-IN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3D825A-6D42-2946-0CF2-200E6078E529}"/>
              </a:ext>
            </a:extLst>
          </p:cNvPr>
          <p:cNvSpPr txBox="1"/>
          <p:nvPr/>
        </p:nvSpPr>
        <p:spPr>
          <a:xfrm>
            <a:off x="838200" y="4688459"/>
            <a:ext cx="7813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Tech side:</a:t>
            </a:r>
            <a:r>
              <a:rPr lang="en-IN" dirty="0"/>
              <a:t> Use durable sensors, solar backup, offline logging, modular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Economic side:</a:t>
            </a:r>
            <a:r>
              <a:rPr lang="en-IN" dirty="0"/>
              <a:t> Subsidies, shared storages, ROI awareness.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Operational side:</a:t>
            </a:r>
            <a:r>
              <a:rPr lang="en-IN" dirty="0"/>
              <a:t> Local-language apps, easy maintenance, village technicians.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Adoption side:</a:t>
            </a:r>
            <a:r>
              <a:rPr lang="en-IN" dirty="0"/>
              <a:t> Demonstrations, pilot projects, farmer training.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6E3E1-6BA6-1379-7529-E5C8A42F36CE}"/>
              </a:ext>
            </a:extLst>
          </p:cNvPr>
          <p:cNvSpPr/>
          <p:nvPr/>
        </p:nvSpPr>
        <p:spPr>
          <a:xfrm>
            <a:off x="0" y="6500191"/>
            <a:ext cx="12192000" cy="3578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@SIH Idea submission-Template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1F70F-A0D0-189F-2138-FC6250D284A4}"/>
              </a:ext>
            </a:extLst>
          </p:cNvPr>
          <p:cNvSpPr txBox="1"/>
          <p:nvPr/>
        </p:nvSpPr>
        <p:spPr>
          <a:xfrm>
            <a:off x="11486706" y="6548290"/>
            <a:ext cx="1013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603FD-07A9-8682-E8B8-B01885A26EA2}"/>
              </a:ext>
            </a:extLst>
          </p:cNvPr>
          <p:cNvSpPr/>
          <p:nvPr/>
        </p:nvSpPr>
        <p:spPr>
          <a:xfrm>
            <a:off x="218661" y="214996"/>
            <a:ext cx="1152940" cy="6758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Circuit </a:t>
            </a:r>
            <a:r>
              <a:rPr lang="en-IN" sz="1200" dirty="0" err="1"/>
              <a:t>sparkers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6776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75729C-6FB8-3114-3FE4-50BF9CB4C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460" y="200408"/>
            <a:ext cx="17240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3C6E23-7558-8847-151D-1866C5727BE6}"/>
              </a:ext>
            </a:extLst>
          </p:cNvPr>
          <p:cNvSpPr txBox="1"/>
          <p:nvPr/>
        </p:nvSpPr>
        <p:spPr>
          <a:xfrm>
            <a:off x="3322320" y="197616"/>
            <a:ext cx="510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IMPACT AND BENEFITS</a:t>
            </a:r>
            <a:endParaRPr lang="en-IN" sz="3600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363CC-A9AB-C99C-EE46-C2FE15DEF24F}"/>
              </a:ext>
            </a:extLst>
          </p:cNvPr>
          <p:cNvSpPr txBox="1"/>
          <p:nvPr/>
        </p:nvSpPr>
        <p:spPr>
          <a:xfrm>
            <a:off x="843280" y="900055"/>
            <a:ext cx="6644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Potential impact on the target audience</a:t>
            </a:r>
          </a:p>
          <a:p>
            <a:endParaRPr lang="en-IN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2A11F541-B942-CCEA-03CA-01655C1F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" y="1316052"/>
            <a:ext cx="61670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gain income + storage security.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get better collective bargaining.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enjoy stable prices &amp; quality.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>
                <a:latin typeface="Arial" panose="020B0604020202020204" pitchFamily="34" charset="0"/>
              </a:rPr>
              <a:t>Government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from food security &amp; price control.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DF504-8500-E126-31A3-B59487C35392}"/>
              </a:ext>
            </a:extLst>
          </p:cNvPr>
          <p:cNvSpPr txBox="1"/>
          <p:nvPr/>
        </p:nvSpPr>
        <p:spPr>
          <a:xfrm>
            <a:off x="843280" y="2582421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Benefits of the solution: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6D1BF0-12C5-5D79-70F4-56375BEF5DFC}"/>
              </a:ext>
            </a:extLst>
          </p:cNvPr>
          <p:cNvSpPr txBox="1"/>
          <p:nvPr/>
        </p:nvSpPr>
        <p:spPr>
          <a:xfrm>
            <a:off x="1087120" y="3149600"/>
            <a:ext cx="770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solution creates </a:t>
            </a:r>
            <a:r>
              <a:rPr lang="en-US" b="1" dirty="0"/>
              <a:t>social upliftment </a:t>
            </a:r>
            <a:r>
              <a:rPr lang="en-US" dirty="0"/>
              <a:t>(better food security, farmer empowerment), </a:t>
            </a:r>
            <a:r>
              <a:rPr lang="en-US" b="1" dirty="0"/>
              <a:t>economic growth </a:t>
            </a:r>
            <a:r>
              <a:rPr lang="en-US" dirty="0"/>
              <a:t>(higher incomes, price stability), </a:t>
            </a:r>
            <a:r>
              <a:rPr lang="en-US" b="1" dirty="0"/>
              <a:t>environmental sustainability </a:t>
            </a:r>
            <a:r>
              <a:rPr lang="en-US" dirty="0"/>
              <a:t>(reduced waste, eco-friendly power), and </a:t>
            </a:r>
            <a:r>
              <a:rPr lang="en-US" b="1" dirty="0"/>
              <a:t>technological advancement </a:t>
            </a:r>
            <a:r>
              <a:rPr lang="en-US" dirty="0"/>
              <a:t>(IoT in agriculture).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6578C-1420-55B2-E1BB-F4C1C6BE9A0C}"/>
              </a:ext>
            </a:extLst>
          </p:cNvPr>
          <p:cNvSpPr txBox="1"/>
          <p:nvPr/>
        </p:nvSpPr>
        <p:spPr>
          <a:xfrm>
            <a:off x="843280" y="4349929"/>
            <a:ext cx="5847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RESEARCH  AND REFERENCES</a:t>
            </a:r>
            <a:endParaRPr lang="en-IN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8455D-1B99-9177-D5BA-50D6DE41F5A8}"/>
              </a:ext>
            </a:extLst>
          </p:cNvPr>
          <p:cNvSpPr txBox="1"/>
          <p:nvPr/>
        </p:nvSpPr>
        <p:spPr>
          <a:xfrm>
            <a:off x="1087120" y="4857760"/>
            <a:ext cx="1041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https://www.researchgate.net/publication/294881187_Designing_and_evaluation_of_onion_storage_structures_for_Indian_conditions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E9846-1F78-E2AA-81E8-E21866D192EA}"/>
              </a:ext>
            </a:extLst>
          </p:cNvPr>
          <p:cNvSpPr/>
          <p:nvPr/>
        </p:nvSpPr>
        <p:spPr>
          <a:xfrm>
            <a:off x="0" y="6500191"/>
            <a:ext cx="12192000" cy="3578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@SIH Idea submission-Template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20FF6-6941-F569-ECD6-A1AC80130AED}"/>
              </a:ext>
            </a:extLst>
          </p:cNvPr>
          <p:cNvSpPr txBox="1"/>
          <p:nvPr/>
        </p:nvSpPr>
        <p:spPr>
          <a:xfrm>
            <a:off x="11486706" y="6548290"/>
            <a:ext cx="1013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A8DFE9-F953-A714-8002-D620C5CF7993}"/>
              </a:ext>
            </a:extLst>
          </p:cNvPr>
          <p:cNvSpPr/>
          <p:nvPr/>
        </p:nvSpPr>
        <p:spPr>
          <a:xfrm>
            <a:off x="218661" y="214996"/>
            <a:ext cx="1152940" cy="675892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Circuit </a:t>
            </a:r>
            <a:r>
              <a:rPr lang="en-IN" sz="1200" dirty="0" err="1"/>
              <a:t>sparkers</a:t>
            </a:r>
            <a:endParaRPr lang="en-IN" sz="1200" dirty="0"/>
          </a:p>
        </p:txBody>
      </p:sp>
      <p:pic>
        <p:nvPicPr>
          <p:cNvPr id="6" name="Picture 5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E71623BF-F9DC-E0B7-D8C6-93A195E57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60" y="956286"/>
            <a:ext cx="3926267" cy="27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0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711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AngsanaUPC</vt:lpstr>
      <vt:lpstr>Aptos</vt:lpstr>
      <vt:lpstr>Aptos Display</vt:lpstr>
      <vt:lpstr>Arial</vt:lpstr>
      <vt:lpstr>Garamond</vt:lpstr>
      <vt:lpstr>Times New Roman</vt:lpstr>
      <vt:lpstr>Wingdings</vt:lpstr>
      <vt:lpstr>Office Theme</vt:lpstr>
      <vt:lpstr>   </vt:lpstr>
      <vt:lpstr>PowerPoint Presentation</vt:lpstr>
      <vt:lpstr>HOW IT ADRRESS THE PROBLEM</vt:lpstr>
      <vt:lpstr>Technologies to be used : Automation technology to optimize storage conditions  and IOT applications for communication and monitoring  </vt:lpstr>
      <vt:lpstr>Analysis of the feasibility of the idea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Pudi</dc:creator>
  <cp:lastModifiedBy>RAVI KANTH RAVIPATI</cp:lastModifiedBy>
  <cp:revision>7</cp:revision>
  <dcterms:created xsi:type="dcterms:W3CDTF">2025-09-06T07:47:05Z</dcterms:created>
  <dcterms:modified xsi:type="dcterms:W3CDTF">2025-10-02T09:17:53Z</dcterms:modified>
</cp:coreProperties>
</file>