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0" r:id="rId8"/>
    <p:sldId id="261" r:id="rId9"/>
    <p:sldId id="263" r:id="rId10"/>
  </p:sldIdLst>
  <p:sldSz cx="18288000" cy="10287000"/>
  <p:notesSz cx="6858000" cy="9144000"/>
  <p:embeddedFontLst>
    <p:embeddedFont>
      <p:font typeface="Archivo Black" panose="020B0604020202020204" charset="0"/>
      <p:regular r:id="rId11"/>
    </p:embeddedFon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ague Spartan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30676" y="4962525"/>
            <a:ext cx="10991397" cy="162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</a:rPr>
              <a:t>LOGNIFY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3734816" y="6550658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430676" y="387350"/>
            <a:ext cx="4571322" cy="4422775"/>
          </a:xfrm>
          <a:custGeom>
            <a:avLst/>
            <a:gdLst/>
            <a:ahLst/>
            <a:cxnLst/>
            <a:rect l="l" t="t" r="r" b="b"/>
            <a:pathLst>
              <a:path w="4571322" h="4422775">
                <a:moveTo>
                  <a:pt x="0" y="0"/>
                </a:moveTo>
                <a:lnTo>
                  <a:pt x="4571322" y="0"/>
                </a:lnTo>
                <a:lnTo>
                  <a:pt x="4571322" y="4422775"/>
                </a:lnTo>
                <a:lnTo>
                  <a:pt x="0" y="44227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833" t="-7916" r="-20583" b="-3498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430676" y="6848697"/>
            <a:ext cx="16644130" cy="680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64"/>
              </a:lnSpc>
              <a:spcBef>
                <a:spcPct val="0"/>
              </a:spcBef>
            </a:pPr>
            <a:r>
              <a:rPr lang="en-US" sz="3974">
                <a:solidFill>
                  <a:srgbClr val="593C8F"/>
                </a:solidFill>
                <a:latin typeface="League Spartan"/>
              </a:rPr>
              <a:t>ONE PLATFORM FOR ALL YOUR OBSERVABILITY NEEDS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109495"/>
            <a:ext cx="16230600" cy="6148805"/>
            <a:chOff x="0" y="0"/>
            <a:chExt cx="4274726" cy="16194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1619438"/>
            </a:xfrm>
            <a:custGeom>
              <a:avLst/>
              <a:gdLst/>
              <a:ahLst/>
              <a:cxnLst/>
              <a:rect l="l" t="t" r="r" b="b"/>
              <a:pathLst>
                <a:path w="4274726" h="1619438">
                  <a:moveTo>
                    <a:pt x="0" y="0"/>
                  </a:moveTo>
                  <a:lnTo>
                    <a:pt x="4274726" y="0"/>
                  </a:lnTo>
                  <a:lnTo>
                    <a:pt x="4274726" y="1619438"/>
                  </a:lnTo>
                  <a:lnTo>
                    <a:pt x="0" y="1619438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1667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504501" y="1556712"/>
            <a:ext cx="7278998" cy="81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>
                <a:solidFill>
                  <a:srgbClr val="593C8F"/>
                </a:solidFill>
                <a:latin typeface="League Spartan"/>
              </a:rPr>
              <a:t>LOG LIFE CYCLE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6631259" y="2368463"/>
            <a:ext cx="5025481" cy="2085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719793" y="3647573"/>
            <a:ext cx="14848414" cy="5072649"/>
          </a:xfrm>
          <a:custGeom>
            <a:avLst/>
            <a:gdLst/>
            <a:ahLst/>
            <a:cxnLst/>
            <a:rect l="l" t="t" r="r" b="b"/>
            <a:pathLst>
              <a:path w="14848414" h="5072649">
                <a:moveTo>
                  <a:pt x="0" y="0"/>
                </a:moveTo>
                <a:lnTo>
                  <a:pt x="14848414" y="0"/>
                </a:lnTo>
                <a:lnTo>
                  <a:pt x="14848414" y="5072649"/>
                </a:lnTo>
                <a:lnTo>
                  <a:pt x="0" y="50726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552" b="-655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435709" y="1270703"/>
            <a:ext cx="9486283" cy="8386035"/>
          </a:xfrm>
          <a:custGeom>
            <a:avLst/>
            <a:gdLst/>
            <a:ahLst/>
            <a:cxnLst/>
            <a:rect l="l" t="t" r="r" b="b"/>
            <a:pathLst>
              <a:path w="9486283" h="8386035">
                <a:moveTo>
                  <a:pt x="0" y="0"/>
                </a:moveTo>
                <a:lnTo>
                  <a:pt x="9486283" y="0"/>
                </a:lnTo>
                <a:lnTo>
                  <a:pt x="9486283" y="8386035"/>
                </a:lnTo>
                <a:lnTo>
                  <a:pt x="0" y="8386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863969" y="42512"/>
            <a:ext cx="6629763" cy="986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18"/>
              </a:lnSpc>
              <a:spcBef>
                <a:spcPct val="0"/>
              </a:spcBef>
            </a:pPr>
            <a:r>
              <a:rPr lang="en-US" sz="5798">
                <a:solidFill>
                  <a:srgbClr val="593C8F"/>
                </a:solidFill>
                <a:latin typeface="League Spartan"/>
              </a:rPr>
              <a:t>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05600" y="1976979"/>
            <a:ext cx="4648200" cy="88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1857" y="1569801"/>
            <a:ext cx="6544963" cy="821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8"/>
              </a:lnSpc>
              <a:spcBef>
                <a:spcPct val="0"/>
              </a:spcBef>
            </a:pPr>
            <a:r>
              <a:rPr lang="en-US" sz="4798">
                <a:solidFill>
                  <a:srgbClr val="FFFFFF"/>
                </a:solidFill>
                <a:latin typeface="League Spartan"/>
              </a:rPr>
              <a:t>LIST OF SERVICES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743200" y="1976979"/>
            <a:ext cx="11763373" cy="5950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24062" lvl="1" indent="-914400">
              <a:lnSpc>
                <a:spcPts val="6609"/>
              </a:lnSpc>
              <a:buFont typeface="+mj-lt"/>
              <a:buAutoNum type="arabicPeriod"/>
            </a:pPr>
            <a:r>
              <a:rPr lang="en-US" sz="4721" dirty="0" smtClean="0">
                <a:solidFill>
                  <a:srgbClr val="FFFFFF"/>
                </a:solidFill>
                <a:latin typeface="Archivo Black"/>
              </a:rPr>
              <a:t>Web login</a:t>
            </a:r>
          </a:p>
          <a:p>
            <a:pPr marL="1424062" lvl="1" indent="-914400">
              <a:lnSpc>
                <a:spcPts val="6609"/>
              </a:lnSpc>
              <a:buFont typeface="+mj-lt"/>
              <a:buAutoNum type="arabicPeriod"/>
            </a:pPr>
            <a:r>
              <a:rPr lang="en-US" sz="4721" dirty="0" smtClean="0">
                <a:solidFill>
                  <a:srgbClr val="FFFFFF"/>
                </a:solidFill>
                <a:latin typeface="Archivo Black"/>
              </a:rPr>
              <a:t>Dashboard</a:t>
            </a:r>
          </a:p>
          <a:p>
            <a:pPr marL="1424062" lvl="1" indent="-914400">
              <a:lnSpc>
                <a:spcPts val="6609"/>
              </a:lnSpc>
              <a:buFont typeface="+mj-lt"/>
              <a:buAutoNum type="arabicPeriod"/>
            </a:pPr>
            <a:r>
              <a:rPr lang="en-US" sz="4721" dirty="0" smtClean="0">
                <a:solidFill>
                  <a:srgbClr val="FFFFFF"/>
                </a:solidFill>
                <a:latin typeface="Archivo Black"/>
              </a:rPr>
              <a:t>Alerting </a:t>
            </a:r>
            <a:r>
              <a:rPr lang="en-US" sz="4721" dirty="0">
                <a:solidFill>
                  <a:srgbClr val="FFFFFF"/>
                </a:solidFill>
                <a:latin typeface="Archivo Black"/>
              </a:rPr>
              <a:t>and notification</a:t>
            </a:r>
          </a:p>
          <a:p>
            <a:pPr marL="1424062" lvl="1" indent="-914400">
              <a:lnSpc>
                <a:spcPts val="6609"/>
              </a:lnSpc>
              <a:buFont typeface="+mj-lt"/>
              <a:buAutoNum type="arabicPeriod"/>
            </a:pPr>
            <a:r>
              <a:rPr lang="en-US" sz="4721" dirty="0">
                <a:solidFill>
                  <a:srgbClr val="FFFFFF"/>
                </a:solidFill>
                <a:latin typeface="Archivo Black"/>
              </a:rPr>
              <a:t>Website health check</a:t>
            </a:r>
          </a:p>
          <a:p>
            <a:pPr marL="1424062" lvl="1" indent="-914400">
              <a:lnSpc>
                <a:spcPts val="6609"/>
              </a:lnSpc>
              <a:buFont typeface="+mj-lt"/>
              <a:buAutoNum type="arabicPeriod"/>
            </a:pPr>
            <a:r>
              <a:rPr lang="en-US" sz="4721" dirty="0" err="1" smtClean="0">
                <a:solidFill>
                  <a:srgbClr val="FFFFFF"/>
                </a:solidFill>
                <a:latin typeface="Archivo Black"/>
              </a:rPr>
              <a:t>Ldap</a:t>
            </a:r>
            <a:r>
              <a:rPr lang="en-US" sz="4721" dirty="0" smtClean="0">
                <a:solidFill>
                  <a:srgbClr val="FFFFFF"/>
                </a:solidFill>
                <a:latin typeface="Archivo Black"/>
              </a:rPr>
              <a:t>/ad-security</a:t>
            </a:r>
            <a:endParaRPr lang="en-US" sz="4721" dirty="0">
              <a:solidFill>
                <a:srgbClr val="FFFFFF"/>
              </a:solidFill>
              <a:latin typeface="Archivo Black"/>
            </a:endParaRPr>
          </a:p>
          <a:p>
            <a:pPr marL="1437474" lvl="1" indent="-914400">
              <a:lnSpc>
                <a:spcPts val="6783"/>
              </a:lnSpc>
              <a:buFont typeface="+mj-lt"/>
              <a:buAutoNum type="arabicPeriod"/>
            </a:pPr>
            <a:r>
              <a:rPr lang="en-US" sz="4845" dirty="0">
                <a:solidFill>
                  <a:srgbClr val="FFFFFF"/>
                </a:solidFill>
                <a:latin typeface="Archivo Black"/>
              </a:rPr>
              <a:t>Encryption</a:t>
            </a:r>
          </a:p>
          <a:p>
            <a:pPr marL="1424062" lvl="1" indent="-914400">
              <a:lnSpc>
                <a:spcPts val="6609"/>
              </a:lnSpc>
              <a:buFont typeface="+mj-lt"/>
              <a:buAutoNum type="arabicPeriod"/>
            </a:pPr>
            <a:r>
              <a:rPr lang="en-US" sz="4721" dirty="0">
                <a:solidFill>
                  <a:srgbClr val="FFFFFF"/>
                </a:solidFill>
                <a:latin typeface="Archivo Black"/>
              </a:rPr>
              <a:t>Singer </a:t>
            </a:r>
            <a:r>
              <a:rPr lang="en-US" sz="4721" dirty="0" err="1" smtClean="0">
                <a:solidFill>
                  <a:srgbClr val="FFFFFF"/>
                </a:solidFill>
                <a:latin typeface="Archivo Black"/>
              </a:rPr>
              <a:t>cron</a:t>
            </a:r>
            <a:r>
              <a:rPr lang="en-US" sz="4721" dirty="0" smtClean="0">
                <a:solidFill>
                  <a:srgbClr val="FFFFFF"/>
                </a:solidFill>
                <a:latin typeface="Archivo Black"/>
              </a:rPr>
              <a:t> (Task scheduler)</a:t>
            </a:r>
            <a:endParaRPr lang="en-US" sz="4721" dirty="0">
              <a:solidFill>
                <a:srgbClr val="FFFFFF"/>
              </a:solidFill>
              <a:latin typeface="Archivo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52800" y="120773"/>
            <a:ext cx="12513104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Canva Sans Bold"/>
              </a:rPr>
              <a:t>LIST </a:t>
            </a:r>
            <a:r>
              <a:rPr lang="en-US" sz="9200" dirty="0" smtClean="0">
                <a:solidFill>
                  <a:srgbClr val="FFFFFF"/>
                </a:solidFill>
                <a:latin typeface="Canva Sans Bold"/>
              </a:rPr>
              <a:t>OF SERVICES</a:t>
            </a:r>
            <a:endParaRPr lang="en-US" sz="9200" dirty="0">
              <a:solidFill>
                <a:srgbClr val="FFFFFF"/>
              </a:solidFill>
              <a:latin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72931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05600" y="1976979"/>
            <a:ext cx="4648200" cy="88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1857" y="1569801"/>
            <a:ext cx="6544963" cy="821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8"/>
              </a:lnSpc>
              <a:spcBef>
                <a:spcPct val="0"/>
              </a:spcBef>
            </a:pPr>
            <a:r>
              <a:rPr lang="en-US" sz="4798">
                <a:solidFill>
                  <a:srgbClr val="FFFFFF"/>
                </a:solidFill>
                <a:latin typeface="League Spartan"/>
              </a:rPr>
              <a:t>LIST OF SERVICES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743200" y="1976979"/>
            <a:ext cx="11763373" cy="7099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24062" lvl="1" indent="-914400">
              <a:lnSpc>
                <a:spcPts val="6609"/>
              </a:lnSpc>
              <a:buFont typeface="+mj-lt"/>
              <a:buAutoNum type="arabicPeriod"/>
            </a:pPr>
            <a:r>
              <a:rPr lang="en-US" sz="4721" dirty="0" err="1" smtClean="0">
                <a:solidFill>
                  <a:srgbClr val="FFFFFF"/>
                </a:solidFill>
                <a:latin typeface="Archivo Black"/>
              </a:rPr>
              <a:t>Ansible</a:t>
            </a:r>
            <a:r>
              <a:rPr lang="en-US" sz="4721" dirty="0" smtClean="0">
                <a:solidFill>
                  <a:srgbClr val="FFFFFF"/>
                </a:solidFill>
                <a:latin typeface="Archivo Black"/>
              </a:rPr>
              <a:t> Semaphore</a:t>
            </a:r>
          </a:p>
          <a:p>
            <a:pPr marL="1371600" lvl="2" indent="-330200">
              <a:spcBef>
                <a:spcPts val="1600"/>
              </a:spcBef>
              <a:buSzPts val="1600"/>
              <a:buChar char="●"/>
            </a:pPr>
            <a:r>
              <a:rPr lang="en-US" sz="3600" dirty="0">
                <a:solidFill>
                  <a:schemeClr val="bg1"/>
                </a:solidFill>
              </a:rPr>
              <a:t>Installation and configuration</a:t>
            </a:r>
          </a:p>
          <a:p>
            <a:pPr marL="1371600" lvl="2" indent="-330200">
              <a:spcBef>
                <a:spcPts val="1200"/>
              </a:spcBef>
              <a:buSzPts val="1600"/>
              <a:buChar char="●"/>
            </a:pPr>
            <a:r>
              <a:rPr lang="en-US" sz="3600" dirty="0">
                <a:solidFill>
                  <a:schemeClr val="bg1"/>
                </a:solidFill>
              </a:rPr>
              <a:t>Security</a:t>
            </a:r>
          </a:p>
          <a:p>
            <a:pPr marL="1371600" lvl="2" indent="-330200">
              <a:spcBef>
                <a:spcPts val="1200"/>
              </a:spcBef>
              <a:buSzPts val="1600"/>
              <a:buChar char="●"/>
            </a:pPr>
            <a:r>
              <a:rPr lang="en-US" sz="3600" dirty="0">
                <a:solidFill>
                  <a:schemeClr val="bg1"/>
                </a:solidFill>
              </a:rPr>
              <a:t>Backup and recovery</a:t>
            </a:r>
          </a:p>
          <a:p>
            <a:pPr marL="1371600" lvl="2" indent="-330200">
              <a:spcBef>
                <a:spcPts val="1200"/>
              </a:spcBef>
              <a:buSzPts val="1600"/>
              <a:buChar char="●"/>
            </a:pPr>
            <a:r>
              <a:rPr lang="en-US" sz="3600" dirty="0">
                <a:solidFill>
                  <a:schemeClr val="bg1"/>
                </a:solidFill>
              </a:rPr>
              <a:t>Resource management</a:t>
            </a:r>
          </a:p>
          <a:p>
            <a:pPr marL="1371600" lvl="2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-US" sz="3600" dirty="0">
                <a:solidFill>
                  <a:schemeClr val="bg1"/>
                </a:solidFill>
              </a:rPr>
              <a:t>Patch Management</a:t>
            </a:r>
          </a:p>
          <a:p>
            <a:pPr marL="509662" lvl="1">
              <a:lnSpc>
                <a:spcPts val="6609"/>
              </a:lnSpc>
            </a:pPr>
            <a:r>
              <a:rPr lang="en-US" sz="4721" dirty="0" smtClean="0">
                <a:solidFill>
                  <a:srgbClr val="FFFFFF"/>
                </a:solidFill>
                <a:latin typeface="Archivo Black"/>
              </a:rPr>
              <a:t>2.Jenkins</a:t>
            </a:r>
          </a:p>
          <a:p>
            <a:pPr marL="1309762" lvl="2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Automation of tasks</a:t>
            </a:r>
          </a:p>
          <a:p>
            <a:pPr marL="1309762" lvl="2" indent="-3429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FFFFFF"/>
                </a:solidFill>
              </a:rPr>
              <a:t>Updation</a:t>
            </a:r>
            <a:endParaRPr lang="en-US" sz="3600" dirty="0" smtClean="0">
              <a:solidFill>
                <a:srgbClr val="FFFFFF"/>
              </a:solidFill>
            </a:endParaRPr>
          </a:p>
          <a:p>
            <a:pPr marL="1309762" lvl="2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Deletion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81200" y="161340"/>
            <a:ext cx="14935200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>
                <a:solidFill>
                  <a:srgbClr val="FFFFFF"/>
                </a:solidFill>
                <a:latin typeface="Canva Sans Bold"/>
              </a:rPr>
              <a:t>LIST </a:t>
            </a:r>
            <a:r>
              <a:rPr lang="en-US" sz="6600" dirty="0" smtClean="0">
                <a:solidFill>
                  <a:srgbClr val="FFFFFF"/>
                </a:solidFill>
                <a:latin typeface="Canva Sans Bold"/>
              </a:rPr>
              <a:t>OF SERVICES(Management)</a:t>
            </a:r>
            <a:endParaRPr lang="en-US" sz="6600" dirty="0">
              <a:solidFill>
                <a:srgbClr val="FFFFFF"/>
              </a:solidFill>
              <a:latin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5196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2591" y="1543572"/>
            <a:ext cx="10848577" cy="6231152"/>
          </a:xfrm>
          <a:custGeom>
            <a:avLst/>
            <a:gdLst/>
            <a:ahLst/>
            <a:cxnLst/>
            <a:rect l="l" t="t" r="r" b="b"/>
            <a:pathLst>
              <a:path w="10848577" h="6231152">
                <a:moveTo>
                  <a:pt x="0" y="0"/>
                </a:moveTo>
                <a:lnTo>
                  <a:pt x="10848578" y="0"/>
                </a:lnTo>
                <a:lnTo>
                  <a:pt x="10848578" y="6231151"/>
                </a:lnTo>
                <a:lnTo>
                  <a:pt x="0" y="6231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440" y="108553"/>
            <a:ext cx="7143278" cy="920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8"/>
              </a:lnSpc>
              <a:spcBef>
                <a:spcPct val="0"/>
              </a:spcBef>
            </a:pPr>
            <a:r>
              <a:rPr lang="en-US" sz="5398">
                <a:solidFill>
                  <a:srgbClr val="593C8F"/>
                </a:solidFill>
                <a:latin typeface="League Spartan"/>
              </a:rPr>
              <a:t>   USER INTERFACE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44450" y="8035293"/>
            <a:ext cx="7004349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31"/>
              </a:lnSpc>
              <a:spcBef>
                <a:spcPct val="0"/>
              </a:spcBef>
            </a:pPr>
            <a:r>
              <a:rPr lang="en-US" sz="7094" dirty="0">
                <a:solidFill>
                  <a:srgbClr val="000000"/>
                </a:solidFill>
                <a:latin typeface="Archivo Black"/>
              </a:rPr>
              <a:t>GRAPHANA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38146" y="2086642"/>
            <a:ext cx="6349854" cy="531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u="none" strike="noStrike">
                <a:solidFill>
                  <a:srgbClr val="000000"/>
                </a:solidFill>
                <a:latin typeface="Canva Sans Bold"/>
              </a:rPr>
              <a:t>Log metrics are  visualized using Graphana.</a:t>
            </a:r>
          </a:p>
          <a:p>
            <a:pPr>
              <a:lnSpc>
                <a:spcPts val="5320"/>
              </a:lnSpc>
            </a:pPr>
            <a:endParaRPr lang="en-US" sz="3800" u="none" strike="noStrike">
              <a:solidFill>
                <a:srgbClr val="000000"/>
              </a:solidFill>
              <a:latin typeface="Canva Sans Bold"/>
            </a:endParaRP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u="none" strike="noStrike">
                <a:solidFill>
                  <a:srgbClr val="000000"/>
                </a:solidFill>
                <a:latin typeface="Canva Sans Bold"/>
              </a:rPr>
              <a:t>CPU utilization, total ram and many other features regarding the log data are visualized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0795" y="1557021"/>
            <a:ext cx="10825273" cy="6471882"/>
          </a:xfrm>
          <a:custGeom>
            <a:avLst/>
            <a:gdLst/>
            <a:ahLst/>
            <a:cxnLst/>
            <a:rect l="l" t="t" r="r" b="b"/>
            <a:pathLst>
              <a:path w="10825273" h="6471882">
                <a:moveTo>
                  <a:pt x="0" y="0"/>
                </a:moveTo>
                <a:lnTo>
                  <a:pt x="10825274" y="0"/>
                </a:lnTo>
                <a:lnTo>
                  <a:pt x="10825274" y="6471882"/>
                </a:lnTo>
                <a:lnTo>
                  <a:pt x="0" y="6471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43" r="-204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71146" y="108553"/>
            <a:ext cx="6930169" cy="920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8"/>
              </a:lnSpc>
              <a:spcBef>
                <a:spcPct val="0"/>
              </a:spcBef>
            </a:pPr>
            <a:r>
              <a:rPr lang="en-US" sz="5398">
                <a:solidFill>
                  <a:srgbClr val="593C8F"/>
                </a:solidFill>
                <a:latin typeface="League Spartan"/>
              </a:rPr>
              <a:t>   USER INTERFACE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83529" y="7933653"/>
            <a:ext cx="3779838" cy="804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Archivo Black"/>
              </a:rPr>
              <a:t>GRAPHANA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801315" y="2245634"/>
            <a:ext cx="4652855" cy="5161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000000"/>
                </a:solidFill>
                <a:latin typeface="Canva Sans Bold"/>
              </a:rPr>
              <a:t>Networking and cache stats </a:t>
            </a:r>
            <a:r>
              <a:rPr lang="en-US" sz="4900">
                <a:solidFill>
                  <a:srgbClr val="000000"/>
                </a:solidFill>
                <a:latin typeface="Canva Sans"/>
              </a:rPr>
              <a:t>are also visible using the graphana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36124" y="1613420"/>
            <a:ext cx="11415753" cy="6556923"/>
          </a:xfrm>
          <a:custGeom>
            <a:avLst/>
            <a:gdLst/>
            <a:ahLst/>
            <a:cxnLst/>
            <a:rect l="l" t="t" r="r" b="b"/>
            <a:pathLst>
              <a:path w="11415753" h="6556923">
                <a:moveTo>
                  <a:pt x="0" y="0"/>
                </a:moveTo>
                <a:lnTo>
                  <a:pt x="11415752" y="0"/>
                </a:lnTo>
                <a:lnTo>
                  <a:pt x="11415752" y="6556923"/>
                </a:lnTo>
                <a:lnTo>
                  <a:pt x="0" y="65569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16550" y="578802"/>
            <a:ext cx="8254901" cy="804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Archivo Black"/>
              </a:rPr>
              <a:t>ANSIBLE SEMAPHORE UI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78965" y="8303693"/>
            <a:ext cx="1013007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One click server updates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064580"/>
            <a:ext cx="18288000" cy="5143500"/>
            <a:chOff x="0" y="0"/>
            <a:chExt cx="4816593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72171" y="3768345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id="6" name="AutoShape 6"/>
          <p:cNvSpPr/>
          <p:nvPr/>
        </p:nvSpPr>
        <p:spPr>
          <a:xfrm>
            <a:off x="5897880" y="516255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Archivo Black</vt:lpstr>
      <vt:lpstr>Canva Sans</vt:lpstr>
      <vt:lpstr>Canva Sans Bold</vt:lpstr>
      <vt:lpstr>Calibri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LOGNIFY</dc:title>
  <cp:lastModifiedBy>Microsoft account</cp:lastModifiedBy>
  <cp:revision>3</cp:revision>
  <dcterms:created xsi:type="dcterms:W3CDTF">2006-08-16T00:00:00Z</dcterms:created>
  <dcterms:modified xsi:type="dcterms:W3CDTF">2023-12-20T11:55:48Z</dcterms:modified>
  <dc:identifier>DAF3gZwh_bg</dc:identifier>
</cp:coreProperties>
</file>