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715000" cx="10972800"/>
  <p:notesSz cx="6858000" cy="9144000"/>
  <p:embeddedFontLst>
    <p:embeddedFont>
      <p:font typeface="Sarabun"/>
      <p:regular r:id="rId16"/>
      <p:bold r:id="rId17"/>
      <p:italic r:id="rId18"/>
      <p:boldItalic r:id="rId19"/>
    </p:embeddedFont>
    <p:embeddedFont>
      <p:font typeface="Proxima Nova"/>
      <p:regular r:id="rId20"/>
      <p:bold r:id="rId21"/>
      <p:italic r:id="rId22"/>
      <p:boldItalic r:id="rId23"/>
    </p:embeddedFont>
    <p:embeddedFont>
      <p:font typeface="Bai Jamjuree"/>
      <p:regular r:id="rId24"/>
      <p:bold r:id="rId25"/>
      <p:italic r:id="rId26"/>
      <p:boldItalic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1A295E-FE19-4858-B295-35769F463DEB}">
  <a:tblStyle styleId="{8B1A295E-FE19-4858-B295-35769F463D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DEB0623-4944-4BDF-94F7-DCB4B5660FB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BaiJamjuree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iJamjuree-italic.fntdata"/><Relationship Id="rId25" Type="http://schemas.openxmlformats.org/officeDocument/2006/relationships/font" Target="fonts/BaiJamjuree-bold.fntdata"/><Relationship Id="rId28" Type="http://schemas.openxmlformats.org/officeDocument/2006/relationships/font" Target="fonts/AlfaSlabOne-regular.fntdata"/><Relationship Id="rId27" Type="http://schemas.openxmlformats.org/officeDocument/2006/relationships/font" Target="fonts/BaiJamjure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arabun-bold.fntdata"/><Relationship Id="rId16" Type="http://schemas.openxmlformats.org/officeDocument/2006/relationships/font" Target="fonts/Sarabun-regular.fntdata"/><Relationship Id="rId19" Type="http://schemas.openxmlformats.org/officeDocument/2006/relationships/font" Target="fonts/Sarabun-boldItalic.fntdata"/><Relationship Id="rId18" Type="http://schemas.openxmlformats.org/officeDocument/2006/relationships/font" Target="fonts/Sarabu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0262" y="685800"/>
            <a:ext cx="493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a4c0e127c_0_5:notes"/>
          <p:cNvSpPr/>
          <p:nvPr>
            <p:ph idx="2" type="sldImg"/>
          </p:nvPr>
        </p:nvSpPr>
        <p:spPr>
          <a:xfrm>
            <a:off x="960262" y="685800"/>
            <a:ext cx="493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a4c0e12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a4c0e127c_1_0:notes"/>
          <p:cNvSpPr/>
          <p:nvPr>
            <p:ph idx="2" type="sldImg"/>
          </p:nvPr>
        </p:nvSpPr>
        <p:spPr>
          <a:xfrm>
            <a:off x="960262" y="685800"/>
            <a:ext cx="493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a4c0e12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13c91099d_0_0:notes"/>
          <p:cNvSpPr/>
          <p:nvPr>
            <p:ph idx="2" type="sldImg"/>
          </p:nvPr>
        </p:nvSpPr>
        <p:spPr>
          <a:xfrm>
            <a:off x="137460" y="685800"/>
            <a:ext cx="658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13c9109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4c0e127c_0_0:notes"/>
          <p:cNvSpPr/>
          <p:nvPr>
            <p:ph idx="2" type="sldImg"/>
          </p:nvPr>
        </p:nvSpPr>
        <p:spPr>
          <a:xfrm>
            <a:off x="960262" y="685800"/>
            <a:ext cx="493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4c0e12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3c91099d_0_2383:notes"/>
          <p:cNvSpPr/>
          <p:nvPr>
            <p:ph idx="2" type="sldImg"/>
          </p:nvPr>
        </p:nvSpPr>
        <p:spPr>
          <a:xfrm>
            <a:off x="960262" y="685800"/>
            <a:ext cx="493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3c91099d_0_2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3c91099d_0_3589:notes"/>
          <p:cNvSpPr/>
          <p:nvPr>
            <p:ph idx="2" type="sldImg"/>
          </p:nvPr>
        </p:nvSpPr>
        <p:spPr>
          <a:xfrm>
            <a:off x="960262" y="685800"/>
            <a:ext cx="493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3c91099d_0_3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13c91099d_0_3594:notes"/>
          <p:cNvSpPr/>
          <p:nvPr>
            <p:ph idx="2" type="sldImg"/>
          </p:nvPr>
        </p:nvSpPr>
        <p:spPr>
          <a:xfrm>
            <a:off x="960262" y="685800"/>
            <a:ext cx="493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13c91099d_0_3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13c91099d_0_3599:notes"/>
          <p:cNvSpPr/>
          <p:nvPr>
            <p:ph idx="2" type="sldImg"/>
          </p:nvPr>
        </p:nvSpPr>
        <p:spPr>
          <a:xfrm>
            <a:off x="960262" y="685800"/>
            <a:ext cx="493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13c91099d_0_3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960262" y="685800"/>
            <a:ext cx="493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a4c0e127c_0_137:notes"/>
          <p:cNvSpPr/>
          <p:nvPr>
            <p:ph idx="2" type="sldImg"/>
          </p:nvPr>
        </p:nvSpPr>
        <p:spPr>
          <a:xfrm>
            <a:off x="960262" y="685800"/>
            <a:ext cx="493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a4c0e127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5133960" y="3056847"/>
            <a:ext cx="705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74040" y="662194"/>
            <a:ext cx="10224600" cy="2175300"/>
          </a:xfrm>
          <a:prstGeom prst="rect">
            <a:avLst/>
          </a:prstGeom>
        </p:spPr>
        <p:txBody>
          <a:bodyPr anchorCtr="0" anchor="b" bIns="107000" lIns="107000" spcFirstLastPara="1" rIns="107000" wrap="square" tIns="107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74040" y="3517581"/>
            <a:ext cx="10224600" cy="815100"/>
          </a:xfrm>
          <a:prstGeom prst="rect">
            <a:avLst/>
          </a:prstGeom>
        </p:spPr>
        <p:txBody>
          <a:bodyPr anchorCtr="0" anchor="t" bIns="107000" lIns="107000" spcFirstLastPara="1" rIns="107000" wrap="square" tIns="107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0166949" y="5181352"/>
            <a:ext cx="658500" cy="437400"/>
          </a:xfrm>
          <a:prstGeom prst="rect">
            <a:avLst/>
          </a:prstGeom>
        </p:spPr>
        <p:txBody>
          <a:bodyPr anchorCtr="0" anchor="ctr" bIns="107000" lIns="107000" spcFirstLastPara="1" rIns="107000" wrap="square" tIns="107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74040" y="1297694"/>
            <a:ext cx="10224600" cy="2199900"/>
          </a:xfrm>
          <a:prstGeom prst="rect">
            <a:avLst/>
          </a:prstGeom>
        </p:spPr>
        <p:txBody>
          <a:bodyPr anchorCtr="0" anchor="ctr" bIns="107000" lIns="107000" spcFirstLastPara="1" rIns="107000" wrap="square" tIns="107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74040" y="3582500"/>
            <a:ext cx="10224600" cy="1190700"/>
          </a:xfrm>
          <a:prstGeom prst="rect">
            <a:avLst/>
          </a:prstGeom>
        </p:spPr>
        <p:txBody>
          <a:bodyPr anchorCtr="0" anchor="t" bIns="107000" lIns="107000" spcFirstLastPara="1" rIns="107000" wrap="square" tIns="107000">
            <a:normAutofit/>
          </a:bodyPr>
          <a:lstStyle>
            <a:lvl1pPr indent="-361950" lvl="0" marL="45720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0166949" y="5181352"/>
            <a:ext cx="658500" cy="437400"/>
          </a:xfrm>
          <a:prstGeom prst="rect">
            <a:avLst/>
          </a:prstGeom>
        </p:spPr>
        <p:txBody>
          <a:bodyPr anchorCtr="0" anchor="ctr" bIns="107000" lIns="107000" spcFirstLastPara="1" rIns="107000" wrap="square" tIns="107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166949" y="5181352"/>
            <a:ext cx="658500" cy="437400"/>
          </a:xfrm>
          <a:prstGeom prst="rect">
            <a:avLst/>
          </a:prstGeom>
        </p:spPr>
        <p:txBody>
          <a:bodyPr anchorCtr="0" anchor="ctr" bIns="107000" lIns="107000" spcFirstLastPara="1" rIns="107000" wrap="square" tIns="107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54380" y="304271"/>
            <a:ext cx="94641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54380" y="1521354"/>
            <a:ext cx="94641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754380" y="5296958"/>
            <a:ext cx="2469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634740" y="5296958"/>
            <a:ext cx="3703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749540" y="5296958"/>
            <a:ext cx="2469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54070" y="594943"/>
            <a:ext cx="9264600" cy="547200"/>
          </a:xfrm>
          <a:prstGeom prst="rect">
            <a:avLst/>
          </a:prstGeom>
        </p:spPr>
        <p:txBody>
          <a:bodyPr anchorCtr="0" anchor="ctr" bIns="107000" lIns="107000" spcFirstLastPara="1" rIns="107000" wrap="square" tIns="107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 rot="-5400000">
            <a:off x="6059970" y="-501491"/>
            <a:ext cx="524140" cy="1505363"/>
          </a:xfrm>
          <a:custGeom>
            <a:rect b="b" l="l" r="r" t="t"/>
            <a:pathLst>
              <a:path extrusionOk="0" h="20942" w="7875">
                <a:moveTo>
                  <a:pt x="7849" y="0"/>
                </a:moveTo>
                <a:cubicBezTo>
                  <a:pt x="6017" y="772"/>
                  <a:pt x="4281" y="1723"/>
                  <a:pt x="2829" y="3098"/>
                </a:cubicBezTo>
                <a:cubicBezTo>
                  <a:pt x="1067" y="4757"/>
                  <a:pt x="7" y="6762"/>
                  <a:pt x="1" y="9243"/>
                </a:cubicBezTo>
                <a:cubicBezTo>
                  <a:pt x="1" y="10901"/>
                  <a:pt x="328" y="12547"/>
                  <a:pt x="965" y="14077"/>
                </a:cubicBezTo>
                <a:cubicBezTo>
                  <a:pt x="2012" y="16667"/>
                  <a:pt x="3606" y="18827"/>
                  <a:pt x="6042" y="20286"/>
                </a:cubicBezTo>
                <a:cubicBezTo>
                  <a:pt x="6595" y="20620"/>
                  <a:pt x="7174" y="20890"/>
                  <a:pt x="7829" y="20941"/>
                </a:cubicBezTo>
                <a:cubicBezTo>
                  <a:pt x="7849" y="20652"/>
                  <a:pt x="7874" y="20356"/>
                  <a:pt x="7874" y="20067"/>
                </a:cubicBezTo>
                <a:lnTo>
                  <a:pt x="7874" y="887"/>
                </a:lnTo>
                <a:cubicBezTo>
                  <a:pt x="7874" y="592"/>
                  <a:pt x="7855" y="296"/>
                  <a:pt x="78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07000" lIns="107000" spcFirstLastPara="1" rIns="107000" wrap="square" tIns="10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4989944"/>
            <a:ext cx="601738" cy="235806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07000" lIns="107000" spcFirstLastPara="1" rIns="107000" wrap="square" tIns="10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 flipH="1" rot="10800000">
            <a:off x="7" y="-16"/>
            <a:ext cx="474481" cy="854214"/>
          </a:xfrm>
          <a:custGeom>
            <a:rect b="b" l="l" r="r" t="t"/>
            <a:pathLst>
              <a:path extrusionOk="0" h="21533" w="11075">
                <a:moveTo>
                  <a:pt x="0" y="0"/>
                </a:moveTo>
                <a:lnTo>
                  <a:pt x="0" y="21533"/>
                </a:lnTo>
                <a:lnTo>
                  <a:pt x="8356" y="21533"/>
                </a:lnTo>
                <a:cubicBezTo>
                  <a:pt x="9127" y="20035"/>
                  <a:pt x="9873" y="18531"/>
                  <a:pt x="10310" y="16886"/>
                </a:cubicBezTo>
                <a:cubicBezTo>
                  <a:pt x="10554" y="15954"/>
                  <a:pt x="10689" y="15009"/>
                  <a:pt x="10824" y="14058"/>
                </a:cubicBezTo>
                <a:cubicBezTo>
                  <a:pt x="11075" y="12335"/>
                  <a:pt x="10901" y="10580"/>
                  <a:pt x="10316" y="8935"/>
                </a:cubicBezTo>
                <a:cubicBezTo>
                  <a:pt x="9558" y="6788"/>
                  <a:pt x="8189" y="5085"/>
                  <a:pt x="6460" y="3619"/>
                </a:cubicBezTo>
                <a:cubicBezTo>
                  <a:pt x="4634" y="2083"/>
                  <a:pt x="2513" y="1074"/>
                  <a:pt x="392" y="58"/>
                </a:cubicBezTo>
                <a:cubicBezTo>
                  <a:pt x="276" y="0"/>
                  <a:pt x="135" y="2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07000" lIns="107000" spcFirstLastPara="1" rIns="107000" wrap="square" tIns="10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2814881">
            <a:off x="329664" y="2492388"/>
            <a:ext cx="743826" cy="1147266"/>
          </a:xfrm>
          <a:custGeom>
            <a:rect b="b" l="l" r="r" t="t"/>
            <a:pathLst>
              <a:path extrusionOk="0" h="22671" w="14861">
                <a:moveTo>
                  <a:pt x="4364" y="0"/>
                </a:moveTo>
                <a:cubicBezTo>
                  <a:pt x="3873" y="0"/>
                  <a:pt x="3387" y="163"/>
                  <a:pt x="2899" y="524"/>
                </a:cubicBezTo>
                <a:cubicBezTo>
                  <a:pt x="958" y="1938"/>
                  <a:pt x="0" y="3815"/>
                  <a:pt x="58" y="6354"/>
                </a:cubicBezTo>
                <a:cubicBezTo>
                  <a:pt x="7" y="7074"/>
                  <a:pt x="168" y="7909"/>
                  <a:pt x="341" y="8751"/>
                </a:cubicBezTo>
                <a:cubicBezTo>
                  <a:pt x="740" y="10686"/>
                  <a:pt x="1582" y="12441"/>
                  <a:pt x="2514" y="14157"/>
                </a:cubicBezTo>
                <a:cubicBezTo>
                  <a:pt x="3626" y="16194"/>
                  <a:pt x="4975" y="18103"/>
                  <a:pt x="6537" y="19826"/>
                </a:cubicBezTo>
                <a:cubicBezTo>
                  <a:pt x="7913" y="21336"/>
                  <a:pt x="9719" y="22159"/>
                  <a:pt x="11686" y="22558"/>
                </a:cubicBezTo>
                <a:cubicBezTo>
                  <a:pt x="12031" y="22629"/>
                  <a:pt x="12388" y="22670"/>
                  <a:pt x="12748" y="22670"/>
                </a:cubicBezTo>
                <a:cubicBezTo>
                  <a:pt x="13165" y="22670"/>
                  <a:pt x="13586" y="22615"/>
                  <a:pt x="13993" y="22487"/>
                </a:cubicBezTo>
                <a:cubicBezTo>
                  <a:pt x="14655" y="22275"/>
                  <a:pt x="14842" y="21992"/>
                  <a:pt x="14855" y="21317"/>
                </a:cubicBezTo>
                <a:cubicBezTo>
                  <a:pt x="14861" y="20906"/>
                  <a:pt x="14720" y="20533"/>
                  <a:pt x="14578" y="20160"/>
                </a:cubicBezTo>
                <a:cubicBezTo>
                  <a:pt x="14019" y="18682"/>
                  <a:pt x="13164" y="17345"/>
                  <a:pt x="12438" y="15950"/>
                </a:cubicBezTo>
                <a:cubicBezTo>
                  <a:pt x="11596" y="14318"/>
                  <a:pt x="10587" y="12769"/>
                  <a:pt x="10117" y="10956"/>
                </a:cubicBezTo>
                <a:cubicBezTo>
                  <a:pt x="9790" y="9690"/>
                  <a:pt x="9378" y="8430"/>
                  <a:pt x="9410" y="7119"/>
                </a:cubicBezTo>
                <a:cubicBezTo>
                  <a:pt x="9449" y="5608"/>
                  <a:pt x="8986" y="4284"/>
                  <a:pt x="8253" y="3018"/>
                </a:cubicBezTo>
                <a:cubicBezTo>
                  <a:pt x="7636" y="1945"/>
                  <a:pt x="6865" y="993"/>
                  <a:pt x="5740" y="389"/>
                </a:cubicBezTo>
                <a:cubicBezTo>
                  <a:pt x="5274" y="139"/>
                  <a:pt x="4817" y="0"/>
                  <a:pt x="43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07000" lIns="107000" spcFirstLastPara="1" rIns="107000" wrap="square" tIns="10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flipH="1" rot="10800000">
            <a:off x="10265943" y="4821292"/>
            <a:ext cx="731745" cy="901371"/>
          </a:xfrm>
          <a:custGeom>
            <a:rect b="b" l="l" r="r" t="t"/>
            <a:pathLst>
              <a:path extrusionOk="0" h="11904" w="8948">
                <a:moveTo>
                  <a:pt x="3806" y="0"/>
                </a:moveTo>
                <a:cubicBezTo>
                  <a:pt x="3240" y="771"/>
                  <a:pt x="2578" y="1465"/>
                  <a:pt x="2071" y="2282"/>
                </a:cubicBezTo>
                <a:cubicBezTo>
                  <a:pt x="631" y="4602"/>
                  <a:pt x="1" y="7051"/>
                  <a:pt x="740" y="9757"/>
                </a:cubicBezTo>
                <a:cubicBezTo>
                  <a:pt x="1061" y="10920"/>
                  <a:pt x="2064" y="11762"/>
                  <a:pt x="3266" y="11878"/>
                </a:cubicBezTo>
                <a:cubicBezTo>
                  <a:pt x="3467" y="11895"/>
                  <a:pt x="3669" y="11904"/>
                  <a:pt x="3871" y="11904"/>
                </a:cubicBezTo>
                <a:cubicBezTo>
                  <a:pt x="4576" y="11904"/>
                  <a:pt x="5278" y="11799"/>
                  <a:pt x="5953" y="11589"/>
                </a:cubicBezTo>
                <a:cubicBezTo>
                  <a:pt x="7110" y="11235"/>
                  <a:pt x="8035" y="10535"/>
                  <a:pt x="8948" y="9802"/>
                </a:cubicBezTo>
                <a:lnTo>
                  <a:pt x="89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07000" lIns="107000" spcFirstLastPara="1" rIns="107000" wrap="square" tIns="10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10800000">
            <a:off x="10280305" y="2312278"/>
            <a:ext cx="717352" cy="281110"/>
          </a:xfrm>
          <a:custGeom>
            <a:rect b="b" l="l" r="r" t="t"/>
            <a:pathLst>
              <a:path extrusionOk="0" h="2737" w="6467">
                <a:moveTo>
                  <a:pt x="2526" y="1"/>
                </a:moveTo>
                <a:cubicBezTo>
                  <a:pt x="2323" y="1"/>
                  <a:pt x="2121" y="108"/>
                  <a:pt x="1890" y="324"/>
                </a:cubicBezTo>
                <a:cubicBezTo>
                  <a:pt x="1568" y="613"/>
                  <a:pt x="1273" y="915"/>
                  <a:pt x="983" y="1236"/>
                </a:cubicBezTo>
                <a:cubicBezTo>
                  <a:pt x="813" y="1431"/>
                  <a:pt x="633" y="1523"/>
                  <a:pt x="433" y="1523"/>
                </a:cubicBezTo>
                <a:cubicBezTo>
                  <a:pt x="316" y="1523"/>
                  <a:pt x="191" y="1491"/>
                  <a:pt x="58" y="1429"/>
                </a:cubicBezTo>
                <a:cubicBezTo>
                  <a:pt x="0" y="1860"/>
                  <a:pt x="0" y="2297"/>
                  <a:pt x="45" y="2734"/>
                </a:cubicBezTo>
                <a:cubicBezTo>
                  <a:pt x="80" y="2736"/>
                  <a:pt x="115" y="2736"/>
                  <a:pt x="150" y="2736"/>
                </a:cubicBezTo>
                <a:cubicBezTo>
                  <a:pt x="815" y="2736"/>
                  <a:pt x="1355" y="2446"/>
                  <a:pt x="1832" y="1976"/>
                </a:cubicBezTo>
                <a:cubicBezTo>
                  <a:pt x="2175" y="1636"/>
                  <a:pt x="2365" y="1470"/>
                  <a:pt x="2566" y="1470"/>
                </a:cubicBezTo>
                <a:cubicBezTo>
                  <a:pt x="2764" y="1470"/>
                  <a:pt x="2972" y="1631"/>
                  <a:pt x="3349" y="1943"/>
                </a:cubicBezTo>
                <a:cubicBezTo>
                  <a:pt x="3452" y="2033"/>
                  <a:pt x="3554" y="2117"/>
                  <a:pt x="3664" y="2188"/>
                </a:cubicBezTo>
                <a:cubicBezTo>
                  <a:pt x="3939" y="2345"/>
                  <a:pt x="4233" y="2439"/>
                  <a:pt x="4522" y="2439"/>
                </a:cubicBezTo>
                <a:cubicBezTo>
                  <a:pt x="4752" y="2439"/>
                  <a:pt x="4980" y="2379"/>
                  <a:pt x="5193" y="2246"/>
                </a:cubicBezTo>
                <a:cubicBezTo>
                  <a:pt x="5740" y="1905"/>
                  <a:pt x="6100" y="1352"/>
                  <a:pt x="6376" y="761"/>
                </a:cubicBezTo>
                <a:cubicBezTo>
                  <a:pt x="6440" y="613"/>
                  <a:pt x="6466" y="439"/>
                  <a:pt x="6350" y="304"/>
                </a:cubicBezTo>
                <a:cubicBezTo>
                  <a:pt x="6266" y="205"/>
                  <a:pt x="6164" y="172"/>
                  <a:pt x="6056" y="172"/>
                </a:cubicBezTo>
                <a:cubicBezTo>
                  <a:pt x="5982" y="172"/>
                  <a:pt x="5905" y="187"/>
                  <a:pt x="5830" y="208"/>
                </a:cubicBezTo>
                <a:cubicBezTo>
                  <a:pt x="5643" y="253"/>
                  <a:pt x="5515" y="394"/>
                  <a:pt x="5399" y="549"/>
                </a:cubicBezTo>
                <a:cubicBezTo>
                  <a:pt x="5277" y="722"/>
                  <a:pt x="5149" y="896"/>
                  <a:pt x="5007" y="1050"/>
                </a:cubicBezTo>
                <a:cubicBezTo>
                  <a:pt x="4776" y="1288"/>
                  <a:pt x="4622" y="1405"/>
                  <a:pt x="4466" y="1405"/>
                </a:cubicBezTo>
                <a:cubicBezTo>
                  <a:pt x="4318" y="1405"/>
                  <a:pt x="4168" y="1301"/>
                  <a:pt x="3947" y="1095"/>
                </a:cubicBezTo>
                <a:cubicBezTo>
                  <a:pt x="3670" y="844"/>
                  <a:pt x="3426" y="555"/>
                  <a:pt x="3150" y="304"/>
                </a:cubicBezTo>
                <a:cubicBezTo>
                  <a:pt x="2922" y="102"/>
                  <a:pt x="2723" y="1"/>
                  <a:pt x="25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07000" lIns="107000" spcFirstLastPara="1" rIns="107000" wrap="square" tIns="10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0268141" y="5277612"/>
            <a:ext cx="658500" cy="437400"/>
          </a:xfrm>
          <a:prstGeom prst="rect">
            <a:avLst/>
          </a:prstGeom>
        </p:spPr>
        <p:txBody>
          <a:bodyPr anchorCtr="0" anchor="t" bIns="107000" lIns="107000" spcFirstLastPara="1" rIns="107000" wrap="square" tIns="1070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74040" y="2756167"/>
            <a:ext cx="9737400" cy="2717700"/>
          </a:xfrm>
          <a:prstGeom prst="rect">
            <a:avLst/>
          </a:prstGeom>
        </p:spPr>
        <p:txBody>
          <a:bodyPr anchorCtr="0" anchor="b" bIns="107000" lIns="107000" spcFirstLastPara="1" rIns="107000" wrap="square" tIns="107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166949" y="5181352"/>
            <a:ext cx="658500" cy="437400"/>
          </a:xfrm>
          <a:prstGeom prst="rect">
            <a:avLst/>
          </a:prstGeom>
        </p:spPr>
        <p:txBody>
          <a:bodyPr anchorCtr="0" anchor="ctr" bIns="107000" lIns="107000" spcFirstLastPara="1" rIns="107000" wrap="square" tIns="1070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74040" y="494472"/>
            <a:ext cx="10224600" cy="636300"/>
          </a:xfrm>
          <a:prstGeom prst="rect">
            <a:avLst/>
          </a:prstGeom>
        </p:spPr>
        <p:txBody>
          <a:bodyPr anchorCtr="0" anchor="t" bIns="107000" lIns="107000" spcFirstLastPara="1" rIns="107000" wrap="square" tIns="107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74040" y="1280528"/>
            <a:ext cx="10224600" cy="3795900"/>
          </a:xfrm>
          <a:prstGeom prst="rect">
            <a:avLst/>
          </a:prstGeom>
        </p:spPr>
        <p:txBody>
          <a:bodyPr anchorCtr="0" anchor="t" bIns="107000" lIns="107000" spcFirstLastPara="1" rIns="107000" wrap="square" tIns="1070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0166949" y="5181352"/>
            <a:ext cx="658500" cy="437400"/>
          </a:xfrm>
          <a:prstGeom prst="rect">
            <a:avLst/>
          </a:prstGeom>
        </p:spPr>
        <p:txBody>
          <a:bodyPr anchorCtr="0" anchor="ctr" bIns="107000" lIns="107000" spcFirstLastPara="1" rIns="107000" wrap="square" tIns="107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74040" y="494472"/>
            <a:ext cx="10224600" cy="636300"/>
          </a:xfrm>
          <a:prstGeom prst="rect">
            <a:avLst/>
          </a:prstGeom>
        </p:spPr>
        <p:txBody>
          <a:bodyPr anchorCtr="0" anchor="t" bIns="107000" lIns="107000" spcFirstLastPara="1" rIns="107000" wrap="square" tIns="107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74040" y="1280528"/>
            <a:ext cx="4800000" cy="3795900"/>
          </a:xfrm>
          <a:prstGeom prst="rect">
            <a:avLst/>
          </a:prstGeom>
        </p:spPr>
        <p:txBody>
          <a:bodyPr anchorCtr="0" anchor="t" bIns="107000" lIns="107000" spcFirstLastPara="1" rIns="107000" wrap="square" tIns="1070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798880" y="1280528"/>
            <a:ext cx="4800000" cy="3795900"/>
          </a:xfrm>
          <a:prstGeom prst="rect">
            <a:avLst/>
          </a:prstGeom>
        </p:spPr>
        <p:txBody>
          <a:bodyPr anchorCtr="0" anchor="t" bIns="107000" lIns="107000" spcFirstLastPara="1" rIns="107000" wrap="square" tIns="1070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0166949" y="5181352"/>
            <a:ext cx="658500" cy="437400"/>
          </a:xfrm>
          <a:prstGeom prst="rect">
            <a:avLst/>
          </a:prstGeom>
        </p:spPr>
        <p:txBody>
          <a:bodyPr anchorCtr="0" anchor="ctr" bIns="107000" lIns="107000" spcFirstLastPara="1" rIns="107000" wrap="square" tIns="107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74040" y="494472"/>
            <a:ext cx="10224600" cy="636300"/>
          </a:xfrm>
          <a:prstGeom prst="rect">
            <a:avLst/>
          </a:prstGeom>
        </p:spPr>
        <p:txBody>
          <a:bodyPr anchorCtr="0" anchor="t" bIns="107000" lIns="107000" spcFirstLastPara="1" rIns="107000" wrap="square" tIns="107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0166949" y="5181352"/>
            <a:ext cx="658500" cy="437400"/>
          </a:xfrm>
          <a:prstGeom prst="rect">
            <a:avLst/>
          </a:prstGeom>
        </p:spPr>
        <p:txBody>
          <a:bodyPr anchorCtr="0" anchor="ctr" bIns="107000" lIns="107000" spcFirstLastPara="1" rIns="107000" wrap="square" tIns="107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74040" y="702000"/>
            <a:ext cx="3369600" cy="839700"/>
          </a:xfrm>
          <a:prstGeom prst="rect">
            <a:avLst/>
          </a:prstGeom>
        </p:spPr>
        <p:txBody>
          <a:bodyPr anchorCtr="0" anchor="b" bIns="107000" lIns="107000" spcFirstLastPara="1" rIns="107000" wrap="square" tIns="107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74040" y="1656528"/>
            <a:ext cx="3369600" cy="3420000"/>
          </a:xfrm>
          <a:prstGeom prst="rect">
            <a:avLst/>
          </a:prstGeom>
        </p:spPr>
        <p:txBody>
          <a:bodyPr anchorCtr="0" anchor="t" bIns="107000" lIns="107000" spcFirstLastPara="1" rIns="107000" wrap="square" tIns="10700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0166949" y="5181352"/>
            <a:ext cx="658500" cy="437400"/>
          </a:xfrm>
          <a:prstGeom prst="rect">
            <a:avLst/>
          </a:prstGeom>
        </p:spPr>
        <p:txBody>
          <a:bodyPr anchorCtr="0" anchor="ctr" bIns="107000" lIns="107000" spcFirstLastPara="1" rIns="107000" wrap="square" tIns="107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88300" y="584833"/>
            <a:ext cx="6820500" cy="4545300"/>
          </a:xfrm>
          <a:prstGeom prst="rect">
            <a:avLst/>
          </a:prstGeom>
        </p:spPr>
        <p:txBody>
          <a:bodyPr anchorCtr="0" anchor="ctr" bIns="107000" lIns="107000" spcFirstLastPara="1" rIns="107000" wrap="square" tIns="107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10166949" y="5181352"/>
            <a:ext cx="658500" cy="437400"/>
          </a:xfrm>
          <a:prstGeom prst="rect">
            <a:avLst/>
          </a:prstGeom>
        </p:spPr>
        <p:txBody>
          <a:bodyPr anchorCtr="0" anchor="ctr" bIns="107000" lIns="107000" spcFirstLastPara="1" rIns="107000" wrap="square" tIns="1070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5486400" y="111"/>
            <a:ext cx="54864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07000" lIns="107000" spcFirstLastPara="1" rIns="107000" wrap="square" tIns="10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6035610" y="4995000"/>
            <a:ext cx="56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318600" y="1528444"/>
            <a:ext cx="4854300" cy="1724400"/>
          </a:xfrm>
          <a:prstGeom prst="rect">
            <a:avLst/>
          </a:prstGeom>
        </p:spPr>
        <p:txBody>
          <a:bodyPr anchorCtr="0" anchor="b" bIns="107000" lIns="107000" spcFirstLastPara="1" rIns="107000" wrap="square" tIns="107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318600" y="3312362"/>
            <a:ext cx="4854300" cy="1494900"/>
          </a:xfrm>
          <a:prstGeom prst="rect">
            <a:avLst/>
          </a:prstGeom>
        </p:spPr>
        <p:txBody>
          <a:bodyPr anchorCtr="0" anchor="t" bIns="107000" lIns="107000" spcFirstLastPara="1" rIns="107000" wrap="square" tIns="107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5927400" y="804667"/>
            <a:ext cx="4604400" cy="4105800"/>
          </a:xfrm>
          <a:prstGeom prst="rect">
            <a:avLst/>
          </a:prstGeom>
        </p:spPr>
        <p:txBody>
          <a:bodyPr anchorCtr="0" anchor="ctr" bIns="107000" lIns="107000" spcFirstLastPara="1" rIns="107000" wrap="square" tIns="1070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0166949" y="5181352"/>
            <a:ext cx="658500" cy="437400"/>
          </a:xfrm>
          <a:prstGeom prst="rect">
            <a:avLst/>
          </a:prstGeom>
        </p:spPr>
        <p:txBody>
          <a:bodyPr anchorCtr="0" anchor="ctr" bIns="107000" lIns="107000" spcFirstLastPara="1" rIns="107000" wrap="square" tIns="1070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83400" y="4704139"/>
            <a:ext cx="7198500" cy="665400"/>
          </a:xfrm>
          <a:prstGeom prst="rect">
            <a:avLst/>
          </a:prstGeom>
        </p:spPr>
        <p:txBody>
          <a:bodyPr anchorCtr="0" anchor="ctr" bIns="107000" lIns="107000" spcFirstLastPara="1" rIns="107000" wrap="square" tIns="1070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0166949" y="5181352"/>
            <a:ext cx="658500" cy="437400"/>
          </a:xfrm>
          <a:prstGeom prst="rect">
            <a:avLst/>
          </a:prstGeom>
        </p:spPr>
        <p:txBody>
          <a:bodyPr anchorCtr="0" anchor="ctr" bIns="107000" lIns="107000" spcFirstLastPara="1" rIns="107000" wrap="square" tIns="107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4040" y="494472"/>
            <a:ext cx="10224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000" lIns="107000" spcFirstLastPara="1" rIns="107000" wrap="square" tIns="107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lfa Slab One"/>
              <a:buNone/>
              <a:defRPr sz="35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lfa Slab One"/>
              <a:buNone/>
              <a:defRPr sz="35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lfa Slab One"/>
              <a:buNone/>
              <a:defRPr sz="35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lfa Slab One"/>
              <a:buNone/>
              <a:defRPr sz="35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lfa Slab One"/>
              <a:buNone/>
              <a:defRPr sz="35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lfa Slab One"/>
              <a:buNone/>
              <a:defRPr sz="35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lfa Slab One"/>
              <a:buNone/>
              <a:defRPr sz="35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lfa Slab One"/>
              <a:buNone/>
              <a:defRPr sz="35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lfa Slab One"/>
              <a:buNone/>
              <a:defRPr sz="35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4040" y="1280528"/>
            <a:ext cx="10224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000" lIns="107000" spcFirstLastPara="1" rIns="107000" wrap="square" tIns="107000">
            <a:normAutofit/>
          </a:bodyPr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roxima Nova"/>
              <a:buChar char="●"/>
              <a:defRPr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0166949" y="5181352"/>
            <a:ext cx="6585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000" lIns="107000" spcFirstLastPara="1" rIns="107000" wrap="square" tIns="1070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1371600" y="850879"/>
            <a:ext cx="8229600" cy="1989600"/>
          </a:xfrm>
          <a:prstGeom prst="rect">
            <a:avLst/>
          </a:prstGeom>
        </p:spPr>
        <p:txBody>
          <a:bodyPr anchorCtr="0" anchor="b" bIns="107000" lIns="107000" spcFirstLastPara="1" rIns="107000" wrap="square" tIns="107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800"/>
              <a:t>WinWin</a:t>
            </a:r>
            <a:br>
              <a:rPr lang="en-US" sz="4800"/>
            </a:br>
            <a:r>
              <a:rPr lang="en-US" sz="4800"/>
              <a:t>Progress presentation</a:t>
            </a:r>
            <a:endParaRPr sz="4800"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1371600" y="3154098"/>
            <a:ext cx="8229600" cy="1379700"/>
          </a:xfrm>
          <a:prstGeom prst="rect">
            <a:avLst/>
          </a:prstGeom>
        </p:spPr>
        <p:txBody>
          <a:bodyPr anchorCtr="0" anchor="t" bIns="107000" lIns="107000" spcFirstLastPara="1" rIns="107000" wrap="square" tIns="1070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G14 Waterfall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4294967295" type="title"/>
          </p:nvPr>
        </p:nvSpPr>
        <p:spPr>
          <a:xfrm>
            <a:off x="374040" y="342072"/>
            <a:ext cx="10224600" cy="636300"/>
          </a:xfrm>
          <a:prstGeom prst="rect">
            <a:avLst/>
          </a:prstGeom>
        </p:spPr>
        <p:txBody>
          <a:bodyPr anchorCtr="0" anchor="t" bIns="107000" lIns="107000" spcFirstLastPara="1" rIns="107000" wrap="square" tIns="107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UI of Function (Both SQL and NoSQL)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025" y="1083175"/>
            <a:ext cx="7000724" cy="463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48848" y="549414"/>
            <a:ext cx="12269400" cy="707100"/>
          </a:xfrm>
          <a:prstGeom prst="rect">
            <a:avLst/>
          </a:prstGeom>
        </p:spPr>
        <p:txBody>
          <a:bodyPr anchorCtr="0" anchor="t" bIns="107000" lIns="107000" spcFirstLastPara="1" rIns="107000" wrap="square" tIns="107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Introduction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48850" y="1422800"/>
            <a:ext cx="10078800" cy="4217700"/>
          </a:xfrm>
          <a:prstGeom prst="rect">
            <a:avLst/>
          </a:prstGeom>
        </p:spPr>
        <p:txBody>
          <a:bodyPr anchorCtr="0" anchor="t" bIns="107000" lIns="107000" spcFirstLastPara="1" rIns="107000" wrap="square" tIns="107000">
            <a:normAutofit/>
          </a:bodyPr>
          <a:lstStyle/>
          <a:p>
            <a:pPr indent="-3937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Motorcycle taxi is the </a:t>
            </a:r>
            <a:r>
              <a:rPr b="1" lang="en-US" sz="2000">
                <a:solidFill>
                  <a:schemeClr val="dk1"/>
                </a:solidFill>
              </a:rPr>
              <a:t>second most used transportation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b="1" lang="en-US" sz="2000">
                <a:solidFill>
                  <a:schemeClr val="dk1"/>
                </a:solidFill>
              </a:rPr>
              <a:t>in Bangkok</a:t>
            </a:r>
            <a:r>
              <a:rPr lang="en-US" sz="2000">
                <a:solidFill>
                  <a:schemeClr val="dk1"/>
                </a:solidFill>
              </a:rPr>
              <a:t>, besides MRT.</a:t>
            </a:r>
            <a:endParaRPr sz="2000">
              <a:solidFill>
                <a:schemeClr val="dk1"/>
              </a:solidFill>
            </a:endParaRPr>
          </a:p>
          <a:p>
            <a:pPr indent="-3937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Other Ride-hailing applications reduced </a:t>
            </a:r>
            <a:r>
              <a:rPr b="1" lang="en-US" sz="2000">
                <a:solidFill>
                  <a:schemeClr val="dk1"/>
                </a:solidFill>
              </a:rPr>
              <a:t>customer count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b="1" lang="en-US" sz="2000">
                <a:solidFill>
                  <a:schemeClr val="dk1"/>
                </a:solidFill>
              </a:rPr>
              <a:t>of motorcycle taxis.</a:t>
            </a:r>
            <a:endParaRPr b="1" sz="2000">
              <a:solidFill>
                <a:schemeClr val="dk1"/>
              </a:solidFill>
            </a:endParaRPr>
          </a:p>
          <a:p>
            <a:pPr indent="-3937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Digitalization </a:t>
            </a:r>
            <a:r>
              <a:rPr lang="en-US" sz="2000">
                <a:solidFill>
                  <a:schemeClr val="dk1"/>
                </a:solidFill>
              </a:rPr>
              <a:t>of the motorcycle taxi system.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737" y="2730692"/>
            <a:ext cx="3169748" cy="2424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754380" y="304271"/>
            <a:ext cx="94641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สิ่งที่ทำแล้ว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754375" y="1142475"/>
            <a:ext cx="9464100" cy="421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Bai Jamjuree"/>
              <a:buChar char="●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แบ่งหน้าที่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i Jamjuree"/>
              <a:buChar char="●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Relation model with 3NF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i Jamjuree"/>
              <a:buChar char="●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UI of Func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tion - Both SQL and NoSQL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i Jamjuree"/>
              <a:buChar char="●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ขึ้นโปรเจค (Back-end - Front-end)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i Jamjuree"/>
              <a:buChar char="●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Back-end:	เชื่อม Database, สร้างตาราง, มี mock data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i Jamjuree"/>
              <a:buChar char="●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Front-end: 	Layout แล้ว เน้น ๆ หลักไปที่โครงของเว็บ + CSS</a:t>
            </a:r>
            <a:br>
              <a:rPr lang="en-US"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			ยังไม่ได้เริ่มทำ HTTP Method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i Jamjuree"/>
              <a:buChar char="●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กำหนด Function ของระบบที่จะใช้สำหรับทำ Query</a:t>
            </a:r>
            <a:br>
              <a:rPr lang="en-US"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(เลือกหัวข้อ, ยังไม่ได้เขียน Query)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i Jamjuree"/>
              <a:buChar char="●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สร้าง Template ของ Final Report Document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7944675" y="3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{8B1A295E-FE19-4858-B295-35769F463DEB}</a:tableStyleId>
              </a:tblPr>
              <a:tblGrid>
                <a:gridCol w="683975"/>
                <a:gridCol w="2063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ทราย</a:t>
                      </a:r>
                      <a:endParaRPr sz="1000"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Relation (3NF normalization), document (report)</a:t>
                      </a:r>
                      <a:endParaRPr sz="1000"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ก้ำ</a:t>
                      </a:r>
                      <a:endParaRPr sz="1000"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Back (SQL)</a:t>
                      </a:r>
                      <a:endParaRPr sz="1000"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ธาม</a:t>
                      </a:r>
                      <a:endParaRPr sz="1000"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Back (Mongo)</a:t>
                      </a:r>
                      <a:endParaRPr sz="1000"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ปูน</a:t>
                      </a:r>
                      <a:endParaRPr sz="1000"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Front + Design</a:t>
                      </a:r>
                      <a:endParaRPr sz="1000"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เกรซ</a:t>
                      </a:r>
                      <a:endParaRPr sz="1000"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Relation (3NF normalization)</a:t>
                      </a:r>
                      <a:endParaRPr sz="1000"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3500" marB="63500" marR="63500" marL="63500"/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ต้อง</a:t>
                      </a:r>
                      <a:endParaRPr sz="1000"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sql</a:t>
                      </a:r>
                      <a:endParaRPr sz="1000"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ต้น</a:t>
                      </a:r>
                      <a:endParaRPr sz="1000"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sql</a:t>
                      </a:r>
                      <a:endParaRPr sz="1000"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ปุญญ์</a:t>
                      </a:r>
                      <a:endParaRPr sz="1000"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sql</a:t>
                      </a:r>
                      <a:endParaRPr sz="1000"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cxnSp>
        <p:nvCxnSpPr>
          <p:cNvPr id="87" name="Google Shape;87;p17"/>
          <p:cNvCxnSpPr/>
          <p:nvPr/>
        </p:nvCxnSpPr>
        <p:spPr>
          <a:xfrm flipH="1" rot="10800000">
            <a:off x="2623925" y="715725"/>
            <a:ext cx="51684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754380" y="304271"/>
            <a:ext cx="94641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ER Diagram (ไม่ได้แก้)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310" y="1193169"/>
            <a:ext cx="9250181" cy="4408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754380" y="304271"/>
            <a:ext cx="94641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ER Diagram (ไม่ได้แก้)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970" y="1180026"/>
            <a:ext cx="6504496" cy="4234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754380" y="304271"/>
            <a:ext cx="94641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ER Diagram (ไม่ได้แก้)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125" y="1262276"/>
            <a:ext cx="5041253" cy="4234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754380" y="304271"/>
            <a:ext cx="94641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ER Diagram (ไม่ได้แก้)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890" y="1237609"/>
            <a:ext cx="8562030" cy="4234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2"/>
          <p:cNvCxnSpPr/>
          <p:nvPr/>
        </p:nvCxnSpPr>
        <p:spPr>
          <a:xfrm rot="10800000">
            <a:off x="7133695" y="2542125"/>
            <a:ext cx="0" cy="13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2"/>
          <p:cNvCxnSpPr/>
          <p:nvPr/>
        </p:nvCxnSpPr>
        <p:spPr>
          <a:xfrm rot="10800000">
            <a:off x="7571920" y="1845375"/>
            <a:ext cx="0" cy="5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8" name="Google Shape;118;p22"/>
          <p:cNvGraphicFramePr/>
          <p:nvPr/>
        </p:nvGraphicFramePr>
        <p:xfrm>
          <a:off x="2932893" y="2200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{ADEB0623-4944-4BDF-94F7-DCB4B5660FB7}</a:tableStyleId>
              </a:tblPr>
              <a:tblGrid>
                <a:gridCol w="458500"/>
                <a:gridCol w="984975"/>
              </a:tblGrid>
              <a:tr h="1676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Customer</a:t>
                      </a:r>
                      <a:endParaRPr sz="600"/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user_ID</a:t>
                      </a:r>
                      <a:endParaRPr sz="600" u="sng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default_payment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19" name="Google Shape;119;p22"/>
          <p:cNvGraphicFramePr/>
          <p:nvPr/>
        </p:nvGraphicFramePr>
        <p:xfrm>
          <a:off x="341746" y="2666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{ADEB0623-4944-4BDF-94F7-DCB4B5660FB7}</a:tableStyleId>
              </a:tblPr>
              <a:tblGrid>
                <a:gridCol w="570275"/>
                <a:gridCol w="542175"/>
                <a:gridCol w="751250"/>
                <a:gridCol w="542600"/>
              </a:tblGrid>
              <a:tr h="16765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CardInfo</a:t>
                      </a:r>
                      <a:endParaRPr b="1"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card_number</a:t>
                      </a:r>
                      <a:endParaRPr sz="600" u="sng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customer_ID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card_holder_name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expire_date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22"/>
          <p:cNvGraphicFramePr/>
          <p:nvPr/>
        </p:nvGraphicFramePr>
        <p:xfrm>
          <a:off x="7112848" y="15019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{ADEB0623-4944-4BDF-94F7-DCB4B5660FB7}</a:tableStyleId>
              </a:tblPr>
              <a:tblGrid>
                <a:gridCol w="548900"/>
                <a:gridCol w="463150"/>
                <a:gridCol w="524100"/>
                <a:gridCol w="559025"/>
                <a:gridCol w="412575"/>
                <a:gridCol w="463075"/>
                <a:gridCol w="539050"/>
              </a:tblGrid>
              <a:tr h="167650"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Location</a:t>
                      </a:r>
                      <a:endParaRPr sz="600"/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location_ID</a:t>
                      </a:r>
                      <a:endParaRPr sz="600" u="sng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latitude</a:t>
                      </a:r>
                      <a:endParaRPr sz="600"/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longitude</a:t>
                      </a:r>
                      <a:endParaRPr sz="600"/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sub_district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district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province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postal_code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121;p22"/>
          <p:cNvGraphicFramePr/>
          <p:nvPr/>
        </p:nvGraphicFramePr>
        <p:xfrm>
          <a:off x="6454903" y="37423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{ADEB0623-4944-4BDF-94F7-DCB4B5660FB7}</a:tableStyleId>
              </a:tblPr>
              <a:tblGrid>
                <a:gridCol w="396650"/>
                <a:gridCol w="531850"/>
                <a:gridCol w="382850"/>
                <a:gridCol w="476050"/>
                <a:gridCol w="528050"/>
                <a:gridCol w="347650"/>
                <a:gridCol w="517175"/>
              </a:tblGrid>
              <a:tr h="167650"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/>
                        <a:t>Rider</a:t>
                      </a:r>
                      <a:endParaRPr b="1" sz="600"/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user_ID</a:t>
                      </a:r>
                      <a:endParaRPr sz="600" u="sng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station_ID</a:t>
                      </a:r>
                      <a:endParaRPr sz="600"/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ref_no</a:t>
                      </a:r>
                      <a:endParaRPr sz="600"/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citizen_ID</a:t>
                      </a:r>
                      <a:endParaRPr sz="600"/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is_available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rating</a:t>
                      </a:r>
                      <a:endParaRPr sz="6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cash_credit</a:t>
                      </a:r>
                      <a:endParaRPr sz="6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22" name="Google Shape;122;p22"/>
          <p:cNvGraphicFramePr/>
          <p:nvPr/>
        </p:nvGraphicFramePr>
        <p:xfrm>
          <a:off x="341740" y="10542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{ADEB0623-4944-4BDF-94F7-DCB4B5660FB7}</a:tableStyleId>
              </a:tblPr>
              <a:tblGrid>
                <a:gridCol w="730675"/>
                <a:gridCol w="400525"/>
                <a:gridCol w="398150"/>
                <a:gridCol w="472575"/>
                <a:gridCol w="544175"/>
              </a:tblGrid>
              <a:tr h="16765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SubscriptionInfo</a:t>
                      </a:r>
                      <a:endParaRPr b="1"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subscription_type</a:t>
                      </a:r>
                      <a:endParaRPr sz="600" u="sng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name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price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trips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duration</a:t>
                      </a:r>
                      <a:endParaRPr sz="6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22"/>
          <p:cNvGraphicFramePr/>
          <p:nvPr/>
        </p:nvGraphicFramePr>
        <p:xfrm>
          <a:off x="6869003" y="2200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{ADEB0623-4944-4BDF-94F7-DCB4B5660FB7}</a:tableStyleId>
              </a:tblPr>
              <a:tblGrid>
                <a:gridCol w="470400"/>
                <a:gridCol w="515375"/>
                <a:gridCol w="551625"/>
                <a:gridCol w="394700"/>
                <a:gridCol w="694975"/>
              </a:tblGrid>
              <a:tr h="16765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Station</a:t>
                      </a:r>
                      <a:endParaRPr b="1"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station_ID</a:t>
                      </a:r>
                      <a:endParaRPr sz="600" u="sng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location_ID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manager_ID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name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number_of_riders</a:t>
                      </a:r>
                      <a:endParaRPr sz="6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p22"/>
          <p:cNvGraphicFramePr/>
          <p:nvPr/>
        </p:nvGraphicFramePr>
        <p:xfrm>
          <a:off x="407526" y="52398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{ADEB0623-4944-4BDF-94F7-DCB4B5660FB7}</a:tableStyleId>
              </a:tblPr>
              <a:tblGrid>
                <a:gridCol w="628700"/>
                <a:gridCol w="387225"/>
                <a:gridCol w="387225"/>
                <a:gridCol w="387225"/>
                <a:gridCol w="504275"/>
                <a:gridCol w="387225"/>
                <a:gridCol w="419750"/>
                <a:gridCol w="735125"/>
              </a:tblGrid>
              <a:tr h="167650"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/>
                        <a:t>TransactionRecord</a:t>
                      </a:r>
                      <a:endParaRPr b="1" sz="600"/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transaction</a:t>
                      </a:r>
                      <a:r>
                        <a:rPr lang="en-US" sz="600" u="sng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_ID</a:t>
                      </a:r>
                      <a:endParaRPr sz="600" u="sng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user</a:t>
                      </a: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_ID</a:t>
                      </a:r>
                      <a:endParaRPr sz="600"/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ride_ID</a:t>
                      </a:r>
                      <a:endParaRPr sz="6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type</a:t>
                      </a:r>
                      <a:endParaRPr sz="600"/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timestamp</a:t>
                      </a:r>
                      <a:endParaRPr sz="600"/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status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amount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payment</a:t>
                      </a: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_method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25" name="Google Shape;125;p22"/>
          <p:cNvGraphicFramePr/>
          <p:nvPr/>
        </p:nvGraphicFramePr>
        <p:xfrm>
          <a:off x="5860625" y="4370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{ADEB0623-4944-4BDF-94F7-DCB4B5660FB7}</a:tableStyleId>
              </a:tblPr>
              <a:tblGrid>
                <a:gridCol w="525725"/>
                <a:gridCol w="443250"/>
                <a:gridCol w="667250"/>
              </a:tblGrid>
              <a:tr h="16765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RiderVehicle</a:t>
                      </a:r>
                      <a:endParaRPr b="1"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vehicle</a:t>
                      </a:r>
                      <a:r>
                        <a:rPr lang="en-US" sz="600" u="sng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_ID</a:t>
                      </a:r>
                      <a:endParaRPr sz="600" u="sng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rider</a:t>
                      </a: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_ID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plate_number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Google Shape;126;p22"/>
          <p:cNvGraphicFramePr/>
          <p:nvPr/>
        </p:nvGraphicFramePr>
        <p:xfrm>
          <a:off x="7854760" y="2666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{ADEB0623-4944-4BDF-94F7-DCB4B5660FB7}</a:tableStyleId>
              </a:tblPr>
              <a:tblGrid>
                <a:gridCol w="549400"/>
                <a:gridCol w="482775"/>
                <a:gridCol w="487625"/>
                <a:gridCol w="477000"/>
                <a:gridCol w="779500"/>
              </a:tblGrid>
              <a:tr h="16765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Manager</a:t>
                      </a:r>
                      <a:endParaRPr b="1"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manager</a:t>
                      </a:r>
                      <a:r>
                        <a:rPr lang="en-US" sz="600" u="sng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_ID</a:t>
                      </a:r>
                      <a:endParaRPr sz="600" u="sng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first_name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last_name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work_area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number_of_riders</a:t>
                      </a:r>
                      <a:endParaRPr sz="6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Google Shape;127;p22"/>
          <p:cNvGraphicFramePr/>
          <p:nvPr/>
        </p:nvGraphicFramePr>
        <p:xfrm>
          <a:off x="2175906" y="4760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{ADEB0623-4944-4BDF-94F7-DCB4B5660FB7}</a:tableStyleId>
              </a:tblPr>
              <a:tblGrid>
                <a:gridCol w="385250"/>
                <a:gridCol w="552900"/>
                <a:gridCol w="400150"/>
                <a:gridCol w="382850"/>
                <a:gridCol w="612350"/>
                <a:gridCol w="669525"/>
                <a:gridCol w="578850"/>
                <a:gridCol w="673775"/>
                <a:gridCol w="425400"/>
                <a:gridCol w="485975"/>
                <a:gridCol w="463600"/>
                <a:gridCol w="580625"/>
                <a:gridCol w="731275"/>
              </a:tblGrid>
              <a:tr h="167650"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Ride</a:t>
                      </a:r>
                      <a:endParaRPr sz="600"/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ride</a:t>
                      </a:r>
                      <a:r>
                        <a:rPr lang="en-US" sz="600" u="sng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_ID</a:t>
                      </a:r>
                      <a:endParaRPr sz="600" u="sng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customer</a:t>
                      </a: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_ID</a:t>
                      </a:r>
                      <a:endParaRPr sz="600"/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rider_ID</a:t>
                      </a:r>
                      <a:endParaRPr sz="600"/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status</a:t>
                      </a:r>
                      <a:endParaRPr sz="600"/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start_latitude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start_longitude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stop_latitude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stop_longitude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distance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start_time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stop_time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review_</a:t>
                      </a: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rating</a:t>
                      </a:r>
                      <a:endParaRPr sz="6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review_comment</a:t>
                      </a:r>
                      <a:endParaRPr sz="6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28" name="Google Shape;128;p22"/>
          <p:cNvGraphicFramePr/>
          <p:nvPr/>
        </p:nvGraphicFramePr>
        <p:xfrm>
          <a:off x="341740" y="15019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{ADEB0623-4944-4BDF-94F7-DCB4B5660FB7}</a:tableStyleId>
              </a:tblPr>
              <a:tblGrid>
                <a:gridCol w="727400"/>
                <a:gridCol w="564050"/>
                <a:gridCol w="474775"/>
                <a:gridCol w="506325"/>
                <a:gridCol w="503725"/>
              </a:tblGrid>
              <a:tr h="16765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CustomerSubscription</a:t>
                      </a:r>
                      <a:endParaRPr b="1"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subscription_type</a:t>
                      </a:r>
                      <a:endParaRPr sz="600" u="sng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customer_ID</a:t>
                      </a:r>
                      <a:endParaRPr sz="600" u="sng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start_date</a:t>
                      </a:r>
                      <a:endParaRPr sz="600" u="sng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end_date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trips_left</a:t>
                      </a:r>
                      <a:endParaRPr sz="6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Google Shape;129;p22"/>
          <p:cNvGraphicFramePr/>
          <p:nvPr/>
        </p:nvGraphicFramePr>
        <p:xfrm>
          <a:off x="6571710" y="1054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{ADEB0623-4944-4BDF-94F7-DCB4B5660FB7}</a:tableStyleId>
              </a:tblPr>
              <a:tblGrid>
                <a:gridCol w="649800"/>
                <a:gridCol w="574800"/>
                <a:gridCol w="382850"/>
              </a:tblGrid>
              <a:tr h="16765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SavedAddress</a:t>
                      </a:r>
                      <a:endParaRPr b="1"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customer_ID</a:t>
                      </a:r>
                      <a:endParaRPr sz="600" u="sng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location</a:t>
                      </a:r>
                      <a:r>
                        <a:rPr lang="en-US" sz="600" u="sng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_ID</a:t>
                      </a:r>
                      <a:endParaRPr sz="600" u="sng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name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30" name="Google Shape;130;p22"/>
          <p:cNvCxnSpPr/>
          <p:nvPr/>
        </p:nvCxnSpPr>
        <p:spPr>
          <a:xfrm flipH="1" rot="10800000">
            <a:off x="1606945" y="5012300"/>
            <a:ext cx="575700" cy="3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2"/>
          <p:cNvCxnSpPr/>
          <p:nvPr/>
        </p:nvCxnSpPr>
        <p:spPr>
          <a:xfrm rot="10800000">
            <a:off x="407530" y="1394250"/>
            <a:ext cx="0" cy="2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2"/>
          <p:cNvCxnSpPr/>
          <p:nvPr/>
        </p:nvCxnSpPr>
        <p:spPr>
          <a:xfrm>
            <a:off x="1442245" y="1845300"/>
            <a:ext cx="1496700" cy="5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2"/>
          <p:cNvCxnSpPr/>
          <p:nvPr/>
        </p:nvCxnSpPr>
        <p:spPr>
          <a:xfrm flipH="1" rot="10800000">
            <a:off x="1269795" y="2459975"/>
            <a:ext cx="1653000" cy="3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7571920" y="1407425"/>
            <a:ext cx="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2"/>
          <p:cNvCxnSpPr/>
          <p:nvPr/>
        </p:nvCxnSpPr>
        <p:spPr>
          <a:xfrm>
            <a:off x="8347595" y="2536275"/>
            <a:ext cx="0" cy="3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/>
          <p:nvPr/>
        </p:nvCxnSpPr>
        <p:spPr>
          <a:xfrm rot="10800000">
            <a:off x="6639195" y="4063337"/>
            <a:ext cx="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37" name="Google Shape;137;p22"/>
          <p:cNvGraphicFramePr/>
          <p:nvPr/>
        </p:nvGraphicFramePr>
        <p:xfrm>
          <a:off x="2932893" y="3215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{ADEB0623-4944-4BDF-94F7-DCB4B5660FB7}</a:tableStyleId>
              </a:tblPr>
              <a:tblGrid>
                <a:gridCol w="458500"/>
                <a:gridCol w="493325"/>
                <a:gridCol w="468325"/>
                <a:gridCol w="455475"/>
                <a:gridCol w="507075"/>
                <a:gridCol w="481800"/>
                <a:gridCol w="586775"/>
                <a:gridCol w="586775"/>
              </a:tblGrid>
              <a:tr h="167650"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User</a:t>
                      </a:r>
                      <a:endParaRPr sz="600"/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user_ID</a:t>
                      </a:r>
                      <a:endParaRPr sz="600" u="sng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username</a:t>
                      </a:r>
                      <a:endParaRPr sz="600"/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password</a:t>
                      </a:r>
                      <a:endParaRPr sz="600"/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email</a:t>
                      </a:r>
                      <a:endParaRPr sz="600"/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first_name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last_name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phone_num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user_type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cxnSp>
        <p:nvCxnSpPr>
          <p:cNvPr id="138" name="Google Shape;138;p22"/>
          <p:cNvCxnSpPr/>
          <p:nvPr/>
        </p:nvCxnSpPr>
        <p:spPr>
          <a:xfrm>
            <a:off x="3232895" y="2550425"/>
            <a:ext cx="30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2"/>
          <p:cNvCxnSpPr/>
          <p:nvPr/>
        </p:nvCxnSpPr>
        <p:spPr>
          <a:xfrm flipH="1" rot="10800000">
            <a:off x="3358445" y="4046800"/>
            <a:ext cx="3100200" cy="8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40" name="Google Shape;140;p22"/>
          <p:cNvGraphicFramePr/>
          <p:nvPr/>
        </p:nvGraphicFramePr>
        <p:xfrm>
          <a:off x="7839287" y="4370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{ADEB0623-4944-4BDF-94F7-DCB4B5660FB7}</a:tableStyleId>
              </a:tblPr>
              <a:tblGrid>
                <a:gridCol w="667250"/>
                <a:gridCol w="449750"/>
                <a:gridCol w="460150"/>
              </a:tblGrid>
              <a:tr h="1676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Vehicle</a:t>
                      </a:r>
                      <a:endParaRPr b="1"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plate_number</a:t>
                      </a:r>
                      <a:endParaRPr sz="600" u="sng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model</a:t>
                      </a:r>
                      <a:endParaRPr sz="600" u="none" cap="none" strike="noStrike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color</a:t>
                      </a:r>
                      <a:endParaRPr sz="6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38100" marB="38100" marR="68575" marL="685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41" name="Google Shape;141;p22"/>
          <p:cNvCxnSpPr/>
          <p:nvPr/>
        </p:nvCxnSpPr>
        <p:spPr>
          <a:xfrm>
            <a:off x="7494620" y="4630850"/>
            <a:ext cx="3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2"/>
          <p:cNvCxnSpPr/>
          <p:nvPr/>
        </p:nvCxnSpPr>
        <p:spPr>
          <a:xfrm>
            <a:off x="3243320" y="3570075"/>
            <a:ext cx="3198600" cy="4359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3" name="Google Shape;143;p22"/>
          <p:cNvCxnSpPr/>
          <p:nvPr/>
        </p:nvCxnSpPr>
        <p:spPr>
          <a:xfrm rot="-5400000">
            <a:off x="1101295" y="3590850"/>
            <a:ext cx="1965000" cy="1693800"/>
          </a:xfrm>
          <a:prstGeom prst="bentConnector3">
            <a:avLst>
              <a:gd fmla="val 995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2"/>
          <p:cNvCxnSpPr/>
          <p:nvPr/>
        </p:nvCxnSpPr>
        <p:spPr>
          <a:xfrm rot="5400000">
            <a:off x="1730295" y="3570175"/>
            <a:ext cx="2401200" cy="328800"/>
          </a:xfrm>
          <a:prstGeom prst="bentConnector3">
            <a:avLst>
              <a:gd fmla="val 260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5" name="Google Shape;145;p22"/>
          <p:cNvCxnSpPr/>
          <p:nvPr/>
        </p:nvCxnSpPr>
        <p:spPr>
          <a:xfrm flipH="1" rot="10800000">
            <a:off x="3333770" y="1308900"/>
            <a:ext cx="3223500" cy="1052400"/>
          </a:xfrm>
          <a:prstGeom prst="bentConnector3">
            <a:avLst>
              <a:gd fmla="val 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6" name="Google Shape;146;p22"/>
          <p:cNvSpPr txBox="1"/>
          <p:nvPr>
            <p:ph type="title"/>
          </p:nvPr>
        </p:nvSpPr>
        <p:spPr>
          <a:xfrm>
            <a:off x="374040" y="342072"/>
            <a:ext cx="10224600" cy="636300"/>
          </a:xfrm>
          <a:prstGeom prst="rect">
            <a:avLst/>
          </a:prstGeom>
        </p:spPr>
        <p:txBody>
          <a:bodyPr anchorCtr="0" anchor="t" bIns="107000" lIns="107000" spcFirstLastPara="1" rIns="107000" wrap="square" tIns="107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Relational model with 3NF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74040" y="494472"/>
            <a:ext cx="10224600" cy="636300"/>
          </a:xfrm>
          <a:prstGeom prst="rect">
            <a:avLst/>
          </a:prstGeom>
        </p:spPr>
        <p:txBody>
          <a:bodyPr anchorCtr="0" anchor="t" bIns="107000" lIns="107000" spcFirstLastPara="1" rIns="107000" wrap="square" tIns="107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Function ที่เลือก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4040" y="1280528"/>
            <a:ext cx="10224600" cy="3795900"/>
          </a:xfrm>
          <a:prstGeom prst="rect">
            <a:avLst/>
          </a:prstGeom>
        </p:spPr>
        <p:txBody>
          <a:bodyPr anchorCtr="0" anchor="t" bIns="107000" lIns="107000" spcFirstLastPara="1" rIns="107000" wrap="square" tIns="107000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(INSERT) Customers </a:t>
            </a:r>
            <a:r>
              <a:rPr lang="en-US"/>
              <a:t>add credit/debit cards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(DELETE) Customers delete account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(QUERY) search riders' info from station name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(UPDATE) Customers update saves address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(INSERT-NoSQL) insert save address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