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sldIdLst>
    <p:sldId id="257" r:id="rId2"/>
    <p:sldId id="267" r:id="rId3"/>
    <p:sldId id="258" r:id="rId4"/>
    <p:sldId id="276" r:id="rId5"/>
    <p:sldId id="259" r:id="rId6"/>
    <p:sldId id="260" r:id="rId7"/>
    <p:sldId id="261" r:id="rId8"/>
    <p:sldId id="262" r:id="rId9"/>
    <p:sldId id="263" r:id="rId10"/>
    <p:sldId id="265" r:id="rId11"/>
    <p:sldId id="266" r:id="rId12"/>
    <p:sldId id="273" r:id="rId13"/>
    <p:sldId id="274" r:id="rId14"/>
    <p:sldId id="275" r:id="rId15"/>
    <p:sldId id="269" r:id="rId16"/>
    <p:sldId id="277" r:id="rId17"/>
    <p:sldId id="279" r:id="rId18"/>
    <p:sldId id="280" r:id="rId19"/>
    <p:sldId id="281" r:id="rId20"/>
    <p:sldId id="282" r:id="rId21"/>
    <p:sldId id="283" r:id="rId22"/>
    <p:sldId id="284" r:id="rId23"/>
    <p:sldId id="268"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C55344-4182-4325-A749-2A3436FDF9DC}" type="datetimeFigureOut">
              <a:rPr lang="en-IN" smtClean="0"/>
              <a:t>26-08-2023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9F42851-F3D4-45D9-8DE9-F86F29838A0F}" type="slidenum">
              <a:rPr lang="en-IN" smtClean="0"/>
              <a:t>‹#›</a:t>
            </a:fld>
            <a:endParaRPr lang="en-IN" dirty="0"/>
          </a:p>
        </p:txBody>
      </p:sp>
    </p:spTree>
    <p:extLst>
      <p:ext uri="{BB962C8B-B14F-4D97-AF65-F5344CB8AC3E}">
        <p14:creationId xmlns:p14="http://schemas.microsoft.com/office/powerpoint/2010/main" val="4004227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C55344-4182-4325-A749-2A3436FDF9DC}" type="datetimeFigureOut">
              <a:rPr lang="en-IN" smtClean="0"/>
              <a:t>26-08-2023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9F42851-F3D4-45D9-8DE9-F86F29838A0F}" type="slidenum">
              <a:rPr lang="en-IN" smtClean="0"/>
              <a:t>‹#›</a:t>
            </a:fld>
            <a:endParaRPr lang="en-IN" dirty="0"/>
          </a:p>
        </p:txBody>
      </p:sp>
    </p:spTree>
    <p:extLst>
      <p:ext uri="{BB962C8B-B14F-4D97-AF65-F5344CB8AC3E}">
        <p14:creationId xmlns:p14="http://schemas.microsoft.com/office/powerpoint/2010/main" val="3326380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C55344-4182-4325-A749-2A3436FDF9DC}" type="datetimeFigureOut">
              <a:rPr lang="en-IN" smtClean="0"/>
              <a:t>26-08-2023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9F42851-F3D4-45D9-8DE9-F86F29838A0F}" type="slidenum">
              <a:rPr lang="en-IN" smtClean="0"/>
              <a:t>‹#›</a:t>
            </a:fld>
            <a:endParaRPr lang="en-IN" dirty="0"/>
          </a:p>
        </p:txBody>
      </p:sp>
    </p:spTree>
    <p:extLst>
      <p:ext uri="{BB962C8B-B14F-4D97-AF65-F5344CB8AC3E}">
        <p14:creationId xmlns:p14="http://schemas.microsoft.com/office/powerpoint/2010/main" val="3158567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C55344-4182-4325-A749-2A3436FDF9DC}" type="datetimeFigureOut">
              <a:rPr lang="en-IN" smtClean="0"/>
              <a:t>26-08-2023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9F42851-F3D4-45D9-8DE9-F86F29838A0F}" type="slidenum">
              <a:rPr lang="en-IN" smtClean="0"/>
              <a:t>‹#›</a:t>
            </a:fld>
            <a:endParaRPr lang="en-IN"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10359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C55344-4182-4325-A749-2A3436FDF9DC}" type="datetimeFigureOut">
              <a:rPr lang="en-IN" smtClean="0"/>
              <a:t>26-08-2023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9F42851-F3D4-45D9-8DE9-F86F29838A0F}" type="slidenum">
              <a:rPr lang="en-IN" smtClean="0"/>
              <a:t>‹#›</a:t>
            </a:fld>
            <a:endParaRPr lang="en-IN" dirty="0"/>
          </a:p>
        </p:txBody>
      </p:sp>
    </p:spTree>
    <p:extLst>
      <p:ext uri="{BB962C8B-B14F-4D97-AF65-F5344CB8AC3E}">
        <p14:creationId xmlns:p14="http://schemas.microsoft.com/office/powerpoint/2010/main" val="518870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C55344-4182-4325-A749-2A3436FDF9DC}" type="datetimeFigureOut">
              <a:rPr lang="en-IN" smtClean="0"/>
              <a:t>26-08-2023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9F42851-F3D4-45D9-8DE9-F86F29838A0F}" type="slidenum">
              <a:rPr lang="en-IN" smtClean="0"/>
              <a:t>‹#›</a:t>
            </a:fld>
            <a:endParaRPr lang="en-IN" dirty="0"/>
          </a:p>
        </p:txBody>
      </p:sp>
    </p:spTree>
    <p:extLst>
      <p:ext uri="{BB962C8B-B14F-4D97-AF65-F5344CB8AC3E}">
        <p14:creationId xmlns:p14="http://schemas.microsoft.com/office/powerpoint/2010/main" val="3579000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C55344-4182-4325-A749-2A3436FDF9DC}" type="datetimeFigureOut">
              <a:rPr lang="en-IN" smtClean="0"/>
              <a:t>26-08-2023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9F42851-F3D4-45D9-8DE9-F86F29838A0F}" type="slidenum">
              <a:rPr lang="en-IN" smtClean="0"/>
              <a:t>‹#›</a:t>
            </a:fld>
            <a:endParaRPr lang="en-IN" dirty="0"/>
          </a:p>
        </p:txBody>
      </p:sp>
    </p:spTree>
    <p:extLst>
      <p:ext uri="{BB962C8B-B14F-4D97-AF65-F5344CB8AC3E}">
        <p14:creationId xmlns:p14="http://schemas.microsoft.com/office/powerpoint/2010/main" val="3369940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55344-4182-4325-A749-2A3436FDF9DC}" type="datetimeFigureOut">
              <a:rPr lang="en-IN" smtClean="0"/>
              <a:t>26-08-2023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9F42851-F3D4-45D9-8DE9-F86F29838A0F}" type="slidenum">
              <a:rPr lang="en-IN" smtClean="0"/>
              <a:t>‹#›</a:t>
            </a:fld>
            <a:endParaRPr lang="en-IN" dirty="0"/>
          </a:p>
        </p:txBody>
      </p:sp>
    </p:spTree>
    <p:extLst>
      <p:ext uri="{BB962C8B-B14F-4D97-AF65-F5344CB8AC3E}">
        <p14:creationId xmlns:p14="http://schemas.microsoft.com/office/powerpoint/2010/main" val="7983126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55344-4182-4325-A749-2A3436FDF9DC}" type="datetimeFigureOut">
              <a:rPr lang="en-IN" smtClean="0"/>
              <a:t>26-08-2023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9F42851-F3D4-45D9-8DE9-F86F29838A0F}" type="slidenum">
              <a:rPr lang="en-IN" smtClean="0"/>
              <a:t>‹#›</a:t>
            </a:fld>
            <a:endParaRPr lang="en-IN" dirty="0"/>
          </a:p>
        </p:txBody>
      </p:sp>
    </p:spTree>
    <p:extLst>
      <p:ext uri="{BB962C8B-B14F-4D97-AF65-F5344CB8AC3E}">
        <p14:creationId xmlns:p14="http://schemas.microsoft.com/office/powerpoint/2010/main" val="84051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55344-4182-4325-A749-2A3436FDF9DC}" type="datetimeFigureOut">
              <a:rPr lang="en-IN" smtClean="0"/>
              <a:t>26-08-2023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9F42851-F3D4-45D9-8DE9-F86F29838A0F}" type="slidenum">
              <a:rPr lang="en-IN" smtClean="0"/>
              <a:t>‹#›</a:t>
            </a:fld>
            <a:endParaRPr lang="en-IN" dirty="0"/>
          </a:p>
        </p:txBody>
      </p:sp>
    </p:spTree>
    <p:extLst>
      <p:ext uri="{BB962C8B-B14F-4D97-AF65-F5344CB8AC3E}">
        <p14:creationId xmlns:p14="http://schemas.microsoft.com/office/powerpoint/2010/main" val="3476548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C55344-4182-4325-A749-2A3436FDF9DC}" type="datetimeFigureOut">
              <a:rPr lang="en-IN" smtClean="0"/>
              <a:t>26-08-2023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9F42851-F3D4-45D9-8DE9-F86F29838A0F}" type="slidenum">
              <a:rPr lang="en-IN" smtClean="0"/>
              <a:t>‹#›</a:t>
            </a:fld>
            <a:endParaRPr lang="en-IN" dirty="0"/>
          </a:p>
        </p:txBody>
      </p:sp>
    </p:spTree>
    <p:extLst>
      <p:ext uri="{BB962C8B-B14F-4D97-AF65-F5344CB8AC3E}">
        <p14:creationId xmlns:p14="http://schemas.microsoft.com/office/powerpoint/2010/main" val="5480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C55344-4182-4325-A749-2A3436FDF9DC}" type="datetimeFigureOut">
              <a:rPr lang="en-IN" smtClean="0"/>
              <a:t>26-08-2023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9F42851-F3D4-45D9-8DE9-F86F29838A0F}" type="slidenum">
              <a:rPr lang="en-IN" smtClean="0"/>
              <a:t>‹#›</a:t>
            </a:fld>
            <a:endParaRPr lang="en-IN" dirty="0"/>
          </a:p>
        </p:txBody>
      </p:sp>
    </p:spTree>
    <p:extLst>
      <p:ext uri="{BB962C8B-B14F-4D97-AF65-F5344CB8AC3E}">
        <p14:creationId xmlns:p14="http://schemas.microsoft.com/office/powerpoint/2010/main" val="552751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C55344-4182-4325-A749-2A3436FDF9DC}" type="datetimeFigureOut">
              <a:rPr lang="en-IN" smtClean="0"/>
              <a:t>26-08-2023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9F42851-F3D4-45D9-8DE9-F86F29838A0F}" type="slidenum">
              <a:rPr lang="en-IN" smtClean="0"/>
              <a:t>‹#›</a:t>
            </a:fld>
            <a:endParaRPr lang="en-IN" dirty="0"/>
          </a:p>
        </p:txBody>
      </p:sp>
    </p:spTree>
    <p:extLst>
      <p:ext uri="{BB962C8B-B14F-4D97-AF65-F5344CB8AC3E}">
        <p14:creationId xmlns:p14="http://schemas.microsoft.com/office/powerpoint/2010/main" val="425486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C55344-4182-4325-A749-2A3436FDF9DC}" type="datetimeFigureOut">
              <a:rPr lang="en-IN" smtClean="0"/>
              <a:t>26-08-2023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9F42851-F3D4-45D9-8DE9-F86F29838A0F}" type="slidenum">
              <a:rPr lang="en-IN" smtClean="0"/>
              <a:t>‹#›</a:t>
            </a:fld>
            <a:endParaRPr lang="en-IN" dirty="0"/>
          </a:p>
        </p:txBody>
      </p:sp>
    </p:spTree>
    <p:extLst>
      <p:ext uri="{BB962C8B-B14F-4D97-AF65-F5344CB8AC3E}">
        <p14:creationId xmlns:p14="http://schemas.microsoft.com/office/powerpoint/2010/main" val="2620566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C55344-4182-4325-A749-2A3436FDF9DC}" type="datetimeFigureOut">
              <a:rPr lang="en-IN" smtClean="0"/>
              <a:t>26-08-2023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9F42851-F3D4-45D9-8DE9-F86F29838A0F}" type="slidenum">
              <a:rPr lang="en-IN" smtClean="0"/>
              <a:t>‹#›</a:t>
            </a:fld>
            <a:endParaRPr lang="en-IN" dirty="0"/>
          </a:p>
        </p:txBody>
      </p:sp>
    </p:spTree>
    <p:extLst>
      <p:ext uri="{BB962C8B-B14F-4D97-AF65-F5344CB8AC3E}">
        <p14:creationId xmlns:p14="http://schemas.microsoft.com/office/powerpoint/2010/main" val="1965832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C55344-4182-4325-A749-2A3436FDF9DC}" type="datetimeFigureOut">
              <a:rPr lang="en-IN" smtClean="0"/>
              <a:t>26-08-2023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9F42851-F3D4-45D9-8DE9-F86F29838A0F}" type="slidenum">
              <a:rPr lang="en-IN" smtClean="0"/>
              <a:t>‹#›</a:t>
            </a:fld>
            <a:endParaRPr lang="en-IN" dirty="0"/>
          </a:p>
        </p:txBody>
      </p:sp>
    </p:spTree>
    <p:extLst>
      <p:ext uri="{BB962C8B-B14F-4D97-AF65-F5344CB8AC3E}">
        <p14:creationId xmlns:p14="http://schemas.microsoft.com/office/powerpoint/2010/main" val="4704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C55344-4182-4325-A749-2A3436FDF9DC}" type="datetimeFigureOut">
              <a:rPr lang="en-IN" smtClean="0"/>
              <a:t>26-08-2023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9F42851-F3D4-45D9-8DE9-F86F29838A0F}" type="slidenum">
              <a:rPr lang="en-IN" smtClean="0"/>
              <a:t>‹#›</a:t>
            </a:fld>
            <a:endParaRPr lang="en-IN" dirty="0"/>
          </a:p>
        </p:txBody>
      </p:sp>
    </p:spTree>
    <p:extLst>
      <p:ext uri="{BB962C8B-B14F-4D97-AF65-F5344CB8AC3E}">
        <p14:creationId xmlns:p14="http://schemas.microsoft.com/office/powerpoint/2010/main" val="2606753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5C55344-4182-4325-A749-2A3436FDF9DC}" type="datetimeFigureOut">
              <a:rPr lang="en-IN" smtClean="0"/>
              <a:t>26-08-2023</a:t>
            </a:fld>
            <a:endParaRPr lang="en-IN"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9F42851-F3D4-45D9-8DE9-F86F29838A0F}" type="slidenum">
              <a:rPr lang="en-IN" smtClean="0"/>
              <a:t>‹#›</a:t>
            </a:fld>
            <a:endParaRPr lang="en-IN" dirty="0"/>
          </a:p>
        </p:txBody>
      </p:sp>
    </p:spTree>
    <p:extLst>
      <p:ext uri="{BB962C8B-B14F-4D97-AF65-F5344CB8AC3E}">
        <p14:creationId xmlns:p14="http://schemas.microsoft.com/office/powerpoint/2010/main" val="841951858"/>
      </p:ext>
    </p:extLst>
  </p:cSld>
  <p:clrMap bg1="dk1" tx1="lt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marketing91.com/market-share-definition/" TargetMode="External"/><Relationship Id="rId2" Type="http://schemas.openxmlformats.org/officeDocument/2006/relationships/hyperlink" Target="https://www.marketing91.com/7-strategies-of-market-leaders/" TargetMode="External"/><Relationship Id="rId1" Type="http://schemas.openxmlformats.org/officeDocument/2006/relationships/slideLayout" Target="../slideLayouts/slideLayout2.xml"/><Relationship Id="rId6" Type="http://schemas.openxmlformats.org/officeDocument/2006/relationships/hyperlink" Target="https://www.marketing91.com/diffusion-innovation/" TargetMode="External"/><Relationship Id="rId5" Type="http://schemas.openxmlformats.org/officeDocument/2006/relationships/hyperlink" Target="https://www.marketing91.com/sustainable-competitive-advantage/" TargetMode="External"/><Relationship Id="rId4" Type="http://schemas.openxmlformats.org/officeDocument/2006/relationships/hyperlink" Target="https://www.marketing91.com/market/"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marketing91.com/new-product-development/" TargetMode="External"/><Relationship Id="rId2" Type="http://schemas.openxmlformats.org/officeDocument/2006/relationships/hyperlink" Target="https://www.marketing91.com/customer-development/" TargetMode="External"/><Relationship Id="rId1" Type="http://schemas.openxmlformats.org/officeDocument/2006/relationships/slideLayout" Target="../slideLayouts/slideLayout2.xml"/><Relationship Id="rId5" Type="http://schemas.openxmlformats.org/officeDocument/2006/relationships/hyperlink" Target="https://www.marketing91.com/types-of-products/" TargetMode="External"/><Relationship Id="rId4" Type="http://schemas.openxmlformats.org/officeDocument/2006/relationships/hyperlink" Target="https://www.marketing91.com/how-to-make-your-business-more-efficient-by-upgrading-technology/"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marketing91.com/economic-systems/" TargetMode="External"/><Relationship Id="rId2" Type="http://schemas.openxmlformats.org/officeDocument/2006/relationships/hyperlink" Target="https://www.marketing91.com/geographic-segmentation-segmenting-geography/" TargetMode="External"/><Relationship Id="rId1" Type="http://schemas.openxmlformats.org/officeDocument/2006/relationships/slideLayout" Target="../slideLayouts/slideLayout2.xml"/><Relationship Id="rId6" Type="http://schemas.openxmlformats.org/officeDocument/2006/relationships/hyperlink" Target="https://www.marketing91.com/brand-image/" TargetMode="External"/><Relationship Id="rId5" Type="http://schemas.openxmlformats.org/officeDocument/2006/relationships/hyperlink" Target="https://www.marketing91.com/what-is-a-brand/" TargetMode="External"/><Relationship Id="rId4" Type="http://schemas.openxmlformats.org/officeDocument/2006/relationships/hyperlink" Target="https://www.marketing91.com/what-is-a-product/"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marketing91.com/product-portfolio/" TargetMode="External"/><Relationship Id="rId2" Type="http://schemas.openxmlformats.org/officeDocument/2006/relationships/hyperlink" Target="https://www.marketing91.com/types-of-demand-2/" TargetMode="External"/><Relationship Id="rId1" Type="http://schemas.openxmlformats.org/officeDocument/2006/relationships/slideLayout" Target="../slideLayouts/slideLayout2.xml"/><Relationship Id="rId4" Type="http://schemas.openxmlformats.org/officeDocument/2006/relationships/hyperlink" Target="https://www.marketing91.com/types-of-market/"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marketing91.com/swot-analysis-ford/" TargetMode="External"/><Relationship Id="rId2" Type="http://schemas.openxmlformats.org/officeDocument/2006/relationships/hyperlink" Target="https://www.marketing91.com/marketing-mix-tata-motors/" TargetMode="External"/><Relationship Id="rId1" Type="http://schemas.openxmlformats.org/officeDocument/2006/relationships/slideLayout" Target="../slideLayouts/slideLayout2.xml"/><Relationship Id="rId6" Type="http://schemas.openxmlformats.org/officeDocument/2006/relationships/hyperlink" Target="https://www.marketing91.com/swot-analysis-infosys/" TargetMode="External"/><Relationship Id="rId5" Type="http://schemas.openxmlformats.org/officeDocument/2006/relationships/hyperlink" Target="https://www.marketing91.com/swot-analysis-general-motors/" TargetMode="External"/><Relationship Id="rId4" Type="http://schemas.openxmlformats.org/officeDocument/2006/relationships/hyperlink" Target="https://www.marketing91.com/swot-analysis-volvo/"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moneycontrol.com/financials/mahindramahindra/profit-lossVI/MM" TargetMode="External"/><Relationship Id="rId2" Type="http://schemas.openxmlformats.org/officeDocument/2006/relationships/hyperlink" Target="https://www.moneycontrol.com/financials/mahindramahindra/balance-sheetVI/MM" TargetMode="External"/><Relationship Id="rId1" Type="http://schemas.openxmlformats.org/officeDocument/2006/relationships/slideLayout" Target="../slideLayouts/slideLayout2.xml"/><Relationship Id="rId4" Type="http://schemas.openxmlformats.org/officeDocument/2006/relationships/hyperlink" Target="https://www.financialexpress.com/market/stock-market/mahindra-mahindra-ltd-stock-price/financials-cash-flow/"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Pakistan" TargetMode="External"/><Relationship Id="rId3" Type="http://schemas.openxmlformats.org/officeDocument/2006/relationships/hyperlink" Target="https://en.wikipedia.org/wiki/Kailash_Chandra_Mahindra" TargetMode="External"/><Relationship Id="rId7" Type="http://schemas.openxmlformats.org/officeDocument/2006/relationships/hyperlink" Target="https://en.wikipedia.org/wiki/Independence_Day_(India)" TargetMode="External"/><Relationship Id="rId2" Type="http://schemas.openxmlformats.org/officeDocument/2006/relationships/hyperlink" Target="https://en.wikipedia.org/wiki/Ludhiana" TargetMode="External"/><Relationship Id="rId1" Type="http://schemas.openxmlformats.org/officeDocument/2006/relationships/slideLayout" Target="../slideLayouts/slideLayout2.xml"/><Relationship Id="rId6" Type="http://schemas.openxmlformats.org/officeDocument/2006/relationships/hyperlink" Target="https://en.wikipedia.org/wiki/Anand_Mahindra" TargetMode="External"/><Relationship Id="rId11" Type="http://schemas.openxmlformats.org/officeDocument/2006/relationships/image" Target="../media/image6.PNG"/><Relationship Id="rId5" Type="http://schemas.openxmlformats.org/officeDocument/2006/relationships/hyperlink" Target="https://en.wikipedia.org/wiki/Malik_Ghulam_Muhammad" TargetMode="External"/><Relationship Id="rId10" Type="http://schemas.openxmlformats.org/officeDocument/2006/relationships/hyperlink" Target="https://en.wikipedia.org/wiki/Governor-General_of_Pakistan" TargetMode="External"/><Relationship Id="rId4" Type="http://schemas.openxmlformats.org/officeDocument/2006/relationships/hyperlink" Target="https://en.wikipedia.org/wiki/Jagdish_Chandra_Mahindra" TargetMode="External"/><Relationship Id="rId9" Type="http://schemas.openxmlformats.org/officeDocument/2006/relationships/hyperlink" Target="https://en.wikipedia.org/wiki/Minister_of_Finance_(Pakistan)"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C745A-10A9-427A-835A-49624758EA2E}"/>
              </a:ext>
            </a:extLst>
          </p:cNvPr>
          <p:cNvSpPr>
            <a:spLocks noGrp="1"/>
          </p:cNvSpPr>
          <p:nvPr>
            <p:ph type="ctrTitle"/>
          </p:nvPr>
        </p:nvSpPr>
        <p:spPr>
          <a:xfrm>
            <a:off x="8480474" y="675250"/>
            <a:ext cx="3545058" cy="1659986"/>
          </a:xfrm>
        </p:spPr>
        <p:txBody>
          <a:bodyPr>
            <a:normAutofit fontScale="90000"/>
          </a:bodyPr>
          <a:lstStyle/>
          <a:p>
            <a:pPr algn="l"/>
            <a:r>
              <a:rPr lang="en-US" b="1" dirty="0">
                <a:solidFill>
                  <a:srgbClr val="FF0000"/>
                </a:solidFill>
                <a:latin typeface="Algerian" panose="04020705040A02060702" pitchFamily="82" charset="0"/>
              </a:rPr>
              <a:t>MAHINDRA&amp;MAHINDRA</a:t>
            </a:r>
            <a:endParaRPr lang="en-IN" b="1" dirty="0">
              <a:solidFill>
                <a:srgbClr val="FF0000"/>
              </a:solidFill>
              <a:latin typeface="Algerian" panose="04020705040A02060702" pitchFamily="82" charset="0"/>
            </a:endParaRPr>
          </a:p>
        </p:txBody>
      </p:sp>
      <p:sp>
        <p:nvSpPr>
          <p:cNvPr id="3" name="Subtitle 2">
            <a:extLst>
              <a:ext uri="{FF2B5EF4-FFF2-40B4-BE49-F238E27FC236}">
                <a16:creationId xmlns:a16="http://schemas.microsoft.com/office/drawing/2014/main" id="{656F3665-E019-41FD-993B-BB2E1F77FE1E}"/>
              </a:ext>
            </a:extLst>
          </p:cNvPr>
          <p:cNvSpPr>
            <a:spLocks noGrp="1"/>
          </p:cNvSpPr>
          <p:nvPr>
            <p:ph type="subTitle" idx="1"/>
          </p:nvPr>
        </p:nvSpPr>
        <p:spPr>
          <a:xfrm>
            <a:off x="173500" y="5735638"/>
            <a:ext cx="3849860" cy="896815"/>
          </a:xfrm>
        </p:spPr>
        <p:txBody>
          <a:bodyPr>
            <a:normAutofit fontScale="70000" lnSpcReduction="20000"/>
          </a:bodyPr>
          <a:lstStyle/>
          <a:p>
            <a:pPr algn="l"/>
            <a:r>
              <a:rPr lang="en-US" b="1" dirty="0">
                <a:solidFill>
                  <a:srgbClr val="FFFF00"/>
                </a:solidFill>
                <a:latin typeface="3ds" panose="02000503020000020004" pitchFamily="2" charset="0"/>
              </a:rPr>
              <a:t>By- RAVI PRAKASH(2K20/ME/210)</a:t>
            </a:r>
          </a:p>
          <a:p>
            <a:pPr algn="l"/>
            <a:r>
              <a:rPr lang="en-US" b="1" dirty="0">
                <a:solidFill>
                  <a:srgbClr val="FFFF00"/>
                </a:solidFill>
                <a:latin typeface="3ds" panose="02000503020000020004" pitchFamily="2" charset="0"/>
              </a:rPr>
              <a:t>       DEEPAK KUMAR(2K20/ME/75)</a:t>
            </a:r>
            <a:endParaRPr lang="en-IN" b="1" dirty="0">
              <a:solidFill>
                <a:srgbClr val="FFFF00"/>
              </a:solidFill>
              <a:latin typeface="3ds" panose="02000503020000020004" pitchFamily="2" charset="0"/>
            </a:endParaRPr>
          </a:p>
        </p:txBody>
      </p:sp>
      <p:sp>
        <p:nvSpPr>
          <p:cNvPr id="4" name="TextBox 3">
            <a:extLst>
              <a:ext uri="{FF2B5EF4-FFF2-40B4-BE49-F238E27FC236}">
                <a16:creationId xmlns:a16="http://schemas.microsoft.com/office/drawing/2014/main" id="{4D23B402-F62F-4E89-8D2D-BB14E59F457C}"/>
              </a:ext>
            </a:extLst>
          </p:cNvPr>
          <p:cNvSpPr txBox="1"/>
          <p:nvPr/>
        </p:nvSpPr>
        <p:spPr>
          <a:xfrm>
            <a:off x="8918917" y="5735638"/>
            <a:ext cx="2968282" cy="707886"/>
          </a:xfrm>
          <a:prstGeom prst="rect">
            <a:avLst/>
          </a:prstGeom>
          <a:noFill/>
        </p:spPr>
        <p:txBody>
          <a:bodyPr wrap="square" rtlCol="0">
            <a:spAutoFit/>
          </a:bodyPr>
          <a:lstStyle/>
          <a:p>
            <a:r>
              <a:rPr lang="en-US" sz="2000" b="1" dirty="0">
                <a:solidFill>
                  <a:srgbClr val="FFFF00"/>
                </a:solidFill>
              </a:rPr>
              <a:t>SUBMITTED TO- Dr. ARCHANA SINGH</a:t>
            </a:r>
            <a:endParaRPr lang="en-IN" sz="2000" b="1" dirty="0">
              <a:solidFill>
                <a:srgbClr val="FFFF00"/>
              </a:solidFill>
            </a:endParaRPr>
          </a:p>
        </p:txBody>
      </p:sp>
      <p:pic>
        <p:nvPicPr>
          <p:cNvPr id="6" name="Picture 5">
            <a:extLst>
              <a:ext uri="{FF2B5EF4-FFF2-40B4-BE49-F238E27FC236}">
                <a16:creationId xmlns:a16="http://schemas.microsoft.com/office/drawing/2014/main" id="{2C1E5400-4873-4B96-A1E3-DC60D957E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314006" cy="5430129"/>
          </a:xfrm>
          <a:prstGeom prst="rect">
            <a:avLst/>
          </a:prstGeom>
        </p:spPr>
      </p:pic>
      <p:pic>
        <p:nvPicPr>
          <p:cNvPr id="8" name="Picture 7">
            <a:extLst>
              <a:ext uri="{FF2B5EF4-FFF2-40B4-BE49-F238E27FC236}">
                <a16:creationId xmlns:a16="http://schemas.microsoft.com/office/drawing/2014/main" id="{7CD2E3D8-8F14-49C1-8794-A7076361AA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4006" y="3429000"/>
            <a:ext cx="3877994" cy="2001129"/>
          </a:xfrm>
          <a:prstGeom prst="rect">
            <a:avLst/>
          </a:prstGeom>
        </p:spPr>
      </p:pic>
    </p:spTree>
    <p:extLst>
      <p:ext uri="{BB962C8B-B14F-4D97-AF65-F5344CB8AC3E}">
        <p14:creationId xmlns:p14="http://schemas.microsoft.com/office/powerpoint/2010/main" val="3951566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F3861-E6B7-4302-AD85-4D5801FE42B3}"/>
              </a:ext>
            </a:extLst>
          </p:cNvPr>
          <p:cNvSpPr>
            <a:spLocks noGrp="1"/>
          </p:cNvSpPr>
          <p:nvPr>
            <p:ph type="title"/>
          </p:nvPr>
        </p:nvSpPr>
        <p:spPr>
          <a:xfrm>
            <a:off x="744983" y="103164"/>
            <a:ext cx="10353761" cy="457200"/>
          </a:xfrm>
        </p:spPr>
        <p:txBody>
          <a:bodyPr>
            <a:normAutofit/>
          </a:bodyPr>
          <a:lstStyle/>
          <a:p>
            <a:r>
              <a:rPr lang="en-US" sz="1800" dirty="0"/>
              <a:t>3.Standalone CASHFLOW STATEMENT</a:t>
            </a:r>
            <a:endParaRPr lang="en-IN" sz="1800" dirty="0"/>
          </a:p>
        </p:txBody>
      </p:sp>
      <p:pic>
        <p:nvPicPr>
          <p:cNvPr id="5" name="Picture 4">
            <a:extLst>
              <a:ext uri="{FF2B5EF4-FFF2-40B4-BE49-F238E27FC236}">
                <a16:creationId xmlns:a16="http://schemas.microsoft.com/office/drawing/2014/main" id="{13E729A7-8918-45D0-9402-E9570A8842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931" y="560364"/>
            <a:ext cx="6273863" cy="3678765"/>
          </a:xfrm>
          <a:prstGeom prst="rect">
            <a:avLst/>
          </a:prstGeom>
        </p:spPr>
      </p:pic>
      <p:pic>
        <p:nvPicPr>
          <p:cNvPr id="7" name="Picture 6">
            <a:extLst>
              <a:ext uri="{FF2B5EF4-FFF2-40B4-BE49-F238E27FC236}">
                <a16:creationId xmlns:a16="http://schemas.microsoft.com/office/drawing/2014/main" id="{3516B8DC-A747-48E6-ABC9-39D800CE03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4931" y="4239129"/>
            <a:ext cx="6296904" cy="2105319"/>
          </a:xfrm>
          <a:prstGeom prst="rect">
            <a:avLst/>
          </a:prstGeom>
        </p:spPr>
      </p:pic>
    </p:spTree>
    <p:extLst>
      <p:ext uri="{BB962C8B-B14F-4D97-AF65-F5344CB8AC3E}">
        <p14:creationId xmlns:p14="http://schemas.microsoft.com/office/powerpoint/2010/main" val="644585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583E-F88C-4FBD-BC43-DBCDBA2D3B1D}"/>
              </a:ext>
            </a:extLst>
          </p:cNvPr>
          <p:cNvSpPr>
            <a:spLocks noGrp="1"/>
          </p:cNvSpPr>
          <p:nvPr>
            <p:ph type="title"/>
          </p:nvPr>
        </p:nvSpPr>
        <p:spPr>
          <a:xfrm>
            <a:off x="2010742" y="117232"/>
            <a:ext cx="8159867" cy="600222"/>
          </a:xfrm>
        </p:spPr>
        <p:txBody>
          <a:bodyPr>
            <a:normAutofit/>
          </a:bodyPr>
          <a:lstStyle/>
          <a:p>
            <a:r>
              <a:rPr lang="en-US" sz="2400" dirty="0">
                <a:solidFill>
                  <a:srgbClr val="FF0000"/>
                </a:solidFill>
              </a:rPr>
              <a:t>1.Common size Statements</a:t>
            </a:r>
            <a:endParaRPr lang="en-IN" sz="2400" dirty="0">
              <a:solidFill>
                <a:srgbClr val="FF0000"/>
              </a:solidFill>
            </a:endParaRPr>
          </a:p>
        </p:txBody>
      </p:sp>
      <p:pic>
        <p:nvPicPr>
          <p:cNvPr id="7" name="Picture 6">
            <a:extLst>
              <a:ext uri="{FF2B5EF4-FFF2-40B4-BE49-F238E27FC236}">
                <a16:creationId xmlns:a16="http://schemas.microsoft.com/office/drawing/2014/main" id="{80C53E60-92F6-40BA-A49A-B5BA1EBAD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276" y="953718"/>
            <a:ext cx="11662923" cy="5601827"/>
          </a:xfrm>
          <a:prstGeom prst="rect">
            <a:avLst/>
          </a:prstGeom>
        </p:spPr>
      </p:pic>
    </p:spTree>
    <p:extLst>
      <p:ext uri="{BB962C8B-B14F-4D97-AF65-F5344CB8AC3E}">
        <p14:creationId xmlns:p14="http://schemas.microsoft.com/office/powerpoint/2010/main" val="1448009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75DB09-EE75-405A-9713-65748F22F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8" y="970671"/>
            <a:ext cx="12184058" cy="4853354"/>
          </a:xfrm>
          <a:prstGeom prst="rect">
            <a:avLst/>
          </a:prstGeom>
        </p:spPr>
      </p:pic>
    </p:spTree>
    <p:extLst>
      <p:ext uri="{BB962C8B-B14F-4D97-AF65-F5344CB8AC3E}">
        <p14:creationId xmlns:p14="http://schemas.microsoft.com/office/powerpoint/2010/main" val="1691762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7B6F-16FF-46C1-937F-71DC10FDCF03}"/>
              </a:ext>
            </a:extLst>
          </p:cNvPr>
          <p:cNvSpPr>
            <a:spLocks noGrp="1"/>
          </p:cNvSpPr>
          <p:nvPr>
            <p:ph type="title"/>
          </p:nvPr>
        </p:nvSpPr>
        <p:spPr>
          <a:xfrm>
            <a:off x="3431912" y="196947"/>
            <a:ext cx="4572605" cy="585423"/>
          </a:xfrm>
        </p:spPr>
        <p:txBody>
          <a:bodyPr>
            <a:normAutofit/>
          </a:bodyPr>
          <a:lstStyle/>
          <a:p>
            <a:r>
              <a:rPr lang="en-US" sz="2400" dirty="0">
                <a:solidFill>
                  <a:srgbClr val="FF0000"/>
                </a:solidFill>
              </a:rPr>
              <a:t>2.Trend Analysis</a:t>
            </a:r>
            <a:endParaRPr lang="en-IN" sz="2400" dirty="0">
              <a:solidFill>
                <a:srgbClr val="FF0000"/>
              </a:solidFill>
            </a:endParaRPr>
          </a:p>
        </p:txBody>
      </p:sp>
      <p:pic>
        <p:nvPicPr>
          <p:cNvPr id="5" name="Picture 4">
            <a:extLst>
              <a:ext uri="{FF2B5EF4-FFF2-40B4-BE49-F238E27FC236}">
                <a16:creationId xmlns:a16="http://schemas.microsoft.com/office/drawing/2014/main" id="{5C72042B-7969-4116-AB4B-1B517C4EE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572" y="888951"/>
            <a:ext cx="10624014" cy="5772102"/>
          </a:xfrm>
          <a:prstGeom prst="rect">
            <a:avLst/>
          </a:prstGeom>
        </p:spPr>
      </p:pic>
    </p:spTree>
    <p:extLst>
      <p:ext uri="{BB962C8B-B14F-4D97-AF65-F5344CB8AC3E}">
        <p14:creationId xmlns:p14="http://schemas.microsoft.com/office/powerpoint/2010/main" val="70448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49311C-3731-4D9D-8B65-13E4A66B56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3" y="1294227"/>
            <a:ext cx="12126104" cy="4768947"/>
          </a:xfrm>
          <a:prstGeom prst="rect">
            <a:avLst/>
          </a:prstGeom>
        </p:spPr>
      </p:pic>
    </p:spTree>
    <p:extLst>
      <p:ext uri="{BB962C8B-B14F-4D97-AF65-F5344CB8AC3E}">
        <p14:creationId xmlns:p14="http://schemas.microsoft.com/office/powerpoint/2010/main" val="305726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88BD3-D852-4B68-92F7-B1C641CEC293}"/>
              </a:ext>
            </a:extLst>
          </p:cNvPr>
          <p:cNvSpPr>
            <a:spLocks noGrp="1"/>
          </p:cNvSpPr>
          <p:nvPr>
            <p:ph type="title"/>
          </p:nvPr>
        </p:nvSpPr>
        <p:spPr>
          <a:xfrm>
            <a:off x="2923433" y="159435"/>
            <a:ext cx="6345134" cy="457200"/>
          </a:xfrm>
        </p:spPr>
        <p:txBody>
          <a:bodyPr>
            <a:normAutofit fontScale="90000"/>
          </a:bodyPr>
          <a:lstStyle/>
          <a:p>
            <a:r>
              <a:rPr lang="en-US" dirty="0">
                <a:solidFill>
                  <a:srgbClr val="FF0000"/>
                </a:solidFill>
              </a:rPr>
              <a:t> ratios Analysis</a:t>
            </a:r>
            <a:endParaRPr lang="en-IN" dirty="0">
              <a:solidFill>
                <a:srgbClr val="FF0000"/>
              </a:solidFill>
            </a:endParaRPr>
          </a:p>
        </p:txBody>
      </p:sp>
      <p:sp>
        <p:nvSpPr>
          <p:cNvPr id="5" name="TextBox 4">
            <a:extLst>
              <a:ext uri="{FF2B5EF4-FFF2-40B4-BE49-F238E27FC236}">
                <a16:creationId xmlns:a16="http://schemas.microsoft.com/office/drawing/2014/main" id="{D74FDA66-21BB-493A-9D36-52F62EDBB329}"/>
              </a:ext>
            </a:extLst>
          </p:cNvPr>
          <p:cNvSpPr txBox="1"/>
          <p:nvPr/>
        </p:nvSpPr>
        <p:spPr>
          <a:xfrm>
            <a:off x="70338" y="2067950"/>
            <a:ext cx="11352628" cy="646331"/>
          </a:xfrm>
          <a:prstGeom prst="rect">
            <a:avLst/>
          </a:prstGeom>
          <a:noFill/>
        </p:spPr>
        <p:txBody>
          <a:bodyPr wrap="square" rtlCol="0">
            <a:spAutoFit/>
          </a:bodyPr>
          <a:lstStyle/>
          <a:p>
            <a:pPr fontAlgn="t"/>
            <a:endParaRPr lang="en-IN" dirty="0"/>
          </a:p>
          <a:p>
            <a:endParaRPr lang="en-IN" dirty="0">
              <a:latin typeface="Arial"/>
              <a:cs typeface="Arial"/>
            </a:endParaRPr>
          </a:p>
        </p:txBody>
      </p:sp>
      <p:pic>
        <p:nvPicPr>
          <p:cNvPr id="7" name="Picture 6">
            <a:extLst>
              <a:ext uri="{FF2B5EF4-FFF2-40B4-BE49-F238E27FC236}">
                <a16:creationId xmlns:a16="http://schemas.microsoft.com/office/drawing/2014/main" id="{2AFFA3F1-95C7-4D5A-B3D2-5A5DC0F8D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364" y="776699"/>
            <a:ext cx="10580359" cy="5570174"/>
          </a:xfrm>
          <a:prstGeom prst="rect">
            <a:avLst/>
          </a:prstGeom>
        </p:spPr>
      </p:pic>
    </p:spTree>
    <p:extLst>
      <p:ext uri="{BB962C8B-B14F-4D97-AF65-F5344CB8AC3E}">
        <p14:creationId xmlns:p14="http://schemas.microsoft.com/office/powerpoint/2010/main" val="2244710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AF4F73-2816-41F2-A923-B09350919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28" y="56271"/>
            <a:ext cx="11451343" cy="3854547"/>
          </a:xfrm>
          <a:prstGeom prst="rect">
            <a:avLst/>
          </a:prstGeom>
        </p:spPr>
      </p:pic>
      <p:pic>
        <p:nvPicPr>
          <p:cNvPr id="4" name="Picture 3">
            <a:extLst>
              <a:ext uri="{FF2B5EF4-FFF2-40B4-BE49-F238E27FC236}">
                <a16:creationId xmlns:a16="http://schemas.microsoft.com/office/drawing/2014/main" id="{DF5B8DEE-B889-4503-8BA0-210F6EF22F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27" y="3910818"/>
            <a:ext cx="11451343" cy="2771336"/>
          </a:xfrm>
          <a:prstGeom prst="rect">
            <a:avLst/>
          </a:prstGeom>
        </p:spPr>
      </p:pic>
    </p:spTree>
    <p:extLst>
      <p:ext uri="{BB962C8B-B14F-4D97-AF65-F5344CB8AC3E}">
        <p14:creationId xmlns:p14="http://schemas.microsoft.com/office/powerpoint/2010/main" val="2745110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62A2590-6DCB-4A21-BDC3-D27F0813F6FE}"/>
              </a:ext>
            </a:extLst>
          </p:cNvPr>
          <p:cNvSpPr>
            <a:spLocks noGrp="1"/>
          </p:cNvSpPr>
          <p:nvPr>
            <p:ph type="subTitle" idx="1"/>
          </p:nvPr>
        </p:nvSpPr>
        <p:spPr>
          <a:xfrm>
            <a:off x="407963" y="1234440"/>
            <a:ext cx="9837076" cy="5088988"/>
          </a:xfrm>
        </p:spPr>
        <p:txBody>
          <a:bodyPr>
            <a:normAutofit fontScale="85000" lnSpcReduction="20000"/>
          </a:bodyPr>
          <a:lstStyle/>
          <a:p>
            <a:pPr marL="342900" indent="-342900" algn="l">
              <a:buFont typeface="Wingdings" panose="05000000000000000000" pitchFamily="2" charset="2"/>
              <a:buChar char="q"/>
            </a:pPr>
            <a:r>
              <a:rPr lang="en-US" dirty="0">
                <a:solidFill>
                  <a:srgbClr val="FFFF00"/>
                </a:solidFill>
              </a:rPr>
              <a:t>The current ratio of company increased from 1.31 in year ended march 2017 to 1.34 in year ended march 2021, which indicates the ability of the company to generate cash increased and there is only 0.03 units difference in quick ratio between both years.</a:t>
            </a:r>
          </a:p>
          <a:p>
            <a:pPr marL="342900" indent="-342900" algn="l">
              <a:buFont typeface="Wingdings" panose="05000000000000000000" pitchFamily="2" charset="2"/>
              <a:buChar char="q"/>
            </a:pPr>
            <a:r>
              <a:rPr lang="en-US" dirty="0">
                <a:solidFill>
                  <a:srgbClr val="FFFF00"/>
                </a:solidFill>
              </a:rPr>
              <a:t>There is a drastic decrease in return on assets i.e. from 9.11% in year 2017 to 0.45% in the year 2021 which indicates that the company’s  total assets have decreased over last 5 years.</a:t>
            </a:r>
          </a:p>
          <a:p>
            <a:pPr marL="342900" indent="-342900" algn="l">
              <a:buFont typeface="Wingdings" panose="05000000000000000000" pitchFamily="2" charset="2"/>
              <a:buChar char="q"/>
            </a:pPr>
            <a:r>
              <a:rPr lang="en-US" dirty="0">
                <a:solidFill>
                  <a:srgbClr val="FFFF00"/>
                </a:solidFill>
              </a:rPr>
              <a:t>There is a decrease in Inventory turnover ratio i.e. from 15.97 In year 2017 to 11.39 in year 2021. </a:t>
            </a:r>
          </a:p>
          <a:p>
            <a:pPr marL="342900" indent="-342900" algn="l">
              <a:buFont typeface="Wingdings" panose="05000000000000000000" pitchFamily="2" charset="2"/>
              <a:buChar char="q"/>
            </a:pPr>
            <a:r>
              <a:rPr lang="en-US" dirty="0">
                <a:solidFill>
                  <a:srgbClr val="FFFF00"/>
                </a:solidFill>
              </a:rPr>
              <a:t>There is a decrease in asset turnover ratio i.e. from 110.22 in year 2017 to 75.58 in year 2021 which indicates that the company used its assets more effectively.</a:t>
            </a:r>
          </a:p>
          <a:p>
            <a:pPr marL="342900" indent="-342900" algn="l">
              <a:buFont typeface="Wingdings" panose="05000000000000000000" pitchFamily="2" charset="2"/>
              <a:buChar char="q"/>
            </a:pPr>
            <a:r>
              <a:rPr lang="en-US" dirty="0">
                <a:solidFill>
                  <a:srgbClr val="FFFF00"/>
                </a:solidFill>
              </a:rPr>
              <a:t>There is an increase in dividend payout ratio from 23.08 in  year 2017 to 108.74 in year 2021 which indicates that shareholders are getting good returns on the investments as company’s earnings after tax increased over years.</a:t>
            </a:r>
          </a:p>
          <a:p>
            <a:endParaRPr lang="en-US" dirty="0">
              <a:solidFill>
                <a:srgbClr val="FFFF00"/>
              </a:solidFill>
            </a:endParaRPr>
          </a:p>
          <a:p>
            <a:endParaRPr lang="en-IN" dirty="0">
              <a:solidFill>
                <a:srgbClr val="FFFF00"/>
              </a:solidFill>
            </a:endParaRPr>
          </a:p>
        </p:txBody>
      </p:sp>
      <p:sp>
        <p:nvSpPr>
          <p:cNvPr id="4" name="TextBox 3">
            <a:extLst>
              <a:ext uri="{FF2B5EF4-FFF2-40B4-BE49-F238E27FC236}">
                <a16:creationId xmlns:a16="http://schemas.microsoft.com/office/drawing/2014/main" id="{D5060CCD-CC67-45EC-8814-774B25ABC170}"/>
              </a:ext>
            </a:extLst>
          </p:cNvPr>
          <p:cNvSpPr txBox="1"/>
          <p:nvPr/>
        </p:nvSpPr>
        <p:spPr>
          <a:xfrm>
            <a:off x="3263705" y="534572"/>
            <a:ext cx="5978769" cy="584775"/>
          </a:xfrm>
          <a:prstGeom prst="rect">
            <a:avLst/>
          </a:prstGeom>
          <a:noFill/>
        </p:spPr>
        <p:txBody>
          <a:bodyPr wrap="square" rtlCol="0">
            <a:spAutoFit/>
          </a:bodyPr>
          <a:lstStyle/>
          <a:p>
            <a:r>
              <a:rPr lang="en-US" sz="3200" b="1" dirty="0">
                <a:solidFill>
                  <a:srgbClr val="FF0000"/>
                </a:solidFill>
              </a:rPr>
              <a:t>RESULTS-RATIO ANALYSIS</a:t>
            </a:r>
            <a:endParaRPr lang="en-IN" sz="3200" b="1" dirty="0">
              <a:solidFill>
                <a:srgbClr val="FF0000"/>
              </a:solidFill>
            </a:endParaRPr>
          </a:p>
        </p:txBody>
      </p:sp>
    </p:spTree>
    <p:extLst>
      <p:ext uri="{BB962C8B-B14F-4D97-AF65-F5344CB8AC3E}">
        <p14:creationId xmlns:p14="http://schemas.microsoft.com/office/powerpoint/2010/main" val="4072774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F91C-79EC-422B-9ACE-F8E4B1861C41}"/>
              </a:ext>
            </a:extLst>
          </p:cNvPr>
          <p:cNvSpPr>
            <a:spLocks noGrp="1"/>
          </p:cNvSpPr>
          <p:nvPr>
            <p:ph type="title"/>
          </p:nvPr>
        </p:nvSpPr>
        <p:spPr>
          <a:xfrm>
            <a:off x="752319" y="196947"/>
            <a:ext cx="10353761" cy="689317"/>
          </a:xfrm>
        </p:spPr>
        <p:txBody>
          <a:bodyPr/>
          <a:lstStyle/>
          <a:p>
            <a:r>
              <a:rPr lang="en-US" dirty="0">
                <a:solidFill>
                  <a:srgbClr val="FF0000"/>
                </a:solidFill>
              </a:rPr>
              <a:t>Swot Analysis</a:t>
            </a:r>
            <a:endParaRPr lang="en-IN" dirty="0">
              <a:solidFill>
                <a:srgbClr val="FF0000"/>
              </a:solidFill>
            </a:endParaRPr>
          </a:p>
        </p:txBody>
      </p:sp>
      <p:sp>
        <p:nvSpPr>
          <p:cNvPr id="3" name="Content Placeholder 2">
            <a:extLst>
              <a:ext uri="{FF2B5EF4-FFF2-40B4-BE49-F238E27FC236}">
                <a16:creationId xmlns:a16="http://schemas.microsoft.com/office/drawing/2014/main" id="{6874B525-2522-4330-9875-1D5C82714007}"/>
              </a:ext>
            </a:extLst>
          </p:cNvPr>
          <p:cNvSpPr>
            <a:spLocks noGrp="1"/>
          </p:cNvSpPr>
          <p:nvPr>
            <p:ph idx="1"/>
          </p:nvPr>
        </p:nvSpPr>
        <p:spPr>
          <a:xfrm>
            <a:off x="590842" y="886264"/>
            <a:ext cx="10515238" cy="4243754"/>
          </a:xfrm>
        </p:spPr>
        <p:txBody>
          <a:bodyPr>
            <a:noAutofit/>
          </a:bodyPr>
          <a:lstStyle/>
          <a:p>
            <a:r>
              <a:rPr lang="en-IN" sz="2400" dirty="0">
                <a:solidFill>
                  <a:srgbClr val="FFFF00"/>
                </a:solidFill>
                <a:effectLst/>
              </a:rPr>
              <a:t>Mahindra and Mahindra Limited is the flagship of the large Mahindra Group which is a conglomerate of over 14 different businesses. M&amp;M is the world’s largest tractor manufacturer and is one of the largest producers of commercial as well as passenger vehicle in India.</a:t>
            </a:r>
          </a:p>
          <a:p>
            <a:r>
              <a:rPr lang="en-IN" sz="2400" b="1" dirty="0">
                <a:solidFill>
                  <a:srgbClr val="FF0000"/>
                </a:solidFill>
                <a:effectLst/>
              </a:rPr>
              <a:t>Strength in the SWOT Analysis of Mahindra &amp; Mahindra Ltd</a:t>
            </a:r>
            <a:endParaRPr lang="en-IN" sz="2400" dirty="0">
              <a:solidFill>
                <a:srgbClr val="FF0000"/>
              </a:solidFill>
              <a:effectLst/>
            </a:endParaRPr>
          </a:p>
          <a:p>
            <a:r>
              <a:rPr lang="en-IN" sz="2400" b="1" dirty="0">
                <a:solidFill>
                  <a:srgbClr val="FF0000"/>
                </a:solidFill>
                <a:effectLst/>
                <a:hlinkClick r:id="rId2">
                  <a:extLst>
                    <a:ext uri="{A12FA001-AC4F-418D-AE19-62706E023703}">
                      <ahyp:hlinkClr xmlns:ahyp="http://schemas.microsoft.com/office/drawing/2018/hyperlinkcolor" val="tx"/>
                    </a:ext>
                  </a:extLst>
                </a:hlinkClick>
              </a:rPr>
              <a:t>Market leader</a:t>
            </a:r>
            <a:r>
              <a:rPr lang="en-IN" sz="2400" b="1" dirty="0">
                <a:solidFill>
                  <a:srgbClr val="FF0000"/>
                </a:solidFill>
                <a:effectLst/>
              </a:rPr>
              <a:t> in multiple automotive segments</a:t>
            </a:r>
            <a:r>
              <a:rPr lang="en-IN" sz="2400" b="1" dirty="0">
                <a:solidFill>
                  <a:srgbClr val="FFFF00"/>
                </a:solidFill>
                <a:effectLst/>
              </a:rPr>
              <a:t>:</a:t>
            </a:r>
            <a:r>
              <a:rPr lang="en-IN" sz="2400" dirty="0">
                <a:solidFill>
                  <a:srgbClr val="FFFF00"/>
                </a:solidFill>
                <a:effectLst/>
              </a:rPr>
              <a:t> Mahindra &amp; Mahindra has leading </a:t>
            </a:r>
            <a:r>
              <a:rPr lang="en-IN" sz="2400" dirty="0">
                <a:solidFill>
                  <a:srgbClr val="FFFF00"/>
                </a:solidFill>
                <a:effectLst/>
                <a:hlinkClick r:id="rId3">
                  <a:extLst>
                    <a:ext uri="{A12FA001-AC4F-418D-AE19-62706E023703}">
                      <ahyp:hlinkClr xmlns:ahyp="http://schemas.microsoft.com/office/drawing/2018/hyperlinkcolor" val="tx"/>
                    </a:ext>
                  </a:extLst>
                </a:hlinkClick>
              </a:rPr>
              <a:t>market share</a:t>
            </a:r>
            <a:r>
              <a:rPr lang="en-IN" sz="2400" dirty="0">
                <a:solidFill>
                  <a:srgbClr val="FFFF00"/>
                </a:solidFill>
                <a:effectLst/>
              </a:rPr>
              <a:t> in a tractor as well as in the utility vehicles segment. Also, the company has strong </a:t>
            </a:r>
            <a:r>
              <a:rPr lang="en-IN" sz="2400" dirty="0">
                <a:solidFill>
                  <a:srgbClr val="FFFF00"/>
                </a:solidFill>
                <a:effectLst/>
                <a:hlinkClick r:id="rId4">
                  <a:extLst>
                    <a:ext uri="{A12FA001-AC4F-418D-AE19-62706E023703}">
                      <ahyp:hlinkClr xmlns:ahyp="http://schemas.microsoft.com/office/drawing/2018/hyperlinkcolor" val="tx"/>
                    </a:ext>
                  </a:extLst>
                </a:hlinkClick>
              </a:rPr>
              <a:t>market</a:t>
            </a:r>
            <a:r>
              <a:rPr lang="en-IN" sz="2400" dirty="0">
                <a:solidFill>
                  <a:srgbClr val="FFFF00"/>
                </a:solidFill>
                <a:effectLst/>
              </a:rPr>
              <a:t> share in the commercial vehicle as well as passenger vehicle segment. Strong market share provides a </a:t>
            </a:r>
            <a:r>
              <a:rPr lang="en-IN" sz="2400" dirty="0">
                <a:solidFill>
                  <a:srgbClr val="FFFF00"/>
                </a:solidFill>
                <a:effectLst/>
                <a:hlinkClick r:id="rId5">
                  <a:extLst>
                    <a:ext uri="{A12FA001-AC4F-418D-AE19-62706E023703}">
                      <ahyp:hlinkClr xmlns:ahyp="http://schemas.microsoft.com/office/drawing/2018/hyperlinkcolor" val="tx"/>
                    </a:ext>
                  </a:extLst>
                </a:hlinkClick>
              </a:rPr>
              <a:t>competitive advantage</a:t>
            </a:r>
            <a:r>
              <a:rPr lang="en-IN" sz="2400" dirty="0">
                <a:solidFill>
                  <a:srgbClr val="FFFF00"/>
                </a:solidFill>
                <a:effectLst/>
              </a:rPr>
              <a:t> to the company and allows the company to focus on </a:t>
            </a:r>
            <a:r>
              <a:rPr lang="en-IN" sz="2400" dirty="0">
                <a:solidFill>
                  <a:srgbClr val="FFFF00"/>
                </a:solidFill>
                <a:effectLst/>
                <a:hlinkClick r:id="rId6">
                  <a:extLst>
                    <a:ext uri="{A12FA001-AC4F-418D-AE19-62706E023703}">
                      <ahyp:hlinkClr xmlns:ahyp="http://schemas.microsoft.com/office/drawing/2018/hyperlinkcolor" val="tx"/>
                    </a:ext>
                  </a:extLst>
                </a:hlinkClick>
              </a:rPr>
              <a:t>innovation</a:t>
            </a:r>
            <a:r>
              <a:rPr lang="en-IN" sz="2400" dirty="0">
                <a:solidFill>
                  <a:srgbClr val="FFFF00"/>
                </a:solidFill>
                <a:effectLst/>
              </a:rPr>
              <a:t>.</a:t>
            </a:r>
          </a:p>
          <a:p>
            <a:endParaRPr lang="en-IN" sz="2400" dirty="0">
              <a:solidFill>
                <a:srgbClr val="FFFF00"/>
              </a:solidFill>
            </a:endParaRPr>
          </a:p>
        </p:txBody>
      </p:sp>
    </p:spTree>
    <p:extLst>
      <p:ext uri="{BB962C8B-B14F-4D97-AF65-F5344CB8AC3E}">
        <p14:creationId xmlns:p14="http://schemas.microsoft.com/office/powerpoint/2010/main" val="4056671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91AFBC-855C-4A9A-9F5A-4D3FFBFC3E09}"/>
              </a:ext>
            </a:extLst>
          </p:cNvPr>
          <p:cNvSpPr>
            <a:spLocks noGrp="1"/>
          </p:cNvSpPr>
          <p:nvPr>
            <p:ph idx="1"/>
          </p:nvPr>
        </p:nvSpPr>
        <p:spPr>
          <a:xfrm>
            <a:off x="716847" y="562686"/>
            <a:ext cx="10353762" cy="3695136"/>
          </a:xfrm>
        </p:spPr>
        <p:txBody>
          <a:bodyPr>
            <a:noAutofit/>
          </a:bodyPr>
          <a:lstStyle/>
          <a:p>
            <a:r>
              <a:rPr lang="en-IN" sz="2400" b="1" dirty="0">
                <a:solidFill>
                  <a:srgbClr val="FF0000"/>
                </a:solidFill>
                <a:effectLst/>
              </a:rPr>
              <a:t>Strong Research &amp; </a:t>
            </a:r>
            <a:r>
              <a:rPr lang="en-IN" sz="2400" b="1" dirty="0">
                <a:solidFill>
                  <a:srgbClr val="FF0000"/>
                </a:solidFill>
                <a:effectLst/>
                <a:hlinkClick r:id="rId2">
                  <a:extLst>
                    <a:ext uri="{A12FA001-AC4F-418D-AE19-62706E023703}">
                      <ahyp:hlinkClr xmlns:ahyp="http://schemas.microsoft.com/office/drawing/2018/hyperlinkcolor" val="tx"/>
                    </a:ext>
                  </a:extLst>
                </a:hlinkClick>
              </a:rPr>
              <a:t>Development</a:t>
            </a:r>
            <a:r>
              <a:rPr lang="en-IN" sz="2400" b="1" dirty="0">
                <a:solidFill>
                  <a:srgbClr val="FF0000"/>
                </a:solidFill>
                <a:effectLst/>
              </a:rPr>
              <a:t> (R&amp;D</a:t>
            </a:r>
            <a:r>
              <a:rPr lang="en-IN" sz="2400" b="1" dirty="0">
                <a:solidFill>
                  <a:srgbClr val="FFFF00"/>
                </a:solidFill>
                <a:effectLst/>
              </a:rPr>
              <a:t>):</a:t>
            </a:r>
            <a:r>
              <a:rPr lang="en-IN" sz="2400" dirty="0">
                <a:solidFill>
                  <a:srgbClr val="FFFF00"/>
                </a:solidFill>
                <a:effectLst/>
              </a:rPr>
              <a:t> M&amp;M has a highly focused R&amp;D department constantly focusing on developing </a:t>
            </a:r>
            <a:r>
              <a:rPr lang="en-IN" sz="2400" dirty="0">
                <a:solidFill>
                  <a:srgbClr val="FFFF00"/>
                </a:solidFill>
                <a:effectLst/>
                <a:hlinkClick r:id="rId3">
                  <a:extLst>
                    <a:ext uri="{A12FA001-AC4F-418D-AE19-62706E023703}">
                      <ahyp:hlinkClr xmlns:ahyp="http://schemas.microsoft.com/office/drawing/2018/hyperlinkcolor" val="tx"/>
                    </a:ext>
                  </a:extLst>
                </a:hlinkClick>
              </a:rPr>
              <a:t>new products</a:t>
            </a:r>
            <a:r>
              <a:rPr lang="en-IN" sz="2400" dirty="0">
                <a:solidFill>
                  <a:srgbClr val="FFFF00"/>
                </a:solidFill>
                <a:effectLst/>
              </a:rPr>
              <a:t> and </a:t>
            </a:r>
            <a:r>
              <a:rPr lang="en-IN" sz="2400" dirty="0">
                <a:solidFill>
                  <a:srgbClr val="FFFF00"/>
                </a:solidFill>
                <a:effectLst/>
                <a:hlinkClick r:id="rId4">
                  <a:extLst>
                    <a:ext uri="{A12FA001-AC4F-418D-AE19-62706E023703}">
                      <ahyp:hlinkClr xmlns:ahyp="http://schemas.microsoft.com/office/drawing/2018/hyperlinkcolor" val="tx"/>
                    </a:ext>
                  </a:extLst>
                </a:hlinkClick>
              </a:rPr>
              <a:t>technologies</a:t>
            </a:r>
            <a:r>
              <a:rPr lang="en-IN" sz="2400" dirty="0">
                <a:solidFill>
                  <a:srgbClr val="FFFF00"/>
                </a:solidFill>
                <a:effectLst/>
              </a:rPr>
              <a:t>. M&amp;M majorly focuses on Value addition and Value engineering (VAVE) approach, designing modularity, use of alternate materials etc.</a:t>
            </a:r>
          </a:p>
          <a:p>
            <a:r>
              <a:rPr lang="en-IN" sz="2400" b="1" dirty="0">
                <a:solidFill>
                  <a:srgbClr val="FF0000"/>
                </a:solidFill>
                <a:effectLst/>
              </a:rPr>
              <a:t>Excellent </a:t>
            </a:r>
            <a:r>
              <a:rPr lang="en-IN" sz="2400" b="1" dirty="0">
                <a:solidFill>
                  <a:srgbClr val="FF0000"/>
                </a:solidFill>
                <a:effectLst/>
                <a:hlinkClick r:id="rId5">
                  <a:extLst>
                    <a:ext uri="{A12FA001-AC4F-418D-AE19-62706E023703}">
                      <ahyp:hlinkClr xmlns:ahyp="http://schemas.microsoft.com/office/drawing/2018/hyperlinkcolor" val="tx"/>
                    </a:ext>
                  </a:extLst>
                </a:hlinkClick>
              </a:rPr>
              <a:t>products</a:t>
            </a:r>
            <a:r>
              <a:rPr lang="en-IN" sz="2400" b="1" dirty="0">
                <a:solidFill>
                  <a:srgbClr val="FF0000"/>
                </a:solidFill>
                <a:effectLst/>
              </a:rPr>
              <a:t> according to Indian road conditions</a:t>
            </a:r>
            <a:r>
              <a:rPr lang="en-IN" sz="2400" b="1" dirty="0">
                <a:solidFill>
                  <a:srgbClr val="FFFF00"/>
                </a:solidFill>
                <a:effectLst/>
              </a:rPr>
              <a:t>:</a:t>
            </a:r>
            <a:r>
              <a:rPr lang="en-IN" sz="2400" dirty="0">
                <a:solidFill>
                  <a:srgbClr val="FFFF00"/>
                </a:solidFill>
                <a:effectLst/>
              </a:rPr>
              <a:t> Mahindra &amp; Mahindra’s SUVs are suited perfectly to Indian road conditions especially, Mahindra Scorpio which has been an outstanding performer for many years.</a:t>
            </a:r>
          </a:p>
          <a:p>
            <a:r>
              <a:rPr lang="en-IN" sz="2400" b="1" dirty="0">
                <a:solidFill>
                  <a:srgbClr val="FF0000"/>
                </a:solidFill>
                <a:effectLst/>
              </a:rPr>
              <a:t>Low after sale cost:</a:t>
            </a:r>
            <a:r>
              <a:rPr lang="en-IN" sz="2400" dirty="0">
                <a:solidFill>
                  <a:srgbClr val="FFFF00"/>
                </a:solidFill>
                <a:effectLst/>
              </a:rPr>
              <a:t> M&amp;M has a competitive advantage on after sale cost since it is lower than the industry average and also have high availability of spare parts to different parts of the country.</a:t>
            </a:r>
          </a:p>
          <a:p>
            <a:endParaRPr lang="en-IN" sz="2400" dirty="0"/>
          </a:p>
        </p:txBody>
      </p:sp>
    </p:spTree>
    <p:extLst>
      <p:ext uri="{BB962C8B-B14F-4D97-AF65-F5344CB8AC3E}">
        <p14:creationId xmlns:p14="http://schemas.microsoft.com/office/powerpoint/2010/main" val="3705058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54D2-3059-4C50-9D85-B87F82F509FE}"/>
              </a:ext>
            </a:extLst>
          </p:cNvPr>
          <p:cNvSpPr>
            <a:spLocks noGrp="1"/>
          </p:cNvSpPr>
          <p:nvPr>
            <p:ph type="title"/>
          </p:nvPr>
        </p:nvSpPr>
        <p:spPr>
          <a:xfrm>
            <a:off x="4051496" y="398586"/>
            <a:ext cx="3263039" cy="769034"/>
          </a:xfrm>
        </p:spPr>
        <p:txBody>
          <a:bodyPr/>
          <a:lstStyle/>
          <a:p>
            <a:r>
              <a:rPr lang="en-US" dirty="0">
                <a:solidFill>
                  <a:srgbClr val="FF0000"/>
                </a:solidFill>
                <a:latin typeface="Algerian" panose="04020705040A02060702" pitchFamily="82" charset="0"/>
              </a:rPr>
              <a:t>Contents</a:t>
            </a:r>
            <a:endParaRPr lang="en-IN"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6E827903-5597-43CC-850D-A062D7E4069A}"/>
              </a:ext>
            </a:extLst>
          </p:cNvPr>
          <p:cNvSpPr>
            <a:spLocks noGrp="1"/>
          </p:cNvSpPr>
          <p:nvPr>
            <p:ph idx="1"/>
          </p:nvPr>
        </p:nvSpPr>
        <p:spPr>
          <a:xfrm>
            <a:off x="919119" y="1322341"/>
            <a:ext cx="9955207" cy="4473548"/>
          </a:xfrm>
        </p:spPr>
        <p:txBody>
          <a:bodyPr>
            <a:normAutofit/>
          </a:bodyPr>
          <a:lstStyle/>
          <a:p>
            <a:r>
              <a:rPr lang="en-US" sz="2400" b="1" dirty="0">
                <a:solidFill>
                  <a:srgbClr val="FFFF00"/>
                </a:solidFill>
              </a:rPr>
              <a:t>Overview of Company</a:t>
            </a:r>
          </a:p>
          <a:p>
            <a:r>
              <a:rPr lang="en-US" sz="2400" b="1" dirty="0">
                <a:solidFill>
                  <a:srgbClr val="FFFF00"/>
                </a:solidFill>
              </a:rPr>
              <a:t>History</a:t>
            </a:r>
          </a:p>
          <a:p>
            <a:r>
              <a:rPr lang="en-US" sz="2400" b="1" dirty="0">
                <a:solidFill>
                  <a:srgbClr val="FFFF00"/>
                </a:solidFill>
              </a:rPr>
              <a:t>Common size Statements</a:t>
            </a:r>
          </a:p>
          <a:p>
            <a:r>
              <a:rPr lang="en-US" sz="2400" b="1" dirty="0">
                <a:solidFill>
                  <a:srgbClr val="FFFF00"/>
                </a:solidFill>
              </a:rPr>
              <a:t>Trend Analysis  </a:t>
            </a:r>
          </a:p>
          <a:p>
            <a:r>
              <a:rPr lang="en-US" sz="2400" b="1" dirty="0">
                <a:solidFill>
                  <a:srgbClr val="FFFF00"/>
                </a:solidFill>
              </a:rPr>
              <a:t>Cashflow Statement.</a:t>
            </a:r>
          </a:p>
          <a:p>
            <a:r>
              <a:rPr lang="en-US" sz="2400" b="1" dirty="0">
                <a:solidFill>
                  <a:srgbClr val="FFFF00"/>
                </a:solidFill>
              </a:rPr>
              <a:t>Ratio Analysis</a:t>
            </a:r>
          </a:p>
          <a:p>
            <a:r>
              <a:rPr lang="en-US" sz="2400" b="1" dirty="0">
                <a:solidFill>
                  <a:srgbClr val="FFFF00"/>
                </a:solidFill>
              </a:rPr>
              <a:t>Swot Analysis</a:t>
            </a:r>
            <a:endParaRPr lang="en-IN" sz="2400" b="1" dirty="0">
              <a:solidFill>
                <a:srgbClr val="FFFF00"/>
              </a:solidFill>
            </a:endParaRPr>
          </a:p>
          <a:p>
            <a:r>
              <a:rPr lang="en-IN" sz="2400" b="1" dirty="0">
                <a:solidFill>
                  <a:srgbClr val="FFFF00"/>
                </a:solidFill>
              </a:rPr>
              <a:t>References</a:t>
            </a:r>
          </a:p>
        </p:txBody>
      </p:sp>
      <p:pic>
        <p:nvPicPr>
          <p:cNvPr id="5" name="Picture 4">
            <a:extLst>
              <a:ext uri="{FF2B5EF4-FFF2-40B4-BE49-F238E27FC236}">
                <a16:creationId xmlns:a16="http://schemas.microsoft.com/office/drawing/2014/main" id="{622DE5B0-8D22-45AD-87AD-620707931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008454">
            <a:off x="7763021" y="1671710"/>
            <a:ext cx="3294185" cy="3589607"/>
          </a:xfrm>
          <a:prstGeom prst="rect">
            <a:avLst/>
          </a:prstGeom>
        </p:spPr>
      </p:pic>
    </p:spTree>
    <p:extLst>
      <p:ext uri="{BB962C8B-B14F-4D97-AF65-F5344CB8AC3E}">
        <p14:creationId xmlns:p14="http://schemas.microsoft.com/office/powerpoint/2010/main" val="1346305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D06662-91CD-44D6-8DA8-F80660608871}"/>
              </a:ext>
            </a:extLst>
          </p:cNvPr>
          <p:cNvSpPr>
            <a:spLocks noGrp="1"/>
          </p:cNvSpPr>
          <p:nvPr>
            <p:ph idx="1"/>
          </p:nvPr>
        </p:nvSpPr>
        <p:spPr>
          <a:xfrm>
            <a:off x="759655" y="604911"/>
            <a:ext cx="10507902" cy="5186289"/>
          </a:xfrm>
        </p:spPr>
        <p:txBody>
          <a:bodyPr>
            <a:noAutofit/>
          </a:bodyPr>
          <a:lstStyle/>
          <a:p>
            <a:r>
              <a:rPr lang="en-IN" sz="2400" b="1" dirty="0">
                <a:solidFill>
                  <a:srgbClr val="FF0000"/>
                </a:solidFill>
                <a:effectLst/>
              </a:rPr>
              <a:t>Weaknesses in the SWOT Analysis of Mahindra &amp; Mahindra Ltd. :</a:t>
            </a:r>
            <a:endParaRPr lang="en-IN" sz="2400" dirty="0">
              <a:solidFill>
                <a:srgbClr val="FF0000"/>
              </a:solidFill>
              <a:effectLst/>
            </a:endParaRPr>
          </a:p>
          <a:p>
            <a:r>
              <a:rPr lang="en-IN" sz="2400" b="1" dirty="0">
                <a:solidFill>
                  <a:srgbClr val="FF0000"/>
                </a:solidFill>
                <a:effectLst/>
                <a:hlinkClick r:id="rId2">
                  <a:extLst>
                    <a:ext uri="{A12FA001-AC4F-418D-AE19-62706E023703}">
                      <ahyp:hlinkClr xmlns:ahyp="http://schemas.microsoft.com/office/drawing/2018/hyperlinkcolor" val="tx"/>
                    </a:ext>
                  </a:extLst>
                </a:hlinkClick>
              </a:rPr>
              <a:t>Geographic</a:t>
            </a:r>
            <a:r>
              <a:rPr lang="en-IN" sz="2400" b="1" dirty="0">
                <a:solidFill>
                  <a:srgbClr val="FF0000"/>
                </a:solidFill>
                <a:effectLst/>
              </a:rPr>
              <a:t> dependence</a:t>
            </a:r>
            <a:r>
              <a:rPr lang="en-IN" sz="2400" b="1" dirty="0">
                <a:solidFill>
                  <a:srgbClr val="FFFF00"/>
                </a:solidFill>
                <a:effectLst/>
              </a:rPr>
              <a:t>:</a:t>
            </a:r>
            <a:r>
              <a:rPr lang="en-IN" sz="2400" dirty="0">
                <a:solidFill>
                  <a:srgbClr val="FFFF00"/>
                </a:solidFill>
                <a:effectLst/>
              </a:rPr>
              <a:t> M&amp;M is depended for the majority of its revenue (over 60%) from India, which would affect its business in case of any </a:t>
            </a:r>
            <a:r>
              <a:rPr lang="en-IN" sz="2400" dirty="0">
                <a:solidFill>
                  <a:srgbClr val="FFFF00"/>
                </a:solidFill>
                <a:effectLst/>
                <a:hlinkClick r:id="rId3">
                  <a:extLst>
                    <a:ext uri="{A12FA001-AC4F-418D-AE19-62706E023703}">
                      <ahyp:hlinkClr xmlns:ahyp="http://schemas.microsoft.com/office/drawing/2018/hyperlinkcolor" val="tx"/>
                    </a:ext>
                  </a:extLst>
                </a:hlinkClick>
              </a:rPr>
              <a:t>economic</a:t>
            </a:r>
            <a:r>
              <a:rPr lang="en-IN" sz="2400" dirty="0">
                <a:solidFill>
                  <a:srgbClr val="FFFF00"/>
                </a:solidFill>
                <a:effectLst/>
              </a:rPr>
              <a:t> slowdown or high inflation.</a:t>
            </a:r>
          </a:p>
          <a:p>
            <a:r>
              <a:rPr lang="en-IN" sz="2400" b="1" dirty="0">
                <a:solidFill>
                  <a:srgbClr val="FF0000"/>
                </a:solidFill>
                <a:effectLst/>
              </a:rPr>
              <a:t>Overdependence on Automotive industry</a:t>
            </a:r>
            <a:r>
              <a:rPr lang="en-IN" sz="2400" b="1" dirty="0">
                <a:solidFill>
                  <a:srgbClr val="FFFF00"/>
                </a:solidFill>
                <a:effectLst/>
              </a:rPr>
              <a:t>:</a:t>
            </a:r>
            <a:r>
              <a:rPr lang="en-IN" sz="2400" dirty="0">
                <a:solidFill>
                  <a:srgbClr val="FFFF00"/>
                </a:solidFill>
                <a:effectLst/>
              </a:rPr>
              <a:t> M&amp;M’s major part of revenues come from its automotive business which makes it vulnerable to any breakthrough in the industry or slowdown in the market.</a:t>
            </a:r>
          </a:p>
          <a:p>
            <a:r>
              <a:rPr lang="en-IN" sz="2400" b="1" dirty="0">
                <a:solidFill>
                  <a:srgbClr val="FF0000"/>
                </a:solidFill>
                <a:effectLst/>
                <a:hlinkClick r:id="rId4">
                  <a:extLst>
                    <a:ext uri="{A12FA001-AC4F-418D-AE19-62706E023703}">
                      <ahyp:hlinkClr xmlns:ahyp="http://schemas.microsoft.com/office/drawing/2018/hyperlinkcolor" val="tx"/>
                    </a:ext>
                  </a:extLst>
                </a:hlinkClick>
              </a:rPr>
              <a:t>Product</a:t>
            </a:r>
            <a:r>
              <a:rPr lang="en-IN" sz="2400" b="1" dirty="0">
                <a:solidFill>
                  <a:srgbClr val="FF0000"/>
                </a:solidFill>
                <a:effectLst/>
              </a:rPr>
              <a:t> Recalls affects </a:t>
            </a:r>
            <a:r>
              <a:rPr lang="en-IN" sz="2400" b="1" dirty="0">
                <a:solidFill>
                  <a:srgbClr val="FF0000"/>
                </a:solidFill>
                <a:effectLst/>
                <a:hlinkClick r:id="rId5">
                  <a:extLst>
                    <a:ext uri="{A12FA001-AC4F-418D-AE19-62706E023703}">
                      <ahyp:hlinkClr xmlns:ahyp="http://schemas.microsoft.com/office/drawing/2018/hyperlinkcolor" val="tx"/>
                    </a:ext>
                  </a:extLst>
                </a:hlinkClick>
              </a:rPr>
              <a:t>brand</a:t>
            </a:r>
            <a:r>
              <a:rPr lang="en-IN" sz="2400" b="1" dirty="0">
                <a:solidFill>
                  <a:srgbClr val="FF0000"/>
                </a:solidFill>
                <a:effectLst/>
              </a:rPr>
              <a:t> image</a:t>
            </a:r>
            <a:r>
              <a:rPr lang="en-IN" sz="2400" b="1" dirty="0">
                <a:solidFill>
                  <a:srgbClr val="FFFF00"/>
                </a:solidFill>
                <a:effectLst/>
              </a:rPr>
              <a:t>:</a:t>
            </a:r>
            <a:r>
              <a:rPr lang="en-IN" sz="2400" dirty="0">
                <a:solidFill>
                  <a:srgbClr val="FFFF00"/>
                </a:solidFill>
                <a:effectLst/>
              </a:rPr>
              <a:t> M&amp;M has had to recall many of its products in the recent past. For instance, In February 2015, M&amp;M recalled XUV500 manufactured before July 2014. Such incidents affect the </a:t>
            </a:r>
            <a:r>
              <a:rPr lang="en-IN" sz="2400" dirty="0">
                <a:solidFill>
                  <a:srgbClr val="FFFF00"/>
                </a:solidFill>
                <a:effectLst/>
                <a:hlinkClick r:id="rId6">
                  <a:extLst>
                    <a:ext uri="{A12FA001-AC4F-418D-AE19-62706E023703}">
                      <ahyp:hlinkClr xmlns:ahyp="http://schemas.microsoft.com/office/drawing/2018/hyperlinkcolor" val="tx"/>
                    </a:ext>
                  </a:extLst>
                </a:hlinkClick>
              </a:rPr>
              <a:t>brand image</a:t>
            </a:r>
            <a:r>
              <a:rPr lang="en-IN" sz="2400" dirty="0">
                <a:solidFill>
                  <a:srgbClr val="FFFF00"/>
                </a:solidFill>
                <a:effectLst/>
              </a:rPr>
              <a:t> of the company and consequently affect sales.</a:t>
            </a:r>
          </a:p>
          <a:p>
            <a:endParaRPr lang="en-IN" sz="2400" dirty="0">
              <a:solidFill>
                <a:srgbClr val="FFFF00"/>
              </a:solidFill>
            </a:endParaRPr>
          </a:p>
        </p:txBody>
      </p:sp>
    </p:spTree>
    <p:extLst>
      <p:ext uri="{BB962C8B-B14F-4D97-AF65-F5344CB8AC3E}">
        <p14:creationId xmlns:p14="http://schemas.microsoft.com/office/powerpoint/2010/main" val="82265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1699C3-C434-44C8-BF92-CD684AB0427A}"/>
              </a:ext>
            </a:extLst>
          </p:cNvPr>
          <p:cNvSpPr>
            <a:spLocks noGrp="1"/>
          </p:cNvSpPr>
          <p:nvPr>
            <p:ph idx="1"/>
          </p:nvPr>
        </p:nvSpPr>
        <p:spPr>
          <a:xfrm>
            <a:off x="744983" y="196926"/>
            <a:ext cx="10353762" cy="3695136"/>
          </a:xfrm>
        </p:spPr>
        <p:txBody>
          <a:bodyPr>
            <a:noAutofit/>
          </a:bodyPr>
          <a:lstStyle/>
          <a:p>
            <a:r>
              <a:rPr lang="en-IN" sz="2400" b="1" dirty="0">
                <a:solidFill>
                  <a:srgbClr val="FF0000"/>
                </a:solidFill>
                <a:effectLst/>
              </a:rPr>
              <a:t>Opportunities in the SWOT Analysis of Mahindra &amp; Mahindra Ltd. </a:t>
            </a:r>
            <a:endParaRPr lang="en-IN" sz="2400" dirty="0">
              <a:solidFill>
                <a:srgbClr val="FF0000"/>
              </a:solidFill>
              <a:effectLst/>
            </a:endParaRPr>
          </a:p>
          <a:p>
            <a:r>
              <a:rPr lang="en-IN" sz="2400" b="1" dirty="0">
                <a:solidFill>
                  <a:srgbClr val="FF0000"/>
                </a:solidFill>
                <a:effectLst/>
              </a:rPr>
              <a:t>Growth in Indian automotive industry</a:t>
            </a:r>
            <a:r>
              <a:rPr lang="en-IN" sz="2400" b="1" dirty="0">
                <a:solidFill>
                  <a:srgbClr val="FFFF00"/>
                </a:solidFill>
                <a:effectLst/>
              </a:rPr>
              <a:t>:</a:t>
            </a:r>
            <a:r>
              <a:rPr lang="en-IN" sz="2400" dirty="0">
                <a:solidFill>
                  <a:srgbClr val="FFFF00"/>
                </a:solidFill>
                <a:effectLst/>
              </a:rPr>
              <a:t> The Indian automotive industry is growing year on year with over 12% growth from the previous 3 years. The industry is expected to grow at a CAGR of 13% in the next 4 years. This growth can be beneficial for M&amp;M.</a:t>
            </a:r>
          </a:p>
          <a:p>
            <a:r>
              <a:rPr lang="en-IN" sz="2400" b="1" dirty="0">
                <a:solidFill>
                  <a:srgbClr val="FF0000"/>
                </a:solidFill>
                <a:effectLst/>
              </a:rPr>
              <a:t>Increasing </a:t>
            </a:r>
            <a:r>
              <a:rPr lang="en-IN" sz="2400" b="1" dirty="0">
                <a:solidFill>
                  <a:srgbClr val="FF0000"/>
                </a:solidFill>
                <a:effectLst/>
                <a:hlinkClick r:id="rId2">
                  <a:extLst>
                    <a:ext uri="{A12FA001-AC4F-418D-AE19-62706E023703}">
                      <ahyp:hlinkClr xmlns:ahyp="http://schemas.microsoft.com/office/drawing/2018/hyperlinkcolor" val="tx"/>
                    </a:ext>
                  </a:extLst>
                </a:hlinkClick>
              </a:rPr>
              <a:t>Demand</a:t>
            </a:r>
            <a:r>
              <a:rPr lang="en-IN" sz="2400" b="1" dirty="0">
                <a:solidFill>
                  <a:srgbClr val="FF0000"/>
                </a:solidFill>
                <a:effectLst/>
              </a:rPr>
              <a:t> for Hybrid Electric Vehicles</a:t>
            </a:r>
            <a:r>
              <a:rPr lang="en-IN" sz="2400" b="1" dirty="0">
                <a:solidFill>
                  <a:srgbClr val="FFFF00"/>
                </a:solidFill>
                <a:effectLst/>
              </a:rPr>
              <a:t>:</a:t>
            </a:r>
            <a:r>
              <a:rPr lang="en-IN" sz="2400" dirty="0">
                <a:solidFill>
                  <a:srgbClr val="FFFF00"/>
                </a:solidFill>
                <a:effectLst/>
              </a:rPr>
              <a:t> There is an increasing demand for Hybrid Electric Vehicles (HEVs) around the world. The demand for HEVs is expected to grow at a CAGR of 19% in the next 3 years. M&amp;M has a strong </a:t>
            </a:r>
            <a:r>
              <a:rPr lang="en-IN" sz="2400" dirty="0">
                <a:solidFill>
                  <a:srgbClr val="FFFF00"/>
                </a:solidFill>
                <a:effectLst/>
                <a:hlinkClick r:id="rId3">
                  <a:extLst>
                    <a:ext uri="{A12FA001-AC4F-418D-AE19-62706E023703}">
                      <ahyp:hlinkClr xmlns:ahyp="http://schemas.microsoft.com/office/drawing/2018/hyperlinkcolor" val="tx"/>
                    </a:ext>
                  </a:extLst>
                </a:hlinkClick>
              </a:rPr>
              <a:t>portfolio</a:t>
            </a:r>
            <a:r>
              <a:rPr lang="en-IN" sz="2400" dirty="0">
                <a:solidFill>
                  <a:srgbClr val="FFFF00"/>
                </a:solidFill>
                <a:effectLst/>
              </a:rPr>
              <a:t> of HCVs and is set to be benefited by the growing demand.</a:t>
            </a:r>
          </a:p>
          <a:p>
            <a:r>
              <a:rPr lang="en-IN" sz="2400" b="1" dirty="0">
                <a:solidFill>
                  <a:srgbClr val="FF0000"/>
                </a:solidFill>
                <a:effectLst/>
              </a:rPr>
              <a:t>Emerging nations</a:t>
            </a:r>
            <a:r>
              <a:rPr lang="en-IN" sz="2400" b="1" dirty="0">
                <a:solidFill>
                  <a:srgbClr val="FFFF00"/>
                </a:solidFill>
                <a:effectLst/>
              </a:rPr>
              <a:t>:</a:t>
            </a:r>
            <a:r>
              <a:rPr lang="en-IN" sz="2400" dirty="0">
                <a:solidFill>
                  <a:srgbClr val="FFFF00"/>
                </a:solidFill>
                <a:effectLst/>
              </a:rPr>
              <a:t> M&amp;M should look forward to tapping the emerging nations around the world which have high potential. M&amp;M should build over its global footprint to tap the emerging </a:t>
            </a:r>
            <a:r>
              <a:rPr lang="en-IN" sz="2400" dirty="0">
                <a:solidFill>
                  <a:srgbClr val="FFFF00"/>
                </a:solidFill>
                <a:effectLst/>
                <a:hlinkClick r:id="rId4">
                  <a:extLst>
                    <a:ext uri="{A12FA001-AC4F-418D-AE19-62706E023703}">
                      <ahyp:hlinkClr xmlns:ahyp="http://schemas.microsoft.com/office/drawing/2018/hyperlinkcolor" val="tx"/>
                    </a:ext>
                  </a:extLst>
                </a:hlinkClick>
              </a:rPr>
              <a:t>markets</a:t>
            </a:r>
            <a:r>
              <a:rPr lang="en-IN" sz="2400" dirty="0">
                <a:solidFill>
                  <a:srgbClr val="FFFF00"/>
                </a:solidFill>
                <a:effectLst/>
              </a:rPr>
              <a:t>.</a:t>
            </a:r>
          </a:p>
          <a:p>
            <a:endParaRPr lang="en-IN" sz="2400" dirty="0">
              <a:solidFill>
                <a:srgbClr val="FFFF00"/>
              </a:solidFill>
            </a:endParaRPr>
          </a:p>
        </p:txBody>
      </p:sp>
    </p:spTree>
    <p:extLst>
      <p:ext uri="{BB962C8B-B14F-4D97-AF65-F5344CB8AC3E}">
        <p14:creationId xmlns:p14="http://schemas.microsoft.com/office/powerpoint/2010/main" val="3687045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A9CC8B-A971-4B93-BB50-689B54C62533}"/>
              </a:ext>
            </a:extLst>
          </p:cNvPr>
          <p:cNvSpPr>
            <a:spLocks noGrp="1"/>
          </p:cNvSpPr>
          <p:nvPr>
            <p:ph idx="1"/>
          </p:nvPr>
        </p:nvSpPr>
        <p:spPr>
          <a:xfrm>
            <a:off x="919119" y="914378"/>
            <a:ext cx="10353762" cy="3695136"/>
          </a:xfrm>
        </p:spPr>
        <p:txBody>
          <a:bodyPr>
            <a:noAutofit/>
          </a:bodyPr>
          <a:lstStyle/>
          <a:p>
            <a:r>
              <a:rPr lang="en-IN" sz="2400" b="1" dirty="0">
                <a:solidFill>
                  <a:srgbClr val="FF0000"/>
                </a:solidFill>
                <a:effectLst/>
              </a:rPr>
              <a:t>Threats in the SWOT Analysis of Mahindra &amp; Mahindra Ltd. </a:t>
            </a:r>
            <a:endParaRPr lang="en-IN" sz="2400" dirty="0">
              <a:solidFill>
                <a:srgbClr val="FF0000"/>
              </a:solidFill>
              <a:effectLst/>
            </a:endParaRPr>
          </a:p>
          <a:p>
            <a:r>
              <a:rPr lang="en-IN" sz="2400" b="1" dirty="0">
                <a:solidFill>
                  <a:srgbClr val="FF0000"/>
                </a:solidFill>
                <a:effectLst/>
              </a:rPr>
              <a:t>Competition in the automotive industry</a:t>
            </a:r>
            <a:r>
              <a:rPr lang="en-IN" sz="2400" b="1" dirty="0">
                <a:solidFill>
                  <a:srgbClr val="FFFF00"/>
                </a:solidFill>
                <a:effectLst/>
              </a:rPr>
              <a:t>:</a:t>
            </a:r>
            <a:r>
              <a:rPr lang="en-IN" sz="2400" dirty="0">
                <a:solidFill>
                  <a:srgbClr val="FFFF00"/>
                </a:solidFill>
                <a:effectLst/>
              </a:rPr>
              <a:t> M&amp;M faces intense competition from various automotive companies such as </a:t>
            </a:r>
            <a:r>
              <a:rPr lang="en-IN" sz="2400" dirty="0">
                <a:solidFill>
                  <a:srgbClr val="FFFF00"/>
                </a:solidFill>
                <a:effectLst/>
                <a:hlinkClick r:id="rId2">
                  <a:extLst>
                    <a:ext uri="{A12FA001-AC4F-418D-AE19-62706E023703}">
                      <ahyp:hlinkClr xmlns:ahyp="http://schemas.microsoft.com/office/drawing/2018/hyperlinkcolor" val="tx"/>
                    </a:ext>
                  </a:extLst>
                </a:hlinkClick>
              </a:rPr>
              <a:t>Tata Motors</a:t>
            </a:r>
            <a:r>
              <a:rPr lang="en-IN" sz="2400" dirty="0">
                <a:solidFill>
                  <a:srgbClr val="FFFF00"/>
                </a:solidFill>
                <a:effectLst/>
              </a:rPr>
              <a:t>, </a:t>
            </a:r>
            <a:r>
              <a:rPr lang="en-IN" sz="2400" dirty="0">
                <a:solidFill>
                  <a:srgbClr val="FFFF00"/>
                </a:solidFill>
                <a:effectLst/>
                <a:hlinkClick r:id="rId3">
                  <a:extLst>
                    <a:ext uri="{A12FA001-AC4F-418D-AE19-62706E023703}">
                      <ahyp:hlinkClr xmlns:ahyp="http://schemas.microsoft.com/office/drawing/2018/hyperlinkcolor" val="tx"/>
                    </a:ext>
                  </a:extLst>
                </a:hlinkClick>
              </a:rPr>
              <a:t>Ford</a:t>
            </a:r>
            <a:r>
              <a:rPr lang="en-IN" sz="2400" dirty="0">
                <a:solidFill>
                  <a:srgbClr val="FFFF00"/>
                </a:solidFill>
                <a:effectLst/>
              </a:rPr>
              <a:t>, </a:t>
            </a:r>
            <a:r>
              <a:rPr lang="en-IN" sz="2400" dirty="0">
                <a:solidFill>
                  <a:srgbClr val="FFFF00"/>
                </a:solidFill>
                <a:effectLst/>
                <a:hlinkClick r:id="rId4">
                  <a:extLst>
                    <a:ext uri="{A12FA001-AC4F-418D-AE19-62706E023703}">
                      <ahyp:hlinkClr xmlns:ahyp="http://schemas.microsoft.com/office/drawing/2018/hyperlinkcolor" val="tx"/>
                    </a:ext>
                  </a:extLst>
                </a:hlinkClick>
              </a:rPr>
              <a:t>Volvo</a:t>
            </a:r>
            <a:r>
              <a:rPr lang="en-IN" sz="2400" dirty="0">
                <a:solidFill>
                  <a:srgbClr val="FFFF00"/>
                </a:solidFill>
                <a:effectLst/>
              </a:rPr>
              <a:t> and </a:t>
            </a:r>
            <a:r>
              <a:rPr lang="en-IN" sz="2400" dirty="0">
                <a:solidFill>
                  <a:srgbClr val="FFFF00"/>
                </a:solidFill>
                <a:effectLst/>
                <a:hlinkClick r:id="rId5">
                  <a:extLst>
                    <a:ext uri="{A12FA001-AC4F-418D-AE19-62706E023703}">
                      <ahyp:hlinkClr xmlns:ahyp="http://schemas.microsoft.com/office/drawing/2018/hyperlinkcolor" val="tx"/>
                    </a:ext>
                  </a:extLst>
                </a:hlinkClick>
              </a:rPr>
              <a:t>General Motors</a:t>
            </a:r>
            <a:r>
              <a:rPr lang="en-IN" sz="2400" dirty="0">
                <a:solidFill>
                  <a:srgbClr val="FFFF00"/>
                </a:solidFill>
                <a:effectLst/>
              </a:rPr>
              <a:t> etc. This can affect M&amp;M’s market share and put pressure to constantly innovate on M&amp;M.</a:t>
            </a:r>
          </a:p>
          <a:p>
            <a:r>
              <a:rPr lang="en-IN" sz="2400" b="1" dirty="0">
                <a:solidFill>
                  <a:srgbClr val="FF0000"/>
                </a:solidFill>
                <a:effectLst/>
              </a:rPr>
              <a:t>Competition in other businesses put pressure on M&amp;M</a:t>
            </a:r>
            <a:r>
              <a:rPr lang="en-IN" sz="2400" b="1" dirty="0">
                <a:solidFill>
                  <a:srgbClr val="FFFF00"/>
                </a:solidFill>
                <a:effectLst/>
              </a:rPr>
              <a:t>:</a:t>
            </a:r>
            <a:r>
              <a:rPr lang="en-IN" sz="2400" dirty="0">
                <a:solidFill>
                  <a:srgbClr val="FFFF00"/>
                </a:solidFill>
                <a:effectLst/>
              </a:rPr>
              <a:t> Mahindra group faces strong competition in other businesses as well. For example, its IT business faces competition from IT giants such as </a:t>
            </a:r>
            <a:r>
              <a:rPr lang="en-IN" sz="2400" dirty="0">
                <a:solidFill>
                  <a:srgbClr val="FFFF00"/>
                </a:solidFill>
                <a:effectLst/>
                <a:hlinkClick r:id="rId6">
                  <a:extLst>
                    <a:ext uri="{A12FA001-AC4F-418D-AE19-62706E023703}">
                      <ahyp:hlinkClr xmlns:ahyp="http://schemas.microsoft.com/office/drawing/2018/hyperlinkcolor" val="tx"/>
                    </a:ext>
                  </a:extLst>
                </a:hlinkClick>
              </a:rPr>
              <a:t>Infosys</a:t>
            </a:r>
            <a:r>
              <a:rPr lang="en-IN" sz="2400" dirty="0">
                <a:solidFill>
                  <a:srgbClr val="FFFF00"/>
                </a:solidFill>
                <a:effectLst/>
              </a:rPr>
              <a:t>. This reduces market share and increases competitive pressure.</a:t>
            </a:r>
          </a:p>
          <a:p>
            <a:endParaRPr lang="en-IN" sz="2400" dirty="0">
              <a:solidFill>
                <a:srgbClr val="FFFF00"/>
              </a:solidFill>
            </a:endParaRPr>
          </a:p>
        </p:txBody>
      </p:sp>
    </p:spTree>
    <p:extLst>
      <p:ext uri="{BB962C8B-B14F-4D97-AF65-F5344CB8AC3E}">
        <p14:creationId xmlns:p14="http://schemas.microsoft.com/office/powerpoint/2010/main" val="4025632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2907D-E408-4E62-A8C8-840E274EAB4B}"/>
              </a:ext>
            </a:extLst>
          </p:cNvPr>
          <p:cNvSpPr>
            <a:spLocks noGrp="1"/>
          </p:cNvSpPr>
          <p:nvPr>
            <p:ph type="title"/>
          </p:nvPr>
        </p:nvSpPr>
        <p:spPr>
          <a:xfrm>
            <a:off x="913794" y="196947"/>
            <a:ext cx="10353761" cy="571355"/>
          </a:xfrm>
        </p:spPr>
        <p:txBody>
          <a:bodyPr/>
          <a:lstStyle/>
          <a:p>
            <a:r>
              <a:rPr lang="en-US" dirty="0">
                <a:solidFill>
                  <a:srgbClr val="FF0000"/>
                </a:solidFill>
              </a:rPr>
              <a:t>References</a:t>
            </a:r>
            <a:endParaRPr lang="en-IN" dirty="0">
              <a:solidFill>
                <a:srgbClr val="FF0000"/>
              </a:solidFill>
            </a:endParaRPr>
          </a:p>
        </p:txBody>
      </p:sp>
      <p:sp>
        <p:nvSpPr>
          <p:cNvPr id="3" name="Content Placeholder 2">
            <a:extLst>
              <a:ext uri="{FF2B5EF4-FFF2-40B4-BE49-F238E27FC236}">
                <a16:creationId xmlns:a16="http://schemas.microsoft.com/office/drawing/2014/main" id="{39776B84-B125-4FAA-9AA8-578ECB275716}"/>
              </a:ext>
            </a:extLst>
          </p:cNvPr>
          <p:cNvSpPr>
            <a:spLocks noGrp="1"/>
          </p:cNvSpPr>
          <p:nvPr>
            <p:ph idx="1"/>
          </p:nvPr>
        </p:nvSpPr>
        <p:spPr>
          <a:xfrm>
            <a:off x="913794" y="1012852"/>
            <a:ext cx="10353761" cy="2416148"/>
          </a:xfrm>
        </p:spPr>
        <p:txBody>
          <a:bodyPr/>
          <a:lstStyle/>
          <a:p>
            <a:r>
              <a:rPr lang="en-IN" dirty="0">
                <a:hlinkClick r:id="rId2"/>
              </a:rPr>
              <a:t>https://www.moneycontrol.com/financials/mahindramahindra/balance-sheetVI/MM</a:t>
            </a:r>
            <a:endParaRPr lang="en-IN" dirty="0"/>
          </a:p>
          <a:p>
            <a:r>
              <a:rPr lang="en-IN" dirty="0">
                <a:hlinkClick r:id="rId3"/>
              </a:rPr>
              <a:t>https://www.moneycontrol.com/financials/mahindramahindra/profit-lossVI/MM</a:t>
            </a:r>
            <a:endParaRPr lang="en-IN" dirty="0"/>
          </a:p>
          <a:p>
            <a:r>
              <a:rPr lang="en-IN" dirty="0">
                <a:hlinkClick r:id="rId4"/>
              </a:rPr>
              <a:t>https://www.financialexpress.com/market/stock-market/mahindra-mahindra-ltd-stock-price/financials-cash-flow/</a:t>
            </a:r>
            <a:endParaRPr lang="en-IN" dirty="0"/>
          </a:p>
          <a:p>
            <a:endParaRPr lang="en-IN" dirty="0"/>
          </a:p>
        </p:txBody>
      </p:sp>
    </p:spTree>
    <p:extLst>
      <p:ext uri="{BB962C8B-B14F-4D97-AF65-F5344CB8AC3E}">
        <p14:creationId xmlns:p14="http://schemas.microsoft.com/office/powerpoint/2010/main" val="2327209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D1EC3-0D7B-4F7F-8D7B-3424A7A9BC84}"/>
              </a:ext>
            </a:extLst>
          </p:cNvPr>
          <p:cNvSpPr>
            <a:spLocks noGrp="1"/>
          </p:cNvSpPr>
          <p:nvPr>
            <p:ph type="ctrTitle"/>
          </p:nvPr>
        </p:nvSpPr>
        <p:spPr/>
        <p:txBody>
          <a:bodyPr>
            <a:normAutofit/>
          </a:bodyPr>
          <a:lstStyle/>
          <a:p>
            <a:r>
              <a:rPr lang="en-US" sz="8000">
                <a:solidFill>
                  <a:srgbClr val="FF0000"/>
                </a:solidFill>
              </a:rPr>
              <a:t>THANK YOU</a:t>
            </a:r>
            <a:r>
              <a:rPr lang="en-US" sz="8000" dirty="0">
                <a:solidFill>
                  <a:srgbClr val="FF0000"/>
                </a:solidFill>
              </a:rPr>
              <a:t>!</a:t>
            </a:r>
            <a:endParaRPr lang="en-IN" sz="8000" dirty="0">
              <a:solidFill>
                <a:srgbClr val="FF0000"/>
              </a:solidFill>
            </a:endParaRPr>
          </a:p>
        </p:txBody>
      </p:sp>
    </p:spTree>
    <p:extLst>
      <p:ext uri="{BB962C8B-B14F-4D97-AF65-F5344CB8AC3E}">
        <p14:creationId xmlns:p14="http://schemas.microsoft.com/office/powerpoint/2010/main" val="1925104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7450F-F080-4969-B99A-E1514F81C95F}"/>
              </a:ext>
            </a:extLst>
          </p:cNvPr>
          <p:cNvSpPr>
            <a:spLocks noGrp="1"/>
          </p:cNvSpPr>
          <p:nvPr>
            <p:ph type="ctrTitle"/>
          </p:nvPr>
        </p:nvSpPr>
        <p:spPr>
          <a:xfrm>
            <a:off x="3770142" y="225083"/>
            <a:ext cx="4337293" cy="715109"/>
          </a:xfrm>
        </p:spPr>
        <p:txBody>
          <a:bodyPr>
            <a:normAutofit fontScale="90000"/>
          </a:bodyPr>
          <a:lstStyle/>
          <a:p>
            <a:pPr algn="ctr"/>
            <a:r>
              <a:rPr lang="en-US" dirty="0">
                <a:solidFill>
                  <a:srgbClr val="FF0000"/>
                </a:solidFill>
                <a:latin typeface="Algerian" panose="04020705040A02060702" pitchFamily="82" charset="0"/>
              </a:rPr>
              <a:t>Overview</a:t>
            </a:r>
            <a:endParaRPr lang="en-IN" dirty="0">
              <a:solidFill>
                <a:srgbClr val="FF0000"/>
              </a:solidFill>
              <a:latin typeface="Algerian" panose="04020705040A02060702" pitchFamily="82" charset="0"/>
            </a:endParaRPr>
          </a:p>
        </p:txBody>
      </p:sp>
      <p:sp>
        <p:nvSpPr>
          <p:cNvPr id="3" name="Subtitle 2">
            <a:extLst>
              <a:ext uri="{FF2B5EF4-FFF2-40B4-BE49-F238E27FC236}">
                <a16:creationId xmlns:a16="http://schemas.microsoft.com/office/drawing/2014/main" id="{6E1F465E-6B6B-4448-A68B-40C0A26B652B}"/>
              </a:ext>
            </a:extLst>
          </p:cNvPr>
          <p:cNvSpPr>
            <a:spLocks noGrp="1"/>
          </p:cNvSpPr>
          <p:nvPr>
            <p:ph type="subTitle" idx="1"/>
          </p:nvPr>
        </p:nvSpPr>
        <p:spPr>
          <a:xfrm>
            <a:off x="1" y="1136095"/>
            <a:ext cx="8975188" cy="5391314"/>
          </a:xfrm>
        </p:spPr>
        <p:txBody>
          <a:bodyPr>
            <a:normAutofit fontScale="92500" lnSpcReduction="20000"/>
          </a:bodyPr>
          <a:lstStyle/>
          <a:p>
            <a:pPr algn="l"/>
            <a:r>
              <a:rPr lang="en-US" dirty="0">
                <a:solidFill>
                  <a:srgbClr val="FFFF00"/>
                </a:solidFill>
              </a:rPr>
              <a:t>Mahindra &amp; Mahindra Ltd. is an India-based mobility products and farm solutions provider. The company’s segments include automotive, farm equipment, financial services, real estate, hospitality and others. Automotive segment comprises of sale of automobiles, spares, mobility solutions and construction equipment. Its farm equipment segment comprises of sale of tractors, implements and spares. Financial services segment comprises of offering financial products ranging from retail and other loans, housing finance, mutual funds and insurance broking services. Real estate segment comprises of projects, project management and development, and operating of commercial complexes. Its hospitality segment comprises of sale of timeshare and vacation ownership. Its others segment include after-market, defense and steel trading. It provides taxi service through its subsidiary Meru travel solutions Pvt. Ltd.</a:t>
            </a:r>
            <a:endParaRPr lang="en-IN" dirty="0">
              <a:solidFill>
                <a:srgbClr val="FFFF00"/>
              </a:solidFill>
            </a:endParaRPr>
          </a:p>
        </p:txBody>
      </p:sp>
      <p:pic>
        <p:nvPicPr>
          <p:cNvPr id="5" name="Picture 4">
            <a:extLst>
              <a:ext uri="{FF2B5EF4-FFF2-40B4-BE49-F238E27FC236}">
                <a16:creationId xmlns:a16="http://schemas.microsoft.com/office/drawing/2014/main" id="{F44CCEE1-116E-4EE8-AC39-4E38C83D9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5189" y="1252025"/>
            <a:ext cx="3216810" cy="2300067"/>
          </a:xfrm>
          <a:prstGeom prst="rect">
            <a:avLst/>
          </a:prstGeom>
        </p:spPr>
      </p:pic>
    </p:spTree>
    <p:extLst>
      <p:ext uri="{BB962C8B-B14F-4D97-AF65-F5344CB8AC3E}">
        <p14:creationId xmlns:p14="http://schemas.microsoft.com/office/powerpoint/2010/main" val="2158424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5FF2-BA51-4347-A548-25ADDEB5D875}"/>
              </a:ext>
            </a:extLst>
          </p:cNvPr>
          <p:cNvSpPr>
            <a:spLocks noGrp="1"/>
          </p:cNvSpPr>
          <p:nvPr>
            <p:ph type="title"/>
          </p:nvPr>
        </p:nvSpPr>
        <p:spPr>
          <a:xfrm>
            <a:off x="3826412" y="117232"/>
            <a:ext cx="3558461" cy="825304"/>
          </a:xfrm>
        </p:spPr>
        <p:txBody>
          <a:bodyPr/>
          <a:lstStyle/>
          <a:p>
            <a:r>
              <a:rPr lang="en-US" dirty="0">
                <a:solidFill>
                  <a:srgbClr val="FF0000"/>
                </a:solidFill>
              </a:rPr>
              <a:t>History</a:t>
            </a:r>
            <a:endParaRPr lang="en-IN" dirty="0">
              <a:solidFill>
                <a:srgbClr val="FF0000"/>
              </a:solidFill>
            </a:endParaRPr>
          </a:p>
        </p:txBody>
      </p:sp>
      <p:sp>
        <p:nvSpPr>
          <p:cNvPr id="3" name="Content Placeholder 2">
            <a:extLst>
              <a:ext uri="{FF2B5EF4-FFF2-40B4-BE49-F238E27FC236}">
                <a16:creationId xmlns:a16="http://schemas.microsoft.com/office/drawing/2014/main" id="{069BFFF8-C5A8-4D66-8088-68B4617F2BD1}"/>
              </a:ext>
            </a:extLst>
          </p:cNvPr>
          <p:cNvSpPr>
            <a:spLocks noGrp="1"/>
          </p:cNvSpPr>
          <p:nvPr>
            <p:ph idx="1"/>
          </p:nvPr>
        </p:nvSpPr>
        <p:spPr>
          <a:xfrm>
            <a:off x="913795" y="1083212"/>
            <a:ext cx="6570217" cy="5050302"/>
          </a:xfrm>
        </p:spPr>
        <p:txBody>
          <a:bodyPr>
            <a:normAutofit/>
          </a:bodyPr>
          <a:lstStyle/>
          <a:p>
            <a:r>
              <a:rPr lang="en-IN" dirty="0">
                <a:solidFill>
                  <a:srgbClr val="FFFF00"/>
                </a:solidFill>
                <a:effectLst/>
              </a:rPr>
              <a:t>Mahindra &amp; Mahindra was founded as a steel trading company on 2 October 1945 in </a:t>
            </a:r>
            <a:r>
              <a:rPr lang="en-IN" dirty="0">
                <a:solidFill>
                  <a:srgbClr val="FFFF00"/>
                </a:solidFill>
                <a:effectLst/>
                <a:hlinkClick r:id="rId2" tooltip="Ludhiana">
                  <a:extLst>
                    <a:ext uri="{A12FA001-AC4F-418D-AE19-62706E023703}">
                      <ahyp:hlinkClr xmlns:ahyp="http://schemas.microsoft.com/office/drawing/2018/hyperlinkcolor" val="tx"/>
                    </a:ext>
                  </a:extLst>
                </a:hlinkClick>
              </a:rPr>
              <a:t>Ludhiana</a:t>
            </a:r>
            <a:r>
              <a:rPr lang="en-IN" dirty="0">
                <a:solidFill>
                  <a:srgbClr val="FFFF00"/>
                </a:solidFill>
                <a:effectLst/>
              </a:rPr>
              <a:t> as Mahindra &amp; Muhammed by brothers </a:t>
            </a:r>
            <a:r>
              <a:rPr lang="en-IN" dirty="0">
                <a:solidFill>
                  <a:srgbClr val="FFFF00"/>
                </a:solidFill>
                <a:effectLst/>
                <a:hlinkClick r:id="rId3" tooltip="Kailash Chandra Mahindra">
                  <a:extLst>
                    <a:ext uri="{A12FA001-AC4F-418D-AE19-62706E023703}">
                      <ahyp:hlinkClr xmlns:ahyp="http://schemas.microsoft.com/office/drawing/2018/hyperlinkcolor" val="tx"/>
                    </a:ext>
                  </a:extLst>
                </a:hlinkClick>
              </a:rPr>
              <a:t>Kailash Chandra Mahindra</a:t>
            </a:r>
            <a:r>
              <a:rPr lang="en-IN" dirty="0">
                <a:solidFill>
                  <a:srgbClr val="FFFF00"/>
                </a:solidFill>
                <a:effectLst/>
              </a:rPr>
              <a:t> and </a:t>
            </a:r>
            <a:r>
              <a:rPr lang="en-IN" dirty="0">
                <a:solidFill>
                  <a:srgbClr val="FFFF00"/>
                </a:solidFill>
                <a:effectLst/>
                <a:hlinkClick r:id="rId4" tooltip="Jagdish Chandra Mahindra">
                  <a:extLst>
                    <a:ext uri="{A12FA001-AC4F-418D-AE19-62706E023703}">
                      <ahyp:hlinkClr xmlns:ahyp="http://schemas.microsoft.com/office/drawing/2018/hyperlinkcolor" val="tx"/>
                    </a:ext>
                  </a:extLst>
                </a:hlinkClick>
              </a:rPr>
              <a:t>Jagdish Chandra Mahindra</a:t>
            </a:r>
            <a:r>
              <a:rPr lang="en-IN" dirty="0">
                <a:solidFill>
                  <a:srgbClr val="FFFF00"/>
                </a:solidFill>
                <a:effectLst/>
              </a:rPr>
              <a:t> along with </a:t>
            </a:r>
            <a:r>
              <a:rPr lang="en-IN" dirty="0">
                <a:solidFill>
                  <a:srgbClr val="FFFF00"/>
                </a:solidFill>
                <a:effectLst/>
                <a:hlinkClick r:id="rId5" tooltip="Malik Ghulam Muhammad">
                  <a:extLst>
                    <a:ext uri="{A12FA001-AC4F-418D-AE19-62706E023703}">
                      <ahyp:hlinkClr xmlns:ahyp="http://schemas.microsoft.com/office/drawing/2018/hyperlinkcolor" val="tx"/>
                    </a:ext>
                  </a:extLst>
                </a:hlinkClick>
              </a:rPr>
              <a:t>Malik Ghulam Muhammad</a:t>
            </a:r>
            <a:r>
              <a:rPr lang="en-IN" dirty="0">
                <a:solidFill>
                  <a:srgbClr val="FFFF00"/>
                </a:solidFill>
                <a:effectLst/>
              </a:rPr>
              <a:t> (1895-1956). </a:t>
            </a:r>
            <a:r>
              <a:rPr lang="en-IN" dirty="0">
                <a:solidFill>
                  <a:srgbClr val="FFFF00"/>
                </a:solidFill>
                <a:effectLst/>
                <a:hlinkClick r:id="rId6" tooltip="Anand Mahindra">
                  <a:extLst>
                    <a:ext uri="{A12FA001-AC4F-418D-AE19-62706E023703}">
                      <ahyp:hlinkClr xmlns:ahyp="http://schemas.microsoft.com/office/drawing/2018/hyperlinkcolor" val="tx"/>
                    </a:ext>
                  </a:extLst>
                </a:hlinkClick>
              </a:rPr>
              <a:t>Anand Mahindra</a:t>
            </a:r>
            <a:r>
              <a:rPr lang="en-IN" dirty="0">
                <a:solidFill>
                  <a:srgbClr val="FFFF00"/>
                </a:solidFill>
                <a:effectLst/>
              </a:rPr>
              <a:t>, the present Chairman of Mahindra Group, is the grandson of Jagdish Chandra Mahindra. After India gained </a:t>
            </a:r>
            <a:r>
              <a:rPr lang="en-IN" dirty="0">
                <a:solidFill>
                  <a:srgbClr val="FFFF00"/>
                </a:solidFill>
                <a:effectLst/>
                <a:hlinkClick r:id="rId7" tooltip="Independence Day (India)">
                  <a:extLst>
                    <a:ext uri="{A12FA001-AC4F-418D-AE19-62706E023703}">
                      <ahyp:hlinkClr xmlns:ahyp="http://schemas.microsoft.com/office/drawing/2018/hyperlinkcolor" val="tx"/>
                    </a:ext>
                  </a:extLst>
                </a:hlinkClick>
              </a:rPr>
              <a:t>independence</a:t>
            </a:r>
            <a:r>
              <a:rPr lang="en-IN" dirty="0">
                <a:solidFill>
                  <a:srgbClr val="FFFF00"/>
                </a:solidFill>
                <a:effectLst/>
              </a:rPr>
              <a:t> and </a:t>
            </a:r>
            <a:r>
              <a:rPr lang="en-IN" dirty="0">
                <a:solidFill>
                  <a:srgbClr val="FFFF00"/>
                </a:solidFill>
                <a:effectLst/>
                <a:hlinkClick r:id="rId8" tooltip="Pakistan">
                  <a:extLst>
                    <a:ext uri="{A12FA001-AC4F-418D-AE19-62706E023703}">
                      <ahyp:hlinkClr xmlns:ahyp="http://schemas.microsoft.com/office/drawing/2018/hyperlinkcolor" val="tx"/>
                    </a:ext>
                  </a:extLst>
                </a:hlinkClick>
              </a:rPr>
              <a:t>Pakistan</a:t>
            </a:r>
            <a:r>
              <a:rPr lang="en-IN" dirty="0">
                <a:solidFill>
                  <a:srgbClr val="FFFF00"/>
                </a:solidFill>
                <a:effectLst/>
              </a:rPr>
              <a:t> was formed, Muhammad emigrated to Pakistan. He acquired Pakistani citizenship and became the first </a:t>
            </a:r>
            <a:r>
              <a:rPr lang="en-IN" u="sng" dirty="0">
                <a:solidFill>
                  <a:srgbClr val="FFFF00"/>
                </a:solidFill>
                <a:effectLst/>
                <a:hlinkClick r:id="rId9" tooltip="Minister of Finance (Pakistan)">
                  <a:extLst>
                    <a:ext uri="{A12FA001-AC4F-418D-AE19-62706E023703}">
                      <ahyp:hlinkClr xmlns:ahyp="http://schemas.microsoft.com/office/drawing/2018/hyperlinkcolor" val="tx"/>
                    </a:ext>
                  </a:extLst>
                </a:hlinkClick>
              </a:rPr>
              <a:t>finance minister of Pakistan</a:t>
            </a:r>
            <a:r>
              <a:rPr lang="en-IN" dirty="0">
                <a:solidFill>
                  <a:srgbClr val="FFFF00"/>
                </a:solidFill>
                <a:effectLst/>
              </a:rPr>
              <a:t>. He served as </a:t>
            </a:r>
            <a:r>
              <a:rPr lang="en-IN" dirty="0">
                <a:solidFill>
                  <a:srgbClr val="FFFF00"/>
                </a:solidFill>
                <a:effectLst/>
                <a:hlinkClick r:id="rId10" tooltip="Governor-General of Pakistan">
                  <a:extLst>
                    <a:ext uri="{A12FA001-AC4F-418D-AE19-62706E023703}">
                      <ahyp:hlinkClr xmlns:ahyp="http://schemas.microsoft.com/office/drawing/2018/hyperlinkcolor" val="tx"/>
                    </a:ext>
                  </a:extLst>
                </a:hlinkClick>
              </a:rPr>
              <a:t>Governor-General of Pakistan</a:t>
            </a:r>
            <a:r>
              <a:rPr lang="en-IN" dirty="0">
                <a:solidFill>
                  <a:srgbClr val="FFFF00"/>
                </a:solidFill>
                <a:effectLst/>
              </a:rPr>
              <a:t> from 1951 to 1956.</a:t>
            </a:r>
            <a:endParaRPr lang="en-IN" dirty="0">
              <a:solidFill>
                <a:srgbClr val="FFFF00"/>
              </a:solidFill>
            </a:endParaRPr>
          </a:p>
        </p:txBody>
      </p:sp>
      <p:pic>
        <p:nvPicPr>
          <p:cNvPr id="5" name="Picture 4">
            <a:extLst>
              <a:ext uri="{FF2B5EF4-FFF2-40B4-BE49-F238E27FC236}">
                <a16:creationId xmlns:a16="http://schemas.microsoft.com/office/drawing/2014/main" id="{6548B1A6-9D93-4E5F-BA57-52980D662A0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484012" y="1204508"/>
            <a:ext cx="4586068" cy="4366298"/>
          </a:xfrm>
          <a:prstGeom prst="rect">
            <a:avLst/>
          </a:prstGeom>
        </p:spPr>
      </p:pic>
    </p:spTree>
    <p:extLst>
      <p:ext uri="{BB962C8B-B14F-4D97-AF65-F5344CB8AC3E}">
        <p14:creationId xmlns:p14="http://schemas.microsoft.com/office/powerpoint/2010/main" val="4012183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510F5-36D6-4F18-9755-43E35184DDBC}"/>
              </a:ext>
            </a:extLst>
          </p:cNvPr>
          <p:cNvSpPr>
            <a:spLocks noGrp="1"/>
          </p:cNvSpPr>
          <p:nvPr>
            <p:ph type="ctrTitle"/>
          </p:nvPr>
        </p:nvSpPr>
        <p:spPr>
          <a:xfrm>
            <a:off x="1595269" y="51801"/>
            <a:ext cx="9001462" cy="513545"/>
          </a:xfrm>
        </p:spPr>
        <p:txBody>
          <a:bodyPr>
            <a:normAutofit/>
          </a:bodyPr>
          <a:lstStyle/>
          <a:p>
            <a:r>
              <a:rPr lang="en-US" sz="1800" dirty="0">
                <a:solidFill>
                  <a:srgbClr val="FF0000"/>
                </a:solidFill>
              </a:rPr>
              <a:t>1.Standalone balance sheet</a:t>
            </a:r>
            <a:endParaRPr lang="en-IN" sz="1800" dirty="0">
              <a:solidFill>
                <a:srgbClr val="FF0000"/>
              </a:solidFill>
            </a:endParaRPr>
          </a:p>
        </p:txBody>
      </p:sp>
      <p:pic>
        <p:nvPicPr>
          <p:cNvPr id="5" name="Picture 4">
            <a:extLst>
              <a:ext uri="{FF2B5EF4-FFF2-40B4-BE49-F238E27FC236}">
                <a16:creationId xmlns:a16="http://schemas.microsoft.com/office/drawing/2014/main" id="{E08F5FA0-8A99-49B3-A11F-92E4E337B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935" y="662743"/>
            <a:ext cx="9001462" cy="5949071"/>
          </a:xfrm>
          <a:prstGeom prst="rect">
            <a:avLst/>
          </a:prstGeom>
        </p:spPr>
      </p:pic>
    </p:spTree>
    <p:extLst>
      <p:ext uri="{BB962C8B-B14F-4D97-AF65-F5344CB8AC3E}">
        <p14:creationId xmlns:p14="http://schemas.microsoft.com/office/powerpoint/2010/main" val="787230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EFDDEE-A7C1-49B9-926A-A76E187DB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258" y="105507"/>
            <a:ext cx="9115864" cy="6646985"/>
          </a:xfrm>
          <a:prstGeom prst="rect">
            <a:avLst/>
          </a:prstGeom>
        </p:spPr>
      </p:pic>
    </p:spTree>
    <p:extLst>
      <p:ext uri="{BB962C8B-B14F-4D97-AF65-F5344CB8AC3E}">
        <p14:creationId xmlns:p14="http://schemas.microsoft.com/office/powerpoint/2010/main" val="3877254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FB1CD1-8115-498F-8362-030C2BC5B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649" y="241484"/>
            <a:ext cx="8932985" cy="4189839"/>
          </a:xfrm>
          <a:prstGeom prst="rect">
            <a:avLst/>
          </a:prstGeom>
        </p:spPr>
      </p:pic>
      <p:pic>
        <p:nvPicPr>
          <p:cNvPr id="6" name="Picture 5">
            <a:extLst>
              <a:ext uri="{FF2B5EF4-FFF2-40B4-BE49-F238E27FC236}">
                <a16:creationId xmlns:a16="http://schemas.microsoft.com/office/drawing/2014/main" id="{4F6A7C6B-D168-4FD2-AD71-D60EFCFC0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649" y="4431323"/>
            <a:ext cx="8932984" cy="2185193"/>
          </a:xfrm>
          <a:prstGeom prst="rect">
            <a:avLst/>
          </a:prstGeom>
        </p:spPr>
      </p:pic>
    </p:spTree>
    <p:extLst>
      <p:ext uri="{BB962C8B-B14F-4D97-AF65-F5344CB8AC3E}">
        <p14:creationId xmlns:p14="http://schemas.microsoft.com/office/powerpoint/2010/main" val="803718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FC957-E366-4865-8D97-57DD7AF1DCE2}"/>
              </a:ext>
            </a:extLst>
          </p:cNvPr>
          <p:cNvSpPr>
            <a:spLocks noGrp="1"/>
          </p:cNvSpPr>
          <p:nvPr>
            <p:ph type="title"/>
          </p:nvPr>
        </p:nvSpPr>
        <p:spPr>
          <a:xfrm>
            <a:off x="2672861" y="229773"/>
            <a:ext cx="6301661" cy="656492"/>
          </a:xfrm>
        </p:spPr>
        <p:txBody>
          <a:bodyPr>
            <a:normAutofit/>
          </a:bodyPr>
          <a:lstStyle/>
          <a:p>
            <a:r>
              <a:rPr lang="en-US" sz="2000" dirty="0"/>
              <a:t>2. Standalone P&amp;L STATEMENT</a:t>
            </a:r>
            <a:endParaRPr lang="en-IN" sz="2000" dirty="0"/>
          </a:p>
        </p:txBody>
      </p:sp>
      <p:pic>
        <p:nvPicPr>
          <p:cNvPr id="5" name="Picture 4">
            <a:extLst>
              <a:ext uri="{FF2B5EF4-FFF2-40B4-BE49-F238E27FC236}">
                <a16:creationId xmlns:a16="http://schemas.microsoft.com/office/drawing/2014/main" id="{D6BB919F-8A93-4364-B3DD-0B46F8628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988" y="818785"/>
            <a:ext cx="8876713" cy="5690628"/>
          </a:xfrm>
          <a:prstGeom prst="rect">
            <a:avLst/>
          </a:prstGeom>
        </p:spPr>
      </p:pic>
    </p:spTree>
    <p:extLst>
      <p:ext uri="{BB962C8B-B14F-4D97-AF65-F5344CB8AC3E}">
        <p14:creationId xmlns:p14="http://schemas.microsoft.com/office/powerpoint/2010/main" val="2459508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53A0F8-D3D0-4B3F-BA54-86598E4A3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859" y="596814"/>
            <a:ext cx="6832210" cy="4481623"/>
          </a:xfrm>
          <a:prstGeom prst="rect">
            <a:avLst/>
          </a:prstGeom>
        </p:spPr>
      </p:pic>
      <p:pic>
        <p:nvPicPr>
          <p:cNvPr id="3" name="Picture 2">
            <a:extLst>
              <a:ext uri="{FF2B5EF4-FFF2-40B4-BE49-F238E27FC236}">
                <a16:creationId xmlns:a16="http://schemas.microsoft.com/office/drawing/2014/main" id="{74D0C056-2E6D-4AEE-8B11-F1B5DE519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5859" y="5078437"/>
            <a:ext cx="6832210" cy="1406769"/>
          </a:xfrm>
          <a:prstGeom prst="rect">
            <a:avLst/>
          </a:prstGeom>
        </p:spPr>
      </p:pic>
    </p:spTree>
    <p:extLst>
      <p:ext uri="{BB962C8B-B14F-4D97-AF65-F5344CB8AC3E}">
        <p14:creationId xmlns:p14="http://schemas.microsoft.com/office/powerpoint/2010/main" val="37257165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2560</TotalTime>
  <Words>1201</Words>
  <Application>Microsoft Office PowerPoint</Application>
  <PresentationFormat>Widescreen</PresentationFormat>
  <Paragraphs>52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3ds</vt:lpstr>
      <vt:lpstr>Algerian</vt:lpstr>
      <vt:lpstr>Arial</vt:lpstr>
      <vt:lpstr>Bookman Old Style</vt:lpstr>
      <vt:lpstr>Rockwell</vt:lpstr>
      <vt:lpstr>Wingdings</vt:lpstr>
      <vt:lpstr>Damask</vt:lpstr>
      <vt:lpstr>MAHINDRA&amp;MAHINDRA</vt:lpstr>
      <vt:lpstr>Contents</vt:lpstr>
      <vt:lpstr>Overview</vt:lpstr>
      <vt:lpstr>History</vt:lpstr>
      <vt:lpstr>1.Standalone balance sheet</vt:lpstr>
      <vt:lpstr>PowerPoint Presentation</vt:lpstr>
      <vt:lpstr>PowerPoint Presentation</vt:lpstr>
      <vt:lpstr>2. Standalone P&amp;L STATEMENT</vt:lpstr>
      <vt:lpstr>PowerPoint Presentation</vt:lpstr>
      <vt:lpstr>3.Standalone CASHFLOW STATEMENT</vt:lpstr>
      <vt:lpstr>1.Common size Statements</vt:lpstr>
      <vt:lpstr>PowerPoint Presentation</vt:lpstr>
      <vt:lpstr>2.Trend Analysis</vt:lpstr>
      <vt:lpstr>PowerPoint Presentation</vt:lpstr>
      <vt:lpstr> ratios Analysis</vt:lpstr>
      <vt:lpstr>PowerPoint Presentation</vt:lpstr>
      <vt:lpstr>PowerPoint Presentation</vt:lpstr>
      <vt:lpstr>Swot Analysis</vt:lpstr>
      <vt:lpstr>PowerPoint Presentation</vt:lpstr>
      <vt:lpstr>PowerPoint Presentation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STATEMENT  ANALYSIS</dc:title>
  <dc:creator>Kingsman</dc:creator>
  <cp:lastModifiedBy>Ravi Prakash</cp:lastModifiedBy>
  <cp:revision>42</cp:revision>
  <dcterms:created xsi:type="dcterms:W3CDTF">2021-11-16T13:43:51Z</dcterms:created>
  <dcterms:modified xsi:type="dcterms:W3CDTF">2023-08-26T12:17:11Z</dcterms:modified>
</cp:coreProperties>
</file>