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313" r:id="rId3"/>
    <p:sldId id="317" r:id="rId4"/>
    <p:sldId id="279" r:id="rId5"/>
    <p:sldId id="290" r:id="rId6"/>
    <p:sldId id="295" r:id="rId7"/>
    <p:sldId id="318" r:id="rId8"/>
    <p:sldId id="281" r:id="rId9"/>
    <p:sldId id="299" r:id="rId10"/>
    <p:sldId id="260" r:id="rId11"/>
    <p:sldId id="322" r:id="rId12"/>
    <p:sldId id="324" r:id="rId13"/>
    <p:sldId id="275" r:id="rId14"/>
    <p:sldId id="262" r:id="rId15"/>
    <p:sldId id="301" r:id="rId16"/>
    <p:sldId id="277" r:id="rId17"/>
    <p:sldId id="303" r:id="rId18"/>
    <p:sldId id="276" r:id="rId19"/>
    <p:sldId id="304" r:id="rId20"/>
    <p:sldId id="264" r:id="rId21"/>
    <p:sldId id="30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32"/>
      <p:bold r:id="rId33"/>
      <p:italic r:id="rId34"/>
      <p:boldItalic r:id="rId35"/>
    </p:embeddedFont>
    <p:embeddedFont>
      <p:font typeface="Maven Pro" panose="020B0604020202020204" charset="0"/>
      <p:regular r:id="rId36"/>
      <p:bold r:id="rId37"/>
    </p:embeddedFont>
    <p:embeddedFont>
      <p:font typeface="Nunito" pitchFamily="2" charset="0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  <p:embeddedFont>
      <p:font typeface="Roboto Serif" panose="020B0604020202020204" charset="0"/>
      <p:regular r:id="rId46"/>
      <p:bold r:id="rId47"/>
      <p:italic r:id="rId48"/>
      <p:boldItalic r:id="rId49"/>
    </p:embeddedFont>
    <p:embeddedFont>
      <p:font typeface="Roboto Serif ExtraBold" panose="020B0604020202020204" charset="0"/>
      <p:bold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F0B72C-D6D4-4E0A-812D-AA9D20E66C35}" v="314" dt="2024-07-12T10:15:48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68" autoAdjust="0"/>
    <p:restoredTop sz="94660"/>
  </p:normalViewPr>
  <p:slideViewPr>
    <p:cSldViewPr snapToGrid="0">
      <p:cViewPr varScale="1">
        <p:scale>
          <a:sx n="93" d="100"/>
          <a:sy n="93" d="100"/>
        </p:scale>
        <p:origin x="83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font" Target="fonts/font2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eacb90c1a8_0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eacb90c1a8_0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eacb90c1a8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eacb90c1a8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954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eacb90c1a8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eacb90c1a8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676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eacb90c1a8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eacb90c1a8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884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eacb90c1a8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eacb90c1a8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eacb90c1a8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eacb90c1a8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221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eacb90c1a8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eacb90c1a8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303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eacb90c1a8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eacb90c1a8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181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eacb90c1a8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eacb90c1a8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705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eacb90c1a8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eacb90c1a8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445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eacb90c1a8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eacb90c1a8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322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eacb90c1a8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eacb90c1a8_0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eacb90c1a8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eacb90c1a8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eacb90c1a8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eacb90c1a8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eacb90c1a8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eacb90c1a8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eacb90c1a8_0_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eacb90c1a8_0_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eacb90c1a8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eacb90c1a8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eacb90c1a8_0_9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eacb90c1a8_0_9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eacb90c1a8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eacb90c1a8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acb90c1a8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eacb90c1a8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250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acb90c1a8_0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eacb90c1a8_0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99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acb90c1a8_0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eacb90c1a8_0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8125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acb90c1a8_0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eacb90c1a8_0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011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acb90c1a8_0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eacb90c1a8_0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003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acb90c1a8_0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eacb90c1a8_0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690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acb90c1a8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eacb90c1a8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24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amel.apache.org/components/4.4.x/file-component.html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460950" y="102047"/>
            <a:ext cx="8222100" cy="128381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>
                <a:solidFill>
                  <a:srgbClr val="000000"/>
                </a:solidFill>
              </a:rPr>
              <a:t>Inventory Management System</a:t>
            </a:r>
            <a:endParaRPr sz="4200" dirty="0">
              <a:solidFill>
                <a:srgbClr val="000000"/>
              </a:solidFill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6816675" y="4456933"/>
            <a:ext cx="21225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Nunito"/>
                <a:ea typeface="Nunito"/>
                <a:cs typeface="Nunito"/>
                <a:sym typeface="Nunito"/>
              </a:rPr>
              <a:t>Presented by: Ravi Priy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ACE5D2-2532-0A1F-0D26-5FA2BAD573EF}"/>
              </a:ext>
            </a:extLst>
          </p:cNvPr>
          <p:cNvSpPr txBox="1"/>
          <p:nvPr/>
        </p:nvSpPr>
        <p:spPr>
          <a:xfrm>
            <a:off x="223283" y="2187983"/>
            <a:ext cx="50504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Modern Java Technologies in an Inventory 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Oracle DB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533400" y="2571750"/>
            <a:ext cx="54693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Nunito"/>
                <a:ea typeface="Nunito"/>
                <a:cs typeface="Nunito"/>
                <a:sym typeface="Nunito"/>
              </a:rPr>
              <a:t>Use in Project:</a:t>
            </a:r>
            <a:endParaRPr sz="19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Nunito"/>
                <a:ea typeface="Nunito"/>
                <a:cs typeface="Nunito"/>
                <a:sym typeface="Nunito"/>
              </a:rPr>
              <a:t>Store and manage product inventory data.</a:t>
            </a:r>
            <a:endParaRPr sz="19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Nunito"/>
                <a:ea typeface="Nunito"/>
                <a:cs typeface="Nunito"/>
                <a:sym typeface="Nunito"/>
              </a:rPr>
              <a:t>Perform CRUD operations efficiently.</a:t>
            </a:r>
            <a:endParaRPr sz="19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533400" y="802050"/>
            <a:ext cx="8157900" cy="1314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latin typeface="Nunito"/>
                <a:ea typeface="Nunito"/>
                <a:cs typeface="Nunito"/>
                <a:sym typeface="Nunito"/>
              </a:rPr>
              <a:t>A robust, enterprise-grade relational database management system.</a:t>
            </a:r>
            <a:endParaRPr sz="2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latin typeface="Nunito"/>
                <a:ea typeface="Nunito"/>
                <a:cs typeface="Nunito"/>
                <a:sym typeface="Nunito"/>
              </a:rPr>
              <a:t>Ensures data integrity and supports complex queries.</a:t>
            </a:r>
            <a:endParaRPr sz="2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025" y="3395295"/>
            <a:ext cx="3370975" cy="16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Apache Camel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399836" y="716979"/>
            <a:ext cx="8157900" cy="116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Nunito"/>
                <a:ea typeface="Nunito"/>
                <a:cs typeface="Nunito"/>
                <a:sym typeface="Nunito"/>
              </a:rPr>
              <a:t>An open-source integration framework.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Nunito"/>
                <a:ea typeface="Nunito"/>
                <a:cs typeface="Nunito"/>
                <a:sym typeface="Nunito"/>
              </a:rPr>
              <a:t>Simplifies the integration of various systems using routing and mediation rules.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300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9" name="Google Shape;3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575" y="4171200"/>
            <a:ext cx="2790853" cy="74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Using Apache Camel with Enterprise Integration Patterns - Learn ...">
            <a:extLst>
              <a:ext uri="{FF2B5EF4-FFF2-40B4-BE49-F238E27FC236}">
                <a16:creationId xmlns:a16="http://schemas.microsoft.com/office/drawing/2014/main" id="{8A48675E-D50C-B1B6-5DFC-DECE98819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61" y="2208942"/>
            <a:ext cx="5092130" cy="254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318;p18">
            <a:extLst>
              <a:ext uri="{FF2B5EF4-FFF2-40B4-BE49-F238E27FC236}">
                <a16:creationId xmlns:a16="http://schemas.microsoft.com/office/drawing/2014/main" id="{FC0437A3-6E46-5AC7-47E1-F1BD989C2FF7}"/>
              </a:ext>
            </a:extLst>
          </p:cNvPr>
          <p:cNvSpPr txBox="1"/>
          <p:nvPr/>
        </p:nvSpPr>
        <p:spPr>
          <a:xfrm>
            <a:off x="5407792" y="1684960"/>
            <a:ext cx="3736208" cy="165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latin typeface="Nunito"/>
                <a:ea typeface="Nunito"/>
                <a:cs typeface="Nunito"/>
                <a:sym typeface="Nunito"/>
              </a:rPr>
              <a:t>Why Apache Camel?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Simplifies Integration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Nunito"/>
              <a:ea typeface="Nunito"/>
              <a:cs typeface="Nunito"/>
              <a:sym typeface="Nunito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Nunito"/>
              <a:ea typeface="Nunito"/>
              <a:cs typeface="Nunito"/>
              <a:sym typeface="Nuni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Supports Many Protocols</a:t>
            </a:r>
          </a:p>
          <a:p>
            <a:pPr lvl="2"/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lang="en-US" sz="1100" dirty="0">
                <a:latin typeface="Nunito"/>
                <a:ea typeface="Nunito"/>
                <a:cs typeface="Nunito"/>
                <a:sym typeface="Nunito"/>
              </a:rPr>
              <a:t> HTTP, FTP, JMS, and many others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Nunito"/>
              <a:ea typeface="Nunito"/>
              <a:cs typeface="Nunito"/>
              <a:sym typeface="Nuni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Easily Configurable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32494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Apache Camel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399836" y="716979"/>
            <a:ext cx="8157900" cy="1160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Nunito"/>
                <a:ea typeface="Nunito"/>
                <a:cs typeface="Nunito"/>
                <a:sym typeface="Nunito"/>
              </a:rPr>
              <a:t>An open-source integration framework.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Nunito"/>
                <a:ea typeface="Nunito"/>
                <a:cs typeface="Nunito"/>
                <a:sym typeface="Nunito"/>
              </a:rPr>
              <a:t>Simplifies the integration of various systems using routing and mediation rules.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300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9" name="Google Shape;3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575" y="4171200"/>
            <a:ext cx="2790853" cy="7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18;p18">
            <a:extLst>
              <a:ext uri="{FF2B5EF4-FFF2-40B4-BE49-F238E27FC236}">
                <a16:creationId xmlns:a16="http://schemas.microsoft.com/office/drawing/2014/main" id="{FC0437A3-6E46-5AC7-47E1-F1BD989C2FF7}"/>
              </a:ext>
            </a:extLst>
          </p:cNvPr>
          <p:cNvSpPr txBox="1"/>
          <p:nvPr/>
        </p:nvSpPr>
        <p:spPr>
          <a:xfrm>
            <a:off x="5407792" y="1684960"/>
            <a:ext cx="3736208" cy="248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latin typeface="Nunito"/>
                <a:ea typeface="Nunito"/>
                <a:cs typeface="Nunito"/>
                <a:sym typeface="Nunito"/>
              </a:rPr>
              <a:t>Why Apache Camel?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Simplifies Integration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Nunito"/>
                <a:ea typeface="Nunito"/>
                <a:cs typeface="Nunito"/>
                <a:sym typeface="Nunito"/>
              </a:rPr>
              <a:t> 	use ready-made solution instead of writing 	complex code.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Supports Many Protocols</a:t>
            </a:r>
          </a:p>
          <a:p>
            <a:pPr lvl="2"/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	</a:t>
            </a:r>
            <a:r>
              <a:rPr lang="en-US" sz="1100" dirty="0">
                <a:latin typeface="Nunito"/>
                <a:ea typeface="Nunito"/>
                <a:cs typeface="Nunito"/>
                <a:sym typeface="Nunito"/>
              </a:rPr>
              <a:t> HTTP, FTP, JMS (java msg service),, and 	 many others</a:t>
            </a:r>
            <a:endParaRPr lang="en-US" sz="1800" dirty="0">
              <a:latin typeface="Nunito"/>
              <a:ea typeface="Nunito"/>
              <a:cs typeface="Nunito"/>
              <a:sym typeface="Nunito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Easily Configurable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Google Shape;317;p18">
            <a:extLst>
              <a:ext uri="{FF2B5EF4-FFF2-40B4-BE49-F238E27FC236}">
                <a16:creationId xmlns:a16="http://schemas.microsoft.com/office/drawing/2014/main" id="{46DB47E6-B2BE-35AE-43AD-32053C8CA682}"/>
              </a:ext>
            </a:extLst>
          </p:cNvPr>
          <p:cNvSpPr txBox="1"/>
          <p:nvPr/>
        </p:nvSpPr>
        <p:spPr>
          <a:xfrm>
            <a:off x="82193" y="3886897"/>
            <a:ext cx="6622884" cy="90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Nunito"/>
                <a:ea typeface="Nunito"/>
                <a:cs typeface="Nunito"/>
                <a:sym typeface="Nunito"/>
              </a:rPr>
              <a:t>Use in Project:</a:t>
            </a:r>
            <a:endParaRPr sz="19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Nunito"/>
                <a:ea typeface="Nunito"/>
                <a:cs typeface="Nunito"/>
                <a:sym typeface="Nunito"/>
              </a:rPr>
              <a:t>Handle routing logic for inventory updates.</a:t>
            </a:r>
            <a:endParaRPr sz="19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Nunito"/>
                <a:ea typeface="Nunito"/>
                <a:cs typeface="Nunito"/>
                <a:sym typeface="Nunito"/>
              </a:rPr>
              <a:t>Ensure seamless monitoring on Product (selling)</a:t>
            </a:r>
            <a:endParaRPr lang="en-IN" sz="1900" dirty="0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21977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Apache Camel Architecture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359DB0-8BA2-A451-6A30-5AAF2F2F6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482" y="770562"/>
            <a:ext cx="7265610" cy="376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" name="Google Shape;3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14" y="4534871"/>
            <a:ext cx="2034291" cy="5776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27C3C0-7E4B-C495-CCDE-96517C6D55BA}"/>
              </a:ext>
            </a:extLst>
          </p:cNvPr>
          <p:cNvSpPr txBox="1"/>
          <p:nvPr/>
        </p:nvSpPr>
        <p:spPr>
          <a:xfrm>
            <a:off x="5157628" y="4613662"/>
            <a:ext cx="4078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DSL(Domain Specific Language)</a:t>
            </a:r>
          </a:p>
          <a:p>
            <a:r>
              <a:rPr lang="en-US" dirty="0"/>
              <a:t>Java, XML, Spring, </a:t>
            </a:r>
            <a:r>
              <a:rPr lang="en-US" dirty="0" err="1"/>
              <a:t>Yaml</a:t>
            </a:r>
            <a:r>
              <a:rPr lang="en-US" dirty="0"/>
              <a:t>, REST, Annotation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B4EBE-908C-AFC7-7851-A9A6206F660E}"/>
              </a:ext>
            </a:extLst>
          </p:cNvPr>
          <p:cNvSpPr txBox="1"/>
          <p:nvPr/>
        </p:nvSpPr>
        <p:spPr>
          <a:xfrm>
            <a:off x="2524876" y="4675306"/>
            <a:ext cx="250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hlinkClick r:id="rId5"/>
              </a:rPr>
              <a:t>File :: Apache Camel</a:t>
            </a:r>
            <a:endParaRPr lang="en-IN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D2A89-161C-E391-9207-9FDE8269E1B2}"/>
              </a:ext>
            </a:extLst>
          </p:cNvPr>
          <p:cNvSpPr txBox="1"/>
          <p:nvPr/>
        </p:nvSpPr>
        <p:spPr>
          <a:xfrm>
            <a:off x="0" y="2355273"/>
            <a:ext cx="29233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Routes : a route</a:t>
            </a:r>
          </a:p>
          <a:p>
            <a:endParaRPr lang="en-US" sz="1600" dirty="0"/>
          </a:p>
          <a:p>
            <a:r>
              <a:rPr lang="en-US" sz="1600" dirty="0"/>
              <a:t>Components : file, reading emails, accessing </a:t>
            </a:r>
            <a:r>
              <a:rPr lang="en-US" sz="1600" dirty="0" err="1"/>
              <a:t>db</a:t>
            </a:r>
            <a:r>
              <a:rPr lang="en-US" sz="1600" dirty="0"/>
              <a:t>, ….</a:t>
            </a:r>
          </a:p>
          <a:p>
            <a:endParaRPr lang="en-US" sz="1600" dirty="0"/>
          </a:p>
          <a:p>
            <a:r>
              <a:rPr lang="en-US" sz="1600" dirty="0"/>
              <a:t>Processors : Translator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79111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JavaScript and Ajax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452699" y="2972471"/>
            <a:ext cx="7966500" cy="11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Nunito"/>
                <a:ea typeface="Nunito"/>
                <a:cs typeface="Nunito"/>
                <a:sym typeface="Nunito"/>
              </a:rPr>
              <a:t>Use in Project:</a:t>
            </a:r>
            <a:endParaRPr sz="19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Nunito"/>
                <a:ea typeface="Nunito"/>
                <a:cs typeface="Nunito"/>
                <a:sym typeface="Nunito"/>
              </a:rPr>
              <a:t>Enhance user interaction.</a:t>
            </a:r>
            <a:endParaRPr sz="19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Nunito"/>
                <a:ea typeface="Nunito"/>
                <a:cs typeface="Nunito"/>
                <a:sym typeface="Nunito"/>
              </a:rPr>
              <a:t>Submit forms and update product data without refreshing the page.</a:t>
            </a:r>
            <a:endParaRPr sz="19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6" name="Google Shape;326;p19"/>
          <p:cNvSpPr txBox="1"/>
          <p:nvPr/>
        </p:nvSpPr>
        <p:spPr>
          <a:xfrm>
            <a:off x="533400" y="705064"/>
            <a:ext cx="8157900" cy="219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latin typeface="Nunito"/>
                <a:ea typeface="Nunito"/>
                <a:cs typeface="Nunito"/>
                <a:sym typeface="Nunito"/>
              </a:rPr>
              <a:t>JavaScript</a:t>
            </a:r>
            <a:r>
              <a:rPr lang="en" sz="2300" dirty="0">
                <a:latin typeface="Nunito"/>
                <a:ea typeface="Nunito"/>
                <a:cs typeface="Nunito"/>
                <a:sym typeface="Nunito"/>
              </a:rPr>
              <a:t>: A versatile, client-side scripting language.</a:t>
            </a:r>
            <a:endParaRPr sz="2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3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 dirty="0">
                <a:latin typeface="Nunito"/>
                <a:ea typeface="Nunito"/>
                <a:cs typeface="Nunito"/>
                <a:sym typeface="Nunito"/>
              </a:rPr>
              <a:t>AJAX</a:t>
            </a:r>
            <a:r>
              <a:rPr lang="en" sz="2300" dirty="0">
                <a:latin typeface="Nunito"/>
                <a:ea typeface="Nunito"/>
                <a:cs typeface="Nunito"/>
                <a:sym typeface="Nunito"/>
              </a:rPr>
              <a:t>: </a:t>
            </a:r>
            <a:r>
              <a:rPr lang="en" sz="2300" b="1" dirty="0"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sz="2300" dirty="0">
                <a:latin typeface="Nunito"/>
                <a:ea typeface="Nunito"/>
                <a:cs typeface="Nunito"/>
                <a:sym typeface="Nunito"/>
              </a:rPr>
              <a:t>synchronous </a:t>
            </a:r>
            <a:r>
              <a:rPr lang="en" sz="2300" b="1" dirty="0">
                <a:latin typeface="Nunito"/>
                <a:ea typeface="Nunito"/>
                <a:cs typeface="Nunito"/>
                <a:sym typeface="Nunito"/>
              </a:rPr>
              <a:t>J</a:t>
            </a:r>
            <a:r>
              <a:rPr lang="en" sz="2300" dirty="0">
                <a:latin typeface="Nunito"/>
                <a:ea typeface="Nunito"/>
                <a:cs typeface="Nunito"/>
                <a:sym typeface="Nunito"/>
              </a:rPr>
              <a:t>avaScript </a:t>
            </a:r>
            <a:r>
              <a:rPr lang="en" sz="2300" b="1" dirty="0"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sz="2300" dirty="0">
                <a:latin typeface="Nunito"/>
                <a:ea typeface="Nunito"/>
                <a:cs typeface="Nunito"/>
                <a:sym typeface="Nunito"/>
              </a:rPr>
              <a:t>nd </a:t>
            </a:r>
            <a:r>
              <a:rPr lang="en" sz="2300" b="1" dirty="0"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" sz="2300" dirty="0">
                <a:latin typeface="Nunito"/>
                <a:ea typeface="Nunito"/>
                <a:cs typeface="Nunito"/>
                <a:sym typeface="Nunito"/>
              </a:rPr>
              <a:t>ML, allows updating web pages without reloading.</a:t>
            </a:r>
            <a:r>
              <a:rPr lang="en-US" sz="2300" dirty="0">
                <a:latin typeface="Nunito"/>
                <a:ea typeface="Nunito"/>
                <a:cs typeface="Nunito"/>
                <a:sym typeface="Nunito"/>
              </a:rPr>
              <a:t> It is used to communicate with the server without refreshing the web page and thus increasing the user experience and better performance.</a:t>
            </a:r>
            <a:endParaRPr lang="en" sz="2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7" name="Google Shape;3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150" y="3932502"/>
            <a:ext cx="1904151" cy="91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4650" y="3932500"/>
            <a:ext cx="974100" cy="9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>
            <a:spLocks noGrp="1"/>
          </p:cNvSpPr>
          <p:nvPr>
            <p:ph type="title"/>
          </p:nvPr>
        </p:nvSpPr>
        <p:spPr>
          <a:xfrm>
            <a:off x="0" y="24830"/>
            <a:ext cx="9144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Aspect-Oriented Programming (AOP)</a:t>
            </a:r>
            <a:endParaRPr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334" name="Google Shape;334;p20"/>
          <p:cNvSpPr txBox="1"/>
          <p:nvPr/>
        </p:nvSpPr>
        <p:spPr>
          <a:xfrm>
            <a:off x="131852" y="649499"/>
            <a:ext cx="8837488" cy="74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It is a programming approach that helps separate different parts of a program to make it easier to manage and understand.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Google Shape;334;p20">
            <a:extLst>
              <a:ext uri="{FF2B5EF4-FFF2-40B4-BE49-F238E27FC236}">
                <a16:creationId xmlns:a16="http://schemas.microsoft.com/office/drawing/2014/main" id="{DF3C9CCC-3585-DBBA-8990-1BF428CD73EE}"/>
              </a:ext>
            </a:extLst>
          </p:cNvPr>
          <p:cNvSpPr txBox="1"/>
          <p:nvPr/>
        </p:nvSpPr>
        <p:spPr>
          <a:xfrm>
            <a:off x="131852" y="1444570"/>
            <a:ext cx="8837488" cy="1411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In many application, there are common tasks like logging, security checks, or transaction management that are needed in multiple places. These tasks are called cross-cutting concerns because they "</a:t>
            </a: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cut across</a:t>
            </a: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" many parts of the application.</a:t>
            </a:r>
            <a:endParaRPr sz="2000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Google Shape;337;p20">
            <a:extLst>
              <a:ext uri="{FF2B5EF4-FFF2-40B4-BE49-F238E27FC236}">
                <a16:creationId xmlns:a16="http://schemas.microsoft.com/office/drawing/2014/main" id="{674C4C2B-7FA7-2EE6-D6A8-DBDA84DA0BA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911" y="2571750"/>
            <a:ext cx="2714089" cy="23413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6926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6E108F-D0DB-051D-799B-5A34C424A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1034312"/>
            <a:ext cx="8705850" cy="2714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DC7880-5C52-6E87-AFC9-FC9D43ABEE81}"/>
              </a:ext>
            </a:extLst>
          </p:cNvPr>
          <p:cNvSpPr txBox="1"/>
          <p:nvPr/>
        </p:nvSpPr>
        <p:spPr>
          <a:xfrm>
            <a:off x="8142143" y="4623327"/>
            <a:ext cx="1565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507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>
            <a:spLocks noGrp="1"/>
          </p:cNvSpPr>
          <p:nvPr>
            <p:ph type="title"/>
          </p:nvPr>
        </p:nvSpPr>
        <p:spPr>
          <a:xfrm>
            <a:off x="0" y="24830"/>
            <a:ext cx="9144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Aspect-Oriented Programming (AOP)</a:t>
            </a:r>
            <a:endParaRPr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1F4BA8-C65F-5E3B-1BD3-A5FAB54DE58E}"/>
              </a:ext>
            </a:extLst>
          </p:cNvPr>
          <p:cNvSpPr txBox="1"/>
          <p:nvPr/>
        </p:nvSpPr>
        <p:spPr>
          <a:xfrm>
            <a:off x="1382729" y="2841035"/>
            <a:ext cx="6378541" cy="22159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What</a:t>
            </a:r>
            <a:r>
              <a:rPr lang="en-US" dirty="0"/>
              <a:t> : </a:t>
            </a:r>
            <a:r>
              <a:rPr lang="en-US" b="1" dirty="0"/>
              <a:t>Aspect</a:t>
            </a:r>
          </a:p>
          <a:p>
            <a:r>
              <a:rPr lang="en-US" dirty="0"/>
              <a:t>	</a:t>
            </a:r>
            <a:r>
              <a:rPr lang="en-US" b="1" dirty="0"/>
              <a:t>What</a:t>
            </a:r>
            <a:r>
              <a:rPr lang="en-US" dirty="0"/>
              <a:t> code or logic we want spring to execute when we call a	specific method. This is called as Aspect.</a:t>
            </a:r>
          </a:p>
          <a:p>
            <a:r>
              <a:rPr lang="en-US" sz="1800" dirty="0"/>
              <a:t>When</a:t>
            </a:r>
            <a:r>
              <a:rPr lang="en-US" dirty="0"/>
              <a:t> : </a:t>
            </a:r>
            <a:r>
              <a:rPr lang="en-US" b="1" dirty="0"/>
              <a:t>Advice</a:t>
            </a:r>
          </a:p>
          <a:p>
            <a:r>
              <a:rPr lang="en-US" dirty="0"/>
              <a:t>	</a:t>
            </a:r>
            <a:r>
              <a:rPr lang="en-US" b="1" dirty="0"/>
              <a:t>When</a:t>
            </a:r>
            <a:r>
              <a:rPr lang="en-US" dirty="0"/>
              <a:t> spring need to execute the given Aspect. For an example is 	it before or after the method call. This is called Advice.</a:t>
            </a:r>
          </a:p>
          <a:p>
            <a:r>
              <a:rPr lang="en-US" sz="1800" dirty="0"/>
              <a:t>Which</a:t>
            </a:r>
            <a:r>
              <a:rPr lang="en-US" dirty="0"/>
              <a:t> : </a:t>
            </a:r>
            <a:r>
              <a:rPr lang="en-US" b="1" dirty="0"/>
              <a:t>Pointcut</a:t>
            </a:r>
          </a:p>
          <a:p>
            <a:r>
              <a:rPr lang="en-US" dirty="0"/>
              <a:t>	</a:t>
            </a:r>
            <a:r>
              <a:rPr lang="en-US" b="1" dirty="0"/>
              <a:t>Which</a:t>
            </a:r>
            <a:r>
              <a:rPr lang="en-US" dirty="0"/>
              <a:t> method inside App that framework need to intercept 	and execute the given Aspect. This is called as a Pointcut.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73B09-40C8-F4F7-34D1-0B8AE2382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729" y="706886"/>
            <a:ext cx="6378541" cy="210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83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>
            <a:spLocks noGrp="1"/>
          </p:cNvSpPr>
          <p:nvPr>
            <p:ph type="title"/>
          </p:nvPr>
        </p:nvSpPr>
        <p:spPr>
          <a:xfrm>
            <a:off x="3268800" y="22514"/>
            <a:ext cx="26064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Spring JDBC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36" name="Google Shape;336;p20"/>
          <p:cNvSpPr txBox="1"/>
          <p:nvPr/>
        </p:nvSpPr>
        <p:spPr>
          <a:xfrm>
            <a:off x="156450" y="766214"/>
            <a:ext cx="8831100" cy="1145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latin typeface="Nunito"/>
                <a:ea typeface="Nunito"/>
                <a:cs typeface="Nunito"/>
                <a:sym typeface="Nunito"/>
              </a:rPr>
              <a:t>A Spring module that simplifies JDBC operations.</a:t>
            </a:r>
            <a:endParaRPr sz="2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latin typeface="Nunito"/>
                <a:ea typeface="Nunito"/>
                <a:cs typeface="Nunito"/>
                <a:sym typeface="Nunito"/>
              </a:rPr>
              <a:t>Provides a template for managing database connections and queries.</a:t>
            </a:r>
            <a:endParaRPr sz="23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6D13A-706E-3CC3-5138-9537A8B83391}"/>
              </a:ext>
            </a:extLst>
          </p:cNvPr>
          <p:cNvSpPr txBox="1"/>
          <p:nvPr/>
        </p:nvSpPr>
        <p:spPr>
          <a:xfrm>
            <a:off x="179339" y="2484168"/>
            <a:ext cx="8831099" cy="26468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highlight>
                  <a:srgbClr val="C0C0C0"/>
                </a:highlight>
              </a:rPr>
              <a:t>Normal Java JDBC Code / Steps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Load Oracle JDBC Driver: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Class.forName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("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oracle.jdbc.driver.OracleDriver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");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Establish Connection: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DriverManager.getConnection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jdbcUrl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, username, password);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Create and Execute SQL Query: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Process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ResultSet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Close Resources: </a:t>
            </a:r>
          </a:p>
          <a:p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 need to write a lot of codes.</a:t>
            </a:r>
            <a:endParaRPr lang="en-US" sz="2000" b="0" dirty="0">
              <a:effectLst/>
              <a:highlight>
                <a:srgbClr val="FFFFFF"/>
              </a:highlight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ConnectionOpen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-&gt;  statement  -&gt;  execute -&gt;  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connectionClose</a:t>
            </a:r>
            <a:endParaRPr lang="en-US" sz="2000" b="0" dirty="0">
              <a:effectLst/>
              <a:highlight>
                <a:srgbClr val="FFFFFF"/>
              </a:highlight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Exception Handling Problem: checked Exception :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SQLException</a:t>
            </a:r>
            <a:endParaRPr lang="en-US" sz="2000" b="0" dirty="0">
              <a:effectLst/>
              <a:highlight>
                <a:srgbClr val="FFFFFF"/>
              </a:highlight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Repeating all these codes from one to another database logic is a time consuming task.</a:t>
            </a:r>
            <a:endParaRPr lang="en-US" sz="2000" b="0" dirty="0">
              <a:effectLst/>
              <a:highlight>
                <a:srgbClr val="FFFFFF"/>
              </a:highlight>
            </a:endParaRPr>
          </a:p>
        </p:txBody>
      </p:sp>
      <p:sp>
        <p:nvSpPr>
          <p:cNvPr id="2" name="Google Shape;335;p20">
            <a:extLst>
              <a:ext uri="{FF2B5EF4-FFF2-40B4-BE49-F238E27FC236}">
                <a16:creationId xmlns:a16="http://schemas.microsoft.com/office/drawing/2014/main" id="{0A697C05-D947-AFB2-BB7B-6AD5401D2F99}"/>
              </a:ext>
            </a:extLst>
          </p:cNvPr>
          <p:cNvSpPr txBox="1">
            <a:spLocks/>
          </p:cNvSpPr>
          <p:nvPr/>
        </p:nvSpPr>
        <p:spPr>
          <a:xfrm>
            <a:off x="179338" y="1911926"/>
            <a:ext cx="8539360" cy="57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IN" sz="2400" dirty="0">
                <a:solidFill>
                  <a:srgbClr val="000000"/>
                </a:solidFill>
              </a:rPr>
              <a:t>JDBC : Java Database Connectivity  </a:t>
            </a:r>
            <a:r>
              <a:rPr lang="en-IN" sz="2400" dirty="0">
                <a:solidFill>
                  <a:srgbClr val="000000"/>
                </a:solidFill>
                <a:highlight>
                  <a:srgbClr val="FFFF00"/>
                </a:highlight>
              </a:rPr>
              <a:t>Normal Java </a:t>
            </a:r>
            <a:r>
              <a:rPr lang="en-IN" sz="2400" dirty="0" err="1">
                <a:solidFill>
                  <a:srgbClr val="000000"/>
                </a:solidFill>
                <a:highlight>
                  <a:srgbClr val="FFFF00"/>
                </a:highlight>
              </a:rPr>
              <a:t>Jdbc</a:t>
            </a:r>
            <a:endParaRPr lang="en-IN" sz="2400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36804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"/>
          <p:cNvSpPr txBox="1">
            <a:spLocks noGrp="1"/>
          </p:cNvSpPr>
          <p:nvPr>
            <p:ph type="title"/>
          </p:nvPr>
        </p:nvSpPr>
        <p:spPr>
          <a:xfrm>
            <a:off x="3268800" y="22514"/>
            <a:ext cx="26064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Spring JDBC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6D13A-706E-3CC3-5138-9537A8B83391}"/>
              </a:ext>
            </a:extLst>
          </p:cNvPr>
          <p:cNvSpPr txBox="1"/>
          <p:nvPr/>
        </p:nvSpPr>
        <p:spPr>
          <a:xfrm>
            <a:off x="132789" y="766214"/>
            <a:ext cx="88310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1: Maven Dependencies: Include Spring Boot JDBC starter and Oracle JDBC driver.</a:t>
            </a:r>
          </a:p>
          <a:p>
            <a:pPr algn="ctr"/>
            <a:r>
              <a:rPr lang="en-IN" sz="2000" dirty="0" err="1"/>
              <a:t>org.springframework.boot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IN" sz="2000" dirty="0" err="1"/>
              <a:t>com.oracle.database.jdbc</a:t>
            </a:r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9595DF-7133-8BCB-35BB-C1569ACA460D}"/>
              </a:ext>
            </a:extLst>
          </p:cNvPr>
          <p:cNvSpPr txBox="1"/>
          <p:nvPr/>
        </p:nvSpPr>
        <p:spPr>
          <a:xfrm>
            <a:off x="7269307" y="4595618"/>
            <a:ext cx="1565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</a:t>
            </a:r>
          </a:p>
          <a:p>
            <a:r>
              <a:rPr lang="en-US" dirty="0"/>
              <a:t>Google docs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30034-9269-819C-17A4-778E03B5B222}"/>
              </a:ext>
            </a:extLst>
          </p:cNvPr>
          <p:cNvSpPr txBox="1"/>
          <p:nvPr/>
        </p:nvSpPr>
        <p:spPr>
          <a:xfrm>
            <a:off x="156450" y="2161428"/>
            <a:ext cx="88310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2: Application Properties: Configure the database connection details.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IN" sz="2400" dirty="0"/>
              <a:t>spring.datasource.url=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spring.datasource.username</a:t>
            </a:r>
            <a:r>
              <a:rPr lang="en-IN" sz="2400" dirty="0"/>
              <a:t>=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spring.datasource.password</a:t>
            </a:r>
            <a:r>
              <a:rPr lang="en-IN" sz="2400" dirty="0"/>
              <a:t>=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spring.datasource.driver</a:t>
            </a:r>
            <a:r>
              <a:rPr lang="en-IN" sz="2400" dirty="0"/>
              <a:t>-class-name=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1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1782189" y="89370"/>
            <a:ext cx="5579621" cy="610334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dirty="0">
                <a:solidFill>
                  <a:srgbClr val="000000"/>
                </a:solidFill>
              </a:rPr>
              <a:t>Presentation Outline</a:t>
            </a:r>
            <a:endParaRPr sz="4200" dirty="0">
              <a:solidFill>
                <a:srgbClr val="000000"/>
              </a:solidFill>
            </a:endParaRP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3077" y="1937718"/>
            <a:ext cx="7150142" cy="3975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Roboto Serif"/>
                <a:ea typeface="Roboto Serif"/>
                <a:cs typeface="Roboto Serif"/>
                <a:sym typeface="Roboto Serif"/>
              </a:rPr>
              <a:t>Spring Boot, Thymeleaf, Oracle DB, Apache Camel, JavaScript and Ajax, AOP, Spring Jdbc</a:t>
            </a:r>
            <a:endParaRPr sz="1100" dirty="0">
              <a:solidFill>
                <a:srgbClr val="434343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6816675" y="4456933"/>
            <a:ext cx="21225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latin typeface="Nunito"/>
                <a:ea typeface="Nunito"/>
                <a:cs typeface="Nunito"/>
                <a:sym typeface="Nunito"/>
              </a:rPr>
              <a:t>Presented by: Ravi Priy</a:t>
            </a:r>
            <a:endParaRPr sz="13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789155-4F36-8B45-7A3F-4CFD2D313D74}"/>
              </a:ext>
            </a:extLst>
          </p:cNvPr>
          <p:cNvSpPr txBox="1"/>
          <p:nvPr/>
        </p:nvSpPr>
        <p:spPr>
          <a:xfrm>
            <a:off x="224478" y="1074633"/>
            <a:ext cx="250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482E9A-A396-77A9-B9A8-B41EA176B03A}"/>
              </a:ext>
            </a:extLst>
          </p:cNvPr>
          <p:cNvSpPr txBox="1"/>
          <p:nvPr/>
        </p:nvSpPr>
        <p:spPr>
          <a:xfrm>
            <a:off x="185486" y="1492850"/>
            <a:ext cx="3386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Stacks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3E9DB-86A8-CCB5-973F-0E4FFD69E19B}"/>
              </a:ext>
            </a:extLst>
          </p:cNvPr>
          <p:cNvSpPr txBox="1"/>
          <p:nvPr/>
        </p:nvSpPr>
        <p:spPr>
          <a:xfrm>
            <a:off x="278537" y="2219754"/>
            <a:ext cx="2992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C4413-2576-E57D-FE29-6379188FA9EA}"/>
              </a:ext>
            </a:extLst>
          </p:cNvPr>
          <p:cNvSpPr txBox="1"/>
          <p:nvPr/>
        </p:nvSpPr>
        <p:spPr>
          <a:xfrm>
            <a:off x="249282" y="2646053"/>
            <a:ext cx="408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Flowchart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345554-819F-3BDD-70E6-27E8AAE96E1E}"/>
              </a:ext>
            </a:extLst>
          </p:cNvPr>
          <p:cNvSpPr txBox="1"/>
          <p:nvPr/>
        </p:nvSpPr>
        <p:spPr>
          <a:xfrm>
            <a:off x="249282" y="3111628"/>
            <a:ext cx="250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 Schema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7ED25-B2C8-2175-3EDB-1226F48610B7}"/>
              </a:ext>
            </a:extLst>
          </p:cNvPr>
          <p:cNvSpPr txBox="1"/>
          <p:nvPr/>
        </p:nvSpPr>
        <p:spPr>
          <a:xfrm>
            <a:off x="242193" y="3519202"/>
            <a:ext cx="2992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Functionality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AC492-396E-7077-1C03-BE4E52DA9072}"/>
              </a:ext>
            </a:extLst>
          </p:cNvPr>
          <p:cNvSpPr txBox="1"/>
          <p:nvPr/>
        </p:nvSpPr>
        <p:spPr>
          <a:xfrm>
            <a:off x="252821" y="3933881"/>
            <a:ext cx="250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Demo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B6CDFC-949C-F9B9-461A-DC109A4C8771}"/>
              </a:ext>
            </a:extLst>
          </p:cNvPr>
          <p:cNvSpPr txBox="1"/>
          <p:nvPr/>
        </p:nvSpPr>
        <p:spPr>
          <a:xfrm>
            <a:off x="288258" y="4330838"/>
            <a:ext cx="250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Q/A ? 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74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>
            <a:spLocks noGrp="1"/>
          </p:cNvSpPr>
          <p:nvPr>
            <p:ph type="title"/>
          </p:nvPr>
        </p:nvSpPr>
        <p:spPr>
          <a:xfrm>
            <a:off x="457200" y="273575"/>
            <a:ext cx="8220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Project Overview</a:t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1059119" y="906331"/>
            <a:ext cx="21" cy="15632"/>
          </a:xfrm>
          <a:custGeom>
            <a:avLst/>
            <a:gdLst/>
            <a:ahLst/>
            <a:cxnLst/>
            <a:rect l="l" t="t" r="r" b="b"/>
            <a:pathLst>
              <a:path w="1" h="751" fill="none" extrusionOk="0">
                <a:moveTo>
                  <a:pt x="1" y="751"/>
                </a:moveTo>
                <a:lnTo>
                  <a:pt x="1" y="1"/>
                </a:lnTo>
              </a:path>
            </a:pathLst>
          </a:custGeom>
          <a:noFill/>
          <a:ln w="11300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4387984" y="4177581"/>
            <a:ext cx="15382" cy="21"/>
          </a:xfrm>
          <a:custGeom>
            <a:avLst/>
            <a:gdLst/>
            <a:ahLst/>
            <a:cxnLst/>
            <a:rect l="l" t="t" r="r" b="b"/>
            <a:pathLst>
              <a:path w="739" h="1" fill="none" extrusionOk="0">
                <a:moveTo>
                  <a:pt x="0" y="0"/>
                </a:moveTo>
                <a:lnTo>
                  <a:pt x="738" y="0"/>
                </a:lnTo>
              </a:path>
            </a:pathLst>
          </a:custGeom>
          <a:noFill/>
          <a:ln w="11300" cap="flat" cmpd="sng">
            <a:solidFill>
              <a:srgbClr val="000000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 flipH="1">
            <a:off x="4713900" y="1046525"/>
            <a:ext cx="3964200" cy="6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 flipH="1">
            <a:off x="4713900" y="1751375"/>
            <a:ext cx="3964200" cy="6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7" name="Google Shape;347;p21"/>
          <p:cNvGrpSpPr/>
          <p:nvPr/>
        </p:nvGrpSpPr>
        <p:grpSpPr>
          <a:xfrm>
            <a:off x="4803474" y="1769975"/>
            <a:ext cx="3777600" cy="566400"/>
            <a:chOff x="563899" y="1386825"/>
            <a:chExt cx="3777600" cy="566400"/>
          </a:xfrm>
        </p:grpSpPr>
        <p:sp>
          <p:nvSpPr>
            <p:cNvPr id="348" name="Google Shape;348;p21"/>
            <p:cNvSpPr txBox="1"/>
            <p:nvPr/>
          </p:nvSpPr>
          <p:spPr>
            <a:xfrm flipH="1">
              <a:off x="2359556" y="1386825"/>
              <a:ext cx="1709400" cy="56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9" name="Google Shape;349;p21"/>
            <p:cNvSpPr txBox="1"/>
            <p:nvPr/>
          </p:nvSpPr>
          <p:spPr>
            <a:xfrm flipH="1">
              <a:off x="563899" y="1386825"/>
              <a:ext cx="3777600" cy="56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Sell Product</a:t>
              </a:r>
              <a:endParaRPr sz="27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50" name="Google Shape;350;p21"/>
          <p:cNvGrpSpPr/>
          <p:nvPr/>
        </p:nvGrpSpPr>
        <p:grpSpPr>
          <a:xfrm>
            <a:off x="4803449" y="1065125"/>
            <a:ext cx="3777600" cy="566400"/>
            <a:chOff x="563874" y="1386825"/>
            <a:chExt cx="3777600" cy="566400"/>
          </a:xfrm>
        </p:grpSpPr>
        <p:sp>
          <p:nvSpPr>
            <p:cNvPr id="351" name="Google Shape;351;p21"/>
            <p:cNvSpPr txBox="1"/>
            <p:nvPr/>
          </p:nvSpPr>
          <p:spPr>
            <a:xfrm flipH="1">
              <a:off x="2359556" y="1386825"/>
              <a:ext cx="1709400" cy="56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 flipH="1">
              <a:off x="563874" y="1386825"/>
              <a:ext cx="3777600" cy="56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Add Product</a:t>
              </a:r>
              <a:endParaRPr sz="27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53" name="Google Shape;353;p21"/>
          <p:cNvSpPr/>
          <p:nvPr/>
        </p:nvSpPr>
        <p:spPr>
          <a:xfrm flipH="1">
            <a:off x="4713900" y="2456225"/>
            <a:ext cx="3964200" cy="6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1"/>
          <p:cNvSpPr txBox="1"/>
          <p:nvPr/>
        </p:nvSpPr>
        <p:spPr>
          <a:xfrm flipH="1">
            <a:off x="4848163" y="2465525"/>
            <a:ext cx="3656700" cy="5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Product List</a:t>
            </a:r>
            <a:endParaRPr sz="27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55" name="Google Shape;355;p21"/>
          <p:cNvSpPr/>
          <p:nvPr/>
        </p:nvSpPr>
        <p:spPr>
          <a:xfrm flipH="1">
            <a:off x="4713900" y="3161075"/>
            <a:ext cx="3964200" cy="6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21"/>
          <p:cNvGrpSpPr/>
          <p:nvPr/>
        </p:nvGrpSpPr>
        <p:grpSpPr>
          <a:xfrm>
            <a:off x="4803625" y="3179675"/>
            <a:ext cx="3504906" cy="566400"/>
            <a:chOff x="564050" y="1386825"/>
            <a:chExt cx="3504906" cy="566400"/>
          </a:xfrm>
        </p:grpSpPr>
        <p:sp>
          <p:nvSpPr>
            <p:cNvPr id="357" name="Google Shape;357;p21"/>
            <p:cNvSpPr txBox="1"/>
            <p:nvPr/>
          </p:nvSpPr>
          <p:spPr>
            <a:xfrm flipH="1">
              <a:off x="2359556" y="1386825"/>
              <a:ext cx="1709400" cy="56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8" name="Google Shape;358;p21"/>
            <p:cNvSpPr txBox="1"/>
            <p:nvPr/>
          </p:nvSpPr>
          <p:spPr>
            <a:xfrm flipH="1">
              <a:off x="564050" y="1386825"/>
              <a:ext cx="3504900" cy="56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Total Inventory Cost</a:t>
              </a:r>
              <a:endParaRPr sz="27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59" name="Google Shape;359;p21"/>
          <p:cNvSpPr/>
          <p:nvPr/>
        </p:nvSpPr>
        <p:spPr>
          <a:xfrm flipH="1">
            <a:off x="4713900" y="3865925"/>
            <a:ext cx="3964200" cy="603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0" name="Google Shape;360;p21"/>
          <p:cNvGrpSpPr/>
          <p:nvPr/>
        </p:nvGrpSpPr>
        <p:grpSpPr>
          <a:xfrm>
            <a:off x="4803350" y="3884525"/>
            <a:ext cx="3585300" cy="566400"/>
            <a:chOff x="563775" y="1386825"/>
            <a:chExt cx="3585300" cy="566400"/>
          </a:xfrm>
        </p:grpSpPr>
        <p:sp>
          <p:nvSpPr>
            <p:cNvPr id="361" name="Google Shape;361;p21"/>
            <p:cNvSpPr txBox="1"/>
            <p:nvPr/>
          </p:nvSpPr>
          <p:spPr>
            <a:xfrm flipH="1">
              <a:off x="2359556" y="1386825"/>
              <a:ext cx="1709400" cy="56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2" name="Google Shape;362;p21"/>
            <p:cNvSpPr txBox="1"/>
            <p:nvPr/>
          </p:nvSpPr>
          <p:spPr>
            <a:xfrm flipH="1">
              <a:off x="563775" y="1386825"/>
              <a:ext cx="3585300" cy="56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Apache Camel Integration</a:t>
              </a:r>
              <a:endParaRPr sz="27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363" name="Google Shape;363;p21"/>
          <p:cNvCxnSpPr>
            <a:stCxn id="345" idx="3"/>
          </p:cNvCxnSpPr>
          <p:nvPr/>
        </p:nvCxnSpPr>
        <p:spPr>
          <a:xfrm rot="10800000">
            <a:off x="1447800" y="1348325"/>
            <a:ext cx="3266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21"/>
          <p:cNvSpPr/>
          <p:nvPr/>
        </p:nvSpPr>
        <p:spPr>
          <a:xfrm>
            <a:off x="721435" y="954668"/>
            <a:ext cx="786600" cy="78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365" name="Google Shape;365;p21"/>
          <p:cNvCxnSpPr>
            <a:stCxn id="346" idx="3"/>
          </p:cNvCxnSpPr>
          <p:nvPr/>
        </p:nvCxnSpPr>
        <p:spPr>
          <a:xfrm rot="10800000">
            <a:off x="1924200" y="2053175"/>
            <a:ext cx="2789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" name="Google Shape;366;p21"/>
          <p:cNvSpPr/>
          <p:nvPr/>
        </p:nvSpPr>
        <p:spPr>
          <a:xfrm>
            <a:off x="1454317" y="1659330"/>
            <a:ext cx="786600" cy="78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367" name="Google Shape;367;p21"/>
          <p:cNvCxnSpPr/>
          <p:nvPr/>
        </p:nvCxnSpPr>
        <p:spPr>
          <a:xfrm rot="10800000">
            <a:off x="2457600" y="2758025"/>
            <a:ext cx="2256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8" name="Google Shape;368;p21"/>
          <p:cNvSpPr/>
          <p:nvPr/>
        </p:nvSpPr>
        <p:spPr>
          <a:xfrm>
            <a:off x="2187198" y="2363993"/>
            <a:ext cx="786600" cy="7866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69" name="Google Shape;369;p21"/>
          <p:cNvSpPr/>
          <p:nvPr/>
        </p:nvSpPr>
        <p:spPr>
          <a:xfrm>
            <a:off x="2920079" y="3068655"/>
            <a:ext cx="786600" cy="7866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370" name="Google Shape;370;p21"/>
          <p:cNvCxnSpPr>
            <a:endCxn id="369" idx="6"/>
          </p:cNvCxnSpPr>
          <p:nvPr/>
        </p:nvCxnSpPr>
        <p:spPr>
          <a:xfrm rot="10800000">
            <a:off x="3706679" y="3461955"/>
            <a:ext cx="1007100" cy="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1" name="Google Shape;371;p21"/>
          <p:cNvSpPr/>
          <p:nvPr/>
        </p:nvSpPr>
        <p:spPr>
          <a:xfrm>
            <a:off x="3652960" y="3773318"/>
            <a:ext cx="786600" cy="7866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</a:t>
            </a:r>
            <a:endParaRPr sz="24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372" name="Google Shape;372;p21"/>
          <p:cNvCxnSpPr>
            <a:stCxn id="364" idx="4"/>
            <a:endCxn id="373" idx="7"/>
          </p:cNvCxnSpPr>
          <p:nvPr/>
        </p:nvCxnSpPr>
        <p:spPr>
          <a:xfrm flipH="1">
            <a:off x="1114135" y="1741268"/>
            <a:ext cx="600" cy="2429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21"/>
          <p:cNvCxnSpPr>
            <a:stCxn id="371" idx="2"/>
            <a:endCxn id="373" idx="7"/>
          </p:cNvCxnSpPr>
          <p:nvPr/>
        </p:nvCxnSpPr>
        <p:spPr>
          <a:xfrm flipH="1">
            <a:off x="1114060" y="4166618"/>
            <a:ext cx="2538900" cy="3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21"/>
          <p:cNvCxnSpPr>
            <a:stCxn id="366" idx="4"/>
            <a:endCxn id="373" idx="7"/>
          </p:cNvCxnSpPr>
          <p:nvPr/>
        </p:nvCxnSpPr>
        <p:spPr>
          <a:xfrm flipH="1">
            <a:off x="1114117" y="2445930"/>
            <a:ext cx="733500" cy="1724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21"/>
          <p:cNvCxnSpPr>
            <a:stCxn id="368" idx="3"/>
            <a:endCxn id="373" idx="7"/>
          </p:cNvCxnSpPr>
          <p:nvPr/>
        </p:nvCxnSpPr>
        <p:spPr>
          <a:xfrm flipH="1">
            <a:off x="1114093" y="3035398"/>
            <a:ext cx="1188300" cy="1135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21"/>
          <p:cNvCxnSpPr>
            <a:stCxn id="369" idx="2"/>
            <a:endCxn id="373" idx="7"/>
          </p:cNvCxnSpPr>
          <p:nvPr/>
        </p:nvCxnSpPr>
        <p:spPr>
          <a:xfrm flipH="1">
            <a:off x="1114079" y="3461955"/>
            <a:ext cx="1806000" cy="70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21"/>
          <p:cNvCxnSpPr>
            <a:stCxn id="359" idx="3"/>
            <a:endCxn id="371" idx="6"/>
          </p:cNvCxnSpPr>
          <p:nvPr/>
        </p:nvCxnSpPr>
        <p:spPr>
          <a:xfrm rot="10800000">
            <a:off x="4439700" y="4166525"/>
            <a:ext cx="274200" cy="1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3" name="Google Shape;373;p21"/>
          <p:cNvSpPr/>
          <p:nvPr/>
        </p:nvSpPr>
        <p:spPr>
          <a:xfrm>
            <a:off x="1088025" y="4166013"/>
            <a:ext cx="30600" cy="30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21"/>
          <p:cNvGrpSpPr/>
          <p:nvPr/>
        </p:nvGrpSpPr>
        <p:grpSpPr>
          <a:xfrm>
            <a:off x="159626" y="3373263"/>
            <a:ext cx="1751749" cy="1620688"/>
            <a:chOff x="288825" y="3373263"/>
            <a:chExt cx="1622550" cy="1620688"/>
          </a:xfrm>
        </p:grpSpPr>
        <p:sp>
          <p:nvSpPr>
            <p:cNvPr id="380" name="Google Shape;380;p21"/>
            <p:cNvSpPr/>
            <p:nvPr/>
          </p:nvSpPr>
          <p:spPr>
            <a:xfrm>
              <a:off x="295275" y="3373263"/>
              <a:ext cx="1616100" cy="1616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288825" y="3377850"/>
              <a:ext cx="1616100" cy="1616100"/>
            </a:xfrm>
            <a:prstGeom prst="ellipse">
              <a:avLst/>
            </a:prstGeom>
            <a:gradFill>
              <a:gsLst>
                <a:gs pos="0">
                  <a:srgbClr val="000000">
                    <a:alpha val="11372"/>
                  </a:srgbClr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Features</a:t>
              </a:r>
              <a:endParaRPr sz="23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/>
          <p:nvPr/>
        </p:nvSpPr>
        <p:spPr>
          <a:xfrm>
            <a:off x="4681750" y="549750"/>
            <a:ext cx="4386000" cy="44943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7" name="Google Shape;387;p22"/>
          <p:cNvSpPr txBox="1">
            <a:spLocks noGrp="1"/>
          </p:cNvSpPr>
          <p:nvPr>
            <p:ph type="title"/>
          </p:nvPr>
        </p:nvSpPr>
        <p:spPr>
          <a:xfrm>
            <a:off x="2006700" y="0"/>
            <a:ext cx="5130600" cy="4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Application Flowchart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8" name="Google Shape;388;p22"/>
          <p:cNvSpPr txBox="1"/>
          <p:nvPr/>
        </p:nvSpPr>
        <p:spPr>
          <a:xfrm>
            <a:off x="750" y="547198"/>
            <a:ext cx="4554000" cy="45405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750" y="656425"/>
            <a:ext cx="897858" cy="39614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Start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1219325" y="656425"/>
            <a:ext cx="2014525" cy="485900"/>
          </a:xfrm>
          <a:prstGeom prst="flowChartInputOutpu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Enter Product Details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1498925" y="1630338"/>
            <a:ext cx="1455325" cy="1057325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If Product Exists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3462450" y="1777450"/>
            <a:ext cx="1026125" cy="7437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Add New Product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1617675" y="3082725"/>
            <a:ext cx="1274375" cy="7437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Update Quantity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3462450" y="3003875"/>
            <a:ext cx="1026125" cy="743700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Save To Db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1931773" y="4422052"/>
            <a:ext cx="897858" cy="39614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Nunito"/>
                <a:ea typeface="Nunito"/>
                <a:cs typeface="Nunito"/>
                <a:sym typeface="Nunito"/>
              </a:rPr>
              <a:t>End</a:t>
            </a:r>
            <a:endParaRPr sz="1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7" name="Google Shape;397;p22"/>
          <p:cNvSpPr/>
          <p:nvPr/>
        </p:nvSpPr>
        <p:spPr>
          <a:xfrm>
            <a:off x="938625" y="796775"/>
            <a:ext cx="422100" cy="15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2996025" y="2092175"/>
            <a:ext cx="422100" cy="15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2996025" y="3311375"/>
            <a:ext cx="422100" cy="15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22"/>
          <p:cNvSpPr/>
          <p:nvPr/>
        </p:nvSpPr>
        <p:spPr>
          <a:xfrm>
            <a:off x="3892113" y="3787700"/>
            <a:ext cx="166800" cy="517172"/>
          </a:xfrm>
          <a:prstGeom prst="downArrow">
            <a:avLst>
              <a:gd name="adj1" fmla="val 50000"/>
              <a:gd name="adj2" fmla="val 443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" name="Google Shape;401;p22"/>
          <p:cNvSpPr/>
          <p:nvPr/>
        </p:nvSpPr>
        <p:spPr>
          <a:xfrm>
            <a:off x="2139513" y="2720900"/>
            <a:ext cx="166800" cy="368400"/>
          </a:xfrm>
          <a:prstGeom prst="downArrow">
            <a:avLst>
              <a:gd name="adj1" fmla="val 50000"/>
              <a:gd name="adj2" fmla="val 443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" name="Google Shape;402;p22"/>
          <p:cNvSpPr/>
          <p:nvPr/>
        </p:nvSpPr>
        <p:spPr>
          <a:xfrm>
            <a:off x="3892113" y="2568500"/>
            <a:ext cx="166800" cy="368400"/>
          </a:xfrm>
          <a:prstGeom prst="downArrow">
            <a:avLst>
              <a:gd name="adj1" fmla="val 50000"/>
              <a:gd name="adj2" fmla="val 443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3" name="Google Shape;403;p22"/>
          <p:cNvSpPr/>
          <p:nvPr/>
        </p:nvSpPr>
        <p:spPr>
          <a:xfrm>
            <a:off x="2139513" y="1196900"/>
            <a:ext cx="166800" cy="368400"/>
          </a:xfrm>
          <a:prstGeom prst="downArrow">
            <a:avLst>
              <a:gd name="adj1" fmla="val 50000"/>
              <a:gd name="adj2" fmla="val 443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2978250" y="1817775"/>
            <a:ext cx="5772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</a:t>
            </a:r>
            <a:endParaRPr sz="13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2216250" y="2655975"/>
            <a:ext cx="5772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Yes</a:t>
            </a:r>
            <a:endParaRPr sz="13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6" name="Google Shape;406;p22"/>
          <p:cNvSpPr/>
          <p:nvPr/>
        </p:nvSpPr>
        <p:spPr>
          <a:xfrm>
            <a:off x="2880842" y="4500352"/>
            <a:ext cx="577200" cy="244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7" name="Google Shape;407;p22"/>
          <p:cNvSpPr/>
          <p:nvPr/>
        </p:nvSpPr>
        <p:spPr>
          <a:xfrm>
            <a:off x="4681750" y="580225"/>
            <a:ext cx="876042" cy="396144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Start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8" name="Google Shape;408;p22"/>
          <p:cNvSpPr/>
          <p:nvPr/>
        </p:nvSpPr>
        <p:spPr>
          <a:xfrm>
            <a:off x="5994194" y="574503"/>
            <a:ext cx="1519326" cy="480675"/>
          </a:xfrm>
          <a:prstGeom prst="flowChartInputOutpu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Select Product &amp; Quantity</a:t>
            </a:r>
            <a:endParaRPr sz="10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9" name="Google Shape;409;p22"/>
          <p:cNvSpPr/>
          <p:nvPr/>
        </p:nvSpPr>
        <p:spPr>
          <a:xfrm>
            <a:off x="6041200" y="1218525"/>
            <a:ext cx="1455325" cy="9952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Checks Product </a:t>
            </a:r>
            <a:r>
              <a:rPr lang="en" sz="1000" b="1">
                <a:latin typeface="Nunito"/>
                <a:ea typeface="Nunito"/>
                <a:cs typeface="Nunito"/>
                <a:sym typeface="Nunito"/>
              </a:rPr>
              <a:t>Quantity</a:t>
            </a:r>
            <a:endParaRPr sz="10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0" name="Google Shape;410;p22"/>
          <p:cNvSpPr/>
          <p:nvPr/>
        </p:nvSpPr>
        <p:spPr>
          <a:xfrm>
            <a:off x="7983175" y="1482575"/>
            <a:ext cx="1001200" cy="4289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Nunito"/>
                <a:ea typeface="Nunito"/>
                <a:cs typeface="Nunito"/>
                <a:sym typeface="Nunito"/>
              </a:rPr>
              <a:t>Alert User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1" name="Google Shape;411;p22"/>
          <p:cNvSpPr/>
          <p:nvPr/>
        </p:nvSpPr>
        <p:spPr>
          <a:xfrm>
            <a:off x="6076050" y="2521325"/>
            <a:ext cx="1274375" cy="1995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Update Quantity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" name="Google Shape;412;p22"/>
          <p:cNvSpPr/>
          <p:nvPr/>
        </p:nvSpPr>
        <p:spPr>
          <a:xfrm>
            <a:off x="7934125" y="3863900"/>
            <a:ext cx="897850" cy="64567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Update Db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3" name="Google Shape;413;p22"/>
          <p:cNvSpPr/>
          <p:nvPr/>
        </p:nvSpPr>
        <p:spPr>
          <a:xfrm>
            <a:off x="7274225" y="4692263"/>
            <a:ext cx="940500" cy="3057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Update UI</a:t>
            </a:r>
            <a:endParaRPr sz="10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4" name="Google Shape;414;p22"/>
          <p:cNvSpPr/>
          <p:nvPr/>
        </p:nvSpPr>
        <p:spPr>
          <a:xfrm>
            <a:off x="8490550" y="4689500"/>
            <a:ext cx="577206" cy="244782"/>
          </a:xfrm>
          <a:prstGeom prst="flowChartTermina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End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5" name="Google Shape;415;p22"/>
          <p:cNvSpPr/>
          <p:nvPr/>
        </p:nvSpPr>
        <p:spPr>
          <a:xfrm>
            <a:off x="5596846" y="720575"/>
            <a:ext cx="411900" cy="15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2"/>
          <p:cNvSpPr/>
          <p:nvPr/>
        </p:nvSpPr>
        <p:spPr>
          <a:xfrm>
            <a:off x="7528076" y="1634975"/>
            <a:ext cx="411900" cy="15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7" name="Google Shape;417;p22"/>
          <p:cNvSpPr/>
          <p:nvPr/>
        </p:nvSpPr>
        <p:spPr>
          <a:xfrm>
            <a:off x="7451876" y="4225775"/>
            <a:ext cx="411900" cy="151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" name="Google Shape;418;p22"/>
          <p:cNvSpPr/>
          <p:nvPr/>
        </p:nvSpPr>
        <p:spPr>
          <a:xfrm>
            <a:off x="6692373" y="2263700"/>
            <a:ext cx="135600" cy="244800"/>
          </a:xfrm>
          <a:prstGeom prst="downArrow">
            <a:avLst>
              <a:gd name="adj1" fmla="val 50000"/>
              <a:gd name="adj2" fmla="val 443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9" name="Google Shape;419;p22"/>
          <p:cNvSpPr/>
          <p:nvPr/>
        </p:nvSpPr>
        <p:spPr>
          <a:xfrm>
            <a:off x="6731224" y="1079930"/>
            <a:ext cx="81451" cy="180519"/>
          </a:xfrm>
          <a:prstGeom prst="downArrow">
            <a:avLst>
              <a:gd name="adj1" fmla="val 50000"/>
              <a:gd name="adj2" fmla="val 443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" name="Google Shape;420;p22"/>
          <p:cNvSpPr txBox="1"/>
          <p:nvPr/>
        </p:nvSpPr>
        <p:spPr>
          <a:xfrm>
            <a:off x="7411125" y="1437375"/>
            <a:ext cx="4959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</a:t>
            </a:r>
            <a:endParaRPr sz="10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" name="Google Shape;421;p22"/>
          <p:cNvSpPr txBox="1"/>
          <p:nvPr/>
        </p:nvSpPr>
        <p:spPr>
          <a:xfrm>
            <a:off x="6708125" y="2188725"/>
            <a:ext cx="8370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Sufficient</a:t>
            </a:r>
            <a:endParaRPr sz="10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2" name="Google Shape;422;p22"/>
          <p:cNvSpPr txBox="1"/>
          <p:nvPr/>
        </p:nvSpPr>
        <p:spPr>
          <a:xfrm rot="-5400000">
            <a:off x="-1018375" y="3102525"/>
            <a:ext cx="29361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Nunito"/>
                <a:ea typeface="Nunito"/>
                <a:cs typeface="Nunito"/>
                <a:sym typeface="Nunito"/>
              </a:rPr>
              <a:t>Add Product</a:t>
            </a:r>
            <a:endParaRPr sz="3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3" name="Google Shape;423;p22"/>
          <p:cNvSpPr txBox="1"/>
          <p:nvPr/>
        </p:nvSpPr>
        <p:spPr>
          <a:xfrm rot="-5400000">
            <a:off x="3633175" y="3055775"/>
            <a:ext cx="29361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Nunito"/>
                <a:ea typeface="Nunito"/>
                <a:cs typeface="Nunito"/>
                <a:sym typeface="Nunito"/>
              </a:rPr>
              <a:t>Sell Product</a:t>
            </a:r>
            <a:endParaRPr sz="3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4" name="Google Shape;424;p22"/>
          <p:cNvSpPr/>
          <p:nvPr/>
        </p:nvSpPr>
        <p:spPr>
          <a:xfrm>
            <a:off x="6008750" y="3037925"/>
            <a:ext cx="1405350" cy="9034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Quantity Becomes Zero ?</a:t>
            </a:r>
            <a:endParaRPr sz="10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5" name="Google Shape;425;p22"/>
          <p:cNvSpPr/>
          <p:nvPr/>
        </p:nvSpPr>
        <p:spPr>
          <a:xfrm>
            <a:off x="6616173" y="3940100"/>
            <a:ext cx="135600" cy="244800"/>
          </a:xfrm>
          <a:prstGeom prst="downArrow">
            <a:avLst>
              <a:gd name="adj1" fmla="val 50000"/>
              <a:gd name="adj2" fmla="val 443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6" name="Google Shape;426;p22"/>
          <p:cNvSpPr txBox="1"/>
          <p:nvPr/>
        </p:nvSpPr>
        <p:spPr>
          <a:xfrm>
            <a:off x="6708125" y="3865125"/>
            <a:ext cx="4617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Yes</a:t>
            </a:r>
            <a:endParaRPr sz="10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7" name="Google Shape;427;p22"/>
          <p:cNvSpPr txBox="1"/>
          <p:nvPr/>
        </p:nvSpPr>
        <p:spPr>
          <a:xfrm>
            <a:off x="7409875" y="3167063"/>
            <a:ext cx="495900" cy="1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 </a:t>
            </a:r>
            <a:endParaRPr sz="10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8" name="Google Shape;428;p22"/>
          <p:cNvSpPr/>
          <p:nvPr/>
        </p:nvSpPr>
        <p:spPr>
          <a:xfrm>
            <a:off x="6041200" y="4197725"/>
            <a:ext cx="1385425" cy="2448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Nunito"/>
                <a:ea typeface="Nunito"/>
                <a:cs typeface="Nunito"/>
                <a:sym typeface="Nunito"/>
              </a:rPr>
              <a:t>Remove Product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9" name="Google Shape;429;p22"/>
          <p:cNvSpPr/>
          <p:nvPr/>
        </p:nvSpPr>
        <p:spPr>
          <a:xfrm>
            <a:off x="6692374" y="2797100"/>
            <a:ext cx="91800" cy="199500"/>
          </a:xfrm>
          <a:prstGeom prst="downArrow">
            <a:avLst>
              <a:gd name="adj1" fmla="val 50000"/>
              <a:gd name="adj2" fmla="val 443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0" name="Google Shape;430;p22"/>
          <p:cNvSpPr txBox="1"/>
          <p:nvPr/>
        </p:nvSpPr>
        <p:spPr>
          <a:xfrm>
            <a:off x="8015575" y="3136650"/>
            <a:ext cx="625500" cy="4002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Update Quantity</a:t>
            </a:r>
            <a:endParaRPr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1" name="Google Shape;431;p22"/>
          <p:cNvSpPr/>
          <p:nvPr/>
        </p:nvSpPr>
        <p:spPr>
          <a:xfrm rot="10800000" flipH="1">
            <a:off x="7453125" y="3462500"/>
            <a:ext cx="940500" cy="3738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8859600" y="1958900"/>
            <a:ext cx="162600" cy="2714100"/>
          </a:xfrm>
          <a:prstGeom prst="downArrow">
            <a:avLst>
              <a:gd name="adj1" fmla="val 50000"/>
              <a:gd name="adj2" fmla="val 443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3" name="Google Shape;433;p22"/>
          <p:cNvSpPr/>
          <p:nvPr/>
        </p:nvSpPr>
        <p:spPr>
          <a:xfrm>
            <a:off x="7987774" y="4473500"/>
            <a:ext cx="91800" cy="199500"/>
          </a:xfrm>
          <a:prstGeom prst="downArrow">
            <a:avLst>
              <a:gd name="adj1" fmla="val 50000"/>
              <a:gd name="adj2" fmla="val 4435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4" name="Google Shape;434;p22"/>
          <p:cNvSpPr/>
          <p:nvPr/>
        </p:nvSpPr>
        <p:spPr>
          <a:xfrm>
            <a:off x="8234850" y="4759175"/>
            <a:ext cx="238500" cy="14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Google Shape;413;p22">
            <a:extLst>
              <a:ext uri="{FF2B5EF4-FFF2-40B4-BE49-F238E27FC236}">
                <a16:creationId xmlns:a16="http://schemas.microsoft.com/office/drawing/2014/main" id="{CCC93D15-89F3-16FA-5F63-CB943A79BCF9}"/>
              </a:ext>
            </a:extLst>
          </p:cNvPr>
          <p:cNvSpPr/>
          <p:nvPr/>
        </p:nvSpPr>
        <p:spPr>
          <a:xfrm>
            <a:off x="3502617" y="4453475"/>
            <a:ext cx="940500" cy="3057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Nunito"/>
                <a:ea typeface="Nunito"/>
                <a:cs typeface="Nunito"/>
                <a:sym typeface="Nunito"/>
              </a:rPr>
              <a:t>Update UI</a:t>
            </a:r>
            <a:endParaRPr sz="1000" dirty="0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231086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Database Schema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440" name="Google Shape;4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375" y="1350325"/>
            <a:ext cx="6259175" cy="33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3"/>
          <p:cNvSpPr txBox="1"/>
          <p:nvPr/>
        </p:nvSpPr>
        <p:spPr>
          <a:xfrm>
            <a:off x="229100" y="733150"/>
            <a:ext cx="85686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Table: Product table with fields for ID, name, quantity, price, and location.</a:t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Important Key Functionalities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0" y="573450"/>
            <a:ext cx="9144000" cy="12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Nunito"/>
                <a:ea typeface="Nunito"/>
                <a:cs typeface="Nunito"/>
                <a:sym typeface="Nunito"/>
              </a:rPr>
              <a:t>Add Product:</a:t>
            </a:r>
            <a:endParaRPr sz="19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Form: Users input product details into a form and submit it.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Backend Handling: The backend saves the product details into the database.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Nunito"/>
                <a:ea typeface="Nunito"/>
                <a:cs typeface="Nunito"/>
                <a:sym typeface="Nunito"/>
              </a:rPr>
              <a:t>Code Snippet:</a:t>
            </a:r>
            <a:endParaRPr sz="19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320250" y="1882175"/>
            <a:ext cx="4456800" cy="3104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@PostMapping("/addProduct")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@ResponseBody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public Map&lt;String, Object&gt; addProduct( params ) {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if (existingProductOpt.isPresent()) {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// update quantity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} else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//new product added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 }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	return response;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}</a:t>
            </a:r>
            <a:endParaRPr sz="11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9" name="Google Shape;449;p24"/>
          <p:cNvPicPr preferRelativeResize="0"/>
          <p:nvPr/>
        </p:nvPicPr>
        <p:blipFill rotWithShape="1">
          <a:blip r:embed="rId3">
            <a:alphaModFix/>
          </a:blip>
          <a:srcRect l="3696" t="18220" r="49153" b="10300"/>
          <a:stretch/>
        </p:blipFill>
        <p:spPr>
          <a:xfrm>
            <a:off x="4914400" y="1882175"/>
            <a:ext cx="3901375" cy="31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Important Key Functionalities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55" name="Google Shape;455;p25"/>
          <p:cNvSpPr txBox="1"/>
          <p:nvPr/>
        </p:nvSpPr>
        <p:spPr>
          <a:xfrm>
            <a:off x="0" y="573450"/>
            <a:ext cx="9144000" cy="12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Nunito"/>
                <a:ea typeface="Nunito"/>
                <a:cs typeface="Nunito"/>
                <a:sym typeface="Nunito"/>
              </a:rPr>
              <a:t>Sell Product:</a:t>
            </a:r>
            <a:endParaRPr sz="19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Process: Users select a product and specify the quantity to sell. The system validates and updates the inventory.</a:t>
            </a:r>
            <a:endParaRPr sz="19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Nunito"/>
                <a:ea typeface="Nunito"/>
                <a:cs typeface="Nunito"/>
                <a:sym typeface="Nunito"/>
              </a:rPr>
              <a:t>Code Snippet:</a:t>
            </a:r>
            <a:endParaRPr sz="19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6" name="Google Shape;456;p25"/>
          <p:cNvSpPr txBox="1"/>
          <p:nvPr/>
        </p:nvSpPr>
        <p:spPr>
          <a:xfrm>
            <a:off x="320250" y="1882175"/>
            <a:ext cx="4594200" cy="321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@PostMapping("/sellProduct")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public ResponseEntity&lt;String&gt; sellProduct( params ) {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if (quantity &gt; product.getQuantity()) {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// insufficient quantity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}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if (newQuantity == 0) {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// removed from database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} else {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// Product sold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}  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}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7" name="Google Shape;457;p25"/>
          <p:cNvPicPr preferRelativeResize="0"/>
          <p:nvPr/>
        </p:nvPicPr>
        <p:blipFill rotWithShape="1">
          <a:blip r:embed="rId3">
            <a:alphaModFix/>
          </a:blip>
          <a:srcRect l="4491" t="19901" r="48959" b="11848"/>
          <a:stretch/>
        </p:blipFill>
        <p:spPr>
          <a:xfrm>
            <a:off x="5110807" y="1867350"/>
            <a:ext cx="3900668" cy="321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Important Key Functionalities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63" name="Google Shape;463;p26"/>
          <p:cNvSpPr txBox="1"/>
          <p:nvPr/>
        </p:nvSpPr>
        <p:spPr>
          <a:xfrm>
            <a:off x="0" y="573450"/>
            <a:ext cx="9144000" cy="12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Nunito"/>
                <a:ea typeface="Nunito"/>
                <a:cs typeface="Nunito"/>
                <a:sym typeface="Nunito"/>
              </a:rPr>
              <a:t>Display Inventory:</a:t>
            </a:r>
            <a:endParaRPr sz="19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Frontend: A table displays the product details dynamically.</a:t>
            </a: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Nunito"/>
                <a:ea typeface="Nunito"/>
                <a:cs typeface="Nunito"/>
                <a:sym typeface="Nunito"/>
              </a:rPr>
              <a:t>Code Snippet(JavaScript for AJAX update)</a:t>
            </a:r>
            <a:endParaRPr sz="19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64" name="Google Shape;464;p26"/>
          <p:cNvSpPr txBox="1"/>
          <p:nvPr/>
        </p:nvSpPr>
        <p:spPr>
          <a:xfrm>
            <a:off x="320250" y="1882175"/>
            <a:ext cx="4559700" cy="321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function fetchProducts() {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$.get('/getProducts', function (data) {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$('#table-data tbody').empty();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$.each(data, function (index, product) {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 $('#table-data tbody').append(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         // table data          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);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});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});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}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65" name="Google Shape;465;p26"/>
          <p:cNvPicPr preferRelativeResize="0"/>
          <p:nvPr/>
        </p:nvPicPr>
        <p:blipFill rotWithShape="1">
          <a:blip r:embed="rId3">
            <a:alphaModFix/>
          </a:blip>
          <a:srcRect l="53113" t="21605" r="6945" b="19393"/>
          <a:stretch/>
        </p:blipFill>
        <p:spPr>
          <a:xfrm>
            <a:off x="5061951" y="1867350"/>
            <a:ext cx="3871575" cy="321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Important Key Functionalities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71" name="Google Shape;471;p27"/>
          <p:cNvSpPr txBox="1"/>
          <p:nvPr/>
        </p:nvSpPr>
        <p:spPr>
          <a:xfrm>
            <a:off x="0" y="573450"/>
            <a:ext cx="9144000" cy="12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Nunito"/>
                <a:ea typeface="Nunito"/>
                <a:cs typeface="Nunito"/>
                <a:sym typeface="Nunito"/>
              </a:rPr>
              <a:t>Apache Camel Integration</a:t>
            </a:r>
            <a:endParaRPr sz="19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Nunito"/>
                <a:ea typeface="Nunito"/>
                <a:cs typeface="Nunito"/>
                <a:sym typeface="Nunito"/>
              </a:rPr>
              <a:t>Purpose: Apache Camel is used to integrate with external systems for real-time inventory updates.</a:t>
            </a:r>
            <a:endParaRPr sz="19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Nunito"/>
                <a:ea typeface="Nunito"/>
                <a:cs typeface="Nunito"/>
                <a:sym typeface="Nunito"/>
              </a:rPr>
              <a:t>Route Example:</a:t>
            </a:r>
            <a:endParaRPr sz="19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72" name="Google Shape;472;p27"/>
          <p:cNvSpPr txBox="1"/>
          <p:nvPr/>
        </p:nvSpPr>
        <p:spPr>
          <a:xfrm>
            <a:off x="320250" y="1882175"/>
            <a:ext cx="4651500" cy="321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@Component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public class InventoryRoute extends RouteBuilder {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@Override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public void configure() throws Exception {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from("direct:updateInventory")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 .to("http://inventory-api.com/update")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        .log("Inventory updated successfully");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  }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}</a:t>
            </a: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73" name="Google Shape;473;p27"/>
          <p:cNvPicPr preferRelativeResize="0"/>
          <p:nvPr/>
        </p:nvPicPr>
        <p:blipFill rotWithShape="1">
          <a:blip r:embed="rId3">
            <a:alphaModFix/>
          </a:blip>
          <a:srcRect l="44121" t="20210"/>
          <a:stretch/>
        </p:blipFill>
        <p:spPr>
          <a:xfrm>
            <a:off x="5121198" y="1882175"/>
            <a:ext cx="4022800" cy="321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Live Demo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79" name="Google Shape;479;p28"/>
          <p:cNvSpPr txBox="1"/>
          <p:nvPr/>
        </p:nvSpPr>
        <p:spPr>
          <a:xfrm>
            <a:off x="160400" y="1134100"/>
            <a:ext cx="7411800" cy="11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working Inventory Management System.</a:t>
            </a:r>
            <a:endParaRPr sz="2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Adding, selling, and updating product inventory.</a:t>
            </a:r>
            <a:endParaRPr sz="2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use of AJAX for seamless updates.</a:t>
            </a:r>
            <a:endParaRPr sz="2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Conclusion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85" name="Google Shape;485;p29"/>
          <p:cNvSpPr txBox="1"/>
          <p:nvPr/>
        </p:nvSpPr>
        <p:spPr>
          <a:xfrm>
            <a:off x="115850" y="2617650"/>
            <a:ext cx="18201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latin typeface="Nunito"/>
                <a:ea typeface="Nunito"/>
                <a:cs typeface="Nunito"/>
                <a:sym typeface="Nunito"/>
              </a:rPr>
              <a:t>Q&amp;A:</a:t>
            </a:r>
            <a:endParaRPr sz="19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	  </a:t>
            </a:r>
            <a:r>
              <a:rPr lang="en" sz="33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 ?</a:t>
            </a:r>
            <a:endParaRPr sz="27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86" name="Google Shape;486;p29"/>
          <p:cNvSpPr txBox="1"/>
          <p:nvPr/>
        </p:nvSpPr>
        <p:spPr>
          <a:xfrm>
            <a:off x="115850" y="573450"/>
            <a:ext cx="6631500" cy="17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Nunito"/>
                <a:ea typeface="Nunito"/>
                <a:cs typeface="Nunito"/>
                <a:sym typeface="Nunito"/>
              </a:rPr>
              <a:t>Summary:</a:t>
            </a:r>
            <a:endParaRPr sz="2300" b="1">
              <a:latin typeface="Nunito"/>
              <a:ea typeface="Nunito"/>
              <a:cs typeface="Nunito"/>
              <a:sym typeface="Nunit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unito"/>
              <a:buChar char="●"/>
            </a:pPr>
            <a:r>
              <a:rPr lang="en" sz="2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Java technologies used.</a:t>
            </a:r>
            <a:endParaRPr sz="2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Nunito"/>
              <a:buChar char="●"/>
            </a:pPr>
            <a:r>
              <a:rPr lang="en" sz="2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Key benefits of the implemented system (Ajax and without Ajax)</a:t>
            </a:r>
            <a:endParaRPr sz="2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87" name="Google Shape;4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851" y="1359628"/>
            <a:ext cx="3714149" cy="378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0"/>
          <p:cNvSpPr txBox="1"/>
          <p:nvPr/>
        </p:nvSpPr>
        <p:spPr>
          <a:xfrm>
            <a:off x="710225" y="2084850"/>
            <a:ext cx="4708200" cy="9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chemeClr val="dk2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Thank You</a:t>
            </a:r>
            <a:endParaRPr sz="5700">
              <a:solidFill>
                <a:schemeClr val="dk2"/>
              </a:solidFill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Introduction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92925" y="3273875"/>
            <a:ext cx="5208900" cy="16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latin typeface="Nunito"/>
                <a:ea typeface="Nunito"/>
                <a:cs typeface="Nunito"/>
                <a:sym typeface="Nunito"/>
              </a:rPr>
              <a:t>Technology Stack:</a:t>
            </a:r>
            <a:endParaRPr sz="1900" b="1" dirty="0">
              <a:latin typeface="Nunito"/>
              <a:ea typeface="Nunito"/>
              <a:cs typeface="Nunito"/>
              <a:sym typeface="Nuni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❖"/>
            </a:pPr>
            <a:r>
              <a:rPr lang="en" sz="19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Backend: Spring Boot</a:t>
            </a:r>
            <a:endParaRPr sz="19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❖"/>
            </a:pPr>
            <a:r>
              <a:rPr lang="en" sz="19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Database: Oracle Database</a:t>
            </a:r>
            <a:endParaRPr sz="19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❖"/>
            </a:pPr>
            <a:r>
              <a:rPr lang="en" sz="19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Frontend: Thymeleaf, JavaScript, AJAX</a:t>
            </a:r>
            <a:endParaRPr sz="19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"/>
              <a:buChar char="❖"/>
            </a:pPr>
            <a:r>
              <a:rPr lang="en" sz="1900" dirty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Integration: Apache Camel</a:t>
            </a:r>
            <a:endParaRPr sz="19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0" y="573450"/>
            <a:ext cx="8157900" cy="22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Nunito"/>
                <a:ea typeface="Nunito"/>
                <a:cs typeface="Nunito"/>
                <a:sym typeface="Nunito"/>
              </a:rPr>
              <a:t>Objective:</a:t>
            </a:r>
            <a:endParaRPr sz="2300" b="1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primary goal of this project is to develop an inventory management system that allows users to add</a:t>
            </a:r>
            <a:endParaRPr sz="2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and sell products while maintaining </a:t>
            </a:r>
            <a:endParaRPr sz="2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real-time updates of inventory data and </a:t>
            </a:r>
            <a:endParaRPr sz="2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exploring various Java technologies.</a:t>
            </a:r>
            <a:endParaRPr sz="2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851" y="1359628"/>
            <a:ext cx="3714149" cy="3783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186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447" y="0"/>
            <a:ext cx="3233106" cy="30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92;p15"/>
          <p:cNvSpPr txBox="1">
            <a:spLocks noGrp="1"/>
          </p:cNvSpPr>
          <p:nvPr>
            <p:ph type="title"/>
          </p:nvPr>
        </p:nvSpPr>
        <p:spPr>
          <a:xfrm>
            <a:off x="1619399" y="3017520"/>
            <a:ext cx="5905201" cy="1280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000000"/>
                </a:solidFill>
              </a:rPr>
              <a:t>Spring Boot</a:t>
            </a:r>
            <a:endParaRPr sz="7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84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7777" y="-49125"/>
            <a:ext cx="1182384" cy="10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3D49933-1B73-24CE-4A5C-D38B0889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768" y="261285"/>
            <a:ext cx="5178464" cy="772290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What is Spring Boot?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Google Shape;294;p15">
            <a:extLst>
              <a:ext uri="{FF2B5EF4-FFF2-40B4-BE49-F238E27FC236}">
                <a16:creationId xmlns:a16="http://schemas.microsoft.com/office/drawing/2014/main" id="{0B617CC2-A2AE-8412-C696-ABC694A92557}"/>
              </a:ext>
            </a:extLst>
          </p:cNvPr>
          <p:cNvSpPr txBox="1"/>
          <p:nvPr/>
        </p:nvSpPr>
        <p:spPr>
          <a:xfrm>
            <a:off x="493050" y="2234383"/>
            <a:ext cx="81579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It provides an easier and faster way to set up, configure, and run both simple and web-based applications.</a:t>
            </a:r>
            <a:endParaRPr sz="20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29CBC68-A0B0-FB08-FF2C-11D37C594EDA}"/>
              </a:ext>
            </a:extLst>
          </p:cNvPr>
          <p:cNvSpPr/>
          <p:nvPr/>
        </p:nvSpPr>
        <p:spPr>
          <a:xfrm>
            <a:off x="164277" y="3198976"/>
            <a:ext cx="1602877" cy="1465492"/>
          </a:xfrm>
          <a:prstGeom prst="flowChartConnec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Framework</a:t>
            </a:r>
            <a:endParaRPr lang="en-IN" dirty="0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32C459B-135D-70DE-0A20-E34B8BF71220}"/>
              </a:ext>
            </a:extLst>
          </p:cNvPr>
          <p:cNvSpPr/>
          <p:nvPr/>
        </p:nvSpPr>
        <p:spPr>
          <a:xfrm>
            <a:off x="2535895" y="3198976"/>
            <a:ext cx="1602877" cy="1465492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Embedded Server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21A3E626-A827-5236-3EBF-BC3C08C30849}"/>
              </a:ext>
            </a:extLst>
          </p:cNvPr>
          <p:cNvSpPr/>
          <p:nvPr/>
        </p:nvSpPr>
        <p:spPr>
          <a:xfrm>
            <a:off x="1874122" y="3719245"/>
            <a:ext cx="554804" cy="48288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id="{67A391AD-0CC2-DB5E-75F5-B3DA221CA11C}"/>
              </a:ext>
            </a:extLst>
          </p:cNvPr>
          <p:cNvSpPr/>
          <p:nvPr/>
        </p:nvSpPr>
        <p:spPr>
          <a:xfrm>
            <a:off x="4245741" y="3719245"/>
            <a:ext cx="510174" cy="482885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BCFFF761-9F9D-6554-2BC4-55E13A27070C}"/>
              </a:ext>
            </a:extLst>
          </p:cNvPr>
          <p:cNvSpPr/>
          <p:nvPr/>
        </p:nvSpPr>
        <p:spPr>
          <a:xfrm>
            <a:off x="4862884" y="3096190"/>
            <a:ext cx="1815318" cy="1632135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</a:t>
            </a:r>
            <a:endParaRPr lang="en-IN" dirty="0"/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782D679A-E934-F134-BCDA-2374FCAB996B}"/>
              </a:ext>
            </a:extLst>
          </p:cNvPr>
          <p:cNvSpPr/>
          <p:nvPr/>
        </p:nvSpPr>
        <p:spPr>
          <a:xfrm>
            <a:off x="7685070" y="3142467"/>
            <a:ext cx="1182384" cy="1568276"/>
          </a:xfrm>
          <a:prstGeom prst="flowChartAlternateProcess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Boot</a:t>
            </a:r>
            <a:endParaRPr lang="en-IN" dirty="0"/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72709F76-F29C-BE5F-CF2D-E565E725DF89}"/>
              </a:ext>
            </a:extLst>
          </p:cNvPr>
          <p:cNvSpPr/>
          <p:nvPr/>
        </p:nvSpPr>
        <p:spPr>
          <a:xfrm>
            <a:off x="6955604" y="3782746"/>
            <a:ext cx="446710" cy="297951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C5FDEF-E761-8BCF-5608-D037CD30E01E}"/>
              </a:ext>
            </a:extLst>
          </p:cNvPr>
          <p:cNvSpPr txBox="1"/>
          <p:nvPr/>
        </p:nvSpPr>
        <p:spPr>
          <a:xfrm>
            <a:off x="2642864" y="4728326"/>
            <a:ext cx="1602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Tomcat, jetty, </a:t>
            </a:r>
            <a:r>
              <a:rPr lang="en-US" dirty="0" err="1"/>
              <a:t>etc</a:t>
            </a:r>
            <a:endParaRPr lang="en-IN" dirty="0"/>
          </a:p>
        </p:txBody>
      </p:sp>
      <p:sp>
        <p:nvSpPr>
          <p:cNvPr id="2" name="Google Shape;294;p15">
            <a:extLst>
              <a:ext uri="{FF2B5EF4-FFF2-40B4-BE49-F238E27FC236}">
                <a16:creationId xmlns:a16="http://schemas.microsoft.com/office/drawing/2014/main" id="{147E9BC8-2194-A93F-BD0C-E8A89FDCD53F}"/>
              </a:ext>
            </a:extLst>
          </p:cNvPr>
          <p:cNvSpPr txBox="1"/>
          <p:nvPr/>
        </p:nvSpPr>
        <p:spPr>
          <a:xfrm>
            <a:off x="493050" y="1033575"/>
            <a:ext cx="8157900" cy="77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Spring Boot</a:t>
            </a:r>
            <a:r>
              <a:rPr lang="en-US" sz="1600" dirty="0"/>
              <a:t> is an extension of the Spring Framework aimed at simplifying the setup, configuration, and development of new Spring applications.</a:t>
            </a:r>
            <a:endParaRPr lang="en-US" sz="1200" dirty="0">
              <a:latin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Nunito"/>
                <a:ea typeface="Nunito"/>
                <a:cs typeface="Nunito"/>
                <a:sym typeface="Nunito"/>
              </a:rPr>
              <a:t>80% of Configurations are automatic.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Nunito"/>
                <a:ea typeface="Nunito"/>
                <a:cs typeface="Nunito"/>
                <a:sym typeface="Nunito"/>
              </a:rPr>
              <a:t>	</a:t>
            </a:r>
            <a:endParaRPr sz="1200" dirty="0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33434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7777" y="-49125"/>
            <a:ext cx="1182384" cy="10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3D49933-1B73-24CE-4A5C-D38B0889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841" y="261284"/>
            <a:ext cx="5724318" cy="7722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Advantages of Spring Boot?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Google Shape;294;p15">
            <a:extLst>
              <a:ext uri="{FF2B5EF4-FFF2-40B4-BE49-F238E27FC236}">
                <a16:creationId xmlns:a16="http://schemas.microsoft.com/office/drawing/2014/main" id="{A2F6BFDC-8E05-1266-828E-E73AADF4F69B}"/>
              </a:ext>
            </a:extLst>
          </p:cNvPr>
          <p:cNvSpPr txBox="1"/>
          <p:nvPr/>
        </p:nvSpPr>
        <p:spPr>
          <a:xfrm>
            <a:off x="493050" y="1033575"/>
            <a:ext cx="8157900" cy="77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It creates </a:t>
            </a: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stand-alone</a:t>
            </a: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 Spring applications that can be started using java </a:t>
            </a: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–jar.</a:t>
            </a:r>
          </a:p>
        </p:txBody>
      </p:sp>
      <p:sp>
        <p:nvSpPr>
          <p:cNvPr id="4" name="Google Shape;294;p15">
            <a:extLst>
              <a:ext uri="{FF2B5EF4-FFF2-40B4-BE49-F238E27FC236}">
                <a16:creationId xmlns:a16="http://schemas.microsoft.com/office/drawing/2014/main" id="{2D07BAE0-9F80-083B-503B-727595501CD0}"/>
              </a:ext>
            </a:extLst>
          </p:cNvPr>
          <p:cNvSpPr txBox="1"/>
          <p:nvPr/>
        </p:nvSpPr>
        <p:spPr>
          <a:xfrm>
            <a:off x="493050" y="1805865"/>
            <a:ext cx="8157900" cy="77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Embed Tomcat, Jetty or Undertow directly ( no need to deploy </a:t>
            </a:r>
            <a:r>
              <a:rPr lang="en-US" sz="2000" b="1" dirty="0">
                <a:latin typeface="Nunito"/>
                <a:ea typeface="Nunito"/>
                <a:cs typeface="Nunito"/>
                <a:sym typeface="Nunito"/>
              </a:rPr>
              <a:t>WAR</a:t>
            </a: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 files )</a:t>
            </a:r>
            <a:endParaRPr sz="20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" name="Google Shape;294;p15">
            <a:extLst>
              <a:ext uri="{FF2B5EF4-FFF2-40B4-BE49-F238E27FC236}">
                <a16:creationId xmlns:a16="http://schemas.microsoft.com/office/drawing/2014/main" id="{4A4A9E92-2F83-4DE0-74F9-121FEA0A7A90}"/>
              </a:ext>
            </a:extLst>
          </p:cNvPr>
          <p:cNvSpPr txBox="1"/>
          <p:nvPr/>
        </p:nvSpPr>
        <p:spPr>
          <a:xfrm>
            <a:off x="493050" y="2578155"/>
            <a:ext cx="8157900" cy="77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Automatically configure Spring and 3</a:t>
            </a:r>
            <a:r>
              <a:rPr lang="en-US" sz="2000" baseline="30000" dirty="0">
                <a:latin typeface="Nunito"/>
                <a:ea typeface="Nunito"/>
                <a:cs typeface="Nunito"/>
                <a:sym typeface="Nunito"/>
              </a:rPr>
              <a:t>rd</a:t>
            </a: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 party libraries whenever possible</a:t>
            </a:r>
            <a:endParaRPr sz="20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" name="Google Shape;294;p15">
            <a:extLst>
              <a:ext uri="{FF2B5EF4-FFF2-40B4-BE49-F238E27FC236}">
                <a16:creationId xmlns:a16="http://schemas.microsoft.com/office/drawing/2014/main" id="{3305667B-CC6A-F790-A0AB-F703B4CEC747}"/>
              </a:ext>
            </a:extLst>
          </p:cNvPr>
          <p:cNvSpPr txBox="1"/>
          <p:nvPr/>
        </p:nvSpPr>
        <p:spPr>
          <a:xfrm>
            <a:off x="493050" y="3337635"/>
            <a:ext cx="8157900" cy="77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Provide production-ready features : metrics, health checks and externalized configuration </a:t>
            </a:r>
            <a:endParaRPr sz="20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294;p15">
            <a:extLst>
              <a:ext uri="{FF2B5EF4-FFF2-40B4-BE49-F238E27FC236}">
                <a16:creationId xmlns:a16="http://schemas.microsoft.com/office/drawing/2014/main" id="{D3AF7783-C962-4883-1720-5EAA7AC1A1AE}"/>
              </a:ext>
            </a:extLst>
          </p:cNvPr>
          <p:cNvSpPr txBox="1"/>
          <p:nvPr/>
        </p:nvSpPr>
        <p:spPr>
          <a:xfrm>
            <a:off x="493050" y="4097115"/>
            <a:ext cx="8157900" cy="77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Nunito"/>
                <a:ea typeface="Nunito"/>
                <a:cs typeface="Nunito"/>
                <a:sym typeface="Nunito"/>
              </a:rPr>
              <a:t>Absolutely no code generation and no requirement for XML configuration.</a:t>
            </a:r>
            <a:endParaRPr sz="2000" dirty="0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82122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7777" y="-49125"/>
            <a:ext cx="1182384" cy="10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从零开始入门 Spring Boot 框架 | 匠心博客">
            <a:extLst>
              <a:ext uri="{FF2B5EF4-FFF2-40B4-BE49-F238E27FC236}">
                <a16:creationId xmlns:a16="http://schemas.microsoft.com/office/drawing/2014/main" id="{C1DDDCA3-8571-140A-E90C-FC85BF1B6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48" y="983094"/>
            <a:ext cx="8188503" cy="317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009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>
            <a:spLocks noGrp="1"/>
          </p:cNvSpPr>
          <p:nvPr>
            <p:ph type="title"/>
          </p:nvPr>
        </p:nvSpPr>
        <p:spPr>
          <a:xfrm>
            <a:off x="2696218" y="-61832"/>
            <a:ext cx="3832261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Spring Boot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4414839" y="4164873"/>
            <a:ext cx="4729162" cy="87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Nunito"/>
                <a:ea typeface="Nunito"/>
                <a:cs typeface="Nunito"/>
                <a:sym typeface="Nunito"/>
              </a:rPr>
              <a:t>Use in Project: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Framework for the backend application.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Simplifies setup and deployment.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533400" y="802050"/>
            <a:ext cx="81579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Nunito"/>
                <a:ea typeface="Nunito"/>
                <a:cs typeface="Nunito"/>
                <a:sym typeface="Nunito"/>
              </a:rPr>
              <a:t>A powerful, flexible framework for building Java-based applications.</a:t>
            </a:r>
            <a:endParaRPr sz="20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Nunito"/>
                <a:ea typeface="Nunito"/>
                <a:cs typeface="Nunito"/>
                <a:sym typeface="Nunito"/>
              </a:rPr>
              <a:t>Provides easy configuration and dependency management.</a:t>
            </a:r>
            <a:endParaRPr sz="20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7777" y="-49125"/>
            <a:ext cx="1182384" cy="10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0C5620-C619-6392-99D9-D2C9E503942A}"/>
              </a:ext>
            </a:extLst>
          </p:cNvPr>
          <p:cNvSpPr txBox="1"/>
          <p:nvPr/>
        </p:nvSpPr>
        <p:spPr>
          <a:xfrm>
            <a:off x="3420547" y="585304"/>
            <a:ext cx="2383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Framework of Frameworks</a:t>
            </a:r>
            <a:endParaRPr lang="en-IN" dirty="0">
              <a:highlight>
                <a:srgbClr val="00FFFF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0FBE6-40FF-8AD5-C9D0-D268F2CDF15E}"/>
              </a:ext>
            </a:extLst>
          </p:cNvPr>
          <p:cNvSpPr txBox="1"/>
          <p:nvPr/>
        </p:nvSpPr>
        <p:spPr>
          <a:xfrm>
            <a:off x="158091" y="1665932"/>
            <a:ext cx="371129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Integration of Multiple Frameworks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Integration with Modern Technology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Convention over Configuration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Auto-Configuration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Ease of Use</a:t>
            </a:r>
          </a:p>
          <a:p>
            <a:pPr lvl="1"/>
            <a:r>
              <a:rPr lang="en-IN" b="1" dirty="0"/>
              <a:t>	</a:t>
            </a:r>
            <a:r>
              <a:rPr lang="en-IN" dirty="0"/>
              <a:t>Spring </a:t>
            </a:r>
            <a:r>
              <a:rPr lang="en-IN" dirty="0" err="1"/>
              <a:t>Initializr</a:t>
            </a:r>
            <a:endParaRPr lang="en-IN" dirty="0"/>
          </a:p>
          <a:p>
            <a:pPr lvl="1"/>
            <a:r>
              <a:rPr lang="en-IN" dirty="0"/>
              <a:t>	Starter Dependencies</a:t>
            </a: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Extensive Ecosystem and Community Support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6EAB4-1BC8-3894-DCC4-E629D122473E}"/>
              </a:ext>
            </a:extLst>
          </p:cNvPr>
          <p:cNvSpPr txBox="1"/>
          <p:nvPr/>
        </p:nvSpPr>
        <p:spPr>
          <a:xfrm>
            <a:off x="3992672" y="1688701"/>
            <a:ext cx="51513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Spring-context </a:t>
            </a:r>
            <a:r>
              <a:rPr lang="en-IN" sz="1600" dirty="0"/>
              <a:t>(core features such as di, </a:t>
            </a:r>
            <a:r>
              <a:rPr lang="en-IN" sz="1600" dirty="0" err="1"/>
              <a:t>aop</a:t>
            </a:r>
            <a:r>
              <a:rPr lang="en-IN" sz="1600" dirty="0"/>
              <a:t>, tm, etc)</a:t>
            </a:r>
          </a:p>
          <a:p>
            <a:r>
              <a:rPr lang="en-IN" sz="1600" b="1" dirty="0"/>
              <a:t>spring-</a:t>
            </a:r>
            <a:r>
              <a:rPr lang="en-IN" sz="1600" b="1" dirty="0" err="1"/>
              <a:t>webmvc</a:t>
            </a:r>
            <a:r>
              <a:rPr lang="en-IN" sz="1600" b="1" dirty="0"/>
              <a:t> </a:t>
            </a:r>
            <a:r>
              <a:rPr lang="en-IN" sz="1600" dirty="0"/>
              <a:t>: For building web applications with RESTful APIs.</a:t>
            </a:r>
          </a:p>
          <a:p>
            <a:r>
              <a:rPr lang="en-IN" sz="1600" b="1" dirty="0"/>
              <a:t>Spring Data </a:t>
            </a:r>
            <a:r>
              <a:rPr lang="en-IN" sz="1600" dirty="0"/>
              <a:t>: </a:t>
            </a:r>
            <a:r>
              <a:rPr lang="en-IN" sz="1600" i="1" dirty="0"/>
              <a:t>JPA, MongoDB, Cassandra </a:t>
            </a:r>
            <a:r>
              <a:rPr lang="en-IN" sz="1600" dirty="0"/>
              <a:t>etc</a:t>
            </a:r>
          </a:p>
          <a:p>
            <a:r>
              <a:rPr lang="en-IN" sz="1600" b="1" dirty="0"/>
              <a:t>Spring-security </a:t>
            </a:r>
            <a:r>
              <a:rPr lang="en-IN" sz="1600" dirty="0"/>
              <a:t>: </a:t>
            </a:r>
            <a:r>
              <a:rPr lang="en-IN" sz="1600" i="1" dirty="0"/>
              <a:t>core, config, web </a:t>
            </a:r>
            <a:r>
              <a:rPr lang="en-IN" sz="1600" dirty="0"/>
              <a:t>features for authentication and authorization.</a:t>
            </a:r>
          </a:p>
          <a:p>
            <a:r>
              <a:rPr lang="en-IN" sz="1600" b="1" dirty="0"/>
              <a:t>Spring Batch </a:t>
            </a:r>
            <a:r>
              <a:rPr lang="en-IN" sz="1600" dirty="0"/>
              <a:t>: spring-batch-core : Batch Processing</a:t>
            </a:r>
          </a:p>
          <a:p>
            <a:r>
              <a:rPr lang="en-IN" sz="1600" b="1" dirty="0"/>
              <a:t>Spring Integration core </a:t>
            </a:r>
            <a:r>
              <a:rPr lang="en-IN" sz="1600" dirty="0"/>
              <a:t>:  EIP and Messaging </a:t>
            </a:r>
          </a:p>
        </p:txBody>
      </p:sp>
    </p:spTree>
    <p:extLst>
      <p:ext uri="{BB962C8B-B14F-4D97-AF65-F5344CB8AC3E}">
        <p14:creationId xmlns:p14="http://schemas.microsoft.com/office/powerpoint/2010/main" val="315091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4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Thymeleaf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4800599" y="4341450"/>
            <a:ext cx="4343401" cy="73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Nunito"/>
                <a:ea typeface="Nunito"/>
                <a:cs typeface="Nunito"/>
                <a:sym typeface="Nunito"/>
              </a:rPr>
              <a:t>Use in Project: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Render dynamic web pages.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unito"/>
                <a:ea typeface="Nunito"/>
                <a:cs typeface="Nunito"/>
                <a:sym typeface="Nunito"/>
              </a:rPr>
              <a:t>Bind data from the server to the HTML view.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533400" y="693053"/>
            <a:ext cx="8157900" cy="80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latin typeface="Nunito"/>
                <a:ea typeface="Nunito"/>
                <a:cs typeface="Nunito"/>
                <a:sym typeface="Nunito"/>
              </a:rPr>
              <a:t>A modern server-side Java template engine for web applications.</a:t>
            </a:r>
            <a:endParaRPr sz="2300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5069" y="66512"/>
            <a:ext cx="1225129" cy="10274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D6E5A5-4E5A-B5A0-A150-6E0FF8B9D037}"/>
              </a:ext>
            </a:extLst>
          </p:cNvPr>
          <p:cNvSpPr txBox="1"/>
          <p:nvPr/>
        </p:nvSpPr>
        <p:spPr>
          <a:xfrm>
            <a:off x="228049" y="2340902"/>
            <a:ext cx="39231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//Client Side Coding</a:t>
            </a:r>
          </a:p>
          <a:p>
            <a:r>
              <a:rPr lang="en-IN" dirty="0"/>
              <a:t>&lt;!DOCTYPE html&gt; </a:t>
            </a:r>
          </a:p>
          <a:p>
            <a:r>
              <a:rPr lang="en-IN" dirty="0"/>
              <a:t>&lt;html </a:t>
            </a:r>
            <a:r>
              <a:rPr lang="en-IN" dirty="0" err="1"/>
              <a:t>xmlns:th</a:t>
            </a:r>
            <a:r>
              <a:rPr lang="en-IN" dirty="0"/>
              <a:t>="http://www.thymeleaf.org"&gt;</a:t>
            </a:r>
          </a:p>
          <a:p>
            <a:endParaRPr lang="en-IN" dirty="0"/>
          </a:p>
          <a:p>
            <a:r>
              <a:rPr lang="en-IN" dirty="0"/>
              <a:t>//html with </a:t>
            </a:r>
            <a:r>
              <a:rPr lang="en-IN" dirty="0" err="1"/>
              <a:t>thymeleaf</a:t>
            </a:r>
            <a:r>
              <a:rPr lang="en-IN" dirty="0"/>
              <a:t> namespace	</a:t>
            </a:r>
          </a:p>
          <a:p>
            <a:endParaRPr lang="en-IN" dirty="0"/>
          </a:p>
          <a:p>
            <a:r>
              <a:rPr lang="en-US" dirty="0"/>
              <a:t> &lt;</a:t>
            </a:r>
            <a:r>
              <a:rPr lang="en-US" dirty="0" err="1"/>
              <a:t>tbody</a:t>
            </a:r>
            <a:r>
              <a:rPr lang="en-US" dirty="0"/>
              <a:t>&gt;</a:t>
            </a:r>
          </a:p>
          <a:p>
            <a:r>
              <a:rPr lang="en-US" dirty="0"/>
              <a:t>            &lt;tr </a:t>
            </a:r>
            <a:r>
              <a:rPr lang="en-US" dirty="0" err="1"/>
              <a:t>th:each</a:t>
            </a:r>
            <a:r>
              <a:rPr lang="en-US" dirty="0"/>
              <a:t>="product : ${products}"&gt;</a:t>
            </a:r>
          </a:p>
          <a:p>
            <a:r>
              <a:rPr lang="en-US" dirty="0"/>
              <a:t>                &lt;td </a:t>
            </a:r>
            <a:r>
              <a:rPr lang="en-US" dirty="0" err="1"/>
              <a:t>th:text</a:t>
            </a:r>
            <a:r>
              <a:rPr lang="en-US" dirty="0"/>
              <a:t>="${product.id}"&gt;&lt;/td&gt;</a:t>
            </a:r>
          </a:p>
          <a:p>
            <a:r>
              <a:rPr lang="en-US" dirty="0"/>
              <a:t>            &lt;/tr&gt;</a:t>
            </a:r>
          </a:p>
          <a:p>
            <a:r>
              <a:rPr lang="en-US" dirty="0"/>
              <a:t>&lt;/</a:t>
            </a:r>
            <a:r>
              <a:rPr lang="en-US" dirty="0" err="1"/>
              <a:t>tbody</a:t>
            </a:r>
            <a:r>
              <a:rPr lang="en-US" dirty="0"/>
              <a:t>&gt;</a:t>
            </a:r>
            <a:endParaRPr lang="en-IN" dirty="0"/>
          </a:p>
          <a:p>
            <a:r>
              <a:rPr lang="en-IN" dirty="0"/>
              <a:t>&lt;/html&gt;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FE26F-F417-B13E-0CE0-9AE137AC5735}"/>
              </a:ext>
            </a:extLst>
          </p:cNvPr>
          <p:cNvSpPr txBox="1"/>
          <p:nvPr/>
        </p:nvSpPr>
        <p:spPr>
          <a:xfrm>
            <a:off x="4680494" y="2340902"/>
            <a:ext cx="401080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//Server side Coding</a:t>
            </a:r>
          </a:p>
          <a:p>
            <a:r>
              <a:rPr lang="en-IN" sz="1100" dirty="0"/>
              <a:t>import </a:t>
            </a:r>
            <a:r>
              <a:rPr lang="en-IN" sz="1100" dirty="0" err="1"/>
              <a:t>org.springframework.ui.</a:t>
            </a:r>
            <a:r>
              <a:rPr lang="en-IN" sz="1100" b="1" dirty="0" err="1"/>
              <a:t>Model</a:t>
            </a:r>
            <a:r>
              <a:rPr lang="en-IN" sz="1100" dirty="0"/>
              <a:t>;</a:t>
            </a:r>
          </a:p>
          <a:p>
            <a:endParaRPr lang="en-IN" sz="1100" b="1" dirty="0"/>
          </a:p>
          <a:p>
            <a:r>
              <a:rPr lang="en-IN" sz="1100" dirty="0"/>
              <a:t>@Controller </a:t>
            </a:r>
          </a:p>
          <a:p>
            <a:r>
              <a:rPr lang="en-IN" sz="1100" dirty="0"/>
              <a:t>public class </a:t>
            </a:r>
            <a:r>
              <a:rPr lang="en-IN" sz="1100" dirty="0" err="1"/>
              <a:t>ProductController</a:t>
            </a:r>
            <a:r>
              <a:rPr lang="en-IN" sz="1100" dirty="0"/>
              <a:t> {</a:t>
            </a:r>
          </a:p>
          <a:p>
            <a:r>
              <a:rPr lang="en-IN" sz="1100" dirty="0"/>
              <a:t>        public String </a:t>
            </a:r>
            <a:r>
              <a:rPr lang="en-IN" sz="1100" dirty="0" err="1"/>
              <a:t>getAllProducts</a:t>
            </a:r>
            <a:r>
              <a:rPr lang="en-IN" sz="1100" dirty="0"/>
              <a:t>(</a:t>
            </a:r>
            <a:r>
              <a:rPr lang="en-IN" sz="1100" dirty="0">
                <a:highlight>
                  <a:srgbClr val="FFFF00"/>
                </a:highlight>
              </a:rPr>
              <a:t>Model model</a:t>
            </a:r>
            <a:r>
              <a:rPr lang="en-IN" sz="1100" dirty="0"/>
              <a:t>) { List&lt;Product&gt; products = </a:t>
            </a:r>
            <a:r>
              <a:rPr lang="en-IN" sz="1100" dirty="0" err="1"/>
              <a:t>productService.getAllProducts</a:t>
            </a:r>
            <a:r>
              <a:rPr lang="en-IN" sz="1100" dirty="0"/>
              <a:t>(); </a:t>
            </a:r>
            <a:r>
              <a:rPr lang="en-IN" sz="1100" dirty="0" err="1">
                <a:highlight>
                  <a:srgbClr val="FFFF00"/>
                </a:highlight>
              </a:rPr>
              <a:t>model.addAttribute</a:t>
            </a:r>
            <a:r>
              <a:rPr lang="en-IN" sz="1100" dirty="0">
                <a:highlight>
                  <a:srgbClr val="FFFF00"/>
                </a:highlight>
              </a:rPr>
              <a:t>("products", products</a:t>
            </a:r>
            <a:r>
              <a:rPr lang="en-IN" sz="1100" dirty="0">
                <a:solidFill>
                  <a:srgbClr val="FF0000"/>
                </a:solidFill>
                <a:highlight>
                  <a:srgbClr val="FFFF00"/>
                </a:highlight>
              </a:rPr>
              <a:t>);</a:t>
            </a:r>
            <a:r>
              <a:rPr lang="en-IN" sz="1100" dirty="0">
                <a:highlight>
                  <a:srgbClr val="FFFF00"/>
                </a:highlight>
              </a:rPr>
              <a:t> </a:t>
            </a:r>
          </a:p>
          <a:p>
            <a:r>
              <a:rPr lang="en-IN" sz="1100" dirty="0"/>
              <a:t>return "products"; </a:t>
            </a:r>
          </a:p>
          <a:p>
            <a:r>
              <a:rPr lang="en-IN" sz="1100" dirty="0"/>
              <a:t>     }</a:t>
            </a:r>
          </a:p>
          <a:p>
            <a:r>
              <a:rPr lang="en-IN" sz="1100" dirty="0"/>
              <a:t> }</a:t>
            </a:r>
            <a:endParaRPr lang="en-IN" sz="1100" b="1" dirty="0"/>
          </a:p>
        </p:txBody>
      </p:sp>
      <p:sp>
        <p:nvSpPr>
          <p:cNvPr id="4" name="Google Shape;302;p16">
            <a:extLst>
              <a:ext uri="{FF2B5EF4-FFF2-40B4-BE49-F238E27FC236}">
                <a16:creationId xmlns:a16="http://schemas.microsoft.com/office/drawing/2014/main" id="{DD17E408-4FAF-5D27-9623-5096556D26AE}"/>
              </a:ext>
            </a:extLst>
          </p:cNvPr>
          <p:cNvSpPr txBox="1"/>
          <p:nvPr/>
        </p:nvSpPr>
        <p:spPr>
          <a:xfrm>
            <a:off x="533400" y="1484106"/>
            <a:ext cx="8157900" cy="73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latin typeface="Nunito"/>
                <a:ea typeface="Nunito"/>
                <a:cs typeface="Nunito"/>
                <a:sym typeface="Nunito"/>
              </a:rPr>
              <a:t>Allows natural templating, making HTML templates readable by browsers.</a:t>
            </a:r>
            <a:endParaRPr sz="23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022267154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1618</Words>
  <Application>Microsoft Office PowerPoint</Application>
  <PresentationFormat>On-screen Show (16:9)</PresentationFormat>
  <Paragraphs>294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Times New Roman</vt:lpstr>
      <vt:lpstr>Courier New</vt:lpstr>
      <vt:lpstr>Roboto Serif ExtraBold</vt:lpstr>
      <vt:lpstr>Maven Pro</vt:lpstr>
      <vt:lpstr>Nunito</vt:lpstr>
      <vt:lpstr>Roboto</vt:lpstr>
      <vt:lpstr>Arial</vt:lpstr>
      <vt:lpstr>Roboto Serif</vt:lpstr>
      <vt:lpstr>Fira Sans Extra Condensed SemiBold</vt:lpstr>
      <vt:lpstr>Momentum</vt:lpstr>
      <vt:lpstr>Inventory Management System</vt:lpstr>
      <vt:lpstr>Presentation Outline</vt:lpstr>
      <vt:lpstr>Introduction</vt:lpstr>
      <vt:lpstr>Spring Boot</vt:lpstr>
      <vt:lpstr>What is Spring Boot?</vt:lpstr>
      <vt:lpstr>Advantages of Spring Boot?</vt:lpstr>
      <vt:lpstr>PowerPoint Presentation</vt:lpstr>
      <vt:lpstr>Spring Boot</vt:lpstr>
      <vt:lpstr>Thymeleaf</vt:lpstr>
      <vt:lpstr>Oracle DB</vt:lpstr>
      <vt:lpstr>Apache Camel</vt:lpstr>
      <vt:lpstr>Apache Camel</vt:lpstr>
      <vt:lpstr>Apache Camel Architecture</vt:lpstr>
      <vt:lpstr>JavaScript and Ajax</vt:lpstr>
      <vt:lpstr> Aspect-Oriented Programming (AOP) </vt:lpstr>
      <vt:lpstr>PowerPoint Presentation</vt:lpstr>
      <vt:lpstr> Aspect-Oriented Programming (AOP) </vt:lpstr>
      <vt:lpstr>Spring JDBC</vt:lpstr>
      <vt:lpstr>Spring JDBC</vt:lpstr>
      <vt:lpstr>Project Overview</vt:lpstr>
      <vt:lpstr>Application Flowchart</vt:lpstr>
      <vt:lpstr>Database Schema</vt:lpstr>
      <vt:lpstr>Important Key Functionalities</vt:lpstr>
      <vt:lpstr>Important Key Functionalities</vt:lpstr>
      <vt:lpstr>Important Key Functionalities</vt:lpstr>
      <vt:lpstr>Important Key Functionalities</vt:lpstr>
      <vt:lpstr>Live Demo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Ravi Priy</cp:lastModifiedBy>
  <cp:revision>3</cp:revision>
  <dcterms:modified xsi:type="dcterms:W3CDTF">2024-07-12T11:36:06Z</dcterms:modified>
</cp:coreProperties>
</file>