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305" r:id="rId3"/>
    <p:sldId id="258" r:id="rId4"/>
    <p:sldId id="260" r:id="rId5"/>
    <p:sldId id="303" r:id="rId6"/>
    <p:sldId id="288" r:id="rId7"/>
    <p:sldId id="289" r:id="rId8"/>
    <p:sldId id="300" r:id="rId9"/>
    <p:sldId id="294" r:id="rId10"/>
    <p:sldId id="306" r:id="rId11"/>
    <p:sldId id="293" r:id="rId12"/>
    <p:sldId id="295" r:id="rId13"/>
    <p:sldId id="291" r:id="rId14"/>
    <p:sldId id="292" r:id="rId15"/>
    <p:sldId id="301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2" autoAdjust="0"/>
    <p:restoredTop sz="94660"/>
  </p:normalViewPr>
  <p:slideViewPr>
    <p:cSldViewPr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8C3F5-8714-4454-8032-3C896634E1FF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5C33-23C9-4635-81A9-1F6D4135A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7F0217-D6E0-4A05-8571-53E15E19E9EC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0C44-F95D-46E2-A81E-167F243015B9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0E72-967B-4F5A-A32E-B00F9A1F009A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4FE8-A0BE-43BD-9F24-86588E6C1061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DDEA-3D1C-47E9-93F2-36455BBB5992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4144-6B69-495E-8C69-FC0D22F7BE2B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002C-BEE7-4E02-A5EA-4A5540287CFB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521F-CEFE-41AB-A1B4-29B11704BA06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536F-9434-4018-869F-393216974E50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C0851A3-5205-4D5C-9F3A-34FB69C00656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0E520F-20FC-4622-8E98-4AFFC0683472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96C546-63AE-45D1-BC6B-8FBE12E2B722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4EAAD25-2AD1-44D8-900B-835A2E60A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board.dtcc.edu/webapps/blackboard/execute/courseMain?course_id=_98707_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371600" y="381000"/>
            <a:ext cx="6553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Java Academy Cap </a:t>
            </a:r>
            <a:r>
              <a:rPr lang="en-US" sz="3200" dirty="0" smtClean="0">
                <a:solidFill>
                  <a:srgbClr val="0070C0"/>
                </a:solidFill>
              </a:rPr>
              <a:t>Stone Project</a:t>
            </a:r>
            <a:r>
              <a:rPr lang="en-US" sz="3200" dirty="0" smtClean="0"/>
              <a:t>                          </a:t>
            </a:r>
          </a:p>
          <a:p>
            <a:pPr algn="ctr"/>
            <a:endParaRPr lang="en-US" sz="3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/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EMR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System </a:t>
            </a:r>
          </a:p>
          <a:p>
            <a:pPr algn="ctr" eaLnBrk="1" hangingPunct="1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(Electronic Medical Records) </a:t>
            </a:r>
          </a:p>
          <a:p>
            <a:pPr algn="ctr" eaLnBrk="1" hangingPunct="1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Patient Table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554940" y="4503674"/>
            <a:ext cx="4572000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 dirty="0" smtClean="0">
                <a:latin typeface="Times New Roman" pitchFamily="18" charset="0"/>
              </a:rPr>
              <a:t>Presented &amp; Contributed </a:t>
            </a:r>
            <a:r>
              <a:rPr lang="en-US" sz="2400" b="1" dirty="0" smtClean="0">
                <a:latin typeface="Times New Roman" pitchFamily="18" charset="0"/>
              </a:rPr>
              <a:t>By </a:t>
            </a:r>
            <a:r>
              <a:rPr lang="en-US" sz="2400" b="1" dirty="0">
                <a:latin typeface="Times New Roman" pitchFamily="18" charset="0"/>
              </a:rPr>
              <a:t>:</a:t>
            </a:r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300" dirty="0">
                <a:latin typeface="Times New Roman" pitchFamily="18" charset="0"/>
              </a:rPr>
              <a:t>Name  : Raviteja Pathuri</a:t>
            </a:r>
          </a:p>
          <a:p>
            <a:r>
              <a:rPr lang="en-US" sz="2300" dirty="0">
                <a:latin typeface="Times New Roman" pitchFamily="18" charset="0"/>
              </a:rPr>
              <a:t>Class   : </a:t>
            </a:r>
            <a:r>
              <a:rPr lang="en-US" sz="2400" b="1" dirty="0">
                <a:hlinkClick r:id="rId2" tooltip="&lt;span class=&quot;courseName&quot;&gt;WFD Summer 2017   CYF701-4B1 - Java Programming&lt;/span&gt; &lt;span class=&quot;courseId&quot;&gt;20171360027&lt;/span&gt;"/>
              </a:rPr>
              <a:t>WFD Summer 2017 CYF701-4B1 - Java Programming 20171360027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7438" y="-365646"/>
            <a:ext cx="7620000" cy="251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Patient </a:t>
            </a:r>
            <a:r>
              <a:rPr lang="en-US" dirty="0" smtClean="0"/>
              <a:t>Data Fields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4005276" cy="68580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0"/>
            <a:ext cx="7620000" cy="6007291"/>
          </a:xfrm>
        </p:spPr>
        <p:txBody>
          <a:bodyPr/>
          <a:lstStyle/>
          <a:p>
            <a:r>
              <a:rPr lang="en-US" dirty="0" smtClean="0"/>
              <a:t>                             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62" y="-78107"/>
            <a:ext cx="3496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3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0072" cy="868362"/>
          </a:xfrm>
        </p:spPr>
        <p:txBody>
          <a:bodyPr>
            <a:normAutofit fontScale="90000"/>
          </a:bodyPr>
          <a:lstStyle/>
          <a:p>
            <a:r>
              <a:rPr lang="en-US" sz="2800" u="sng" dirty="0">
                <a:solidFill>
                  <a:schemeClr val="folHlink"/>
                </a:solidFill>
                <a:latin typeface="Times New Roman" pitchFamily="18" charset="0"/>
              </a:rPr>
              <a:t>Update a Patient </a:t>
            </a:r>
            <a:r>
              <a:rPr lang="en-US" sz="2800" u="sng" dirty="0" smtClean="0">
                <a:solidFill>
                  <a:schemeClr val="folHlink"/>
                </a:solidFill>
                <a:latin typeface="Times New Roman" pitchFamily="18" charset="0"/>
              </a:rPr>
              <a:t>Record</a:t>
            </a:r>
            <a:r>
              <a:rPr lang="en-US" sz="2800" u="sng" dirty="0">
                <a:solidFill>
                  <a:schemeClr val="folHlink"/>
                </a:solidFill>
                <a:latin typeface="Times New Roman" pitchFamily="18" charset="0"/>
              </a:rPr>
              <a:t/>
            </a:r>
            <a:br>
              <a:rPr lang="en-US" sz="2800" u="sng" dirty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sz="1600" b="0" dirty="0" smtClean="0">
                <a:solidFill>
                  <a:schemeClr val="tx1"/>
                </a:solidFill>
                <a:latin typeface="Times New Roman" pitchFamily="18" charset="0"/>
              </a:rPr>
              <a:t>This </a:t>
            </a:r>
            <a:r>
              <a:rPr lang="en-US" sz="1600" b="0" dirty="0">
                <a:solidFill>
                  <a:schemeClr val="tx1"/>
                </a:solidFill>
                <a:effectLst/>
              </a:rPr>
              <a:t>feature allows user to edit the record and able to save it. Cancel is used to Cancel editing of </a:t>
            </a:r>
            <a:r>
              <a:rPr lang="en-US" sz="1600" b="0" dirty="0" smtClean="0">
                <a:solidFill>
                  <a:schemeClr val="tx1"/>
                </a:solidFill>
                <a:effectLst/>
              </a:rPr>
              <a:t>record. We enter this screen after clicking on +New Patient  or when the user is trying to edit the existing record.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86670"/>
            <a:ext cx="8190072" cy="548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1286669"/>
            <a:ext cx="4953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3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folHlink"/>
                </a:solidFill>
                <a:latin typeface="Times New Roman" pitchFamily="18" charset="0"/>
              </a:rPr>
              <a:t>Delete a patient record:</a:t>
            </a:r>
            <a:br>
              <a:rPr lang="en-US" sz="4000" u="sng" dirty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Times New Roman" pitchFamily="18" charset="0"/>
              </a:rPr>
              <a:t>Delete option is used to delete a patient record permanently.</a:t>
            </a:r>
            <a:endParaRPr lang="en-US" sz="2200" b="0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2767"/>
            <a:ext cx="2288407" cy="4525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59517"/>
            <a:ext cx="4532472" cy="42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Setting up </a:t>
            </a:r>
            <a:r>
              <a:rPr lang="en-US" dirty="0" smtClean="0"/>
              <a:t>one-to-m</a:t>
            </a:r>
            <a:r>
              <a:rPr lang="en-US" dirty="0" smtClean="0"/>
              <a:t>any relationships in the database.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Writing Junit </a:t>
            </a:r>
            <a:r>
              <a:rPr lang="en-US" dirty="0" smtClean="0"/>
              <a:t>test </a:t>
            </a:r>
            <a:r>
              <a:rPr lang="en-US" dirty="0" smtClean="0"/>
              <a:t>cases.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4953000" cy="1176528"/>
          </a:xfrm>
        </p:spPr>
        <p:txBody>
          <a:bodyPr/>
          <a:lstStyle/>
          <a:p>
            <a:r>
              <a:rPr lang="en-US" sz="4000" u="sng" dirty="0">
                <a:solidFill>
                  <a:schemeClr val="folHlink"/>
                </a:solidFill>
                <a:latin typeface="Times New Roman" pitchFamily="18" charset="0"/>
              </a:rPr>
              <a:t>Challenges faced: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9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632" y="2332037"/>
            <a:ext cx="8229600" cy="4525963"/>
          </a:xfrm>
        </p:spPr>
        <p:txBody>
          <a:bodyPr/>
          <a:lstStyle/>
          <a:p>
            <a:r>
              <a:rPr lang="en-US" dirty="0"/>
              <a:t>The Electronic </a:t>
            </a:r>
            <a:r>
              <a:rPr lang="en-US" dirty="0" smtClean="0"/>
              <a:t>Medical </a:t>
            </a:r>
            <a:r>
              <a:rPr lang="en-US" dirty="0"/>
              <a:t>Records (EMR) presented here is a web based application to Create/Update/Delete patient records in a central repository(database), with minimal manual intervention.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4953000" cy="1176528"/>
          </a:xfrm>
        </p:spPr>
        <p:txBody>
          <a:bodyPr/>
          <a:lstStyle/>
          <a:p>
            <a:r>
              <a:rPr lang="en-US" sz="4000" u="sng" dirty="0">
                <a:solidFill>
                  <a:schemeClr val="folHlink"/>
                </a:solidFill>
                <a:latin typeface="Times New Roman" pitchFamily="18" charset="0"/>
              </a:rPr>
              <a:t>Conclusion: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4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469B1-E15E-4ED2-B320-90B0FDF44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2209800"/>
            <a:ext cx="3657600" cy="1220161"/>
          </a:xfrm>
        </p:spPr>
        <p:txBody>
          <a:bodyPr/>
          <a:lstStyle/>
          <a:p>
            <a:r>
              <a:rPr lang="en-US" dirty="0"/>
              <a:t>Queries?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73BFC7-799F-4EDC-B660-01F8BE44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469B1-E15E-4ED2-B320-90B0FDF44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2209800"/>
            <a:ext cx="3657600" cy="122016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73BFC7-799F-4EDC-B660-01F8BE44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65118CA-3E6D-42CC-B6EF-F4FDCD18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971800"/>
            <a:ext cx="8229600" cy="4525963"/>
          </a:xfrm>
        </p:spPr>
        <p:txBody>
          <a:bodyPr/>
          <a:lstStyle/>
          <a:p>
            <a:r>
              <a:rPr lang="en-US" dirty="0"/>
              <a:t>https://github.com/raviptest5/RaviJA_DTCC </a:t>
            </a:r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2736A8C-3754-4D44-9E8B-71431B2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60221CF4-CE14-460C-BCDE-EB831291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64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URL: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13467" y="15240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="1" u="sng" dirty="0" smtClean="0">
                <a:solidFill>
                  <a:schemeClr val="folHlink"/>
                </a:solidFill>
                <a:latin typeface="Times New Roman" pitchFamily="18" charset="0"/>
              </a:rPr>
              <a:t>Introduction and background:</a:t>
            </a:r>
            <a:endParaRPr lang="en-US" sz="4800" b="1" u="sng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994467" y="1676400"/>
            <a:ext cx="75438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700" dirty="0">
                <a:latin typeface="Times New Roman" pitchFamily="18" charset="0"/>
              </a:rPr>
              <a:t>EMR is a web-based, data-driven patient management system used to add, update and delete  patients records.</a:t>
            </a:r>
          </a:p>
          <a:p>
            <a:endParaRPr lang="en-US" sz="2700" dirty="0"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700" dirty="0">
                <a:latin typeface="Times New Roman" pitchFamily="18" charset="0"/>
              </a:rPr>
              <a:t>Once patient record is added/updated/deleted in the Web form, it will be reflected in database.</a:t>
            </a:r>
          </a:p>
          <a:p>
            <a:endParaRPr lang="en-US" sz="2700" dirty="0">
              <a:latin typeface="Times New Roman" pitchFamily="18" charset="0"/>
            </a:endParaRPr>
          </a:p>
          <a:p>
            <a:endParaRPr lang="en-US" altLang="en-US" sz="2800" dirty="0">
              <a:latin typeface="Arial" panose="020B0604020202020204" pitchFamily="34" charset="0"/>
            </a:endParaRPr>
          </a:p>
          <a:p>
            <a:r>
              <a:rPr lang="en-US" sz="2700" dirty="0">
                <a:latin typeface="Times New Roman" pitchFamily="18" charset="0"/>
              </a:rPr>
              <a:t/>
            </a:r>
            <a:br>
              <a:rPr lang="en-US" sz="2700" dirty="0">
                <a:latin typeface="Times New Roman" pitchFamily="18" charset="0"/>
              </a:rPr>
            </a:br>
            <a:endParaRPr lang="en-US" sz="2700" dirty="0">
              <a:latin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700" dirty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7848600" cy="1017587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Objectives of EMR Application: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600201"/>
            <a:ext cx="8077200" cy="4343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452628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EMR reduces manual maintenance of patient records, by storing them in a central repository(database), providing no scope for errors &amp; thereby reducing workload on hospital staff.</a:t>
            </a:r>
          </a:p>
          <a:p>
            <a:pPr marL="452628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ü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2628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ü"/>
              <a:tabLst/>
              <a:defRPr/>
            </a:pPr>
            <a:r>
              <a:rPr lang="en-GB" sz="2400" dirty="0"/>
              <a:t>Features supported by this project:</a:t>
            </a:r>
          </a:p>
          <a:p>
            <a:pPr marL="452628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ü"/>
              <a:tabLst/>
              <a:defRPr/>
            </a:pPr>
            <a:endParaRPr lang="en-GB" sz="2400" dirty="0"/>
          </a:p>
          <a:p>
            <a:pPr marL="909828" lvl="1" indent="-342900">
              <a:spcBef>
                <a:spcPts val="400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 of new patient record.</a:t>
            </a:r>
          </a:p>
          <a:p>
            <a:pPr marL="909828" lvl="1" indent="-342900">
              <a:spcBef>
                <a:spcPts val="400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Modifying a</a:t>
            </a:r>
            <a:r>
              <a:rPr lang="en-GB" sz="2400" dirty="0"/>
              <a:t>n existing patient record (while modifying we can either save or delete or cancel that editing).</a:t>
            </a:r>
          </a:p>
          <a:p>
            <a:pPr marL="909828" lvl="1" indent="-342900">
              <a:spcBef>
                <a:spcPts val="400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a list of all existing users.</a:t>
            </a:r>
          </a:p>
          <a:p>
            <a:pPr marL="909828" lvl="1" indent="-342900">
              <a:spcBef>
                <a:spcPts val="400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Following filters can be applied for searching patient records- Filter by last name, Filter by First name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ü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F1DD34A-D796-4E92-8CC4-69333DAA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86200"/>
            <a:ext cx="8229600" cy="2422525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3400" b="1" u="sng" dirty="0"/>
              <a:t>Hardware Requirements</a:t>
            </a:r>
            <a:r>
              <a:rPr lang="en-US" sz="3400" dirty="0"/>
              <a:t>:</a:t>
            </a:r>
          </a:p>
          <a:p>
            <a:endParaRPr lang="en-US" dirty="0"/>
          </a:p>
          <a:p>
            <a:r>
              <a:rPr lang="en-US" sz="2100" b="1" dirty="0"/>
              <a:t>Processor Required</a:t>
            </a:r>
            <a:r>
              <a:rPr lang="en-US" sz="2100" dirty="0"/>
              <a:t>: Intel Core i3 &amp; above</a:t>
            </a:r>
          </a:p>
          <a:p>
            <a:endParaRPr lang="en-US" sz="2100" dirty="0"/>
          </a:p>
          <a:p>
            <a:r>
              <a:rPr lang="en-US" sz="1900" b="1" dirty="0"/>
              <a:t>RAM Required: </a:t>
            </a:r>
            <a:r>
              <a:rPr lang="en-US" sz="2100" dirty="0"/>
              <a:t>Minimum 4 GB</a:t>
            </a:r>
          </a:p>
          <a:p>
            <a:pPr marL="109728" indent="0">
              <a:buNone/>
            </a:pPr>
            <a:endParaRPr lang="en-US" sz="2100" dirty="0"/>
          </a:p>
          <a:p>
            <a:r>
              <a:rPr lang="en-US" sz="1900" b="1" dirty="0" smtClean="0"/>
              <a:t>Hard Disk </a:t>
            </a:r>
            <a:r>
              <a:rPr lang="en-US" sz="1900" b="1" dirty="0"/>
              <a:t>Required: </a:t>
            </a:r>
            <a:r>
              <a:rPr lang="en-US" sz="2100" dirty="0"/>
              <a:t>500 GB or more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81EE340-4B2C-4BAF-9567-E559FDA5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3A3E7CAD-A08C-4D42-9342-AD8381DF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304800"/>
            <a:ext cx="8229600" cy="3428999"/>
          </a:xfrm>
        </p:spPr>
        <p:txBody>
          <a:bodyPr>
            <a:normAutofit fontScale="90000"/>
          </a:bodyPr>
          <a:lstStyle/>
          <a:p>
            <a:r>
              <a:rPr lang="en-US" sz="2700" u="sng" dirty="0"/>
              <a:t>Software Requirements</a:t>
            </a:r>
            <a:r>
              <a:rPr lang="en-US" u="sng" dirty="0"/>
              <a:t>:</a:t>
            </a:r>
            <a:br>
              <a:rPr lang="en-US" u="sng" dirty="0"/>
            </a:br>
            <a:r>
              <a:rPr lang="en-US" sz="2000" dirty="0">
                <a:solidFill>
                  <a:schemeClr val="tx1"/>
                </a:solidFill>
                <a:effectLst/>
              </a:rPr>
              <a:t>Operating system: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1800" b="0" dirty="0">
                <a:solidFill>
                  <a:schemeClr val="tx1"/>
                </a:solidFill>
                <a:effectLst/>
              </a:rPr>
              <a:t>Windows 7 &amp; above</a:t>
            </a:r>
            <a:br>
              <a:rPr lang="en-US" sz="1800" b="0" dirty="0">
                <a:solidFill>
                  <a:schemeClr val="tx1"/>
                </a:solidFill>
                <a:effectLst/>
              </a:rPr>
            </a:br>
            <a:r>
              <a:rPr lang="en-US" sz="1800" b="0" dirty="0">
                <a:solidFill>
                  <a:schemeClr val="tx1"/>
                </a:solidFill>
                <a:effectLst/>
              </a:rPr>
              <a:t/>
            </a:r>
            <a:br>
              <a:rPr lang="en-US" sz="1800" b="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JAVA Version: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1800" b="0" dirty="0">
                <a:solidFill>
                  <a:schemeClr val="tx1"/>
                </a:solidFill>
                <a:effectLst/>
              </a:rPr>
              <a:t>JDK 1.8.x </a:t>
            </a:r>
            <a:br>
              <a:rPr lang="en-US" sz="1800" b="0" dirty="0">
                <a:solidFill>
                  <a:schemeClr val="tx1"/>
                </a:solidFill>
                <a:effectLst/>
              </a:rPr>
            </a:br>
            <a:r>
              <a:rPr lang="en-US" sz="1800" b="0" dirty="0">
                <a:solidFill>
                  <a:schemeClr val="tx1"/>
                </a:solidFill>
                <a:effectLst/>
              </a:rPr>
              <a:t/>
            </a:r>
            <a:br>
              <a:rPr lang="en-US" sz="1800" b="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Web Server: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1800" b="0" dirty="0">
                <a:solidFill>
                  <a:schemeClr val="tx1"/>
                </a:solidFill>
                <a:effectLst/>
              </a:rPr>
              <a:t>Apache Tomcat 8.x</a:t>
            </a:r>
            <a:br>
              <a:rPr lang="en-US" sz="1800" b="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/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Web Browsers: 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/>
            </a:r>
            <a:br>
              <a:rPr lang="en-US" sz="1800" b="0" dirty="0">
                <a:solidFill>
                  <a:schemeClr val="tx1"/>
                </a:solidFill>
                <a:effectLst/>
              </a:rPr>
            </a:br>
            <a:r>
              <a:rPr lang="en-US" sz="1800" b="0" dirty="0" smtClean="0">
                <a:solidFill>
                  <a:schemeClr val="tx1"/>
                </a:solidFill>
                <a:effectLst/>
              </a:rPr>
              <a:t>Chrome (</a:t>
            </a:r>
            <a:r>
              <a:rPr lang="en-US" sz="1600" b="0" dirty="0">
                <a:solidFill>
                  <a:schemeClr val="tx1"/>
                </a:solidFill>
                <a:effectLst/>
              </a:rPr>
              <a:t>v</a:t>
            </a:r>
            <a:r>
              <a:rPr lang="en-US" sz="1600" b="0" dirty="0" smtClean="0">
                <a:solidFill>
                  <a:schemeClr val="tx1"/>
                </a:solidFill>
                <a:effectLst/>
              </a:rPr>
              <a:t> 64.0.3)</a:t>
            </a:r>
            <a:r>
              <a:rPr lang="en-US" sz="1800" b="0" dirty="0" smtClean="0">
                <a:solidFill>
                  <a:schemeClr val="tx1"/>
                </a:solidFill>
                <a:effectLst/>
              </a:rPr>
              <a:t>, Firefox (v57.0.4), 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IE </a:t>
            </a:r>
            <a:r>
              <a:rPr lang="en-US" sz="1800" b="0" dirty="0" smtClean="0">
                <a:solidFill>
                  <a:schemeClr val="tx1"/>
                </a:solidFill>
                <a:effectLst/>
              </a:rPr>
              <a:t>(v11.0.51)</a:t>
            </a:r>
            <a:r>
              <a:rPr lang="en-US" sz="1800" b="0" dirty="0">
                <a:effectLst/>
              </a:rPr>
              <a:t/>
            </a:r>
            <a:br>
              <a:rPr lang="en-US" sz="1800" b="0" dirty="0">
                <a:effectLst/>
              </a:rPr>
            </a:br>
            <a:endParaRPr lang="en-US" sz="1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247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Front End: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Vaadin Web UI Frame work </a:t>
            </a:r>
            <a:r>
              <a:rPr lang="en-US" sz="2400" dirty="0" smtClean="0"/>
              <a:t>(5.3)</a:t>
            </a:r>
            <a:endParaRPr lang="en-US" sz="2400" dirty="0"/>
          </a:p>
          <a:p>
            <a:pPr marL="393192" lvl="1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Middleware: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 JPA </a:t>
            </a:r>
            <a:r>
              <a:rPr lang="en-US" sz="2400" dirty="0" smtClean="0"/>
              <a:t>(v1.5.10)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Spring Boot (v1.5.10.RELEASE)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Maven </a:t>
            </a:r>
            <a:r>
              <a:rPr lang="en-US" sz="2400" dirty="0" smtClean="0"/>
              <a:t>(v4.0)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Database:</a:t>
            </a:r>
            <a:endParaRPr lang="en-US" sz="2800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/>
              <a:t>MySQL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(v6.3.9)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Tiers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r>
              <a:rPr lang="en-US" sz="2400" dirty="0" smtClean="0"/>
              <a:t>3-Tiered </a:t>
            </a:r>
            <a:r>
              <a:rPr lang="en-US" sz="2400" dirty="0"/>
              <a:t>A</a:t>
            </a:r>
            <a:r>
              <a:rPr lang="en-US" sz="2400" dirty="0" smtClean="0"/>
              <a:t>rchitecture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u="sng" dirty="0">
                <a:solidFill>
                  <a:schemeClr val="folHlink"/>
                </a:solidFill>
                <a:latin typeface="Times New Roman" pitchFamily="18" charset="0"/>
              </a:rPr>
              <a:t>Technologies and tiers used: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8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600" y="2209800"/>
            <a:ext cx="4191000" cy="23622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folHlink"/>
                </a:solidFill>
                <a:latin typeface="Times New Roman" pitchFamily="18" charset="0"/>
              </a:rPr>
              <a:t>Web Forms Screen shots </a:t>
            </a:r>
            <a:br>
              <a:rPr lang="en-US" sz="5400" dirty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sz="5400" dirty="0">
                <a:solidFill>
                  <a:schemeClr val="folHlink"/>
                </a:solidFill>
                <a:latin typeface="Times New Roman" pitchFamily="18" charset="0"/>
              </a:rPr>
              <a:t>       	   </a:t>
            </a:r>
            <a:r>
              <a:rPr lang="en-US" sz="2800" dirty="0">
                <a:solidFill>
                  <a:schemeClr val="folHlink"/>
                </a:solidFill>
                <a:latin typeface="Times New Roman" pitchFamily="18" charset="0"/>
              </a:rPr>
              <a:t>(front end)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69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chemeClr val="folHlink"/>
                </a:solidFill>
                <a:latin typeface="Times New Roman" pitchFamily="18" charset="0"/>
              </a:rPr>
              <a:t>Home Page:</a:t>
            </a:r>
            <a:br>
              <a:rPr lang="en-US" sz="4000" u="sng" dirty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sz="2200" b="0" dirty="0">
                <a:solidFill>
                  <a:schemeClr val="folHlink"/>
                </a:solidFill>
                <a:latin typeface="Times New Roman" pitchFamily="18" charset="0"/>
              </a:rPr>
              <a:t/>
            </a:r>
            <a:br>
              <a:rPr lang="en-US" sz="2200" b="0" dirty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sz="2200" b="0" dirty="0">
                <a:solidFill>
                  <a:schemeClr val="tx1"/>
                </a:solidFill>
                <a:latin typeface="Times New Roman" pitchFamily="18" charset="0"/>
              </a:rPr>
              <a:t>Displays the list of users, and can be filtered on either Last name or First name</a:t>
            </a:r>
            <a:endParaRPr lang="en-US" sz="2200" b="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99" y="1838413"/>
            <a:ext cx="7162799" cy="43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2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AAD25-2AD1-44D8-900B-835A2E60A8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folHlink"/>
                </a:solidFill>
                <a:latin typeface="Times New Roman" pitchFamily="18" charset="0"/>
              </a:rPr>
              <a:t>Add New Patient record</a:t>
            </a:r>
            <a:r>
              <a:rPr lang="en-US" sz="3600" u="sng" dirty="0" smtClean="0">
                <a:solidFill>
                  <a:schemeClr val="folHlink"/>
                </a:solidFill>
                <a:latin typeface="Times New Roman" pitchFamily="18" charset="0"/>
              </a:rPr>
              <a:t>:</a:t>
            </a:r>
            <a:br>
              <a:rPr lang="en-US" sz="3600" u="sng" dirty="0" smtClean="0">
                <a:solidFill>
                  <a:schemeClr val="folHlink"/>
                </a:solidFill>
                <a:latin typeface="Times New Roman" pitchFamily="18" charset="0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This </a:t>
            </a:r>
            <a:r>
              <a:rPr lang="en-US" sz="2000" b="0" dirty="0">
                <a:solidFill>
                  <a:schemeClr val="tx1"/>
                </a:solidFill>
                <a:effectLst/>
                <a:latin typeface="Times New Roman" pitchFamily="18" charset="0"/>
              </a:rPr>
              <a:t>feature is used to add a new patient 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Times New Roman" pitchFamily="18" charset="0"/>
              </a:rPr>
              <a:t>record.</a:t>
            </a:r>
            <a:endParaRPr lang="en-US" sz="2000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175" y="1548606"/>
            <a:ext cx="5581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9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4148</TotalTime>
  <Words>331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GitHub URL:  </vt:lpstr>
      <vt:lpstr>PowerPoint Presentation</vt:lpstr>
      <vt:lpstr>Objectives of EMR Application:</vt:lpstr>
      <vt:lpstr>Software Requirements: Operating system: Windows 7 &amp; above  JAVA Version: JDK 1.8.x   Web Server: Apache Tomcat 8.x  Web Browsers:  Chrome (v 64.0.3), Firefox (v57.0.4), IE (v11.0.51) </vt:lpstr>
      <vt:lpstr>Technologies and tiers used:</vt:lpstr>
      <vt:lpstr>Web Forms Screen shots             (front end)</vt:lpstr>
      <vt:lpstr>Home Page:  Displays the list of users, and can be filtered on either Last name or First name</vt:lpstr>
      <vt:lpstr>Add New Patient record: This feature is used to add a new patient record.</vt:lpstr>
      <vt:lpstr>Patient Data Fields</vt:lpstr>
      <vt:lpstr>Update a Patient Record This feature allows user to edit the record and able to save it. Cancel is used to Cancel editing of record. We enter this screen after clicking on +New Patient  or when the user is trying to edit the existing record.</vt:lpstr>
      <vt:lpstr>Delete a patient record: Delete option is used to delete a patient record permanently.</vt:lpstr>
      <vt:lpstr>Challenges faced: </vt:lpstr>
      <vt:lpstr>Conclusion: </vt:lpstr>
      <vt:lpstr>Queries?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Bhatia's</dc:creator>
  <cp:lastModifiedBy>Raviteja Pathuri</cp:lastModifiedBy>
  <cp:revision>164</cp:revision>
  <dcterms:created xsi:type="dcterms:W3CDTF">2012-07-23T14:04:13Z</dcterms:created>
  <dcterms:modified xsi:type="dcterms:W3CDTF">2018-03-01T21:41:32Z</dcterms:modified>
</cp:coreProperties>
</file>