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F723AF-31F3-4FD5-B0FE-A60428D5DD91}">
  <a:tblStyle styleId="{7FF723AF-31F3-4FD5-B0FE-A60428D5DD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2a58c51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2a58c51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2a58c516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2a58c516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2a58c516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2a58c516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818d702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818d702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a58c51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a58c51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2a58c51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2a58c51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2cad873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2cad873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2a58c516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2a58c516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2a58c516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2a58c516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2a58c51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2a58c51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2c902b8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2c902b8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2c902b8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2c902b8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interest.com/pin/625296729493813081/" TargetMode="External"/><Relationship Id="rId4" Type="http://schemas.openxmlformats.org/officeDocument/2006/relationships/hyperlink" Target="https://pmcenter.bellevue.edu/2016/06/19/the-benefits-of-risk-management-planning/" TargetMode="External"/><Relationship Id="rId5" Type="http://schemas.openxmlformats.org/officeDocument/2006/relationships/hyperlink" Target="https://www.screensteps.com/case-studies/iceflo" TargetMode="External"/><Relationship Id="rId6" Type="http://schemas.openxmlformats.org/officeDocument/2006/relationships/hyperlink" Target="https://financetrainingcourse.com/education/2012/08/risk-assessment-analysis-exposure-and-target-accounts-for-risk-hedging/" TargetMode="External"/><Relationship Id="rId7" Type="http://schemas.openxmlformats.org/officeDocument/2006/relationships/hyperlink" Target="https://cryptomarketpool.com/gas-in-solidity-smart-contract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prime.com/wp-content/uploads/2020/09/Untitled-3.png" TargetMode="External"/><Relationship Id="rId4" Type="http://schemas.openxmlformats.org/officeDocument/2006/relationships/hyperlink" Target="https://www.wdpi.com/about/company-info/hardware-lifecycle-management" TargetMode="External"/><Relationship Id="rId5" Type="http://schemas.openxmlformats.org/officeDocument/2006/relationships/hyperlink" Target="https://thenounproject.com/browse/icons/term/prototype/?iconspage=1" TargetMode="External"/><Relationship Id="rId6" Type="http://schemas.openxmlformats.org/officeDocument/2006/relationships/hyperlink" Target="https://www.needpix.com/photo/378363/software-testing-service-bugs-search-it" TargetMode="External"/><Relationship Id="rId7" Type="http://schemas.openxmlformats.org/officeDocument/2006/relationships/hyperlink" Target="https://stormotion.io/blog/how-to-write-a-good-user-story-with-examples-templat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bbinav/CSE-6324-Team5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39500" y="1351900"/>
            <a:ext cx="6465000" cy="13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GasCore+ Inception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9750" y="2990850"/>
            <a:ext cx="53445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Team 5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Team Members: Abbinav H. Burhanuddin C. Dhairya C. Ritesh M.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CSE 6324-001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468575" y="1166000"/>
            <a:ext cx="8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621150" y="128587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>
            <p:ph type="title"/>
          </p:nvPr>
        </p:nvSpPr>
        <p:spPr>
          <a:xfrm>
            <a:off x="819150" y="33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Competitors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22"/>
          <p:cNvGraphicFramePr/>
          <p:nvPr/>
        </p:nvGraphicFramePr>
        <p:xfrm>
          <a:off x="843689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{7FF723AF-31F3-4FD5-B0FE-A60428D5DD91}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rgbClr val="6FA8DC"/>
                          </a:highlight>
                        </a:rPr>
                        <a:t>Tool Name</a:t>
                      </a:r>
                      <a:endParaRPr b="1" sz="1500">
                        <a:solidFill>
                          <a:schemeClr val="dk1"/>
                        </a:solidFill>
                        <a:highlight>
                          <a:srgbClr val="6FA8DC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rgbClr val="6FA8DC"/>
                          </a:highlight>
                        </a:rPr>
                        <a:t>Method</a:t>
                      </a:r>
                      <a:endParaRPr b="1" sz="1500">
                        <a:solidFill>
                          <a:schemeClr val="dk1"/>
                        </a:solidFill>
                        <a:highlight>
                          <a:srgbClr val="6FA8DC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GasCore+</a:t>
                      </a:r>
                      <a:endParaRPr b="1"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Static + Dynamic Analysis + Symbolic Execution</a:t>
                      </a:r>
                      <a:endParaRPr b="1"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GasGauge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Static + Dynamic Analysis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MantiCore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Symbolic Execution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MPro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Static Analysis + Symbolic Execution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Slither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Static Analysis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Mythril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Symbolic Execution</a:t>
                      </a:r>
                      <a:endParaRPr sz="1500">
                        <a:solidFill>
                          <a:srgbClr val="2626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1861050" y="456575"/>
            <a:ext cx="542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References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1016850" y="1103075"/>
            <a:ext cx="7110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</a:rPr>
              <a:t>[1] </a:t>
            </a:r>
            <a:r>
              <a:rPr lang="en" sz="1000" u="sng">
                <a:solidFill>
                  <a:srgbClr val="16161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Risk Mitigation Plan Case Studies Slide Design - SlideModel | Case study template, Case study, Management infographic (pinterest.com)</a:t>
            </a:r>
            <a:r>
              <a:rPr lang="en" sz="1000">
                <a:solidFill>
                  <a:srgbClr val="161616"/>
                </a:solidFill>
              </a:rPr>
              <a:t>, </a:t>
            </a:r>
            <a:r>
              <a:rPr lang="en" sz="1000">
                <a:solidFill>
                  <a:srgbClr val="252525"/>
                </a:solidFill>
                <a:highlight>
                  <a:schemeClr val="dk1"/>
                </a:highlight>
              </a:rPr>
              <a:t>accessed 09/11/2022</a:t>
            </a:r>
            <a:endParaRPr sz="10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</a:rPr>
              <a:t>[2] </a:t>
            </a:r>
            <a:r>
              <a:rPr lang="en" sz="1000" u="sng">
                <a:solidFill>
                  <a:srgbClr val="16161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Benefits of Risk Management Planning – Bellevue University Project Management Center of Excellence</a:t>
            </a:r>
            <a:r>
              <a:rPr lang="en" sz="1000">
                <a:solidFill>
                  <a:srgbClr val="161616"/>
                </a:solidFill>
              </a:rPr>
              <a:t>, </a:t>
            </a:r>
            <a:r>
              <a:rPr lang="en" sz="1000">
                <a:solidFill>
                  <a:srgbClr val="252525"/>
                </a:solidFill>
                <a:highlight>
                  <a:schemeClr val="dk1"/>
                </a:highlight>
              </a:rPr>
              <a:t>accessed 09/11/2022</a:t>
            </a:r>
            <a:endParaRPr sz="10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</a:rPr>
              <a:t>[3] </a:t>
            </a:r>
            <a:r>
              <a:rPr lang="en" sz="1000" u="sng">
                <a:hlinkClick r:id="rId5"/>
              </a:rPr>
              <a:t>ICEFLO | ScreenSteps</a:t>
            </a:r>
            <a:r>
              <a:rPr lang="en" sz="1000">
                <a:solidFill>
                  <a:srgbClr val="252525"/>
                </a:solidFill>
                <a:highlight>
                  <a:schemeClr val="dk1"/>
                </a:highlight>
              </a:rPr>
              <a:t>, </a:t>
            </a:r>
            <a:r>
              <a:rPr lang="en" sz="1000">
                <a:solidFill>
                  <a:srgbClr val="252525"/>
                </a:solidFill>
                <a:highlight>
                  <a:schemeClr val="dk1"/>
                </a:highlight>
              </a:rPr>
              <a:t>accessed 09/11/2022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</a:rPr>
              <a:t>[4] </a:t>
            </a:r>
            <a:r>
              <a:rPr lang="en" sz="1000" u="sng">
                <a:solidFill>
                  <a:srgbClr val="16161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Risk Assessment Analysis: Exposure and Target Accounts for Risk Hedging - FinanceTrainingCourse.com</a:t>
            </a:r>
            <a:r>
              <a:rPr lang="en" sz="1000">
                <a:solidFill>
                  <a:srgbClr val="161616"/>
                </a:solidFill>
              </a:rPr>
              <a:t>, </a:t>
            </a:r>
            <a:r>
              <a:rPr lang="en" sz="1000">
                <a:solidFill>
                  <a:srgbClr val="252525"/>
                </a:solidFill>
                <a:highlight>
                  <a:schemeClr val="dk1"/>
                </a:highlight>
              </a:rPr>
              <a:t>accessed 09/11/2022</a:t>
            </a:r>
            <a:endParaRPr sz="10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[5] </a:t>
            </a: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</a:rPr>
              <a:t>Bistarelli, S., Mazzante, G., Micheletti, M., Mostarda, L., Sestili, D., &amp; Tiezzi, F. (2020). Ethereum smart contracts: Analysis and statistics of their source code and opcodes. </a:t>
            </a:r>
            <a:r>
              <a:rPr i="1" lang="en" sz="1000">
                <a:solidFill>
                  <a:srgbClr val="252525"/>
                </a:solidFill>
                <a:highlight>
                  <a:srgbClr val="FFFFFF"/>
                </a:highlight>
              </a:rPr>
              <a:t>Internet of Things</a:t>
            </a: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</a:rPr>
              <a:t>,</a:t>
            </a:r>
            <a:endParaRPr sz="10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</a:rPr>
              <a:t>[6] Ashraf, I., Ma, X., Jiang, B., &amp; Chan, W. K. (2020). GasFuzzer: Fuzzing Ethereum Smart Contract Binaries to Expose Gas-Oriented Exception Security Vulnerabilities.</a:t>
            </a:r>
            <a:br>
              <a:rPr lang="en" sz="1000">
                <a:solidFill>
                  <a:srgbClr val="252525"/>
                </a:solidFill>
                <a:highlight>
                  <a:srgbClr val="FFFFFF"/>
                </a:highlight>
              </a:rPr>
            </a:br>
            <a:br>
              <a:rPr lang="en" sz="1000">
                <a:solidFill>
                  <a:srgbClr val="252525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</a:rPr>
              <a:t>[7] </a:t>
            </a:r>
            <a:r>
              <a:rPr lang="en" sz="1000">
                <a:solidFill>
                  <a:srgbClr val="161616"/>
                </a:solidFill>
                <a:highlight>
                  <a:srgbClr val="FFFFFF"/>
                </a:highlight>
              </a:rPr>
              <a:t>(2020, March 19). </a:t>
            </a:r>
            <a:r>
              <a:rPr i="1" lang="en" sz="1000">
                <a:solidFill>
                  <a:srgbClr val="161616"/>
                </a:solidFill>
                <a:highlight>
                  <a:srgbClr val="FFFFFF"/>
                </a:highlight>
              </a:rPr>
              <a:t>Crypto Market Pool - Gas in Solidity smart contracts</a:t>
            </a:r>
            <a:r>
              <a:rPr lang="en" sz="1000">
                <a:solidFill>
                  <a:srgbClr val="161616"/>
                </a:solidFill>
                <a:highlight>
                  <a:srgbClr val="FFFFFF"/>
                </a:highlight>
              </a:rPr>
              <a:t>. Crypto Market Pool. </a:t>
            </a:r>
            <a:r>
              <a:rPr lang="en" sz="1000" u="sng">
                <a:solidFill>
                  <a:srgbClr val="161616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https://cryptomarketpool.com/gas-in-solidity-smart-contracts/</a:t>
            </a:r>
            <a:r>
              <a:rPr lang="en" sz="1000">
                <a:solidFill>
                  <a:srgbClr val="161616"/>
                </a:solidFill>
                <a:highlight>
                  <a:srgbClr val="FFFFFF"/>
                </a:highlight>
              </a:rPr>
              <a:t>, accessed 09/11/2022</a:t>
            </a:r>
            <a:endParaRPr sz="10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  <a:highlight>
                  <a:srgbClr val="FFFFFF"/>
                </a:highlight>
              </a:rPr>
              <a:t>[8] W. Zhang, S. Banescu, L. Pasos, S. Stewart and V. Ganesh, "MPro: Combining Static and Symbolic Analysis for Scalable Testing of Smart Co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ntract," in 2019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6161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/>
        </p:nvSpPr>
        <p:spPr>
          <a:xfrm>
            <a:off x="468575" y="1166000"/>
            <a:ext cx="8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1861050" y="456575"/>
            <a:ext cx="542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References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1075400" y="1103075"/>
            <a:ext cx="65514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[9] Mark Mossberg, Felipe Manzano, Eric Hennenfent, Alex Groce, Gustavo Grieco, Josselin Feist, Trent Brunson, and Artem Dinaburg. 2019. Manticore: a user-friendly symbolic execution framework for binaries and smart contracts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[10] </a:t>
            </a:r>
            <a:r>
              <a:rPr lang="en" sz="1000">
                <a:solidFill>
                  <a:srgbClr val="333333"/>
                </a:solidFill>
                <a:highlight>
                  <a:srgbClr val="FCFCFC"/>
                </a:highlight>
              </a:rPr>
              <a:t>Liu, Y., Xu, J., Cui, B. (2022). Smart Contract Vulnerability Detection Based on Symbolic Execution Technology. In: Lu, W., Zhang, Y., Wen, W., Yan, H., Li, C. (eds) Cyber Security</a:t>
            </a:r>
            <a:endParaRPr sz="100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CFCFC"/>
                </a:highlight>
              </a:rPr>
              <a:t>[11</a:t>
            </a: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] </a:t>
            </a:r>
            <a:r>
              <a:rPr lang="en" sz="1000" u="sng">
                <a:solidFill>
                  <a:srgbClr val="161616"/>
                </a:solidFill>
                <a:highlight>
                  <a:srgbClr val="FCFCFC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https://www.cprime.com/wp-content/uploads/2020/09/Untitled-3.png</a:t>
            </a: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, Accessed 09/11/2022</a:t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[12] https://lightrains.com/blogs/solidity-static-analysis-tools/ , Accessed 09/10/2022</a:t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[13] </a:t>
            </a:r>
            <a:r>
              <a:rPr lang="en" sz="1000" u="sng">
                <a:solidFill>
                  <a:srgbClr val="161616"/>
                </a:solidFill>
                <a:highlight>
                  <a:srgbClr val="FCFCFC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https://www.wdpi.com/about/company-info/hardware-lifecycle-management</a:t>
            </a: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 ,Accessed 09/11/2022</a:t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[14] </a:t>
            </a:r>
            <a:r>
              <a:rPr lang="en" sz="1000" u="sng">
                <a:solidFill>
                  <a:srgbClr val="161616"/>
                </a:solidFill>
                <a:highlight>
                  <a:srgbClr val="FCFCFC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https://thenounproject.com/browse/icons/term/prototype/?iconspage=1</a:t>
            </a: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 ,Accessed 09/11/2022</a:t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[15] </a:t>
            </a:r>
            <a:r>
              <a:rPr lang="en" sz="1000" u="sng">
                <a:solidFill>
                  <a:srgbClr val="161616"/>
                </a:solidFill>
                <a:highlight>
                  <a:srgbClr val="FCFCFC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https://www.needpix.com/photo/378363/software-testing-service-bugs-search-it</a:t>
            </a: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 ,Accessed 09/11/2022</a:t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[16] </a:t>
            </a:r>
            <a:r>
              <a:rPr lang="en" sz="1000" u="sng">
                <a:solidFill>
                  <a:srgbClr val="161616"/>
                </a:solidFill>
                <a:highlight>
                  <a:srgbClr val="FCFCFC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https://stormotion.io/blog/how-to-write-a-good-user-story-with-examples-template</a:t>
            </a:r>
            <a:r>
              <a:rPr lang="en" sz="1000">
                <a:solidFill>
                  <a:srgbClr val="161616"/>
                </a:solidFill>
                <a:highlight>
                  <a:srgbClr val="FCFCFC"/>
                </a:highlight>
              </a:rPr>
              <a:t>, Accessed 09/11/2022</a:t>
            </a:r>
            <a:endParaRPr sz="1000">
              <a:solidFill>
                <a:srgbClr val="161616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6161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2548500" y="1596300"/>
            <a:ext cx="40470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5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rial"/>
                <a:ea typeface="Arial"/>
                <a:cs typeface="Arial"/>
                <a:sym typeface="Arial"/>
              </a:rPr>
              <a:t> Questions?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272700" y="293900"/>
            <a:ext cx="71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373625" y="983000"/>
            <a:ext cx="5887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Static/Dynamic Analysis </a:t>
            </a:r>
            <a:endParaRPr b="1"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GasGauge</a:t>
            </a:r>
            <a:endParaRPr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Identifies Gas Related Vulnerabilities 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Symbolic Execution </a:t>
            </a:r>
            <a:endParaRPr b="1"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/>
              <a:t> </a:t>
            </a:r>
            <a:r>
              <a:rPr lang="en"/>
              <a:t>MantiCore </a:t>
            </a:r>
            <a:endParaRPr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Program Exploration, Input Generation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Our New Tool</a:t>
            </a:r>
            <a:endParaRPr b="1"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GasCore+</a:t>
            </a:r>
            <a:endParaRPr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Gas Gauge + MantiCore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GitHub Repository</a:t>
            </a:r>
            <a:endParaRPr b="1"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Link: </a:t>
            </a:r>
            <a:r>
              <a:rPr lang="en" sz="1200" u="sng">
                <a:solidFill>
                  <a:srgbClr val="16161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- Abbinav/CSE-6324-Team5: GasCore+ Implementation</a:t>
            </a:r>
            <a:endParaRPr sz="1200">
              <a:solidFill>
                <a:srgbClr val="161616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Version: 0.1</a:t>
            </a:r>
            <a:endParaRPr b="1" sz="15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025" y="1111525"/>
            <a:ext cx="3636450" cy="31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type="title"/>
          </p:nvPr>
        </p:nvSpPr>
        <p:spPr>
          <a:xfrm>
            <a:off x="2533200" y="368275"/>
            <a:ext cx="40776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Vision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7733925" y="40686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[11]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2429700" y="413375"/>
            <a:ext cx="428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Customers &amp; Users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88750" y="1059875"/>
            <a:ext cx="7966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500"/>
              <a:t>Customers</a:t>
            </a:r>
            <a:r>
              <a:rPr lang="en" sz="1500"/>
              <a:t>:</a:t>
            </a:r>
            <a:r>
              <a:rPr lang="en"/>
              <a:t>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Dr. Christopher Csallner</a:t>
            </a:r>
            <a:endParaRPr sz="13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Provide Team Assistance and Project Feedback </a:t>
            </a:r>
            <a:r>
              <a:rPr lang="en" sz="1200"/>
              <a:t>(Written Deliverables &amp; Project Repo)</a:t>
            </a:r>
            <a:r>
              <a:rPr lang="en" sz="1200"/>
              <a:t>.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GTA Mohammed Rifat </a:t>
            </a:r>
            <a:endParaRPr sz="13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Provide Team </a:t>
            </a:r>
            <a:r>
              <a:rPr lang="en" sz="1200"/>
              <a:t>Assistance</a:t>
            </a:r>
            <a:r>
              <a:rPr lang="en" sz="1200"/>
              <a:t> and Project Feedback </a:t>
            </a:r>
            <a:r>
              <a:rPr lang="en" sz="1200"/>
              <a:t>(Written Deliverables &amp; Project Repo)</a:t>
            </a:r>
            <a:r>
              <a:rPr lang="en" sz="1200"/>
              <a:t>.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Shovon Niverd </a:t>
            </a:r>
            <a:r>
              <a:rPr lang="en" sz="1300"/>
              <a:t>Pereira</a:t>
            </a:r>
            <a:endParaRPr sz="13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Team </a:t>
            </a:r>
            <a:r>
              <a:rPr lang="en" sz="1200"/>
              <a:t>Collaborator for Ethereum Smart Contracts.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Review Team 6 Members</a:t>
            </a:r>
            <a:endParaRPr sz="13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/>
              <a:t>Provide Project Feedback per Iteration (Written </a:t>
            </a:r>
            <a:r>
              <a:rPr lang="en" sz="1200"/>
              <a:t>Deliverables</a:t>
            </a:r>
            <a:r>
              <a:rPr lang="en" sz="1200"/>
              <a:t> &amp; Code Review).</a:t>
            </a:r>
            <a:br>
              <a:rPr lang="en" sz="1300"/>
            </a:b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500"/>
              <a:t>Users</a:t>
            </a:r>
            <a:r>
              <a:rPr lang="en" sz="1500"/>
              <a:t>:</a:t>
            </a:r>
            <a:r>
              <a:rPr lang="en"/>
              <a:t>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Class of CSE 6324-001</a:t>
            </a:r>
            <a:endParaRPr sz="13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Team’s Target Audience and Possible Future Users of the Tool.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15704" r="16221" t="0"/>
          <a:stretch/>
        </p:blipFill>
        <p:spPr>
          <a:xfrm>
            <a:off x="7471175" y="3176650"/>
            <a:ext cx="1287450" cy="123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7471175" y="4414775"/>
            <a:ext cx="4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[3]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685800" y="420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Features/User Stories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952500" y="22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{7FF723AF-31F3-4FD5-B0FE-A60428D5DD91}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r>
                        <a:rPr b="1" lang="en"/>
                        <a:t> Type Of User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</a:t>
                      </a:r>
                      <a:r>
                        <a:rPr b="1" lang="en"/>
                        <a:t>       Benefits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 User/Customer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 Gas(Ethereum)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Product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Owner of a Company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Maintain</a:t>
                      </a:r>
                      <a:r>
                        <a:rPr lang="en"/>
                        <a:t> the Trust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Tester/Smart contract Executer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Deploying the right program on EVM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925" y="420050"/>
            <a:ext cx="1574050" cy="11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952500" y="1115450"/>
            <a:ext cx="7239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62626"/>
                </a:solidFill>
                <a:highlight>
                  <a:schemeClr val="dk1"/>
                </a:highlight>
              </a:rPr>
              <a:t>How is GasCore+ different?</a:t>
            </a:r>
            <a:endParaRPr b="1" sz="1600">
              <a:solidFill>
                <a:srgbClr val="262626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  <a:highlight>
                  <a:schemeClr val="dk1"/>
                </a:highlight>
              </a:rPr>
              <a:t>GasCore+ = Static Analysis + Dynamic Analysis + Symbolic Execution.</a:t>
            </a:r>
            <a:endParaRPr sz="1600">
              <a:solidFill>
                <a:srgbClr val="262626"/>
              </a:solidFill>
              <a:highlight>
                <a:schemeClr val="dk1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8320350" y="9297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[16]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653825" y="1198700"/>
            <a:ext cx="80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53825" y="629300"/>
            <a:ext cx="5401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Software Development Plan - 1st Iteration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653825" y="1140475"/>
            <a:ext cx="75057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Features of GasGauge and MantiCore selected for implementation.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Each team member gets assigned a part of development.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 towards developing the first prototype.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Development Plan - 2nd Iteration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Working first prototype in hand.                        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Decide which features implemented are not necessary for GasCore+.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Pick any additional functionality needed and work towards its implementation.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225" y="1443250"/>
            <a:ext cx="2207401" cy="13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1625" y="3398725"/>
            <a:ext cx="1144950" cy="11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8270725" y="2709700"/>
            <a:ext cx="43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[13]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8143275" y="4464300"/>
            <a:ext cx="37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[14]</a:t>
            </a:r>
            <a:endParaRPr sz="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272700" y="293900"/>
            <a:ext cx="71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819150" y="694100"/>
            <a:ext cx="5401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Software Development Plan - 3rd Iteration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819150" y="1245200"/>
            <a:ext cx="75057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 Testing of GasCore+.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publicly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available smart contracts and perform static analysis, dynamic analysis and symbolic execution individually using GasCore+.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Development Plan - 4th Iteration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Complete the development of GasCore+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Perform all required tests and resolve any issues that arise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Prepare GasCore+ for final presentation and review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599" y="2861775"/>
            <a:ext cx="1764125" cy="123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7773850" y="4207600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[15]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933925" y="4025650"/>
            <a:ext cx="2108400" cy="1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861050" y="456575"/>
            <a:ext cx="542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Risk Management Plan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701100" y="996800"/>
            <a:ext cx="69777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3 Risks List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Technical Risk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Attempt to combine two separate programs.</a:t>
            </a:r>
            <a:endParaRPr sz="1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200"/>
              <a:t>Possible Issues with compilation, running, producing similar results.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Resource Risk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Team not familiar with Ethereum Smart Contracts.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Availability of Open Source Smart Contracts.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Schedule Risk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Team will have scheduling issues with other classes’ assignments/projects.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Scheduled Delivery Date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Written deliverables, presentations, and repo checks.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Ready to submit at the end of each Iteration.</a:t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725" y="1103075"/>
            <a:ext cx="1608425" cy="16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8242325" y="2711500"/>
            <a:ext cx="4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/>
        </p:nvSpPr>
        <p:spPr>
          <a:xfrm>
            <a:off x="744400" y="1124850"/>
            <a:ext cx="7103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Mitigation Plan</a:t>
            </a: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Technical Risk Mitigation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Understand code structure of both tools.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Find best place to combine both tool’s Python code with Python expert’s assistance.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 Risk Mitigation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Team members research Ethereum Smart Contracts in more depth.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Receive</a:t>
            </a:r>
            <a:r>
              <a:rPr lang="en" sz="1300"/>
              <a:t> </a:t>
            </a:r>
            <a:r>
              <a:rPr lang="en" sz="1300"/>
              <a:t>assistance</a:t>
            </a:r>
            <a:r>
              <a:rPr lang="en" sz="1300"/>
              <a:t> from Shovon for finding Open Source Smart Contracts.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Schedule Risk Mitigation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Team will remain flexible to take on extra tasks.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Team will communicate issues/concerns through Microsoft Teams</a:t>
            </a:r>
            <a:endParaRPr sz="1300"/>
          </a:p>
        </p:txBody>
      </p:sp>
      <p:sp>
        <p:nvSpPr>
          <p:cNvPr id="197" name="Google Shape;197;p20"/>
          <p:cNvSpPr txBox="1"/>
          <p:nvPr/>
        </p:nvSpPr>
        <p:spPr>
          <a:xfrm>
            <a:off x="1861050" y="456575"/>
            <a:ext cx="542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Risk Management Plan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275" y="3462575"/>
            <a:ext cx="1923400" cy="10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8248275" y="4540375"/>
            <a:ext cx="4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/>
        </p:nvSpPr>
        <p:spPr>
          <a:xfrm>
            <a:off x="1020300" y="1060250"/>
            <a:ext cx="71034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Risk Exposure</a:t>
            </a: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Technical Risk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Probability of Risk Occurring (PR) = 50%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Effect of Risk Occurring (ER) = 10 hours will be spent 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Risk Exposure (RE) = 5.0 extra hours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 Risk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Probability of Risk Occurring (PR) = 30%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Effect of Risk Occurring (ER) = 8 hours will be spent 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Risk Exposure (RE) = 2.4 extra hours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Schedule Risk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Probability of Risk Occurring (PR) = 25%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Effect of Risk Occurring (ER) = 4 hours will be spent 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Risk Exposure (RE) = 1.0 extra hours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6" name="Google Shape;206;p21"/>
          <p:cNvSpPr txBox="1"/>
          <p:nvPr/>
        </p:nvSpPr>
        <p:spPr>
          <a:xfrm>
            <a:off x="1861050" y="456575"/>
            <a:ext cx="542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Risk Management Plan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12422" l="12331" r="11593" t="16387"/>
          <a:stretch/>
        </p:blipFill>
        <p:spPr>
          <a:xfrm>
            <a:off x="6220900" y="2005950"/>
            <a:ext cx="2240775" cy="15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8062300" y="3185775"/>
            <a:ext cx="4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[4]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