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aleway"/>
      <p:regular r:id="rId27"/>
      <p:bold r:id="rId28"/>
      <p:italic r:id="rId29"/>
      <p:boldItalic r:id="rId30"/>
    </p:embeddedFont>
    <p:embeddedFont>
      <p:font typeface="Roboto"/>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9" roundtripDataSignature="AMtx7mhIwAf+hUwUBeairvaO56ayLApY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215E20E-AFA1-4111-95BA-14D6FC372AE8}">
  <a:tblStyle styleId="{6215E20E-AFA1-4111-95BA-14D6FC372AE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font" Target="fonts/Raleway-boldItalic.fntdata"/><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Lato-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37" Type="http://schemas.openxmlformats.org/officeDocument/2006/relationships/font" Target="fonts/Lato-italic.fntdata"/><Relationship Id="rId14" Type="http://schemas.openxmlformats.org/officeDocument/2006/relationships/slide" Target="slides/slide8.xml"/><Relationship Id="rId36" Type="http://schemas.openxmlformats.org/officeDocument/2006/relationships/font" Target="fonts/Lato-bold.fntdata"/><Relationship Id="rId17" Type="http://schemas.openxmlformats.org/officeDocument/2006/relationships/slide" Target="slides/slide11.xml"/><Relationship Id="rId39" Type="http://customschemas.google.com/relationships/presentationmetadata" Target="metadata"/><Relationship Id="rId16" Type="http://schemas.openxmlformats.org/officeDocument/2006/relationships/slide" Target="slides/slide10.xml"/><Relationship Id="rId38" Type="http://schemas.openxmlformats.org/officeDocument/2006/relationships/font" Target="fonts/La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729dce57ba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729dce57ba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729dce57ba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729dce57ba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729dce57ba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729dce57ba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7377b4be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7377b4be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7377b4be3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7377b4be3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7377b4be3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7377b4be3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7377b4be3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7377b4be3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7377b4be3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7377b4be3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7377b4be3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7377b4be3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729dce57b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729dce57b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729dce57ba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729dce57b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729dce57ba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729dce57ba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729dce57ba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729dce57ba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729dce57ba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729dce57ba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729dce57ba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729dce57ba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729dce57ba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729dce57ba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17"/>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17"/>
          <p:cNvGrpSpPr/>
          <p:nvPr/>
        </p:nvGrpSpPr>
        <p:grpSpPr>
          <a:xfrm>
            <a:off x="830392" y="1191256"/>
            <a:ext cx="745763" cy="45826"/>
            <a:chOff x="4580561" y="2589004"/>
            <a:chExt cx="1064464" cy="25200"/>
          </a:xfrm>
        </p:grpSpPr>
        <p:sp>
          <p:nvSpPr>
            <p:cNvPr id="12" name="Google Shape;12;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17"/>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17"/>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1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26"/>
          <p:cNvGrpSpPr/>
          <p:nvPr/>
        </p:nvGrpSpPr>
        <p:grpSpPr>
          <a:xfrm>
            <a:off x="830392" y="4169130"/>
            <a:ext cx="745763" cy="45826"/>
            <a:chOff x="4580561" y="2589004"/>
            <a:chExt cx="1064464" cy="25200"/>
          </a:xfrm>
        </p:grpSpPr>
        <p:sp>
          <p:nvSpPr>
            <p:cNvPr id="75" name="Google Shape;75;p2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26"/>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26"/>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2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2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18"/>
          <p:cNvGrpSpPr/>
          <p:nvPr/>
        </p:nvGrpSpPr>
        <p:grpSpPr>
          <a:xfrm>
            <a:off x="830392" y="1191256"/>
            <a:ext cx="745763" cy="45826"/>
            <a:chOff x="4580561" y="2589004"/>
            <a:chExt cx="1064464" cy="25200"/>
          </a:xfrm>
        </p:grpSpPr>
        <p:sp>
          <p:nvSpPr>
            <p:cNvPr id="20" name="Google Shape;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1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1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1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 name="Google Shape;27;p19"/>
          <p:cNvGrpSpPr/>
          <p:nvPr/>
        </p:nvGrpSpPr>
        <p:grpSpPr>
          <a:xfrm>
            <a:off x="830392" y="1191256"/>
            <a:ext cx="745763" cy="45826"/>
            <a:chOff x="4580561" y="2589004"/>
            <a:chExt cx="1064464" cy="25200"/>
          </a:xfrm>
        </p:grpSpPr>
        <p:sp>
          <p:nvSpPr>
            <p:cNvPr id="28" name="Google Shape;28;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 name="Google Shape;30;p19"/>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1" name="Google Shape;31;p19"/>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2" name="Google Shape;32;p19"/>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3" name="Google Shape;33;p1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4" name="Shape 34"/>
        <p:cNvGrpSpPr/>
        <p:nvPr/>
      </p:nvGrpSpPr>
      <p:grpSpPr>
        <a:xfrm>
          <a:off x="0" y="0"/>
          <a:ext cx="0" cy="0"/>
          <a:chOff x="0" y="0"/>
          <a:chExt cx="0" cy="0"/>
        </a:xfrm>
      </p:grpSpPr>
      <p:grpSp>
        <p:nvGrpSpPr>
          <p:cNvPr id="35" name="Google Shape;35;p20"/>
          <p:cNvGrpSpPr/>
          <p:nvPr/>
        </p:nvGrpSpPr>
        <p:grpSpPr>
          <a:xfrm>
            <a:off x="830392" y="1191256"/>
            <a:ext cx="745763" cy="45826"/>
            <a:chOff x="4580561" y="2589004"/>
            <a:chExt cx="1064464" cy="25200"/>
          </a:xfrm>
        </p:grpSpPr>
        <p:sp>
          <p:nvSpPr>
            <p:cNvPr id="36" name="Google Shape;36;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20"/>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9" name="Google Shape;39;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2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21"/>
          <p:cNvGrpSpPr/>
          <p:nvPr/>
        </p:nvGrpSpPr>
        <p:grpSpPr>
          <a:xfrm>
            <a:off x="830392" y="1191256"/>
            <a:ext cx="745763" cy="45826"/>
            <a:chOff x="4580561" y="2589004"/>
            <a:chExt cx="1064464" cy="25200"/>
          </a:xfrm>
        </p:grpSpPr>
        <p:sp>
          <p:nvSpPr>
            <p:cNvPr id="43" name="Google Shape;43;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21"/>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2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22"/>
          <p:cNvGrpSpPr/>
          <p:nvPr/>
        </p:nvGrpSpPr>
        <p:grpSpPr>
          <a:xfrm>
            <a:off x="830392" y="1191256"/>
            <a:ext cx="745763" cy="45826"/>
            <a:chOff x="4580561" y="2589004"/>
            <a:chExt cx="1064464" cy="25200"/>
          </a:xfrm>
        </p:grpSpPr>
        <p:sp>
          <p:nvSpPr>
            <p:cNvPr id="50" name="Google Shape;50;p2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22"/>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22"/>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2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23"/>
          <p:cNvGrpSpPr/>
          <p:nvPr/>
        </p:nvGrpSpPr>
        <p:grpSpPr>
          <a:xfrm>
            <a:off x="830392" y="4169130"/>
            <a:ext cx="745763" cy="45826"/>
            <a:chOff x="4580561" y="2589004"/>
            <a:chExt cx="1064464" cy="25200"/>
          </a:xfrm>
        </p:grpSpPr>
        <p:sp>
          <p:nvSpPr>
            <p:cNvPr id="57" name="Google Shape;57;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23"/>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2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24"/>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24"/>
          <p:cNvGrpSpPr/>
          <p:nvPr/>
        </p:nvGrpSpPr>
        <p:grpSpPr>
          <a:xfrm>
            <a:off x="830392" y="1191256"/>
            <a:ext cx="745763" cy="45826"/>
            <a:chOff x="4580561" y="2589004"/>
            <a:chExt cx="1064464" cy="25200"/>
          </a:xfrm>
        </p:grpSpPr>
        <p:sp>
          <p:nvSpPr>
            <p:cNvPr id="64" name="Google Shape;64;p2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24"/>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24"/>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24"/>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2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25"/>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2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blog.vantagecircle.com/team-goals/" TargetMode="External"/><Relationship Id="rId4" Type="http://schemas.openxmlformats.org/officeDocument/2006/relationships/hyperlink" Target="https://ethereum.org/en/developers/docs/smart-contracts/" TargetMode="External"/><Relationship Id="rId10" Type="http://schemas.openxmlformats.org/officeDocument/2006/relationships/hyperlink" Target="https://www.vectorstock.com/royalty-free-vector/king-ethereum-classic-character-cartoon-vector-19215289" TargetMode="External"/><Relationship Id="rId9" Type="http://schemas.openxmlformats.org/officeDocument/2006/relationships/hyperlink" Target="https://devops.com/top-10-common-software-vulnerabilities" TargetMode="External"/><Relationship Id="rId5" Type="http://schemas.openxmlformats.org/officeDocument/2006/relationships/hyperlink" Target="https://ethereum.org/en/developers/docs/smart-contracts/" TargetMode="External"/><Relationship Id="rId6" Type="http://schemas.openxmlformats.org/officeDocument/2006/relationships/hyperlink" Target="https://dashnews.org/ethereum-classic-suffers-possible-51-attack-latest-in-string-of-smaller-coin-attacks" TargetMode="External"/><Relationship Id="rId7" Type="http://schemas.openxmlformats.org/officeDocument/2006/relationships/hyperlink" Target="https://github.com/fischlerben/Smart-Contracts-With-Solidity" TargetMode="External"/><Relationship Id="rId8" Type="http://schemas.openxmlformats.org/officeDocument/2006/relationships/hyperlink" Target="https://www.istockphoto.com/illustrations/table-of-conten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727950" y="1331350"/>
            <a:ext cx="7688100" cy="166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rgbClr val="000000"/>
                </a:solidFill>
                <a:latin typeface="Arial"/>
                <a:ea typeface="Arial"/>
                <a:cs typeface="Arial"/>
                <a:sym typeface="Arial"/>
              </a:rPr>
              <a:t>A Survey of Attacks on Ethereum Smart Contracts</a:t>
            </a:r>
            <a:endParaRPr>
              <a:solidFill>
                <a:srgbClr val="000000"/>
              </a:solidFill>
              <a:latin typeface="Arial"/>
              <a:ea typeface="Arial"/>
              <a:cs typeface="Arial"/>
              <a:sym typeface="Arial"/>
            </a:endParaRPr>
          </a:p>
          <a:p>
            <a:pPr indent="0" lvl="0" marL="0" rtl="0" algn="l">
              <a:lnSpc>
                <a:spcPct val="100000"/>
              </a:lnSpc>
              <a:spcBef>
                <a:spcPts val="1200"/>
              </a:spcBef>
              <a:spcAft>
                <a:spcPts val="0"/>
              </a:spcAft>
              <a:buSzPts val="4200"/>
              <a:buNone/>
            </a:pPr>
            <a:r>
              <a:t/>
            </a:r>
            <a:endParaRPr sz="3900"/>
          </a:p>
        </p:txBody>
      </p:sp>
      <p:sp>
        <p:nvSpPr>
          <p:cNvPr id="87" name="Google Shape;87;p1"/>
          <p:cNvSpPr txBox="1"/>
          <p:nvPr>
            <p:ph idx="1" type="subTitle"/>
          </p:nvPr>
        </p:nvSpPr>
        <p:spPr>
          <a:xfrm>
            <a:off x="729625" y="3172900"/>
            <a:ext cx="3684300" cy="14100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Dhairya Bimal </a:t>
            </a:r>
            <a:endParaRPr b="1" sz="15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rPr b="1" lang="en" sz="1500">
                <a:solidFill>
                  <a:srgbClr val="000000"/>
                </a:solidFill>
                <a:latin typeface="Arial"/>
                <a:ea typeface="Arial"/>
                <a:cs typeface="Arial"/>
                <a:sym typeface="Arial"/>
              </a:rPr>
              <a:t>Chandarana(1001948937)</a:t>
            </a:r>
            <a:endParaRPr b="1" sz="15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b="1" sz="1500">
              <a:solidFill>
                <a:srgbClr val="000000"/>
              </a:solidFill>
              <a:latin typeface="Arial"/>
              <a:ea typeface="Arial"/>
              <a:cs typeface="Arial"/>
              <a:sym typeface="Arial"/>
            </a:endParaRPr>
          </a:p>
          <a:p>
            <a:pPr indent="-323850" lvl="0" marL="457200" rtl="0" algn="l">
              <a:lnSpc>
                <a:spcPct val="100000"/>
              </a:lnSpc>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Ritesh Murali(1001937460)</a:t>
            </a:r>
            <a:endParaRPr b="1" sz="1500">
              <a:solidFill>
                <a:srgbClr val="000000"/>
              </a:solidFill>
              <a:latin typeface="Arial"/>
              <a:ea typeface="Arial"/>
              <a:cs typeface="Arial"/>
              <a:sym typeface="Arial"/>
            </a:endParaRPr>
          </a:p>
        </p:txBody>
      </p:sp>
      <p:sp>
        <p:nvSpPr>
          <p:cNvPr id="88" name="Google Shape;8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89" name="Google Shape;89;p1"/>
          <p:cNvPicPr preferRelativeResize="0"/>
          <p:nvPr/>
        </p:nvPicPr>
        <p:blipFill>
          <a:blip r:embed="rId3">
            <a:alphaModFix/>
          </a:blip>
          <a:stretch>
            <a:fillRect/>
          </a:stretch>
        </p:blipFill>
        <p:spPr>
          <a:xfrm>
            <a:off x="4413800" y="2909875"/>
            <a:ext cx="3735299" cy="1948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1729dce57ba_1_10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Ether lost in transfer</a:t>
            </a:r>
            <a:endParaRPr/>
          </a:p>
        </p:txBody>
      </p:sp>
      <p:sp>
        <p:nvSpPr>
          <p:cNvPr id="161" name="Google Shape;161;g1729dce57ba_1_104"/>
          <p:cNvSpPr txBox="1"/>
          <p:nvPr>
            <p:ph idx="1" type="body"/>
          </p:nvPr>
        </p:nvSpPr>
        <p:spPr>
          <a:xfrm>
            <a:off x="729450" y="2078875"/>
            <a:ext cx="7688700" cy="2415000"/>
          </a:xfrm>
          <a:prstGeom prst="rect">
            <a:avLst/>
          </a:prstGeom>
        </p:spPr>
        <p:txBody>
          <a:bodyPr anchorCtr="0" anchor="t" bIns="91425" lIns="91425" spcFirstLastPara="1" rIns="91425" wrap="square" tIns="91425">
            <a:noAutofit/>
          </a:bodyPr>
          <a:lstStyle/>
          <a:p>
            <a:pPr indent="-311150" lvl="0" marL="457200" rtl="0" algn="l">
              <a:lnSpc>
                <a:spcPct val="95000"/>
              </a:lnSpc>
              <a:spcBef>
                <a:spcPts val="0"/>
              </a:spcBef>
              <a:spcAft>
                <a:spcPts val="0"/>
              </a:spcAft>
              <a:buClr>
                <a:schemeClr val="dk2"/>
              </a:buClr>
              <a:buSzPts val="1300"/>
              <a:buChar char="●"/>
            </a:pPr>
            <a:r>
              <a:rPr lang="en">
                <a:solidFill>
                  <a:schemeClr val="dk2"/>
                </a:solidFill>
                <a:highlight>
                  <a:schemeClr val="lt1"/>
                </a:highlight>
              </a:rPr>
              <a:t>To send an ether one has to specify </a:t>
            </a:r>
            <a:r>
              <a:rPr lang="en">
                <a:solidFill>
                  <a:schemeClr val="dk2"/>
                </a:solidFill>
                <a:highlight>
                  <a:schemeClr val="lt1"/>
                </a:highlight>
              </a:rPr>
              <a:t>recipients</a:t>
            </a:r>
            <a:r>
              <a:rPr lang="en">
                <a:solidFill>
                  <a:schemeClr val="dk2"/>
                </a:solidFill>
                <a:highlight>
                  <a:schemeClr val="lt1"/>
                </a:highlight>
              </a:rPr>
              <a:t> address</a:t>
            </a:r>
            <a:endParaRPr>
              <a:solidFill>
                <a:schemeClr val="dk2"/>
              </a:solidFill>
              <a:highlight>
                <a:schemeClr val="lt1"/>
              </a:highlight>
            </a:endParaRPr>
          </a:p>
          <a:p>
            <a:pPr indent="0" lvl="0" marL="0" rtl="0" algn="l">
              <a:lnSpc>
                <a:spcPct val="95000"/>
              </a:lnSpc>
              <a:spcBef>
                <a:spcPts val="0"/>
              </a:spcBef>
              <a:spcAft>
                <a:spcPts val="0"/>
              </a:spcAft>
              <a:buSzPts val="770"/>
              <a:buNone/>
            </a:pPr>
            <a:r>
              <a:t/>
            </a:r>
            <a:endParaRPr>
              <a:solidFill>
                <a:schemeClr val="dk2"/>
              </a:solidFill>
              <a:highlight>
                <a:schemeClr val="lt1"/>
              </a:highlight>
            </a:endParaRPr>
          </a:p>
          <a:p>
            <a:pPr indent="-311150" lvl="0" marL="457200" rtl="0" algn="l">
              <a:lnSpc>
                <a:spcPct val="95000"/>
              </a:lnSpc>
              <a:spcBef>
                <a:spcPts val="0"/>
              </a:spcBef>
              <a:spcAft>
                <a:spcPts val="0"/>
              </a:spcAft>
              <a:buClr>
                <a:schemeClr val="dk2"/>
              </a:buClr>
              <a:buSzPts val="1300"/>
              <a:buChar char="●"/>
            </a:pPr>
            <a:r>
              <a:rPr lang="en">
                <a:solidFill>
                  <a:schemeClr val="dk2"/>
                </a:solidFill>
                <a:highlight>
                  <a:schemeClr val="lt1"/>
                </a:highlight>
              </a:rPr>
              <a:t>Recipients address takes a form of 160 bits</a:t>
            </a:r>
            <a:endParaRPr>
              <a:solidFill>
                <a:schemeClr val="dk2"/>
              </a:solidFill>
              <a:highlight>
                <a:schemeClr val="lt1"/>
              </a:highlight>
            </a:endParaRPr>
          </a:p>
          <a:p>
            <a:pPr indent="0" lvl="0" marL="0" rtl="0" algn="l">
              <a:lnSpc>
                <a:spcPct val="95000"/>
              </a:lnSpc>
              <a:spcBef>
                <a:spcPts val="0"/>
              </a:spcBef>
              <a:spcAft>
                <a:spcPts val="0"/>
              </a:spcAft>
              <a:buSzPts val="770"/>
              <a:buNone/>
            </a:pPr>
            <a:r>
              <a:t/>
            </a:r>
            <a:endParaRPr>
              <a:solidFill>
                <a:schemeClr val="dk2"/>
              </a:solidFill>
              <a:highlight>
                <a:schemeClr val="lt1"/>
              </a:highlight>
            </a:endParaRPr>
          </a:p>
          <a:p>
            <a:pPr indent="-311150" lvl="0" marL="457200" rtl="0" algn="l">
              <a:lnSpc>
                <a:spcPct val="95000"/>
              </a:lnSpc>
              <a:spcBef>
                <a:spcPts val="0"/>
              </a:spcBef>
              <a:spcAft>
                <a:spcPts val="0"/>
              </a:spcAft>
              <a:buClr>
                <a:schemeClr val="dk2"/>
              </a:buClr>
              <a:buSzPts val="1300"/>
              <a:buChar char="●"/>
            </a:pPr>
            <a:r>
              <a:rPr lang="en">
                <a:solidFill>
                  <a:schemeClr val="dk2"/>
                </a:solidFill>
                <a:highlight>
                  <a:schemeClr val="lt1"/>
                </a:highlight>
              </a:rPr>
              <a:t>What will happen if an address is orphan?</a:t>
            </a:r>
            <a:endParaRPr>
              <a:solidFill>
                <a:schemeClr val="dk2"/>
              </a:solidFill>
              <a:highlight>
                <a:schemeClr val="lt1"/>
              </a:highlight>
            </a:endParaRPr>
          </a:p>
          <a:p>
            <a:pPr indent="0" lvl="0" marL="0" rtl="0" algn="l">
              <a:lnSpc>
                <a:spcPct val="95000"/>
              </a:lnSpc>
              <a:spcBef>
                <a:spcPts val="0"/>
              </a:spcBef>
              <a:spcAft>
                <a:spcPts val="0"/>
              </a:spcAft>
              <a:buSzPts val="770"/>
              <a:buNone/>
            </a:pPr>
            <a:r>
              <a:t/>
            </a:r>
            <a:endParaRPr>
              <a:solidFill>
                <a:schemeClr val="dk2"/>
              </a:solidFill>
              <a:highlight>
                <a:schemeClr val="lt1"/>
              </a:highlight>
            </a:endParaRPr>
          </a:p>
          <a:p>
            <a:pPr indent="-311150" lvl="0" marL="457200" rtl="0" algn="l">
              <a:lnSpc>
                <a:spcPct val="95000"/>
              </a:lnSpc>
              <a:spcBef>
                <a:spcPts val="0"/>
              </a:spcBef>
              <a:spcAft>
                <a:spcPts val="0"/>
              </a:spcAft>
              <a:buClr>
                <a:schemeClr val="dk2"/>
              </a:buClr>
              <a:buSzPts val="1300"/>
              <a:buChar char="●"/>
            </a:pPr>
            <a:r>
              <a:rPr lang="en">
                <a:solidFill>
                  <a:schemeClr val="dk2"/>
                </a:solidFill>
                <a:highlight>
                  <a:schemeClr val="lt1"/>
                </a:highlight>
              </a:rPr>
              <a:t>Note:</a:t>
            </a:r>
            <a:r>
              <a:rPr lang="en">
                <a:solidFill>
                  <a:schemeClr val="dk2"/>
                </a:solidFill>
                <a:highlight>
                  <a:schemeClr val="lt1"/>
                </a:highlight>
                <a:latin typeface="Arial"/>
                <a:ea typeface="Arial"/>
                <a:cs typeface="Arial"/>
                <a:sym typeface="Arial"/>
              </a:rPr>
              <a:t> There is no way to detect whether an address is orphan</a:t>
            </a:r>
            <a:endParaRPr>
              <a:solidFill>
                <a:schemeClr val="dk2"/>
              </a:solidFill>
              <a:highlight>
                <a:schemeClr val="lt1"/>
              </a:highlight>
              <a:latin typeface="Arial"/>
              <a:ea typeface="Arial"/>
              <a:cs typeface="Arial"/>
              <a:sym typeface="Arial"/>
            </a:endParaRPr>
          </a:p>
          <a:p>
            <a:pPr indent="0" lvl="0" marL="457200" rtl="0" algn="l">
              <a:lnSpc>
                <a:spcPct val="95000"/>
              </a:lnSpc>
              <a:spcBef>
                <a:spcPts val="0"/>
              </a:spcBef>
              <a:spcAft>
                <a:spcPts val="0"/>
              </a:spcAft>
              <a:buNone/>
            </a:pPr>
            <a:r>
              <a:t/>
            </a:r>
            <a:endParaRPr>
              <a:solidFill>
                <a:schemeClr val="dk2"/>
              </a:solidFill>
              <a:highlight>
                <a:schemeClr val="lt1"/>
              </a:highlight>
              <a:latin typeface="Arial"/>
              <a:ea typeface="Arial"/>
              <a:cs typeface="Arial"/>
              <a:sym typeface="Arial"/>
            </a:endParaRPr>
          </a:p>
          <a:p>
            <a:pPr indent="-311150" lvl="0" marL="457200" rtl="0" algn="l">
              <a:lnSpc>
                <a:spcPct val="95000"/>
              </a:lnSpc>
              <a:spcBef>
                <a:spcPts val="1200"/>
              </a:spcBef>
              <a:spcAft>
                <a:spcPts val="0"/>
              </a:spcAft>
              <a:buClr>
                <a:schemeClr val="dk2"/>
              </a:buClr>
              <a:buSzPts val="1300"/>
              <a:buFont typeface="Arial"/>
              <a:buChar char="●"/>
            </a:pPr>
            <a:r>
              <a:rPr lang="en">
                <a:solidFill>
                  <a:schemeClr val="dk2"/>
                </a:solidFill>
                <a:highlight>
                  <a:schemeClr val="lt1"/>
                </a:highlight>
                <a:latin typeface="Arial"/>
                <a:ea typeface="Arial"/>
                <a:cs typeface="Arial"/>
                <a:sym typeface="Arial"/>
              </a:rPr>
              <a:t>Lost ether cannot be recovered, programmers have to manually ensure the correctness of the recipient addresses.</a:t>
            </a:r>
            <a:endParaRPr>
              <a:solidFill>
                <a:schemeClr val="dk2"/>
              </a:solidFill>
              <a:highlight>
                <a:schemeClr val="lt1"/>
              </a:highlight>
              <a:latin typeface="Arial"/>
              <a:ea typeface="Arial"/>
              <a:cs typeface="Arial"/>
              <a:sym typeface="Arial"/>
            </a:endParaRPr>
          </a:p>
          <a:p>
            <a:pPr indent="0" lvl="0" marL="457200" rtl="0" algn="l">
              <a:lnSpc>
                <a:spcPct val="95000"/>
              </a:lnSpc>
              <a:spcBef>
                <a:spcPts val="1200"/>
              </a:spcBef>
              <a:spcAft>
                <a:spcPts val="0"/>
              </a:spcAft>
              <a:buNone/>
            </a:pPr>
            <a:r>
              <a:t/>
            </a:r>
            <a:endParaRPr>
              <a:solidFill>
                <a:schemeClr val="dk2"/>
              </a:solidFill>
              <a:highlight>
                <a:schemeClr val="lt1"/>
              </a:highlight>
              <a:latin typeface="Arial"/>
              <a:ea typeface="Arial"/>
              <a:cs typeface="Arial"/>
              <a:sym typeface="Arial"/>
            </a:endParaRPr>
          </a:p>
          <a:p>
            <a:pPr indent="0" lvl="0" marL="0" rtl="0" algn="l">
              <a:lnSpc>
                <a:spcPct val="95000"/>
              </a:lnSpc>
              <a:spcBef>
                <a:spcPts val="1200"/>
              </a:spcBef>
              <a:spcAft>
                <a:spcPts val="0"/>
              </a:spcAft>
              <a:buSzPts val="770"/>
              <a:buNone/>
            </a:pPr>
            <a:r>
              <a:t/>
            </a:r>
            <a:endParaRPr>
              <a:solidFill>
                <a:schemeClr val="dk2"/>
              </a:solidFill>
              <a:highlight>
                <a:schemeClr val="lt1"/>
              </a:highlight>
              <a:latin typeface="Arial"/>
              <a:ea typeface="Arial"/>
              <a:cs typeface="Arial"/>
              <a:sym typeface="Arial"/>
            </a:endParaRPr>
          </a:p>
          <a:p>
            <a:pPr indent="0" lvl="0" marL="0" rtl="0" algn="l">
              <a:lnSpc>
                <a:spcPct val="95000"/>
              </a:lnSpc>
              <a:spcBef>
                <a:spcPts val="0"/>
              </a:spcBef>
              <a:spcAft>
                <a:spcPts val="0"/>
              </a:spcAft>
              <a:buSzPts val="770"/>
              <a:buNone/>
            </a:pPr>
            <a:r>
              <a:t/>
            </a:r>
            <a:endParaRPr>
              <a:solidFill>
                <a:schemeClr val="dk2"/>
              </a:solidFill>
              <a:highlight>
                <a:schemeClr val="lt1"/>
              </a:highlight>
            </a:endParaRPr>
          </a:p>
        </p:txBody>
      </p:sp>
      <p:sp>
        <p:nvSpPr>
          <p:cNvPr id="162" name="Google Shape;162;g1729dce57ba_1_10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1729dce57ba_1_11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Stack Size Limit</a:t>
            </a:r>
            <a:endParaRPr/>
          </a:p>
        </p:txBody>
      </p:sp>
      <p:sp>
        <p:nvSpPr>
          <p:cNvPr id="168" name="Google Shape;168;g1729dce57ba_1_11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323056" lvl="0" marL="457200" rtl="0" algn="l">
              <a:spcBef>
                <a:spcPts val="1200"/>
              </a:spcBef>
              <a:spcAft>
                <a:spcPts val="0"/>
              </a:spcAft>
              <a:buClr>
                <a:srgbClr val="000000"/>
              </a:buClr>
              <a:buSzPct val="100000"/>
              <a:buFont typeface="Arial"/>
              <a:buChar char="●"/>
            </a:pPr>
            <a:r>
              <a:rPr lang="en" sz="1608">
                <a:solidFill>
                  <a:srgbClr val="000000"/>
                </a:solidFill>
                <a:latin typeface="Arial"/>
                <a:ea typeface="Arial"/>
                <a:cs typeface="Arial"/>
                <a:sym typeface="Arial"/>
              </a:rPr>
              <a:t>Each time a contract invokes another contract  the call stack associated with the transaction grows by one frame.</a:t>
            </a:r>
            <a:endParaRPr sz="1608">
              <a:solidFill>
                <a:srgbClr val="000000"/>
              </a:solidFill>
              <a:latin typeface="Arial"/>
              <a:ea typeface="Arial"/>
              <a:cs typeface="Arial"/>
              <a:sym typeface="Arial"/>
            </a:endParaRPr>
          </a:p>
          <a:p>
            <a:pPr indent="-323056" lvl="0" marL="457200" rtl="0" algn="l">
              <a:spcBef>
                <a:spcPts val="0"/>
              </a:spcBef>
              <a:spcAft>
                <a:spcPts val="0"/>
              </a:spcAft>
              <a:buClr>
                <a:srgbClr val="000000"/>
              </a:buClr>
              <a:buSzPct val="100000"/>
              <a:buFont typeface="Arial"/>
              <a:buChar char="●"/>
            </a:pPr>
            <a:r>
              <a:rPr lang="en" sz="1608">
                <a:solidFill>
                  <a:srgbClr val="000000"/>
                </a:solidFill>
                <a:latin typeface="Arial"/>
                <a:ea typeface="Arial"/>
                <a:cs typeface="Arial"/>
                <a:sym typeface="Arial"/>
              </a:rPr>
              <a:t>The call stack is bounded to 1024 frames: when this limit is reached, a further invocation throws an exception.</a:t>
            </a:r>
            <a:endParaRPr sz="1608">
              <a:solidFill>
                <a:srgbClr val="000000"/>
              </a:solidFill>
              <a:latin typeface="Arial"/>
              <a:ea typeface="Arial"/>
              <a:cs typeface="Arial"/>
              <a:sym typeface="Arial"/>
            </a:endParaRPr>
          </a:p>
          <a:p>
            <a:pPr indent="-323056" lvl="0" marL="457200" rtl="0" algn="l">
              <a:spcBef>
                <a:spcPts val="0"/>
              </a:spcBef>
              <a:spcAft>
                <a:spcPts val="0"/>
              </a:spcAft>
              <a:buClr>
                <a:srgbClr val="000000"/>
              </a:buClr>
              <a:buSzPct val="100000"/>
              <a:buFont typeface="Arial"/>
              <a:buChar char="●"/>
            </a:pPr>
            <a:r>
              <a:rPr lang="en" sz="1608">
                <a:solidFill>
                  <a:srgbClr val="000000"/>
                </a:solidFill>
                <a:latin typeface="Arial"/>
                <a:ea typeface="Arial"/>
                <a:cs typeface="Arial"/>
                <a:sym typeface="Arial"/>
              </a:rPr>
              <a:t>Attackers can take advantage of it if exceptions are not properly handled.</a:t>
            </a:r>
            <a:endParaRPr sz="1608">
              <a:solidFill>
                <a:srgbClr val="000000"/>
              </a:solidFill>
              <a:latin typeface="Arial"/>
              <a:ea typeface="Arial"/>
              <a:cs typeface="Arial"/>
              <a:sym typeface="Arial"/>
            </a:endParaRPr>
          </a:p>
          <a:p>
            <a:pPr indent="0" lvl="0" marL="457200" rtl="0" algn="l">
              <a:spcBef>
                <a:spcPts val="1200"/>
              </a:spcBef>
              <a:spcAft>
                <a:spcPts val="0"/>
              </a:spcAft>
              <a:buNone/>
            </a:pPr>
            <a:r>
              <a:t/>
            </a:r>
            <a:endParaRPr sz="1200">
              <a:solidFill>
                <a:srgbClr val="000000"/>
              </a:solidFill>
              <a:latin typeface="Arial"/>
              <a:ea typeface="Arial"/>
              <a:cs typeface="Arial"/>
              <a:sym typeface="Arial"/>
            </a:endParaRPr>
          </a:p>
          <a:p>
            <a:pPr indent="0" lvl="0" marL="45720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500"/>
          </a:p>
        </p:txBody>
      </p:sp>
      <p:sp>
        <p:nvSpPr>
          <p:cNvPr id="169" name="Google Shape;169;g1729dce57ba_1_1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1729dce57ba_1_1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Unpredictable State</a:t>
            </a:r>
            <a:endParaRPr/>
          </a:p>
        </p:txBody>
      </p:sp>
      <p:sp>
        <p:nvSpPr>
          <p:cNvPr id="175" name="Google Shape;175;g1729dce57ba_1_1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SzPts val="1100"/>
              <a:buChar char="●"/>
            </a:pPr>
            <a:r>
              <a:rPr lang="en" sz="1100">
                <a:solidFill>
                  <a:srgbClr val="000000"/>
                </a:solidFill>
                <a:latin typeface="Arial"/>
                <a:ea typeface="Arial"/>
                <a:cs typeface="Arial"/>
                <a:sym typeface="Arial"/>
              </a:rPr>
              <a:t>The state of a contract is determined by the value of its fields and balance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when a user sends a transaction to the network in order to invoke some contract, he cannot be sure that the transaction will be run in the same state the contract was at the time of sending that transaction.</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This may happen because, in the meanwhile, other transactions have changed the contract state. Even if the user was fast enough to be the first to send a transaction, it is not guaranteed that such transaction will be the first to be run. Indeed, when miners group transactions into blocks, they are not required to preserve any order; they could also choose not to include some transactions.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In some cases, not knowing the state where a transaction will be run could give rise to vulnerabilities.</a:t>
            </a:r>
            <a:endParaRPr sz="1100">
              <a:solidFill>
                <a:srgbClr val="000000"/>
              </a:solidFill>
              <a:latin typeface="Arial"/>
              <a:ea typeface="Arial"/>
              <a:cs typeface="Arial"/>
              <a:sym typeface="Arial"/>
            </a:endParaRPr>
          </a:p>
          <a:p>
            <a:pPr indent="0" lvl="0" marL="457200" rtl="0" algn="l">
              <a:spcBef>
                <a:spcPts val="1200"/>
              </a:spcBef>
              <a:spcAft>
                <a:spcPts val="1200"/>
              </a:spcAft>
              <a:buNone/>
            </a:pPr>
            <a:r>
              <a:t/>
            </a:r>
            <a:endParaRPr sz="1100">
              <a:solidFill>
                <a:srgbClr val="000000"/>
              </a:solidFill>
              <a:latin typeface="Arial"/>
              <a:ea typeface="Arial"/>
              <a:cs typeface="Arial"/>
              <a:sym typeface="Arial"/>
            </a:endParaRPr>
          </a:p>
        </p:txBody>
      </p:sp>
      <p:sp>
        <p:nvSpPr>
          <p:cNvPr id="176" name="Google Shape;176;g1729dce57ba_1_1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17377b4be3d_0_0"/>
          <p:cNvSpPr txBox="1"/>
          <p:nvPr>
            <p:ph type="title"/>
          </p:nvPr>
        </p:nvSpPr>
        <p:spPr>
          <a:xfrm>
            <a:off x="727650" y="1367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DAO Attack</a:t>
            </a:r>
            <a:endParaRPr/>
          </a:p>
        </p:txBody>
      </p:sp>
      <p:sp>
        <p:nvSpPr>
          <p:cNvPr id="182" name="Google Shape;182;g17377b4be3d_0_0"/>
          <p:cNvSpPr txBox="1"/>
          <p:nvPr>
            <p:ph idx="1" type="body"/>
          </p:nvPr>
        </p:nvSpPr>
        <p:spPr>
          <a:xfrm>
            <a:off x="769100" y="2160500"/>
            <a:ext cx="7688700" cy="292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Simplified version of the DAO contract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Attack Contract</a:t>
            </a:r>
            <a:endParaRPr/>
          </a:p>
        </p:txBody>
      </p:sp>
      <p:sp>
        <p:nvSpPr>
          <p:cNvPr id="183" name="Google Shape;183;g17377b4be3d_0_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184" name="Google Shape;184;g17377b4be3d_0_0"/>
          <p:cNvPicPr preferRelativeResize="0"/>
          <p:nvPr/>
        </p:nvPicPr>
        <p:blipFill>
          <a:blip r:embed="rId3">
            <a:alphaModFix/>
          </a:blip>
          <a:stretch>
            <a:fillRect/>
          </a:stretch>
        </p:blipFill>
        <p:spPr>
          <a:xfrm>
            <a:off x="876700" y="2437427"/>
            <a:ext cx="7390599" cy="1082275"/>
          </a:xfrm>
          <a:prstGeom prst="rect">
            <a:avLst/>
          </a:prstGeom>
          <a:noFill/>
          <a:ln>
            <a:noFill/>
          </a:ln>
        </p:spPr>
      </p:pic>
      <p:pic>
        <p:nvPicPr>
          <p:cNvPr id="185" name="Google Shape;185;g17377b4be3d_0_0"/>
          <p:cNvPicPr preferRelativeResize="0"/>
          <p:nvPr/>
        </p:nvPicPr>
        <p:blipFill>
          <a:blip r:embed="rId4">
            <a:alphaModFix/>
          </a:blip>
          <a:stretch>
            <a:fillRect/>
          </a:stretch>
        </p:blipFill>
        <p:spPr>
          <a:xfrm>
            <a:off x="943425" y="3804500"/>
            <a:ext cx="3854176" cy="1082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7377b4be3d_0_8"/>
          <p:cNvSpPr txBox="1"/>
          <p:nvPr>
            <p:ph type="title"/>
          </p:nvPr>
        </p:nvSpPr>
        <p:spPr>
          <a:xfrm>
            <a:off x="584300" y="1334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King of the Ether Throne</a:t>
            </a:r>
            <a:endParaRPr/>
          </a:p>
        </p:txBody>
      </p:sp>
      <p:sp>
        <p:nvSpPr>
          <p:cNvPr id="191" name="Google Shape;191;g17377b4be3d_0_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Exploits Gasless send vulnerability</a:t>
            </a:r>
            <a:endParaRPr/>
          </a:p>
          <a:p>
            <a:pPr indent="-311150" lvl="0" marL="457200" rtl="0" algn="l">
              <a:spcBef>
                <a:spcPts val="0"/>
              </a:spcBef>
              <a:spcAft>
                <a:spcPts val="0"/>
              </a:spcAft>
              <a:buSzPts val="1300"/>
              <a:buChar char="●"/>
            </a:pPr>
            <a:r>
              <a:rPr lang="en"/>
              <a:t>Owner of contract is the adversary</a:t>
            </a:r>
            <a:endParaRPr/>
          </a:p>
          <a:p>
            <a:pPr indent="0" lvl="0" marL="0" rtl="0" algn="l">
              <a:spcBef>
                <a:spcPts val="0"/>
              </a:spcBef>
              <a:spcAft>
                <a:spcPts val="0"/>
              </a:spcAft>
              <a:buNone/>
            </a:pPr>
            <a:r>
              <a:rPr lang="en"/>
              <a:t>Simplified version of KotET                                                                                                                                                              [8] </a:t>
            </a:r>
            <a:endParaRPr/>
          </a:p>
        </p:txBody>
      </p:sp>
      <p:sp>
        <p:nvSpPr>
          <p:cNvPr id="192" name="Google Shape;192;g17377b4be3d_0_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193" name="Google Shape;193;g17377b4be3d_0_8"/>
          <p:cNvPicPr preferRelativeResize="0"/>
          <p:nvPr/>
        </p:nvPicPr>
        <p:blipFill>
          <a:blip r:embed="rId3">
            <a:alphaModFix/>
          </a:blip>
          <a:stretch>
            <a:fillRect/>
          </a:stretch>
        </p:blipFill>
        <p:spPr>
          <a:xfrm>
            <a:off x="638800" y="2891101"/>
            <a:ext cx="7203175" cy="1949525"/>
          </a:xfrm>
          <a:prstGeom prst="rect">
            <a:avLst/>
          </a:prstGeom>
          <a:noFill/>
          <a:ln>
            <a:noFill/>
          </a:ln>
        </p:spPr>
      </p:pic>
      <p:pic>
        <p:nvPicPr>
          <p:cNvPr id="194" name="Google Shape;194;g17377b4be3d_0_8"/>
          <p:cNvPicPr preferRelativeResize="0"/>
          <p:nvPr/>
        </p:nvPicPr>
        <p:blipFill>
          <a:blip r:embed="rId4">
            <a:alphaModFix/>
          </a:blip>
          <a:stretch>
            <a:fillRect/>
          </a:stretch>
        </p:blipFill>
        <p:spPr>
          <a:xfrm>
            <a:off x="6105299" y="627188"/>
            <a:ext cx="1856287" cy="1949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7377b4be3d_0_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Multiplayer Games</a:t>
            </a:r>
            <a:endParaRPr/>
          </a:p>
        </p:txBody>
      </p:sp>
      <p:sp>
        <p:nvSpPr>
          <p:cNvPr id="200" name="Google Shape;200;g17377b4be3d_0_15"/>
          <p:cNvSpPr txBox="1"/>
          <p:nvPr>
            <p:ph idx="1" type="body"/>
          </p:nvPr>
        </p:nvSpPr>
        <p:spPr>
          <a:xfrm>
            <a:off x="729450" y="202942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Exploits the “keeping secrets” vulnerability</a:t>
            </a:r>
            <a:endParaRPr/>
          </a:p>
        </p:txBody>
      </p:sp>
      <p:sp>
        <p:nvSpPr>
          <p:cNvPr id="201" name="Google Shape;201;g17377b4be3d_0_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202" name="Google Shape;202;g17377b4be3d_0_15"/>
          <p:cNvPicPr preferRelativeResize="0"/>
          <p:nvPr/>
        </p:nvPicPr>
        <p:blipFill>
          <a:blip r:embed="rId3">
            <a:alphaModFix/>
          </a:blip>
          <a:stretch>
            <a:fillRect/>
          </a:stretch>
        </p:blipFill>
        <p:spPr>
          <a:xfrm>
            <a:off x="871200" y="2499200"/>
            <a:ext cx="6408800" cy="2009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7377b4be3d_0_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Rubixi</a:t>
            </a:r>
            <a:endParaRPr/>
          </a:p>
        </p:txBody>
      </p:sp>
      <p:sp>
        <p:nvSpPr>
          <p:cNvPr id="208" name="Google Shape;208;g17377b4be3d_0_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Expolits “Immutable bugs” Vulnerability.</a:t>
            </a:r>
            <a:endParaRPr/>
          </a:p>
          <a:p>
            <a:pPr indent="-311150" lvl="0" marL="457200" rtl="0" algn="l">
              <a:spcBef>
                <a:spcPts val="0"/>
              </a:spcBef>
              <a:spcAft>
                <a:spcPts val="0"/>
              </a:spcAft>
              <a:buSzPts val="1300"/>
              <a:buChar char="●"/>
            </a:pPr>
            <a:r>
              <a:rPr lang="en"/>
              <a:t>Programmers forgot to change name of constructor due to which anyone could become the owner.</a:t>
            </a:r>
            <a:endParaRPr/>
          </a:p>
        </p:txBody>
      </p:sp>
      <p:sp>
        <p:nvSpPr>
          <p:cNvPr id="209" name="Google Shape;209;g17377b4be3d_0_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210" name="Google Shape;210;g17377b4be3d_0_22"/>
          <p:cNvPicPr preferRelativeResize="0"/>
          <p:nvPr/>
        </p:nvPicPr>
        <p:blipFill>
          <a:blip r:embed="rId3">
            <a:alphaModFix/>
          </a:blip>
          <a:stretch>
            <a:fillRect/>
          </a:stretch>
        </p:blipFill>
        <p:spPr>
          <a:xfrm>
            <a:off x="952000" y="2824375"/>
            <a:ext cx="6794824" cy="1239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17377b4be3d_0_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GovernMental</a:t>
            </a:r>
            <a:endParaRPr/>
          </a:p>
        </p:txBody>
      </p:sp>
      <p:sp>
        <p:nvSpPr>
          <p:cNvPr id="216" name="Google Shape;216;g17377b4be3d_0_29"/>
          <p:cNvSpPr txBox="1"/>
          <p:nvPr>
            <p:ph idx="1" type="body"/>
          </p:nvPr>
        </p:nvSpPr>
        <p:spPr>
          <a:xfrm>
            <a:off x="803625" y="19387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Simplified Governmental contract</a:t>
            </a:r>
            <a:endParaRPr/>
          </a:p>
        </p:txBody>
      </p:sp>
      <p:sp>
        <p:nvSpPr>
          <p:cNvPr id="217" name="Google Shape;217;g17377b4be3d_0_2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218" name="Google Shape;218;g17377b4be3d_0_29"/>
          <p:cNvPicPr preferRelativeResize="0"/>
          <p:nvPr/>
        </p:nvPicPr>
        <p:blipFill>
          <a:blip r:embed="rId3">
            <a:alphaModFix/>
          </a:blip>
          <a:stretch>
            <a:fillRect/>
          </a:stretch>
        </p:blipFill>
        <p:spPr>
          <a:xfrm>
            <a:off x="914950" y="2233800"/>
            <a:ext cx="7023022" cy="2516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17377b4be3d_0_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GovernMental</a:t>
            </a:r>
            <a:endParaRPr/>
          </a:p>
        </p:txBody>
      </p:sp>
      <p:sp>
        <p:nvSpPr>
          <p:cNvPr id="224" name="Google Shape;224;g17377b4be3d_0_3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Exploits “exception disorder” and “Stack Size Limit” vulnerabilities.</a:t>
            </a:r>
            <a:endParaRPr/>
          </a:p>
          <a:p>
            <a:pPr indent="-311150" lvl="0" marL="457200" rtl="0" algn="l">
              <a:spcBef>
                <a:spcPts val="0"/>
              </a:spcBef>
              <a:spcAft>
                <a:spcPts val="0"/>
              </a:spcAft>
              <a:buSzPts val="1300"/>
              <a:buChar char="●"/>
            </a:pPr>
            <a:r>
              <a:rPr lang="en"/>
              <a:t>Owner does not send ether to winner.</a:t>
            </a:r>
            <a:endParaRPr/>
          </a:p>
        </p:txBody>
      </p:sp>
      <p:sp>
        <p:nvSpPr>
          <p:cNvPr id="225" name="Google Shape;225;g17377b4be3d_0_3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226" name="Google Shape;226;g17377b4be3d_0_36"/>
          <p:cNvPicPr preferRelativeResize="0"/>
          <p:nvPr/>
        </p:nvPicPr>
        <p:blipFill>
          <a:blip r:embed="rId3">
            <a:alphaModFix/>
          </a:blip>
          <a:stretch>
            <a:fillRect/>
          </a:stretch>
        </p:blipFill>
        <p:spPr>
          <a:xfrm>
            <a:off x="729450" y="2771218"/>
            <a:ext cx="7688700" cy="129738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References</a:t>
            </a:r>
            <a:endParaRPr/>
          </a:p>
        </p:txBody>
      </p:sp>
      <p:sp>
        <p:nvSpPr>
          <p:cNvPr id="232" name="Google Shape;232;p14"/>
          <p:cNvSpPr txBox="1"/>
          <p:nvPr>
            <p:ph idx="1" type="body"/>
          </p:nvPr>
        </p:nvSpPr>
        <p:spPr>
          <a:xfrm>
            <a:off x="729450" y="1782900"/>
            <a:ext cx="8043600" cy="3212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300"/>
              <a:buNone/>
            </a:pPr>
            <a:r>
              <a:rPr lang="en" sz="1400">
                <a:solidFill>
                  <a:schemeClr val="dk2"/>
                </a:solidFill>
              </a:rPr>
              <a:t>[1] </a:t>
            </a:r>
            <a:r>
              <a:rPr lang="en" sz="1400">
                <a:solidFill>
                  <a:schemeClr val="dk2"/>
                </a:solidFill>
              </a:rPr>
              <a:t>https://eprint.iacr.org/2016/1007.pdf,</a:t>
            </a:r>
            <a:r>
              <a:rPr lang="en" sz="1400">
                <a:solidFill>
                  <a:schemeClr val="dk2"/>
                </a:solidFill>
                <a:highlight>
                  <a:schemeClr val="lt1"/>
                </a:highlight>
              </a:rPr>
              <a:t>Accessed 10/2022</a:t>
            </a:r>
            <a:endParaRPr sz="1400">
              <a:solidFill>
                <a:schemeClr val="dk2"/>
              </a:solidFill>
            </a:endParaRPr>
          </a:p>
          <a:p>
            <a:pPr indent="0" lvl="0" marL="0" rtl="0" algn="l">
              <a:lnSpc>
                <a:spcPct val="100000"/>
              </a:lnSpc>
              <a:spcBef>
                <a:spcPts val="0"/>
              </a:spcBef>
              <a:spcAft>
                <a:spcPts val="0"/>
              </a:spcAft>
              <a:buSzPts val="1300"/>
              <a:buNone/>
            </a:pPr>
            <a:r>
              <a:rPr lang="en">
                <a:solidFill>
                  <a:schemeClr val="dk2"/>
                </a:solidFill>
              </a:rPr>
              <a:t>[</a:t>
            </a:r>
            <a:r>
              <a:rPr lang="en" sz="1400">
                <a:solidFill>
                  <a:schemeClr val="dk2"/>
                </a:solidFill>
              </a:rPr>
              <a:t>2] </a:t>
            </a:r>
            <a:r>
              <a:rPr lang="en" sz="1400" u="sng">
                <a:solidFill>
                  <a:schemeClr val="hlink"/>
                </a:solidFill>
                <a:hlinkClick r:id="rId3"/>
              </a:rPr>
              <a:t>https://blog.vantagecircle.com/team-goals</a:t>
            </a:r>
            <a:r>
              <a:rPr lang="en" sz="1400">
                <a:solidFill>
                  <a:schemeClr val="dk2"/>
                </a:solidFill>
              </a:rPr>
              <a:t>, Accessed 10/2022</a:t>
            </a:r>
            <a:endParaRPr sz="1400">
              <a:solidFill>
                <a:schemeClr val="dk2"/>
              </a:solidFill>
            </a:endParaRPr>
          </a:p>
          <a:p>
            <a:pPr indent="0" lvl="0" marL="0" rtl="0" algn="l">
              <a:lnSpc>
                <a:spcPct val="100000"/>
              </a:lnSpc>
              <a:spcBef>
                <a:spcPts val="0"/>
              </a:spcBef>
              <a:spcAft>
                <a:spcPts val="0"/>
              </a:spcAft>
              <a:buSzPts val="1300"/>
              <a:buNone/>
            </a:pPr>
            <a:r>
              <a:rPr lang="en" sz="1400">
                <a:solidFill>
                  <a:schemeClr val="dk2"/>
                </a:solidFill>
              </a:rPr>
              <a:t>[3]</a:t>
            </a:r>
            <a:r>
              <a:rPr lang="en" sz="1400" u="sng">
                <a:solidFill>
                  <a:schemeClr val="hlink"/>
                </a:solidFill>
                <a:hlinkClick r:id="rId4"/>
              </a:rPr>
              <a:t>https://ethereum.org/en/developers/docs/smart-contra</a:t>
            </a:r>
            <a:r>
              <a:rPr lang="en" sz="1400" u="sng">
                <a:solidFill>
                  <a:schemeClr val="hlink"/>
                </a:solidFill>
                <a:hlinkClick r:id="rId5"/>
              </a:rPr>
              <a:t>ct</a:t>
            </a:r>
            <a:r>
              <a:rPr lang="en" sz="1400">
                <a:solidFill>
                  <a:schemeClr val="dk2"/>
                </a:solidFill>
              </a:rPr>
              <a:t>, </a:t>
            </a:r>
            <a:r>
              <a:rPr lang="en" sz="1400">
                <a:solidFill>
                  <a:schemeClr val="dk2"/>
                </a:solidFill>
              </a:rPr>
              <a:t>Accessed 10/2022</a:t>
            </a:r>
            <a:endParaRPr sz="1400">
              <a:solidFill>
                <a:schemeClr val="dk2"/>
              </a:solidFill>
            </a:endParaRPr>
          </a:p>
          <a:p>
            <a:pPr indent="0" lvl="0" marL="0" rtl="0" algn="l">
              <a:lnSpc>
                <a:spcPct val="100000"/>
              </a:lnSpc>
              <a:spcBef>
                <a:spcPts val="0"/>
              </a:spcBef>
              <a:spcAft>
                <a:spcPts val="0"/>
              </a:spcAft>
              <a:buSzPts val="1300"/>
              <a:buNone/>
            </a:pPr>
            <a:r>
              <a:rPr lang="en" sz="1400">
                <a:solidFill>
                  <a:schemeClr val="dk2"/>
                </a:solidFill>
              </a:rPr>
              <a:t>[4]</a:t>
            </a:r>
            <a:r>
              <a:rPr lang="en" sz="1400" u="sng">
                <a:solidFill>
                  <a:schemeClr val="hlink"/>
                </a:solidFill>
                <a:hlinkClick r:id="rId6"/>
              </a:rPr>
              <a:t>https://dashnews.org/ethereum-classic-suffers-possible-51-attack-latest-in-string-of-smaller-coin-attacks</a:t>
            </a:r>
            <a:r>
              <a:rPr lang="en" sz="1400">
                <a:solidFill>
                  <a:schemeClr val="dk2"/>
                </a:solidFill>
              </a:rPr>
              <a:t>, Accessed 10/2022</a:t>
            </a:r>
            <a:endParaRPr sz="1400">
              <a:solidFill>
                <a:schemeClr val="dk2"/>
              </a:solidFill>
            </a:endParaRPr>
          </a:p>
          <a:p>
            <a:pPr indent="0" lvl="0" marL="0" rtl="0" algn="l">
              <a:lnSpc>
                <a:spcPct val="100000"/>
              </a:lnSpc>
              <a:spcBef>
                <a:spcPts val="0"/>
              </a:spcBef>
              <a:spcAft>
                <a:spcPts val="0"/>
              </a:spcAft>
              <a:buSzPts val="1300"/>
              <a:buNone/>
            </a:pPr>
            <a:r>
              <a:rPr lang="en" sz="1400">
                <a:solidFill>
                  <a:schemeClr val="dk2"/>
                </a:solidFill>
              </a:rPr>
              <a:t>[5]</a:t>
            </a:r>
            <a:r>
              <a:rPr lang="en" sz="1400" u="sng">
                <a:solidFill>
                  <a:schemeClr val="hlink"/>
                </a:solidFill>
                <a:hlinkClick r:id="rId7"/>
              </a:rPr>
              <a:t>https://github.com/fischlerben/Smart-Contracts-With-Solidity</a:t>
            </a:r>
            <a:r>
              <a:rPr lang="en" sz="1400">
                <a:solidFill>
                  <a:schemeClr val="dk2"/>
                </a:solidFill>
              </a:rPr>
              <a:t>, Accessed 10/2022</a:t>
            </a:r>
            <a:endParaRPr sz="1400">
              <a:solidFill>
                <a:schemeClr val="dk2"/>
              </a:solidFill>
            </a:endParaRPr>
          </a:p>
          <a:p>
            <a:pPr indent="0" lvl="0" marL="0" rtl="0" algn="l">
              <a:lnSpc>
                <a:spcPct val="100000"/>
              </a:lnSpc>
              <a:spcBef>
                <a:spcPts val="0"/>
              </a:spcBef>
              <a:spcAft>
                <a:spcPts val="0"/>
              </a:spcAft>
              <a:buSzPts val="1300"/>
              <a:buNone/>
            </a:pPr>
            <a:r>
              <a:rPr lang="en" sz="1400">
                <a:solidFill>
                  <a:schemeClr val="dk2"/>
                </a:solidFill>
              </a:rPr>
              <a:t>[6]</a:t>
            </a:r>
            <a:r>
              <a:rPr lang="en" sz="1400" u="sng">
                <a:solidFill>
                  <a:schemeClr val="hlink"/>
                </a:solidFill>
                <a:hlinkClick r:id="rId8"/>
              </a:rPr>
              <a:t>https://www.istockphoto.com/illustrations/table-of-contents</a:t>
            </a:r>
            <a:r>
              <a:rPr lang="en" sz="1400">
                <a:solidFill>
                  <a:schemeClr val="dk2"/>
                </a:solidFill>
              </a:rPr>
              <a:t>, Accessed 10/2022</a:t>
            </a:r>
            <a:endParaRPr sz="1400">
              <a:solidFill>
                <a:schemeClr val="dk2"/>
              </a:solidFill>
            </a:endParaRPr>
          </a:p>
          <a:p>
            <a:pPr indent="0" lvl="0" marL="0" rtl="0" algn="l">
              <a:lnSpc>
                <a:spcPct val="100000"/>
              </a:lnSpc>
              <a:spcBef>
                <a:spcPts val="0"/>
              </a:spcBef>
              <a:spcAft>
                <a:spcPts val="0"/>
              </a:spcAft>
              <a:buSzPts val="1300"/>
              <a:buNone/>
            </a:pPr>
            <a:r>
              <a:rPr lang="en" sz="1400">
                <a:solidFill>
                  <a:schemeClr val="dk2"/>
                </a:solidFill>
              </a:rPr>
              <a:t>[7]</a:t>
            </a:r>
            <a:r>
              <a:rPr lang="en" sz="1400" u="sng">
                <a:solidFill>
                  <a:schemeClr val="hlink"/>
                </a:solidFill>
                <a:hlinkClick r:id="rId9"/>
              </a:rPr>
              <a:t>https://devops.com/top-10-common-software-vulnerabilities</a:t>
            </a:r>
            <a:r>
              <a:rPr lang="en" sz="1400">
                <a:solidFill>
                  <a:schemeClr val="dk2"/>
                </a:solidFill>
              </a:rPr>
              <a:t>, Accessed 10/2022</a:t>
            </a:r>
            <a:endParaRPr sz="1400">
              <a:solidFill>
                <a:schemeClr val="dk2"/>
              </a:solidFill>
            </a:endParaRPr>
          </a:p>
          <a:p>
            <a:pPr indent="0" lvl="0" marL="0" rtl="0" algn="l">
              <a:lnSpc>
                <a:spcPct val="100000"/>
              </a:lnSpc>
              <a:spcBef>
                <a:spcPts val="0"/>
              </a:spcBef>
              <a:spcAft>
                <a:spcPts val="0"/>
              </a:spcAft>
              <a:buSzPts val="1300"/>
              <a:buNone/>
            </a:pPr>
            <a:r>
              <a:rPr lang="en" sz="1400">
                <a:solidFill>
                  <a:schemeClr val="dk2"/>
                </a:solidFill>
              </a:rPr>
              <a:t>[8]</a:t>
            </a:r>
            <a:r>
              <a:rPr lang="en" sz="1400" u="sng">
                <a:solidFill>
                  <a:schemeClr val="hlink"/>
                </a:solidFill>
                <a:hlinkClick r:id="rId10"/>
              </a:rPr>
              <a:t>https://www.vectorstock.com/royalty-free-vector/king-ethereum-classic-character-cartoon-vector-19215289</a:t>
            </a:r>
            <a:r>
              <a:rPr lang="en" sz="1400">
                <a:solidFill>
                  <a:schemeClr val="dk2"/>
                </a:solidFill>
              </a:rPr>
              <a:t>,  Accessed 10/2022</a:t>
            </a:r>
            <a:endParaRPr sz="1400">
              <a:solidFill>
                <a:schemeClr val="dk2"/>
              </a:solidFill>
            </a:endParaRPr>
          </a:p>
          <a:p>
            <a:pPr indent="0" lvl="0" marL="0" rtl="0" algn="l">
              <a:lnSpc>
                <a:spcPct val="100000"/>
              </a:lnSpc>
              <a:spcBef>
                <a:spcPts val="0"/>
              </a:spcBef>
              <a:spcAft>
                <a:spcPts val="0"/>
              </a:spcAft>
              <a:buSzPts val="1300"/>
              <a:buNone/>
            </a:pPr>
            <a:r>
              <a:t/>
            </a:r>
            <a:endParaRPr sz="1400">
              <a:solidFill>
                <a:schemeClr val="dk2"/>
              </a:solidFill>
            </a:endParaRPr>
          </a:p>
          <a:p>
            <a:pPr indent="0" lvl="0" marL="0" rtl="0" algn="l">
              <a:lnSpc>
                <a:spcPct val="100000"/>
              </a:lnSpc>
              <a:spcBef>
                <a:spcPts val="0"/>
              </a:spcBef>
              <a:spcAft>
                <a:spcPts val="0"/>
              </a:spcAft>
              <a:buSzPts val="1300"/>
              <a:buNone/>
            </a:pPr>
            <a:r>
              <a:t/>
            </a:r>
            <a:endParaRPr sz="1400">
              <a:solidFill>
                <a:schemeClr val="dk2"/>
              </a:solidFill>
            </a:endParaRPr>
          </a:p>
        </p:txBody>
      </p:sp>
      <p:sp>
        <p:nvSpPr>
          <p:cNvPr id="233" name="Google Shape;233;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7276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Table of Contents:</a:t>
            </a:r>
            <a:endParaRPr/>
          </a:p>
        </p:txBody>
      </p:sp>
      <p:sp>
        <p:nvSpPr>
          <p:cNvPr id="95" name="Google Shape;95;p2"/>
          <p:cNvSpPr txBox="1"/>
          <p:nvPr>
            <p:ph idx="1" type="body"/>
          </p:nvPr>
        </p:nvSpPr>
        <p:spPr>
          <a:xfrm>
            <a:off x="727650" y="1853850"/>
            <a:ext cx="5448900" cy="28959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000000"/>
              </a:buClr>
              <a:buSzPts val="1600"/>
              <a:buChar char="●"/>
            </a:pPr>
            <a:r>
              <a:rPr lang="en" sz="1600">
                <a:solidFill>
                  <a:srgbClr val="000000"/>
                </a:solidFill>
              </a:rPr>
              <a:t>Goals</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en" sz="1600">
                <a:solidFill>
                  <a:srgbClr val="000000"/>
                </a:solidFill>
              </a:rPr>
              <a:t>Blockchain context</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en" sz="1600">
                <a:solidFill>
                  <a:srgbClr val="000000"/>
                </a:solidFill>
              </a:rPr>
              <a:t>Smart contract and its limitations</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en" sz="1600">
                <a:solidFill>
                  <a:srgbClr val="000000"/>
                </a:solidFill>
              </a:rPr>
              <a:t>Taxonomy of vulnerabilities in smart contracts</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en" sz="1600">
                <a:solidFill>
                  <a:srgbClr val="000000"/>
                </a:solidFill>
              </a:rPr>
              <a:t>Attacks in ethereum smart contracts</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en" sz="1600">
                <a:solidFill>
                  <a:srgbClr val="000000"/>
                </a:solidFill>
              </a:rPr>
              <a:t>Verification of smart contracts</a:t>
            </a:r>
            <a:endParaRPr sz="1600">
              <a:solidFill>
                <a:srgbClr val="000000"/>
              </a:solidFill>
            </a:endParaRPr>
          </a:p>
          <a:p>
            <a:pPr indent="0" lvl="0" marL="457200" rtl="0" algn="l">
              <a:lnSpc>
                <a:spcPct val="100000"/>
              </a:lnSpc>
              <a:spcBef>
                <a:spcPts val="0"/>
              </a:spcBef>
              <a:spcAft>
                <a:spcPts val="0"/>
              </a:spcAft>
              <a:buNone/>
            </a:pPr>
            <a:r>
              <a:t/>
            </a:r>
            <a:endParaRPr sz="1600">
              <a:solidFill>
                <a:srgbClr val="000000"/>
              </a:solidFill>
            </a:endParaRPr>
          </a:p>
        </p:txBody>
      </p:sp>
      <p:sp>
        <p:nvSpPr>
          <p:cNvPr id="96" name="Google Shape;96;p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97" name="Google Shape;97;p2"/>
          <p:cNvSpPr txBox="1"/>
          <p:nvPr/>
        </p:nvSpPr>
        <p:spPr>
          <a:xfrm>
            <a:off x="8284775" y="4058925"/>
            <a:ext cx="594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[1]</a:t>
            </a:r>
            <a:endParaRPr b="0" i="0" sz="1400" u="none" cap="none" strike="noStrike">
              <a:solidFill>
                <a:srgbClr val="000000"/>
              </a:solidFill>
              <a:latin typeface="Lato"/>
              <a:ea typeface="Lato"/>
              <a:cs typeface="Lato"/>
              <a:sym typeface="Lato"/>
            </a:endParaRPr>
          </a:p>
        </p:txBody>
      </p:sp>
      <p:pic>
        <p:nvPicPr>
          <p:cNvPr id="98" name="Google Shape;98;p2"/>
          <p:cNvPicPr preferRelativeResize="0"/>
          <p:nvPr/>
        </p:nvPicPr>
        <p:blipFill>
          <a:blip r:embed="rId3">
            <a:alphaModFix/>
          </a:blip>
          <a:stretch>
            <a:fillRect/>
          </a:stretch>
        </p:blipFill>
        <p:spPr>
          <a:xfrm>
            <a:off x="6176550" y="1481200"/>
            <a:ext cx="1900275" cy="1900275"/>
          </a:xfrm>
          <a:prstGeom prst="rect">
            <a:avLst/>
          </a:prstGeom>
          <a:noFill/>
          <a:ln>
            <a:noFill/>
          </a:ln>
        </p:spPr>
      </p:pic>
      <p:sp>
        <p:nvSpPr>
          <p:cNvPr id="99" name="Google Shape;99;p2"/>
          <p:cNvSpPr txBox="1"/>
          <p:nvPr/>
        </p:nvSpPr>
        <p:spPr>
          <a:xfrm>
            <a:off x="6958850" y="3141275"/>
            <a:ext cx="54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5"/>
          <p:cNvSpPr txBox="1"/>
          <p:nvPr>
            <p:ph type="title"/>
          </p:nvPr>
        </p:nvSpPr>
        <p:spPr>
          <a:xfrm>
            <a:off x="2499450" y="1879800"/>
            <a:ext cx="4145100" cy="1383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sz="4000"/>
              <a:t>Thank you</a:t>
            </a:r>
            <a:endParaRPr sz="4000"/>
          </a:p>
          <a:p>
            <a:pPr indent="0" lvl="0" marL="0" rtl="0" algn="ctr">
              <a:lnSpc>
                <a:spcPct val="100000"/>
              </a:lnSpc>
              <a:spcBef>
                <a:spcPts val="0"/>
              </a:spcBef>
              <a:spcAft>
                <a:spcPts val="0"/>
              </a:spcAft>
              <a:buSzPts val="2600"/>
              <a:buNone/>
            </a:pPr>
            <a:r>
              <a:rPr lang="en" sz="4000"/>
              <a:t>Questions?</a:t>
            </a:r>
            <a:endParaRPr sz="4000"/>
          </a:p>
        </p:txBody>
      </p:sp>
      <p:sp>
        <p:nvSpPr>
          <p:cNvPr id="239" name="Google Shape;239;p1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1729dce57ba_1_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a:t>
            </a:r>
            <a:endParaRPr/>
          </a:p>
        </p:txBody>
      </p:sp>
      <p:sp>
        <p:nvSpPr>
          <p:cNvPr id="105" name="Google Shape;105;g1729dce57ba_1_1"/>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349250" lvl="0" marL="457200" rtl="0" algn="l">
              <a:spcBef>
                <a:spcPts val="0"/>
              </a:spcBef>
              <a:spcAft>
                <a:spcPts val="0"/>
              </a:spcAft>
              <a:buClr>
                <a:schemeClr val="dk2"/>
              </a:buClr>
              <a:buSzPts val="1900"/>
              <a:buChar char="●"/>
            </a:pPr>
            <a:r>
              <a:rPr lang="en" sz="1900">
                <a:solidFill>
                  <a:schemeClr val="dk2"/>
                </a:solidFill>
              </a:rPr>
              <a:t>Investigating issues in Ethereum</a:t>
            </a:r>
            <a:endParaRPr sz="1900">
              <a:solidFill>
                <a:schemeClr val="dk2"/>
              </a:solidFill>
            </a:endParaRPr>
          </a:p>
          <a:p>
            <a:pPr indent="-349250" lvl="0" marL="457200" rtl="0" algn="l">
              <a:spcBef>
                <a:spcPts val="0"/>
              </a:spcBef>
              <a:spcAft>
                <a:spcPts val="0"/>
              </a:spcAft>
              <a:buClr>
                <a:schemeClr val="dk2"/>
              </a:buClr>
              <a:buSzPts val="1900"/>
              <a:buChar char="●"/>
            </a:pPr>
            <a:r>
              <a:rPr lang="en" sz="1900">
                <a:solidFill>
                  <a:schemeClr val="dk2"/>
                </a:solidFill>
              </a:rPr>
              <a:t>Examine security flaws of Ethereum Smart Contracts</a:t>
            </a:r>
            <a:endParaRPr sz="1900">
              <a:solidFill>
                <a:schemeClr val="dk2"/>
              </a:solidFill>
            </a:endParaRPr>
          </a:p>
          <a:p>
            <a:pPr indent="-349250" lvl="0" marL="457200" rtl="0" algn="l">
              <a:spcBef>
                <a:spcPts val="0"/>
              </a:spcBef>
              <a:spcAft>
                <a:spcPts val="0"/>
              </a:spcAft>
              <a:buClr>
                <a:schemeClr val="dk2"/>
              </a:buClr>
              <a:buSzPts val="1900"/>
              <a:buChar char="●"/>
            </a:pPr>
            <a:r>
              <a:rPr lang="en" sz="1900">
                <a:solidFill>
                  <a:schemeClr val="dk2"/>
                </a:solidFill>
              </a:rPr>
              <a:t>Demonstrating series of attacks that can take advantage of these flaws.</a:t>
            </a:r>
            <a:endParaRPr sz="1900">
              <a:solidFill>
                <a:schemeClr val="dk2"/>
              </a:solidFill>
            </a:endParaRPr>
          </a:p>
        </p:txBody>
      </p:sp>
      <p:sp>
        <p:nvSpPr>
          <p:cNvPr id="106" name="Google Shape;106;g1729dce57ba_1_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107" name="Google Shape;107;g1729dce57ba_1_1"/>
          <p:cNvPicPr preferRelativeResize="0"/>
          <p:nvPr/>
        </p:nvPicPr>
        <p:blipFill>
          <a:blip r:embed="rId3">
            <a:alphaModFix/>
          </a:blip>
          <a:stretch>
            <a:fillRect/>
          </a:stretch>
        </p:blipFill>
        <p:spPr>
          <a:xfrm>
            <a:off x="4894350" y="899413"/>
            <a:ext cx="3345850" cy="1373675"/>
          </a:xfrm>
          <a:prstGeom prst="rect">
            <a:avLst/>
          </a:prstGeom>
          <a:noFill/>
          <a:ln>
            <a:noFill/>
          </a:ln>
        </p:spPr>
      </p:pic>
      <p:sp>
        <p:nvSpPr>
          <p:cNvPr id="108" name="Google Shape;108;g1729dce57ba_1_1"/>
          <p:cNvSpPr txBox="1"/>
          <p:nvPr/>
        </p:nvSpPr>
        <p:spPr>
          <a:xfrm>
            <a:off x="8198200" y="1318650"/>
            <a:ext cx="41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[2]</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729dce57ba_1_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Blockchain &amp; Ethereum Smart Contracts</a:t>
            </a:r>
            <a:endParaRPr/>
          </a:p>
        </p:txBody>
      </p:sp>
      <p:sp>
        <p:nvSpPr>
          <p:cNvPr id="114" name="Google Shape;114;g1729dce57ba_1_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marR="0" rtl="0" algn="l">
              <a:lnSpc>
                <a:spcPct val="115000"/>
              </a:lnSpc>
              <a:spcBef>
                <a:spcPts val="0"/>
              </a:spcBef>
              <a:spcAft>
                <a:spcPts val="0"/>
              </a:spcAft>
              <a:buClr>
                <a:schemeClr val="dk2"/>
              </a:buClr>
              <a:buSzPts val="1300"/>
              <a:buChar char="●"/>
            </a:pPr>
            <a:r>
              <a:rPr lang="en">
                <a:solidFill>
                  <a:schemeClr val="dk2"/>
                </a:solidFill>
              </a:rPr>
              <a:t>Blockchain is a  Append Only Data Structure</a:t>
            </a:r>
            <a:endParaRPr>
              <a:solidFill>
                <a:schemeClr val="dk2"/>
              </a:solidFill>
            </a:endParaRPr>
          </a:p>
          <a:p>
            <a:pPr indent="-317500" lvl="0" marL="457200" marR="0" rtl="0" algn="l">
              <a:lnSpc>
                <a:spcPct val="115000"/>
              </a:lnSpc>
              <a:spcBef>
                <a:spcPts val="0"/>
              </a:spcBef>
              <a:spcAft>
                <a:spcPts val="0"/>
              </a:spcAft>
              <a:buClr>
                <a:schemeClr val="dk2"/>
              </a:buClr>
              <a:buSzPts val="1400"/>
              <a:buChar char="●"/>
            </a:pPr>
            <a:r>
              <a:rPr lang="en">
                <a:solidFill>
                  <a:schemeClr val="dk2"/>
                </a:solidFill>
                <a:highlight>
                  <a:schemeClr val="lt1"/>
                </a:highlight>
                <a:latin typeface="Roboto"/>
                <a:ea typeface="Roboto"/>
                <a:cs typeface="Roboto"/>
                <a:sym typeface="Roboto"/>
              </a:rPr>
              <a:t>A blockchain is a public database that is updated and shared across many computers in a network.</a:t>
            </a:r>
            <a:endParaRPr>
              <a:solidFill>
                <a:schemeClr val="dk2"/>
              </a:solidFill>
              <a:highlight>
                <a:schemeClr val="lt1"/>
              </a:highlight>
              <a:latin typeface="Roboto"/>
              <a:ea typeface="Roboto"/>
              <a:cs typeface="Roboto"/>
              <a:sym typeface="Roboto"/>
            </a:endParaRPr>
          </a:p>
          <a:p>
            <a:pPr indent="-311150" lvl="0" marL="457200" marR="0" rtl="0" algn="l">
              <a:lnSpc>
                <a:spcPct val="115000"/>
              </a:lnSpc>
              <a:spcBef>
                <a:spcPts val="0"/>
              </a:spcBef>
              <a:spcAft>
                <a:spcPts val="0"/>
              </a:spcAft>
              <a:buClr>
                <a:schemeClr val="dk2"/>
              </a:buClr>
              <a:buSzPts val="1300"/>
              <a:buFont typeface="Roboto"/>
              <a:buChar char="●"/>
            </a:pPr>
            <a:r>
              <a:rPr lang="en">
                <a:solidFill>
                  <a:schemeClr val="dk2"/>
                </a:solidFill>
                <a:highlight>
                  <a:schemeClr val="lt1"/>
                </a:highlight>
                <a:latin typeface="Roboto"/>
                <a:ea typeface="Roboto"/>
                <a:cs typeface="Roboto"/>
                <a:sym typeface="Roboto"/>
              </a:rPr>
              <a:t>They must spend ether to have their transaction recognized on the blockchain in order to make a transaction. These fees are referred to as gas fees.</a:t>
            </a:r>
            <a:endParaRPr>
              <a:solidFill>
                <a:schemeClr val="dk2"/>
              </a:solidFill>
              <a:highlight>
                <a:schemeClr val="lt1"/>
              </a:highlight>
              <a:latin typeface="Roboto"/>
              <a:ea typeface="Roboto"/>
              <a:cs typeface="Roboto"/>
              <a:sym typeface="Roboto"/>
            </a:endParaRPr>
          </a:p>
          <a:p>
            <a:pPr indent="-317500" lvl="0" marL="457200" marR="0" rtl="0" algn="l">
              <a:lnSpc>
                <a:spcPct val="115000"/>
              </a:lnSpc>
              <a:spcBef>
                <a:spcPts val="0"/>
              </a:spcBef>
              <a:spcAft>
                <a:spcPts val="0"/>
              </a:spcAft>
              <a:buClr>
                <a:schemeClr val="dk2"/>
              </a:buClr>
              <a:buSzPts val="1400"/>
              <a:buFont typeface="Roboto"/>
              <a:buChar char="●"/>
            </a:pPr>
            <a:r>
              <a:rPr lang="en">
                <a:solidFill>
                  <a:schemeClr val="dk2"/>
                </a:solidFill>
                <a:highlight>
                  <a:schemeClr val="lt1"/>
                </a:highlight>
                <a:latin typeface="Roboto"/>
                <a:ea typeface="Roboto"/>
                <a:cs typeface="Roboto"/>
                <a:sym typeface="Roboto"/>
              </a:rPr>
              <a:t>A "smart contract" is simply a program that runs on the Ethereum blockchain.</a:t>
            </a:r>
            <a:endParaRPr>
              <a:solidFill>
                <a:schemeClr val="dk2"/>
              </a:solidFill>
              <a:highlight>
                <a:schemeClr val="lt1"/>
              </a:highlight>
              <a:latin typeface="Roboto"/>
              <a:ea typeface="Roboto"/>
              <a:cs typeface="Roboto"/>
              <a:sym typeface="Roboto"/>
            </a:endParaRPr>
          </a:p>
          <a:p>
            <a:pPr indent="0" lvl="0" marL="457200" marR="0" rtl="0" algn="l">
              <a:lnSpc>
                <a:spcPct val="115000"/>
              </a:lnSpc>
              <a:spcBef>
                <a:spcPts val="0"/>
              </a:spcBef>
              <a:spcAft>
                <a:spcPts val="0"/>
              </a:spcAft>
              <a:buNone/>
            </a:pPr>
            <a:r>
              <a:t/>
            </a:r>
            <a:endParaRPr>
              <a:solidFill>
                <a:schemeClr val="dk2"/>
              </a:solidFill>
              <a:highlight>
                <a:schemeClr val="lt1"/>
              </a:highlight>
              <a:latin typeface="Roboto"/>
              <a:ea typeface="Roboto"/>
              <a:cs typeface="Roboto"/>
              <a:sym typeface="Roboto"/>
            </a:endParaRPr>
          </a:p>
        </p:txBody>
      </p:sp>
      <p:sp>
        <p:nvSpPr>
          <p:cNvPr id="115" name="Google Shape;115;g1729dce57ba_1_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116" name="Google Shape;116;g1729dce57ba_1_7"/>
          <p:cNvPicPr preferRelativeResize="0"/>
          <p:nvPr/>
        </p:nvPicPr>
        <p:blipFill>
          <a:blip r:embed="rId3">
            <a:alphaModFix/>
          </a:blip>
          <a:stretch>
            <a:fillRect/>
          </a:stretch>
        </p:blipFill>
        <p:spPr>
          <a:xfrm>
            <a:off x="5303675" y="3595075"/>
            <a:ext cx="2678549" cy="1343750"/>
          </a:xfrm>
          <a:prstGeom prst="rect">
            <a:avLst/>
          </a:prstGeom>
          <a:noFill/>
          <a:ln>
            <a:noFill/>
          </a:ln>
        </p:spPr>
      </p:pic>
      <p:sp>
        <p:nvSpPr>
          <p:cNvPr id="117" name="Google Shape;117;g1729dce57ba_1_7"/>
          <p:cNvSpPr txBox="1"/>
          <p:nvPr/>
        </p:nvSpPr>
        <p:spPr>
          <a:xfrm>
            <a:off x="7982225" y="3862075"/>
            <a:ext cx="48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[5]</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1729dce57ba_1_27"/>
          <p:cNvSpPr txBox="1"/>
          <p:nvPr>
            <p:ph type="title"/>
          </p:nvPr>
        </p:nvSpPr>
        <p:spPr>
          <a:xfrm>
            <a:off x="727650" y="1202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Vulnerabilities in Smart Contracts</a:t>
            </a:r>
            <a:endParaRPr/>
          </a:p>
        </p:txBody>
      </p:sp>
      <p:sp>
        <p:nvSpPr>
          <p:cNvPr id="123" name="Google Shape;123;g1729dce57ba_1_2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graphicFrame>
        <p:nvGraphicFramePr>
          <p:cNvPr id="124" name="Google Shape;124;g1729dce57ba_1_27"/>
          <p:cNvGraphicFramePr/>
          <p:nvPr/>
        </p:nvGraphicFramePr>
        <p:xfrm>
          <a:off x="950175" y="1791525"/>
          <a:ext cx="3000000" cy="3000000"/>
        </p:xfrm>
        <a:graphic>
          <a:graphicData uri="http://schemas.openxmlformats.org/drawingml/2006/table">
            <a:tbl>
              <a:tblPr>
                <a:noFill/>
                <a:tableStyleId>{6215E20E-AFA1-4111-95BA-14D6FC372AE8}</a:tableStyleId>
              </a:tblPr>
              <a:tblGrid>
                <a:gridCol w="2091325"/>
                <a:gridCol w="2126800"/>
              </a:tblGrid>
              <a:tr h="279300">
                <a:tc>
                  <a:txBody>
                    <a:bodyPr/>
                    <a:lstStyle/>
                    <a:p>
                      <a:pPr indent="0" lvl="0" marL="0" rtl="0" algn="ctr">
                        <a:spcBef>
                          <a:spcPts val="0"/>
                        </a:spcBef>
                        <a:spcAft>
                          <a:spcPts val="0"/>
                        </a:spcAft>
                        <a:buNone/>
                      </a:pPr>
                      <a:r>
                        <a:rPr b="1" lang="en" sz="1100"/>
                        <a:t>Level</a:t>
                      </a:r>
                      <a:endParaRPr b="1" sz="1100"/>
                    </a:p>
                  </a:txBody>
                  <a:tcPr marT="91425" marB="91425" marR="91425" marL="91425"/>
                </a:tc>
                <a:tc>
                  <a:txBody>
                    <a:bodyPr/>
                    <a:lstStyle/>
                    <a:p>
                      <a:pPr indent="0" lvl="0" marL="0" rtl="0" algn="ctr">
                        <a:spcBef>
                          <a:spcPts val="0"/>
                        </a:spcBef>
                        <a:spcAft>
                          <a:spcPts val="0"/>
                        </a:spcAft>
                        <a:buNone/>
                      </a:pPr>
                      <a:r>
                        <a:rPr b="1" lang="en" sz="1100"/>
                        <a:t>Cause of Vulnerability</a:t>
                      </a:r>
                      <a:endParaRPr b="1" sz="1100"/>
                    </a:p>
                  </a:txBody>
                  <a:tcPr marT="91425" marB="91425" marR="91425" marL="91425"/>
                </a:tc>
              </a:tr>
              <a:tr h="290750">
                <a:tc rowSpan="4">
                  <a:txBody>
                    <a:bodyPr/>
                    <a:lstStyle/>
                    <a:p>
                      <a:pPr indent="0" lvl="0" marL="0" rtl="0" algn="ctr">
                        <a:spcBef>
                          <a:spcPts val="0"/>
                        </a:spcBef>
                        <a:spcAft>
                          <a:spcPts val="0"/>
                        </a:spcAft>
                        <a:buNone/>
                      </a:pPr>
                      <a:r>
                        <a:rPr lang="en" sz="900"/>
                        <a:t>Solidity</a:t>
                      </a:r>
                      <a:endParaRPr sz="900"/>
                    </a:p>
                  </a:txBody>
                  <a:tcPr marT="91425" marB="91425" marR="91425" marL="91425" anchor="ctr"/>
                </a:tc>
                <a:tc>
                  <a:txBody>
                    <a:bodyPr/>
                    <a:lstStyle/>
                    <a:p>
                      <a:pPr indent="0" lvl="0" marL="0" rtl="0" algn="l">
                        <a:spcBef>
                          <a:spcPts val="0"/>
                        </a:spcBef>
                        <a:spcAft>
                          <a:spcPts val="0"/>
                        </a:spcAft>
                        <a:buNone/>
                      </a:pPr>
                      <a:r>
                        <a:rPr lang="en" sz="900"/>
                        <a:t>Call to Unknown</a:t>
                      </a:r>
                      <a:endParaRPr sz="900"/>
                    </a:p>
                  </a:txBody>
                  <a:tcPr marT="91425" marB="91425" marR="91425" marL="91425"/>
                </a:tc>
              </a:tr>
              <a:tr h="290750">
                <a:tc vMerge="1"/>
                <a:tc>
                  <a:txBody>
                    <a:bodyPr/>
                    <a:lstStyle/>
                    <a:p>
                      <a:pPr indent="0" lvl="0" marL="0" rtl="0" algn="l">
                        <a:spcBef>
                          <a:spcPts val="0"/>
                        </a:spcBef>
                        <a:spcAft>
                          <a:spcPts val="0"/>
                        </a:spcAft>
                        <a:buNone/>
                      </a:pPr>
                      <a:r>
                        <a:rPr lang="en" sz="900"/>
                        <a:t>Type Casts</a:t>
                      </a:r>
                      <a:endParaRPr sz="900"/>
                    </a:p>
                  </a:txBody>
                  <a:tcPr marT="91425" marB="91425" marR="91425" marL="91425"/>
                </a:tc>
              </a:tr>
              <a:tr h="290750">
                <a:tc vMerge="1"/>
                <a:tc>
                  <a:txBody>
                    <a:bodyPr/>
                    <a:lstStyle/>
                    <a:p>
                      <a:pPr indent="0" lvl="0" marL="0" rtl="0" algn="l">
                        <a:spcBef>
                          <a:spcPts val="0"/>
                        </a:spcBef>
                        <a:spcAft>
                          <a:spcPts val="0"/>
                        </a:spcAft>
                        <a:buNone/>
                      </a:pPr>
                      <a:r>
                        <a:rPr lang="en" sz="900"/>
                        <a:t>Reentrancy</a:t>
                      </a:r>
                      <a:endParaRPr sz="900"/>
                    </a:p>
                  </a:txBody>
                  <a:tcPr marT="91425" marB="91425" marR="91425" marL="91425"/>
                </a:tc>
              </a:tr>
              <a:tr h="257700">
                <a:tc vMerge="1"/>
                <a:tc>
                  <a:txBody>
                    <a:bodyPr/>
                    <a:lstStyle/>
                    <a:p>
                      <a:pPr indent="0" lvl="0" marL="0" rtl="0" algn="l">
                        <a:spcBef>
                          <a:spcPts val="0"/>
                        </a:spcBef>
                        <a:spcAft>
                          <a:spcPts val="0"/>
                        </a:spcAft>
                        <a:buNone/>
                      </a:pPr>
                      <a:r>
                        <a:rPr lang="en" sz="900"/>
                        <a:t>Keeping Secrets</a:t>
                      </a:r>
                      <a:endParaRPr sz="900"/>
                    </a:p>
                  </a:txBody>
                  <a:tcPr marT="91425" marB="91425" marR="91425" marL="91425"/>
                </a:tc>
              </a:tr>
              <a:tr h="290750">
                <a:tc rowSpan="3">
                  <a:txBody>
                    <a:bodyPr/>
                    <a:lstStyle/>
                    <a:p>
                      <a:pPr indent="0" lvl="0" marL="0" rtl="0" algn="ctr">
                        <a:spcBef>
                          <a:spcPts val="0"/>
                        </a:spcBef>
                        <a:spcAft>
                          <a:spcPts val="0"/>
                        </a:spcAft>
                        <a:buNone/>
                      </a:pPr>
                      <a:r>
                        <a:rPr lang="en" sz="900"/>
                        <a:t>EVM</a:t>
                      </a:r>
                      <a:endParaRPr sz="900"/>
                    </a:p>
                  </a:txBody>
                  <a:tcPr marT="91425" marB="91425" marR="91425" marL="91425" anchor="ctr"/>
                </a:tc>
                <a:tc>
                  <a:txBody>
                    <a:bodyPr/>
                    <a:lstStyle/>
                    <a:p>
                      <a:pPr indent="0" lvl="0" marL="0" rtl="0" algn="l">
                        <a:spcBef>
                          <a:spcPts val="0"/>
                        </a:spcBef>
                        <a:spcAft>
                          <a:spcPts val="0"/>
                        </a:spcAft>
                        <a:buNone/>
                      </a:pPr>
                      <a:r>
                        <a:rPr lang="en" sz="900"/>
                        <a:t>Immutable Bugs</a:t>
                      </a:r>
                      <a:endParaRPr sz="900"/>
                    </a:p>
                  </a:txBody>
                  <a:tcPr marT="91425" marB="91425" marR="91425" marL="91425"/>
                </a:tc>
              </a:tr>
              <a:tr h="290750">
                <a:tc vMerge="1"/>
                <a:tc>
                  <a:txBody>
                    <a:bodyPr/>
                    <a:lstStyle/>
                    <a:p>
                      <a:pPr indent="0" lvl="0" marL="0" rtl="0" algn="l">
                        <a:spcBef>
                          <a:spcPts val="0"/>
                        </a:spcBef>
                        <a:spcAft>
                          <a:spcPts val="0"/>
                        </a:spcAft>
                        <a:buNone/>
                      </a:pPr>
                      <a:r>
                        <a:rPr lang="en" sz="900"/>
                        <a:t>Ether lost in transfer</a:t>
                      </a:r>
                      <a:endParaRPr sz="900"/>
                    </a:p>
                  </a:txBody>
                  <a:tcPr marT="91425" marB="91425" marR="91425" marL="91425"/>
                </a:tc>
              </a:tr>
              <a:tr h="290750">
                <a:tc vMerge="1"/>
                <a:tc>
                  <a:txBody>
                    <a:bodyPr/>
                    <a:lstStyle/>
                    <a:p>
                      <a:pPr indent="0" lvl="0" marL="0" rtl="0" algn="l">
                        <a:spcBef>
                          <a:spcPts val="0"/>
                        </a:spcBef>
                        <a:spcAft>
                          <a:spcPts val="0"/>
                        </a:spcAft>
                        <a:buNone/>
                      </a:pPr>
                      <a:r>
                        <a:rPr lang="en" sz="900"/>
                        <a:t>Stack size limit</a:t>
                      </a:r>
                      <a:endParaRPr sz="900"/>
                    </a:p>
                  </a:txBody>
                  <a:tcPr marT="91425" marB="91425" marR="91425" marL="91425"/>
                </a:tc>
              </a:tr>
              <a:tr h="290750">
                <a:tc>
                  <a:txBody>
                    <a:bodyPr/>
                    <a:lstStyle/>
                    <a:p>
                      <a:pPr indent="0" lvl="0" marL="0" rtl="0" algn="ctr">
                        <a:spcBef>
                          <a:spcPts val="0"/>
                        </a:spcBef>
                        <a:spcAft>
                          <a:spcPts val="0"/>
                        </a:spcAft>
                        <a:buNone/>
                      </a:pPr>
                      <a:r>
                        <a:rPr lang="en" sz="900"/>
                        <a:t>Blockchain</a:t>
                      </a:r>
                      <a:endParaRPr sz="900"/>
                    </a:p>
                  </a:txBody>
                  <a:tcPr marT="91425" marB="91425" marR="91425" marL="91425" anchor="ctr"/>
                </a:tc>
                <a:tc>
                  <a:txBody>
                    <a:bodyPr/>
                    <a:lstStyle/>
                    <a:p>
                      <a:pPr indent="0" lvl="0" marL="0" rtl="0" algn="l">
                        <a:spcBef>
                          <a:spcPts val="0"/>
                        </a:spcBef>
                        <a:spcAft>
                          <a:spcPts val="0"/>
                        </a:spcAft>
                        <a:buNone/>
                      </a:pPr>
                      <a:r>
                        <a:rPr lang="en" sz="900"/>
                        <a:t>Unpredictable State</a:t>
                      </a:r>
                      <a:endParaRPr sz="900"/>
                    </a:p>
                  </a:txBody>
                  <a:tcPr marT="91425" marB="91425" marR="91425" marL="91425"/>
                </a:tc>
              </a:tr>
            </a:tbl>
          </a:graphicData>
        </a:graphic>
      </p:graphicFrame>
      <p:pic>
        <p:nvPicPr>
          <p:cNvPr id="125" name="Google Shape;125;g1729dce57ba_1_27"/>
          <p:cNvPicPr preferRelativeResize="0"/>
          <p:nvPr/>
        </p:nvPicPr>
        <p:blipFill>
          <a:blip r:embed="rId3">
            <a:alphaModFix/>
          </a:blip>
          <a:stretch>
            <a:fillRect/>
          </a:stretch>
        </p:blipFill>
        <p:spPr>
          <a:xfrm>
            <a:off x="5686325" y="1899002"/>
            <a:ext cx="2646726" cy="2276950"/>
          </a:xfrm>
          <a:prstGeom prst="rect">
            <a:avLst/>
          </a:prstGeom>
          <a:noFill/>
          <a:ln>
            <a:noFill/>
          </a:ln>
        </p:spPr>
      </p:pic>
      <p:sp>
        <p:nvSpPr>
          <p:cNvPr id="126" name="Google Shape;126;g1729dce57ba_1_27"/>
          <p:cNvSpPr txBox="1"/>
          <p:nvPr/>
        </p:nvSpPr>
        <p:spPr>
          <a:xfrm>
            <a:off x="6816475" y="4248525"/>
            <a:ext cx="61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[7]</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1729dce57ba_1_4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Call to Unknown/Type Casts</a:t>
            </a:r>
            <a:endParaRPr/>
          </a:p>
        </p:txBody>
      </p:sp>
      <p:sp>
        <p:nvSpPr>
          <p:cNvPr id="132" name="Google Shape;132;g1729dce57ba_1_4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sz="1847">
              <a:solidFill>
                <a:srgbClr val="0000AB"/>
              </a:solidFill>
              <a:latin typeface="Arial"/>
              <a:ea typeface="Arial"/>
              <a:cs typeface="Arial"/>
              <a:sym typeface="Arial"/>
            </a:endParaRPr>
          </a:p>
          <a:p>
            <a:pPr indent="0" lvl="0" marL="0" rtl="0" algn="l">
              <a:spcBef>
                <a:spcPts val="0"/>
              </a:spcBef>
              <a:spcAft>
                <a:spcPts val="0"/>
              </a:spcAft>
              <a:buNone/>
            </a:pPr>
            <a:r>
              <a:rPr lang="en" sz="3447">
                <a:solidFill>
                  <a:srgbClr val="0000AB"/>
                </a:solidFill>
                <a:latin typeface="Arial"/>
                <a:ea typeface="Arial"/>
                <a:cs typeface="Arial"/>
                <a:sym typeface="Arial"/>
              </a:rPr>
              <a:t>contract </a:t>
            </a:r>
            <a:r>
              <a:rPr lang="en" sz="3447">
                <a:solidFill>
                  <a:srgbClr val="000000"/>
                </a:solidFill>
                <a:latin typeface="Arial"/>
                <a:ea typeface="Arial"/>
                <a:cs typeface="Arial"/>
                <a:sym typeface="Arial"/>
              </a:rPr>
              <a:t>Alice { </a:t>
            </a:r>
            <a:r>
              <a:rPr lang="en" sz="3447">
                <a:solidFill>
                  <a:srgbClr val="0000AB"/>
                </a:solidFill>
                <a:latin typeface="Arial"/>
                <a:ea typeface="Arial"/>
                <a:cs typeface="Arial"/>
                <a:sym typeface="Arial"/>
              </a:rPr>
              <a:t>function </a:t>
            </a:r>
            <a:r>
              <a:rPr lang="en" sz="3447">
                <a:solidFill>
                  <a:srgbClr val="000000"/>
                </a:solidFill>
                <a:latin typeface="Arial"/>
                <a:ea typeface="Arial"/>
                <a:cs typeface="Arial"/>
                <a:sym typeface="Arial"/>
              </a:rPr>
              <a:t>ping(</a:t>
            </a:r>
            <a:r>
              <a:rPr lang="en" sz="3447">
                <a:solidFill>
                  <a:srgbClr val="00ABAB"/>
                </a:solidFill>
                <a:latin typeface="Arial"/>
                <a:ea typeface="Arial"/>
                <a:cs typeface="Arial"/>
                <a:sym typeface="Arial"/>
              </a:rPr>
              <a:t>uint</a:t>
            </a:r>
            <a:r>
              <a:rPr lang="en" sz="3447">
                <a:solidFill>
                  <a:srgbClr val="000000"/>
                </a:solidFill>
                <a:latin typeface="Arial"/>
                <a:ea typeface="Arial"/>
                <a:cs typeface="Arial"/>
                <a:sym typeface="Arial"/>
              </a:rPr>
              <a:t>) </a:t>
            </a:r>
            <a:r>
              <a:rPr lang="en" sz="3447">
                <a:solidFill>
                  <a:srgbClr val="0000AB"/>
                </a:solidFill>
                <a:latin typeface="Arial"/>
                <a:ea typeface="Arial"/>
                <a:cs typeface="Arial"/>
                <a:sym typeface="Arial"/>
              </a:rPr>
              <a:t>returns </a:t>
            </a:r>
            <a:r>
              <a:rPr lang="en" sz="3447">
                <a:solidFill>
                  <a:srgbClr val="000000"/>
                </a:solidFill>
                <a:latin typeface="Arial"/>
                <a:ea typeface="Arial"/>
                <a:cs typeface="Arial"/>
                <a:sym typeface="Arial"/>
              </a:rPr>
              <a:t>(</a:t>
            </a:r>
            <a:r>
              <a:rPr lang="en" sz="3447">
                <a:solidFill>
                  <a:srgbClr val="00ABAB"/>
                </a:solidFill>
                <a:latin typeface="Arial"/>
                <a:ea typeface="Arial"/>
                <a:cs typeface="Arial"/>
                <a:sym typeface="Arial"/>
              </a:rPr>
              <a:t>uint</a:t>
            </a:r>
            <a:r>
              <a:rPr lang="en" sz="3447">
                <a:solidFill>
                  <a:srgbClr val="000000"/>
                </a:solidFill>
                <a:latin typeface="Arial"/>
                <a:ea typeface="Arial"/>
                <a:cs typeface="Arial"/>
                <a:sym typeface="Arial"/>
              </a:rPr>
              <a:t>) }</a:t>
            </a:r>
            <a:endParaRPr sz="3447">
              <a:solidFill>
                <a:srgbClr val="000000"/>
              </a:solidFill>
              <a:latin typeface="Arial"/>
              <a:ea typeface="Arial"/>
              <a:cs typeface="Arial"/>
              <a:sym typeface="Arial"/>
            </a:endParaRPr>
          </a:p>
          <a:p>
            <a:pPr indent="0" lvl="0" marL="0" rtl="0" algn="l">
              <a:spcBef>
                <a:spcPts val="0"/>
              </a:spcBef>
              <a:spcAft>
                <a:spcPts val="0"/>
              </a:spcAft>
              <a:buNone/>
            </a:pPr>
            <a:r>
              <a:rPr lang="en" sz="3447">
                <a:solidFill>
                  <a:srgbClr val="0000AB"/>
                </a:solidFill>
                <a:latin typeface="Arial"/>
                <a:ea typeface="Arial"/>
                <a:cs typeface="Arial"/>
                <a:sym typeface="Arial"/>
              </a:rPr>
              <a:t>contract </a:t>
            </a:r>
            <a:r>
              <a:rPr lang="en" sz="3447">
                <a:solidFill>
                  <a:srgbClr val="000000"/>
                </a:solidFill>
                <a:latin typeface="Arial"/>
                <a:ea typeface="Arial"/>
                <a:cs typeface="Arial"/>
                <a:sym typeface="Arial"/>
              </a:rPr>
              <a:t>Bob   { </a:t>
            </a:r>
            <a:r>
              <a:rPr lang="en" sz="3447">
                <a:solidFill>
                  <a:srgbClr val="0000AB"/>
                </a:solidFill>
                <a:latin typeface="Arial"/>
                <a:ea typeface="Arial"/>
                <a:cs typeface="Arial"/>
                <a:sym typeface="Arial"/>
              </a:rPr>
              <a:t>function </a:t>
            </a:r>
            <a:r>
              <a:rPr lang="en" sz="3447">
                <a:solidFill>
                  <a:srgbClr val="000000"/>
                </a:solidFill>
                <a:latin typeface="Arial"/>
                <a:ea typeface="Arial"/>
                <a:cs typeface="Arial"/>
                <a:sym typeface="Arial"/>
              </a:rPr>
              <a:t>pong(Alice c){ c.ping(</a:t>
            </a:r>
            <a:r>
              <a:rPr lang="en" sz="3447">
                <a:solidFill>
                  <a:srgbClr val="009999"/>
                </a:solidFill>
                <a:latin typeface="Arial"/>
                <a:ea typeface="Arial"/>
                <a:cs typeface="Arial"/>
                <a:sym typeface="Arial"/>
              </a:rPr>
              <a:t>42</a:t>
            </a:r>
            <a:r>
              <a:rPr lang="en" sz="3447">
                <a:solidFill>
                  <a:srgbClr val="000000"/>
                </a:solidFill>
                <a:latin typeface="Arial"/>
                <a:ea typeface="Arial"/>
                <a:cs typeface="Arial"/>
                <a:sym typeface="Arial"/>
              </a:rPr>
              <a:t>); } }</a:t>
            </a:r>
            <a:endParaRPr sz="3447">
              <a:solidFill>
                <a:srgbClr val="000000"/>
              </a:solidFill>
              <a:latin typeface="Arial"/>
              <a:ea typeface="Arial"/>
              <a:cs typeface="Arial"/>
              <a:sym typeface="Arial"/>
            </a:endParaRPr>
          </a:p>
          <a:p>
            <a:pPr indent="0" lvl="0" marL="0" rtl="0" algn="l">
              <a:spcBef>
                <a:spcPts val="1200"/>
              </a:spcBef>
              <a:spcAft>
                <a:spcPts val="0"/>
              </a:spcAft>
              <a:buNone/>
            </a:pPr>
            <a:r>
              <a:rPr lang="en" sz="3299">
                <a:solidFill>
                  <a:srgbClr val="000000"/>
                </a:solidFill>
                <a:latin typeface="Arial"/>
                <a:ea typeface="Arial"/>
                <a:cs typeface="Arial"/>
                <a:sym typeface="Arial"/>
              </a:rPr>
              <a:t>The first line declares the interface of Alice’s contract, and the last line contain Bob’s contract: therein, pong invokes Alice’s ping via a direct call. Now, if the programmer mistypes the interface of contract Alice (e.g., by declaring the type of the parameter as int, instead of uint), and Alice has no function with that signature, then the call to ping actually results in a call to Alice’s fallback function.</a:t>
            </a:r>
            <a:endParaRPr sz="3299">
              <a:solidFill>
                <a:srgbClr val="000000"/>
              </a:solidFill>
              <a:latin typeface="Arial"/>
              <a:ea typeface="Arial"/>
              <a:cs typeface="Arial"/>
              <a:sym typeface="Arial"/>
            </a:endParaRPr>
          </a:p>
          <a:p>
            <a:pPr indent="-280976" lvl="0" marL="457200" rtl="0" algn="l">
              <a:spcBef>
                <a:spcPts val="1200"/>
              </a:spcBef>
              <a:spcAft>
                <a:spcPts val="0"/>
              </a:spcAft>
              <a:buClr>
                <a:srgbClr val="000000"/>
              </a:buClr>
              <a:buSzPct val="100000"/>
              <a:buFont typeface="Arial"/>
              <a:buChar char="●"/>
            </a:pPr>
            <a:r>
              <a:rPr lang="en" sz="3299">
                <a:solidFill>
                  <a:srgbClr val="000000"/>
                </a:solidFill>
                <a:latin typeface="Arial"/>
                <a:ea typeface="Arial"/>
                <a:cs typeface="Arial"/>
                <a:sym typeface="Arial"/>
              </a:rPr>
              <a:t>if c is not a contract address, the call returns without executing any code</a:t>
            </a:r>
            <a:endParaRPr sz="3299">
              <a:solidFill>
                <a:srgbClr val="000000"/>
              </a:solidFill>
              <a:latin typeface="Arial"/>
              <a:ea typeface="Arial"/>
              <a:cs typeface="Arial"/>
              <a:sym typeface="Arial"/>
            </a:endParaRPr>
          </a:p>
          <a:p>
            <a:pPr indent="-280976" lvl="0" marL="457200" rtl="0" algn="l">
              <a:spcBef>
                <a:spcPts val="0"/>
              </a:spcBef>
              <a:spcAft>
                <a:spcPts val="0"/>
              </a:spcAft>
              <a:buClr>
                <a:srgbClr val="000000"/>
              </a:buClr>
              <a:buSzPct val="100000"/>
              <a:buFont typeface="Arial"/>
              <a:buChar char="●"/>
            </a:pPr>
            <a:r>
              <a:rPr lang="en" sz="3299">
                <a:solidFill>
                  <a:srgbClr val="000000"/>
                </a:solidFill>
                <a:latin typeface="Arial"/>
                <a:ea typeface="Arial"/>
                <a:cs typeface="Arial"/>
                <a:sym typeface="Arial"/>
              </a:rPr>
              <a:t> if c is the address of any contract having a function with the same signature</a:t>
            </a:r>
            <a:br>
              <a:rPr lang="en" sz="3299">
                <a:solidFill>
                  <a:srgbClr val="000000"/>
                </a:solidFill>
                <a:latin typeface="Arial"/>
                <a:ea typeface="Arial"/>
                <a:cs typeface="Arial"/>
                <a:sym typeface="Arial"/>
              </a:rPr>
            </a:br>
            <a:r>
              <a:rPr lang="en" sz="3299">
                <a:solidFill>
                  <a:srgbClr val="000000"/>
                </a:solidFill>
                <a:latin typeface="Arial"/>
                <a:ea typeface="Arial"/>
                <a:cs typeface="Arial"/>
                <a:sym typeface="Arial"/>
              </a:rPr>
              <a:t>as Alice’s ping, then that function is executed.</a:t>
            </a:r>
            <a:endParaRPr sz="3299">
              <a:solidFill>
                <a:srgbClr val="000000"/>
              </a:solidFill>
              <a:latin typeface="Arial"/>
              <a:ea typeface="Arial"/>
              <a:cs typeface="Arial"/>
              <a:sym typeface="Arial"/>
            </a:endParaRPr>
          </a:p>
          <a:p>
            <a:pPr indent="-280976" lvl="0" marL="457200" rtl="0" algn="l">
              <a:spcBef>
                <a:spcPts val="0"/>
              </a:spcBef>
              <a:spcAft>
                <a:spcPts val="0"/>
              </a:spcAft>
              <a:buClr>
                <a:srgbClr val="000000"/>
              </a:buClr>
              <a:buSzPct val="100000"/>
              <a:buFont typeface="Arial"/>
              <a:buChar char="●"/>
            </a:pPr>
            <a:r>
              <a:rPr lang="en" sz="3299">
                <a:solidFill>
                  <a:srgbClr val="000000"/>
                </a:solidFill>
                <a:latin typeface="Arial"/>
                <a:ea typeface="Arial"/>
                <a:cs typeface="Arial"/>
                <a:sym typeface="Arial"/>
              </a:rPr>
              <a:t>if c is a contract with no function matching the signature of Alice’s ping,</a:t>
            </a:r>
            <a:br>
              <a:rPr lang="en" sz="3299">
                <a:solidFill>
                  <a:srgbClr val="000000"/>
                </a:solidFill>
                <a:latin typeface="Arial"/>
                <a:ea typeface="Arial"/>
                <a:cs typeface="Arial"/>
                <a:sym typeface="Arial"/>
              </a:rPr>
            </a:br>
            <a:r>
              <a:rPr lang="en" sz="3299">
                <a:solidFill>
                  <a:srgbClr val="000000"/>
                </a:solidFill>
                <a:latin typeface="Arial"/>
                <a:ea typeface="Arial"/>
                <a:cs typeface="Arial"/>
                <a:sym typeface="Arial"/>
              </a:rPr>
              <a:t>then c’s fallback is executed.</a:t>
            </a:r>
            <a:endParaRPr sz="4899">
              <a:solidFill>
                <a:srgbClr val="000000"/>
              </a:solidFill>
              <a:latin typeface="Arial"/>
              <a:ea typeface="Arial"/>
              <a:cs typeface="Arial"/>
              <a:sym typeface="Arial"/>
            </a:endParaRPr>
          </a:p>
          <a:p>
            <a:pPr indent="-287337" lvl="0" marL="457200" rtl="0" algn="l">
              <a:spcBef>
                <a:spcPts val="0"/>
              </a:spcBef>
              <a:spcAft>
                <a:spcPts val="0"/>
              </a:spcAft>
              <a:buClr>
                <a:srgbClr val="000000"/>
              </a:buClr>
              <a:buSzPct val="102777"/>
              <a:buFont typeface="Arial"/>
              <a:buChar char="●"/>
            </a:pPr>
            <a:r>
              <a:rPr lang="en" sz="3600">
                <a:solidFill>
                  <a:srgbClr val="000000"/>
                </a:solidFill>
                <a:latin typeface="Arial"/>
                <a:ea typeface="Arial"/>
                <a:cs typeface="Arial"/>
                <a:sym typeface="Arial"/>
              </a:rPr>
              <a:t>In all cases, no exception is thrown, and the caller is unaware of the error.</a:t>
            </a:r>
            <a:endParaRPr sz="3600">
              <a:solidFill>
                <a:srgbClr val="000000"/>
              </a:solidFill>
              <a:latin typeface="Arial"/>
              <a:ea typeface="Arial"/>
              <a:cs typeface="Arial"/>
              <a:sym typeface="Arial"/>
            </a:endParaRPr>
          </a:p>
          <a:p>
            <a:pPr indent="0" lvl="0" marL="457200" rtl="0" algn="l">
              <a:spcBef>
                <a:spcPts val="1200"/>
              </a:spcBef>
              <a:spcAft>
                <a:spcPts val="0"/>
              </a:spcAft>
              <a:buNone/>
            </a:pPr>
            <a:r>
              <a:t/>
            </a:r>
            <a:endParaRPr sz="1633">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33" name="Google Shape;133;g1729dce57ba_1_4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1729dce57ba_1_7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Reentrancy</a:t>
            </a:r>
            <a:endParaRPr/>
          </a:p>
        </p:txBody>
      </p:sp>
      <p:sp>
        <p:nvSpPr>
          <p:cNvPr id="139" name="Google Shape;139;g1729dce57ba_1_73"/>
          <p:cNvSpPr txBox="1"/>
          <p:nvPr>
            <p:ph idx="1" type="body"/>
          </p:nvPr>
        </p:nvSpPr>
        <p:spPr>
          <a:xfrm>
            <a:off x="729450" y="2078875"/>
            <a:ext cx="7688700" cy="27087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000">
                <a:solidFill>
                  <a:srgbClr val="000000"/>
                </a:solidFill>
                <a:latin typeface="Arial"/>
                <a:ea typeface="Arial"/>
                <a:cs typeface="Arial"/>
                <a:sym typeface="Arial"/>
              </a:rPr>
              <a:t>when a non-recursive function is invoked, it cannot be re-entered before its termination.</a:t>
            </a:r>
            <a:endParaRPr sz="1000">
              <a:solidFill>
                <a:srgbClr val="000000"/>
              </a:solidFill>
              <a:latin typeface="Arial"/>
              <a:ea typeface="Arial"/>
              <a:cs typeface="Arial"/>
              <a:sym typeface="Arial"/>
            </a:endParaRPr>
          </a:p>
          <a:p>
            <a:pPr indent="0" lvl="0" marL="0" rtl="0" algn="l">
              <a:spcBef>
                <a:spcPts val="1200"/>
              </a:spcBef>
              <a:spcAft>
                <a:spcPts val="0"/>
              </a:spcAft>
              <a:buNone/>
            </a:pPr>
            <a:r>
              <a:t/>
            </a:r>
            <a:endParaRPr sz="1666">
              <a:solidFill>
                <a:srgbClr val="000000"/>
              </a:solidFill>
              <a:latin typeface="Arial"/>
              <a:ea typeface="Arial"/>
              <a:cs typeface="Arial"/>
              <a:sym typeface="Arial"/>
            </a:endParaRPr>
          </a:p>
          <a:p>
            <a:pPr indent="0" lvl="0" marL="0" rtl="0" algn="l">
              <a:spcBef>
                <a:spcPts val="1200"/>
              </a:spcBef>
              <a:spcAft>
                <a:spcPts val="0"/>
              </a:spcAft>
              <a:buNone/>
            </a:pPr>
            <a:r>
              <a:t/>
            </a:r>
            <a:endParaRPr sz="4281">
              <a:solidFill>
                <a:srgbClr val="000000"/>
              </a:solidFill>
              <a:latin typeface="Arial"/>
              <a:ea typeface="Arial"/>
              <a:cs typeface="Arial"/>
              <a:sym typeface="Arial"/>
            </a:endParaRPr>
          </a:p>
          <a:p>
            <a:pPr indent="0" lvl="0" marL="0" rtl="0" algn="l">
              <a:spcBef>
                <a:spcPts val="1200"/>
              </a:spcBef>
              <a:spcAft>
                <a:spcPts val="0"/>
              </a:spcAft>
              <a:buNone/>
            </a:pPr>
            <a:r>
              <a:rPr lang="en" sz="4281">
                <a:solidFill>
                  <a:srgbClr val="000000"/>
                </a:solidFill>
                <a:latin typeface="Arial"/>
                <a:ea typeface="Arial"/>
                <a:cs typeface="Arial"/>
                <a:sym typeface="Arial"/>
              </a:rPr>
              <a:t>The function ping in Bob is meant to send exactly 2 ether to some address c, using a call with empty signature and no gas limits. Now, assume that ping has been invoked with Mallory’s address. The call has the side effect of invoking Mallory’s fallback, which in turn invokes again ping. Since variable sent has not already been set to true, Bob sends again 2wei to Mallory, and invokes again her fallback, thus starting a loop. This loop ends when the execution eventually goes out-of-gas, or when the stack limit is reached</a:t>
            </a:r>
            <a:endParaRPr sz="4281">
              <a:solidFill>
                <a:srgbClr val="000000"/>
              </a:solidFill>
              <a:latin typeface="Arial"/>
              <a:ea typeface="Arial"/>
              <a:cs typeface="Arial"/>
              <a:sym typeface="Arial"/>
            </a:endParaRPr>
          </a:p>
          <a:p>
            <a:pPr indent="0" lvl="0" marL="0" rtl="0" algn="l">
              <a:spcBef>
                <a:spcPts val="1200"/>
              </a:spcBef>
              <a:spcAft>
                <a:spcPts val="0"/>
              </a:spcAft>
              <a:buNone/>
            </a:pPr>
            <a:r>
              <a:t/>
            </a:r>
            <a:endParaRPr sz="1000">
              <a:solidFill>
                <a:srgbClr val="000000"/>
              </a:solidFill>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p:txBody>
      </p:sp>
      <p:sp>
        <p:nvSpPr>
          <p:cNvPr id="140" name="Google Shape;140;g1729dce57ba_1_7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141" name="Google Shape;141;g1729dce57ba_1_73"/>
          <p:cNvPicPr preferRelativeResize="0"/>
          <p:nvPr/>
        </p:nvPicPr>
        <p:blipFill>
          <a:blip r:embed="rId3">
            <a:alphaModFix/>
          </a:blip>
          <a:stretch>
            <a:fillRect/>
          </a:stretch>
        </p:blipFill>
        <p:spPr>
          <a:xfrm>
            <a:off x="792025" y="2124525"/>
            <a:ext cx="4395976" cy="1299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1729dce57ba_1_8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Keeping Secrets</a:t>
            </a:r>
            <a:endParaRPr/>
          </a:p>
        </p:txBody>
      </p:sp>
      <p:sp>
        <p:nvSpPr>
          <p:cNvPr id="147" name="Google Shape;147;g1729dce57ba_1_8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lnSpc>
                <a:spcPct val="95000"/>
              </a:lnSpc>
              <a:spcBef>
                <a:spcPts val="1200"/>
              </a:spcBef>
              <a:spcAft>
                <a:spcPts val="0"/>
              </a:spcAft>
              <a:buClr>
                <a:srgbClr val="000000"/>
              </a:buClr>
              <a:buSzPts val="1300"/>
              <a:buFont typeface="Arial"/>
              <a:buChar char="●"/>
            </a:pPr>
            <a:r>
              <a:rPr lang="en">
                <a:solidFill>
                  <a:srgbClr val="000000"/>
                </a:solidFill>
                <a:latin typeface="Arial"/>
                <a:ea typeface="Arial"/>
                <a:cs typeface="Arial"/>
                <a:sym typeface="Arial"/>
              </a:rPr>
              <a:t>Fields in contracts can be public, i.e. directly readable by everyone,</a:t>
            </a: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311150" lvl="0" marL="457200" rtl="0" algn="l">
              <a:lnSpc>
                <a:spcPct val="95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Fields in contract can be private, i.e. not directly readable by other users/contracts. </a:t>
            </a: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311150" lvl="0" marL="457200" rtl="0" algn="l">
              <a:lnSpc>
                <a:spcPct val="95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Does declaring fields as private guarantee its secrecy?</a:t>
            </a:r>
            <a:endParaRPr>
              <a:solidFill>
                <a:srgbClr val="000000"/>
              </a:solidFill>
              <a:latin typeface="Arial"/>
              <a:ea typeface="Arial"/>
              <a:cs typeface="Arial"/>
              <a:sym typeface="Arial"/>
            </a:endParaRPr>
          </a:p>
          <a:p>
            <a:pPr indent="0" lvl="0" marL="457200" rtl="0" algn="l">
              <a:lnSpc>
                <a:spcPct val="95000"/>
              </a:lnSpc>
              <a:spcBef>
                <a:spcPts val="1200"/>
              </a:spcBef>
              <a:spcAft>
                <a:spcPts val="0"/>
              </a:spcAft>
              <a:buNone/>
            </a:pPr>
            <a:r>
              <a:t/>
            </a:r>
            <a:endParaRPr>
              <a:solidFill>
                <a:srgbClr val="000000"/>
              </a:solidFill>
              <a:latin typeface="Arial"/>
              <a:ea typeface="Arial"/>
              <a:cs typeface="Arial"/>
              <a:sym typeface="Arial"/>
            </a:endParaRPr>
          </a:p>
          <a:p>
            <a:pPr indent="0" lvl="0" marL="457200" rtl="0" algn="l">
              <a:lnSpc>
                <a:spcPct val="95000"/>
              </a:lnSpc>
              <a:spcBef>
                <a:spcPts val="1200"/>
              </a:spcBef>
              <a:spcAft>
                <a:spcPts val="0"/>
              </a:spcAft>
              <a:buNone/>
            </a:pPr>
            <a:r>
              <a:t/>
            </a:r>
            <a:endParaRPr>
              <a:solidFill>
                <a:srgbClr val="000000"/>
              </a:solidFill>
              <a:latin typeface="Arial"/>
              <a:ea typeface="Arial"/>
              <a:cs typeface="Arial"/>
              <a:sym typeface="Arial"/>
            </a:endParaRPr>
          </a:p>
          <a:p>
            <a:pPr indent="0" lvl="0" marL="0" rtl="0" algn="l">
              <a:lnSpc>
                <a:spcPct val="95000"/>
              </a:lnSpc>
              <a:spcBef>
                <a:spcPts val="1200"/>
              </a:spcBef>
              <a:spcAft>
                <a:spcPts val="0"/>
              </a:spcAft>
              <a:buSzPts val="935"/>
              <a:buNone/>
            </a:pP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0" lvl="0" marL="0" rtl="0" algn="l">
              <a:lnSpc>
                <a:spcPct val="95000"/>
              </a:lnSpc>
              <a:spcBef>
                <a:spcPts val="1200"/>
              </a:spcBef>
              <a:spcAft>
                <a:spcPts val="0"/>
              </a:spcAft>
              <a:buSzPts val="935"/>
              <a:buNone/>
            </a:pPr>
            <a:r>
              <a:t/>
            </a:r>
            <a:endParaRPr/>
          </a:p>
        </p:txBody>
      </p:sp>
      <p:sp>
        <p:nvSpPr>
          <p:cNvPr id="148" name="Google Shape;148;g1729dce57ba_1_8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1729dce57ba_1_9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Immutable Bugs	</a:t>
            </a:r>
            <a:endParaRPr/>
          </a:p>
        </p:txBody>
      </p:sp>
      <p:sp>
        <p:nvSpPr>
          <p:cNvPr id="154" name="Google Shape;154;g1729dce57ba_1_9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200">
                <a:solidFill>
                  <a:schemeClr val="dk2"/>
                </a:solidFill>
                <a:highlight>
                  <a:schemeClr val="lt1"/>
                </a:highlight>
                <a:latin typeface="Arial"/>
                <a:ea typeface="Arial"/>
                <a:cs typeface="Arial"/>
                <a:sym typeface="Arial"/>
              </a:rPr>
              <a:t>Once a contract is published on the blockchain, it can no longer be altered.</a:t>
            </a:r>
            <a:endParaRPr sz="1200">
              <a:solidFill>
                <a:schemeClr val="dk2"/>
              </a:solidFill>
              <a:highlight>
                <a:schemeClr val="lt1"/>
              </a:highlight>
              <a:latin typeface="Arial"/>
              <a:ea typeface="Arial"/>
              <a:cs typeface="Arial"/>
              <a:sym typeface="Arial"/>
            </a:endParaRPr>
          </a:p>
          <a:p>
            <a:pPr indent="0" lvl="0" marL="0" rtl="0" algn="l">
              <a:spcBef>
                <a:spcPts val="1200"/>
              </a:spcBef>
              <a:spcAft>
                <a:spcPts val="0"/>
              </a:spcAft>
              <a:buNone/>
            </a:pPr>
            <a:r>
              <a:rPr lang="en" sz="1200">
                <a:solidFill>
                  <a:schemeClr val="dk2"/>
                </a:solidFill>
                <a:highlight>
                  <a:schemeClr val="lt1"/>
                </a:highlight>
                <a:latin typeface="Arial"/>
                <a:ea typeface="Arial"/>
                <a:cs typeface="Arial"/>
                <a:sym typeface="Arial"/>
              </a:rPr>
              <a:t>The drawback is that if a contract contains a bug, there is no direct way to patch it.</a:t>
            </a:r>
            <a:endParaRPr sz="1200">
              <a:solidFill>
                <a:schemeClr val="dk2"/>
              </a:solidFill>
              <a:highlight>
                <a:schemeClr val="lt1"/>
              </a:highlight>
              <a:latin typeface="Arial"/>
              <a:ea typeface="Arial"/>
              <a:cs typeface="Arial"/>
              <a:sym typeface="Arial"/>
            </a:endParaRPr>
          </a:p>
          <a:p>
            <a:pPr indent="0" lvl="0" marL="0" rtl="0" algn="l">
              <a:spcBef>
                <a:spcPts val="1200"/>
              </a:spcBef>
              <a:spcAft>
                <a:spcPts val="0"/>
              </a:spcAft>
              <a:buNone/>
            </a:pPr>
            <a:r>
              <a:rPr lang="en" sz="1200">
                <a:solidFill>
                  <a:schemeClr val="dk2"/>
                </a:solidFill>
                <a:highlight>
                  <a:schemeClr val="lt1"/>
                </a:highlight>
                <a:latin typeface="Arial"/>
                <a:ea typeface="Arial"/>
                <a:cs typeface="Arial"/>
                <a:sym typeface="Arial"/>
              </a:rPr>
              <a:t>Programmers have to anticipate ways to alter or terminate a contract in its implementation</a:t>
            </a:r>
            <a:endParaRPr sz="1200">
              <a:solidFill>
                <a:schemeClr val="dk2"/>
              </a:solidFill>
              <a:highlight>
                <a:schemeClr val="lt1"/>
              </a:highlight>
              <a:latin typeface="Arial"/>
              <a:ea typeface="Arial"/>
              <a:cs typeface="Arial"/>
              <a:sym typeface="Arial"/>
            </a:endParaRPr>
          </a:p>
          <a:p>
            <a:pPr indent="0" lvl="0" marL="0" rtl="0" algn="l">
              <a:spcBef>
                <a:spcPts val="120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55" name="Google Shape;155;g1729dce57ba_1_9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