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6cbe388db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6cbe388db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5a42970fbc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5a42970fbc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592d57159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592d57159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592d57159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592d57159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592d57159f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592d57159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592d57159f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592d57159f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592d57159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592d57159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593cc36b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593cc36b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634739e8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634739e8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593cc36bb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593cc36bb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6c5ed3bf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6c5ed3bf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592d57159f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592d57159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5a42970fbc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5a42970fbc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6cbe388d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6cbe388d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raw.githubusercontent.com/trailofbits/manticore/master/docs/images/manticore.png" TargetMode="External"/><Relationship Id="rId4" Type="http://schemas.openxmlformats.org/officeDocument/2006/relationships/hyperlink" Target="https://github.com/crytic/slither/blob/master/logo.png" TargetMode="External"/><Relationship Id="rId10" Type="http://schemas.openxmlformats.org/officeDocument/2006/relationships/hyperlink" Target="https://github.com/trailofbits/manticore/wiki/Tutorial:-Running-under-Manticore" TargetMode="External"/><Relationship Id="rId9" Type="http://schemas.openxmlformats.org/officeDocument/2006/relationships/hyperlink" Target="https://www.goodreturns.in/personal-finance/investment/top-7-reasons-to-invest-in-mutual-funds/articlecontent-pf15106-1143058.html" TargetMode="External"/><Relationship Id="rId5" Type="http://schemas.openxmlformats.org/officeDocument/2006/relationships/hyperlink" Target="https://blog.trailofbits.com/2019/05/27/slither-the-leading-static-analyzer-for-smart-contracts/" TargetMode="External"/><Relationship Id="rId6" Type="http://schemas.openxmlformats.org/officeDocument/2006/relationships/hyperlink" Target="https://www.ci.punta-gorda.fl.us/government/human-resources/risk-management" TargetMode="External"/><Relationship Id="rId7" Type="http://schemas.openxmlformats.org/officeDocument/2006/relationships/hyperlink" Target="https://www.pngitem.com/middle/iThomow_customer-delight-clipart-end-users-png-transparent-png/" TargetMode="External"/><Relationship Id="rId8" Type="http://schemas.openxmlformats.org/officeDocument/2006/relationships/hyperlink" Target="https://insight-quality.com/what-are-product-specification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GasCore+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2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9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Team 5</a:t>
            </a:r>
            <a:endParaRPr b="1" sz="15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Team Members: Abbinav H. Burhanuddin C. Dhairya C. Ritesh M.</a:t>
            </a:r>
            <a:endParaRPr b="1" sz="15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CSE 6324-001</a:t>
            </a:r>
            <a:endParaRPr b="1" sz="1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title"/>
          </p:nvPr>
        </p:nvSpPr>
        <p:spPr>
          <a:xfrm>
            <a:off x="727650" y="685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and Tests</a:t>
            </a:r>
            <a:endParaRPr/>
          </a:p>
        </p:txBody>
      </p:sp>
      <p:sp>
        <p:nvSpPr>
          <p:cNvPr id="164" name="Google Shape;164;p22"/>
          <p:cNvSpPr txBox="1"/>
          <p:nvPr>
            <p:ph idx="1" type="body"/>
          </p:nvPr>
        </p:nvSpPr>
        <p:spPr>
          <a:xfrm>
            <a:off x="487650" y="1318838"/>
            <a:ext cx="8168700" cy="33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</a:rPr>
              <a:t>Configuration Changes Done:</a:t>
            </a:r>
            <a:endParaRPr b="1" sz="17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Modifying Slither Version to ensure both Gas Guage and Manticore can </a:t>
            </a:r>
            <a:r>
              <a:rPr lang="en" sz="1500">
                <a:solidFill>
                  <a:srgbClr val="000000"/>
                </a:solidFill>
              </a:rPr>
              <a:t>coexist.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Upgrading </a:t>
            </a:r>
            <a:r>
              <a:rPr lang="en" sz="1500">
                <a:solidFill>
                  <a:srgbClr val="000000"/>
                </a:solidFill>
              </a:rPr>
              <a:t>Crytic</a:t>
            </a:r>
            <a:r>
              <a:rPr lang="en" sz="1500">
                <a:solidFill>
                  <a:srgbClr val="000000"/>
                </a:solidFill>
              </a:rPr>
              <a:t>-Compile version to run both apps.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Integrating Manticore within Gas Gauge: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 Initiating a MantiCore EVM by importing Manticore API library within Gas Gauge.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Creating an user account and balance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Utilizing the user account to create a solidity contract.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Utilizing symbolic_value to add constraints and conditions.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65" name="Google Shape;165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727650" y="583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and Tests</a:t>
            </a:r>
            <a:endParaRPr/>
          </a:p>
        </p:txBody>
      </p:sp>
      <p:sp>
        <p:nvSpPr>
          <p:cNvPr id="171" name="Google Shape;171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288" y="1401125"/>
            <a:ext cx="8809425" cy="321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727650" y="685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and Tests</a:t>
            </a:r>
            <a:endParaRPr/>
          </a:p>
        </p:txBody>
      </p:sp>
      <p:sp>
        <p:nvSpPr>
          <p:cNvPr id="178" name="Google Shape;178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9" name="Google Shape;17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0750" y="1298025"/>
            <a:ext cx="5982500" cy="36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type="title"/>
          </p:nvPr>
        </p:nvSpPr>
        <p:spPr>
          <a:xfrm>
            <a:off x="727650" y="1240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and Users</a:t>
            </a:r>
            <a:endParaRPr/>
          </a:p>
        </p:txBody>
      </p:sp>
      <p:sp>
        <p:nvSpPr>
          <p:cNvPr id="185" name="Google Shape;185;p25"/>
          <p:cNvSpPr txBox="1"/>
          <p:nvPr>
            <p:ph idx="1" type="body"/>
          </p:nvPr>
        </p:nvSpPr>
        <p:spPr>
          <a:xfrm>
            <a:off x="366825" y="1837725"/>
            <a:ext cx="6552600" cy="27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Reached out to Shovon for clarification of Manticore Features.</a:t>
            </a:r>
            <a:endParaRPr sz="15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Advised us to focus on core Manticore features 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Reached out to TA Mohammad for documentation about Gas Gauge.</a:t>
            </a:r>
            <a:endParaRPr sz="15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Explained to the Team about the 3 phases of Gas Gauge Algorithm.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Reached out to Shovon for an update on Gas Gauge/Manticore specific Smart Contracts.</a:t>
            </a:r>
            <a:endParaRPr sz="15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Created our own smart contracts for testing instead of </a:t>
            </a:r>
            <a:r>
              <a:rPr lang="en" sz="1400">
                <a:solidFill>
                  <a:srgbClr val="000000"/>
                </a:solidFill>
              </a:rPr>
              <a:t>waiting</a:t>
            </a:r>
            <a:r>
              <a:rPr lang="en" sz="1400">
                <a:solidFill>
                  <a:srgbClr val="000000"/>
                </a:solidFill>
              </a:rPr>
              <a:t> for a response.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86" name="Google Shape;186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7" name="Google Shape;187;p25"/>
          <p:cNvSpPr txBox="1"/>
          <p:nvPr/>
        </p:nvSpPr>
        <p:spPr>
          <a:xfrm>
            <a:off x="8228175" y="4065025"/>
            <a:ext cx="59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[5]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2675" y="2390536"/>
            <a:ext cx="1860550" cy="1674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94" name="Google Shape;194;p26"/>
          <p:cNvSpPr txBox="1"/>
          <p:nvPr>
            <p:ph idx="1" type="body"/>
          </p:nvPr>
        </p:nvSpPr>
        <p:spPr>
          <a:xfrm>
            <a:off x="729450" y="1782900"/>
            <a:ext cx="8043600" cy="32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[1] </a:t>
            </a:r>
            <a:r>
              <a:rPr lang="en" sz="1400" u="sng">
                <a:solidFill>
                  <a:schemeClr val="dk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manticore.png (256×202) (raw.githubusercontent.com)</a:t>
            </a:r>
            <a:r>
              <a:rPr lang="en" sz="1400">
                <a:solidFill>
                  <a:schemeClr val="dk2"/>
                </a:solidFill>
              </a:rPr>
              <a:t> </a:t>
            </a:r>
            <a:r>
              <a:rPr lang="en" sz="1400">
                <a:solidFill>
                  <a:schemeClr val="dk2"/>
                </a:solidFill>
                <a:highlight>
                  <a:schemeClr val="lt1"/>
                </a:highlight>
              </a:rPr>
              <a:t>Accessed 10/2022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[</a:t>
            </a:r>
            <a:r>
              <a:rPr lang="en" sz="1400">
                <a:solidFill>
                  <a:schemeClr val="dk2"/>
                </a:solidFill>
              </a:rPr>
              <a:t>2</a:t>
            </a:r>
            <a:r>
              <a:rPr lang="en" sz="1400">
                <a:solidFill>
                  <a:schemeClr val="dk2"/>
                </a:solidFill>
              </a:rPr>
              <a:t>] </a:t>
            </a:r>
            <a:r>
              <a:rPr lang="en" sz="1400" u="sng">
                <a:solidFill>
                  <a:schemeClr val="dk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slither/logo.png at master · crytic/slither · GitHub</a:t>
            </a:r>
            <a:r>
              <a:rPr lang="en" sz="1400">
                <a:solidFill>
                  <a:schemeClr val="dk2"/>
                </a:solidFill>
                <a:highlight>
                  <a:srgbClr val="FFFFFF"/>
                </a:highlight>
              </a:rPr>
              <a:t> Accessed 10/2022</a:t>
            </a:r>
            <a:endParaRPr sz="14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highlight>
                  <a:srgbClr val="FFFFFF"/>
                </a:highlight>
              </a:rPr>
              <a:t>[3] </a:t>
            </a:r>
            <a:r>
              <a:rPr lang="en" sz="1400" u="sng">
                <a:solidFill>
                  <a:schemeClr val="dk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Slither: The Leading Static Analyzer for Smart Contracts | Trail of Bits Blog</a:t>
            </a:r>
            <a:r>
              <a:rPr lang="en" sz="1400">
                <a:solidFill>
                  <a:schemeClr val="dk2"/>
                </a:solidFill>
                <a:highlight>
                  <a:srgbClr val="FFFFFF"/>
                </a:highlight>
              </a:rPr>
              <a:t> Accessed 10/2022</a:t>
            </a:r>
            <a:endParaRPr sz="14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highlight>
                  <a:srgbClr val="FFFFFF"/>
                </a:highlight>
              </a:rPr>
              <a:t>[4] </a:t>
            </a:r>
            <a:r>
              <a:rPr lang="en" sz="1400" u="sng">
                <a:solidFill>
                  <a:schemeClr val="dk2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Risk Management | City of Punta Gorda, FL (punta-gorda.fl.us)</a:t>
            </a:r>
            <a:r>
              <a:rPr lang="en" sz="1400">
                <a:solidFill>
                  <a:schemeClr val="dk2"/>
                </a:solidFill>
                <a:highlight>
                  <a:srgbClr val="FFFFFF"/>
                </a:highlight>
              </a:rPr>
              <a:t> </a:t>
            </a:r>
            <a:r>
              <a:rPr lang="en" sz="1400">
                <a:solidFill>
                  <a:schemeClr val="dk2"/>
                </a:solidFill>
                <a:highlight>
                  <a:schemeClr val="lt1"/>
                </a:highlight>
              </a:rPr>
              <a:t>Accessed 10/2022</a:t>
            </a:r>
            <a:endParaRPr sz="14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highlight>
                  <a:schemeClr val="lt1"/>
                </a:highlight>
              </a:rPr>
              <a:t>[5] </a:t>
            </a:r>
            <a:r>
              <a:rPr lang="en" sz="1400" u="sng">
                <a:solidFill>
                  <a:schemeClr val="dk2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Customer Delight Clipart - End Users Png, Transparent Png , Transparent Png Image - PNGitem</a:t>
            </a:r>
            <a:r>
              <a:rPr lang="en" sz="1400">
                <a:solidFill>
                  <a:schemeClr val="dk2"/>
                </a:solidFill>
                <a:highlight>
                  <a:schemeClr val="lt1"/>
                </a:highlight>
              </a:rPr>
              <a:t> Accessed 10/2022</a:t>
            </a:r>
            <a:endParaRPr sz="14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highlight>
                  <a:schemeClr val="lt1"/>
                </a:highlight>
              </a:rPr>
              <a:t>[6]</a:t>
            </a:r>
            <a:r>
              <a:rPr lang="en" sz="140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https://insight-quality.com/what-are-product-specifications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Accessed 16/22</a:t>
            </a:r>
            <a:b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[7]</a:t>
            </a:r>
            <a:r>
              <a:rPr lang="en" sz="140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https://www.goodreturns.in/personal-finance/investment/top-7-reasons-to-invest-in-mutual-funds/articlecontent-pf15106-1143058.html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Accessed 16/22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[8]</a:t>
            </a:r>
            <a:r>
              <a:rPr lang="en" sz="140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https://github.com/trailofbits/manticore/wiki/Tutorial:-Running-under-Manticore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Accessed-13/22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[9]https://manticore.readthedocs.io/en/latest/evm.html?highlight=create_account, Accessed - 13/22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2499450" y="1879800"/>
            <a:ext cx="4145100" cy="13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Thank you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Questions?</a:t>
            </a:r>
            <a:endParaRPr sz="4000"/>
          </a:p>
        </p:txBody>
      </p:sp>
      <p:sp>
        <p:nvSpPr>
          <p:cNvPr id="201" name="Google Shape;201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76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7650" y="1853850"/>
            <a:ext cx="5448900" cy="28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</a:rPr>
              <a:t>Features Plan</a:t>
            </a:r>
            <a:endParaRPr b="1" sz="17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Change Gas Gauge and Manticore libraries to run on WSL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Integrate Manticore API with Gas Gauge .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Incorporate Manticore Features (Python Code) with Gas Gauge Features (Python Code) for GasCore+ Base.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1400" y="2134875"/>
            <a:ext cx="2438400" cy="19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8284775" y="4058925"/>
            <a:ext cx="59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[1]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729450" y="1853850"/>
            <a:ext cx="5107500" cy="24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</a:rPr>
              <a:t>Apps Differences</a:t>
            </a:r>
            <a:endParaRPr b="1" sz="17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Slither: Incorporates Static Analysis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GasCore+:  Incorporate Static Analysis, Dynamic Analysis and Symbolic Execution from Gas Gauge and Manticore.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8075" y="2975525"/>
            <a:ext cx="3398550" cy="185483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8242325" y="4134775"/>
            <a:ext cx="59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[2]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</a:t>
            </a:r>
            <a:endParaRPr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729450" y="1853850"/>
            <a:ext cx="4711200" cy="24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Apps Differences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775" y="2335876"/>
            <a:ext cx="7980449" cy="25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8136200" y="4601725"/>
            <a:ext cx="59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[3]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6775" y="2522175"/>
            <a:ext cx="3458450" cy="259245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21" name="Google Shape;121;p17"/>
          <p:cNvSpPr txBox="1"/>
          <p:nvPr>
            <p:ph type="title"/>
          </p:nvPr>
        </p:nvSpPr>
        <p:spPr>
          <a:xfrm>
            <a:off x="727650" y="603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 </a:t>
            </a:r>
            <a:endParaRPr/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338525" y="1259350"/>
            <a:ext cx="6017400" cy="38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Top 5 Risks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Incorporating Manticore Features with Gas </a:t>
            </a:r>
            <a:r>
              <a:rPr lang="en" sz="1600">
                <a:solidFill>
                  <a:srgbClr val="000000"/>
                </a:solidFill>
              </a:rPr>
              <a:t>Gauge</a:t>
            </a:r>
            <a:r>
              <a:rPr lang="en" sz="1600">
                <a:solidFill>
                  <a:srgbClr val="000000"/>
                </a:solidFill>
              </a:rPr>
              <a:t> Features.</a:t>
            </a:r>
            <a:endParaRPr sz="16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RE:</a:t>
            </a:r>
            <a:r>
              <a:rPr lang="en" sz="1600">
                <a:solidFill>
                  <a:srgbClr val="000000"/>
                </a:solidFill>
              </a:rPr>
              <a:t> 6 extra hours</a:t>
            </a:r>
            <a:endParaRPr sz="160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Integrating Manticore and Gas Gauge </a:t>
            </a:r>
            <a:r>
              <a:rPr lang="en" sz="1600">
                <a:solidFill>
                  <a:srgbClr val="000000"/>
                </a:solidFill>
              </a:rPr>
              <a:t>libraries</a:t>
            </a:r>
            <a:r>
              <a:rPr lang="en" sz="1600">
                <a:solidFill>
                  <a:srgbClr val="000000"/>
                </a:solidFill>
              </a:rPr>
              <a:t> to be </a:t>
            </a:r>
            <a:r>
              <a:rPr lang="en" sz="1600">
                <a:solidFill>
                  <a:srgbClr val="000000"/>
                </a:solidFill>
              </a:rPr>
              <a:t>compatible</a:t>
            </a:r>
            <a:r>
              <a:rPr lang="en" sz="1600">
                <a:solidFill>
                  <a:srgbClr val="000000"/>
                </a:solidFill>
              </a:rPr>
              <a:t> with WSL.</a:t>
            </a:r>
            <a:endParaRPr sz="16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RE: 3 extra hours</a:t>
            </a:r>
            <a:endParaRPr sz="150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Understanding Manticore API</a:t>
            </a:r>
            <a:endParaRPr sz="16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RE: 3 extra hours</a:t>
            </a:r>
            <a:endParaRPr sz="150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Running Smart Contracts through GasCore+.</a:t>
            </a:r>
            <a:endParaRPr sz="16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RE: 2.8 extra hours</a:t>
            </a:r>
            <a:endParaRPr sz="150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Team Members’ Scheduling Issues.</a:t>
            </a:r>
            <a:endParaRPr sz="16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RE: 1.8 extra hours</a:t>
            </a:r>
            <a:endParaRPr sz="1100">
              <a:solidFill>
                <a:srgbClr val="000000"/>
              </a:solidFill>
            </a:endParaRPr>
          </a:p>
        </p:txBody>
      </p:sp>
      <p:sp>
        <p:nvSpPr>
          <p:cNvPr id="123" name="Google Shape;123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17"/>
          <p:cNvSpPr txBox="1"/>
          <p:nvPr/>
        </p:nvSpPr>
        <p:spPr>
          <a:xfrm>
            <a:off x="7570200" y="4746550"/>
            <a:ext cx="59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[4]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727800" y="5940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 and Design</a:t>
            </a:r>
            <a:endParaRPr/>
          </a:p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616000" y="1441200"/>
            <a:ext cx="8469000" cy="3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865">
                <a:solidFill>
                  <a:schemeClr val="dk2"/>
                </a:solidFill>
              </a:rPr>
              <a:t>Gas Gauge</a:t>
            </a:r>
            <a:endParaRPr b="1" sz="1865">
              <a:solidFill>
                <a:schemeClr val="dk2"/>
              </a:solidFill>
            </a:endParaRPr>
          </a:p>
          <a:p>
            <a:pPr indent="-329406" lvl="0" marL="45720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88"/>
              <a:buChar char="●"/>
            </a:pPr>
            <a:r>
              <a:rPr lang="en" sz="1587">
                <a:solidFill>
                  <a:schemeClr val="dk2"/>
                </a:solidFill>
              </a:rPr>
              <a:t>What is Gas Gauge and how does Gas Gauge help in finding the vulnerabilities?</a:t>
            </a:r>
            <a:endParaRPr sz="1587">
              <a:solidFill>
                <a:schemeClr val="dk2"/>
              </a:solidFill>
            </a:endParaRPr>
          </a:p>
          <a:p>
            <a:pPr indent="-323532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95"/>
              <a:buChar char="○"/>
            </a:pPr>
            <a:r>
              <a:rPr lang="en" sz="1495">
                <a:solidFill>
                  <a:schemeClr val="dk2"/>
                </a:solidFill>
              </a:rPr>
              <a:t>Working of Gas Gauge</a:t>
            </a:r>
            <a:endParaRPr sz="1495">
              <a:solidFill>
                <a:schemeClr val="dk2"/>
              </a:solidFill>
            </a:endParaRPr>
          </a:p>
          <a:p>
            <a:pPr indent="-323532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95"/>
              <a:buChar char="○"/>
            </a:pPr>
            <a:r>
              <a:rPr lang="en" sz="1495">
                <a:solidFill>
                  <a:schemeClr val="dk2"/>
                </a:solidFill>
              </a:rPr>
              <a:t>Output of Gas Gauge</a:t>
            </a:r>
            <a:endParaRPr sz="1495">
              <a:solidFill>
                <a:schemeClr val="dk2"/>
              </a:solidFill>
            </a:endParaRPr>
          </a:p>
          <a:p>
            <a:pPr indent="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495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en" sz="1865">
                <a:solidFill>
                  <a:schemeClr val="dk2"/>
                </a:solidFill>
              </a:rPr>
              <a:t>Manticore</a:t>
            </a:r>
            <a:endParaRPr b="1" sz="1865">
              <a:solidFill>
                <a:schemeClr val="dk2"/>
              </a:solidFill>
            </a:endParaRPr>
          </a:p>
          <a:p>
            <a:pPr indent="-329406" lvl="0" marL="45720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88"/>
              <a:buChar char="●"/>
            </a:pPr>
            <a:r>
              <a:rPr lang="en" sz="1587">
                <a:solidFill>
                  <a:schemeClr val="dk2"/>
                </a:solidFill>
              </a:rPr>
              <a:t>How does Manticore help in finding the vulnerabilities?</a:t>
            </a:r>
            <a:endParaRPr sz="1587">
              <a:solidFill>
                <a:schemeClr val="dk2"/>
              </a:solidFill>
            </a:endParaRPr>
          </a:p>
          <a:p>
            <a:pPr indent="-323532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95"/>
              <a:buChar char="○"/>
            </a:pPr>
            <a:r>
              <a:rPr lang="en" sz="1495">
                <a:solidFill>
                  <a:schemeClr val="dk2"/>
                </a:solidFill>
              </a:rPr>
              <a:t>Manticore-Verifier</a:t>
            </a:r>
            <a:endParaRPr sz="1495">
              <a:solidFill>
                <a:schemeClr val="dk2"/>
              </a:solidFill>
            </a:endParaRPr>
          </a:p>
          <a:p>
            <a:pPr indent="-323532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95"/>
              <a:buChar char="○"/>
            </a:pPr>
            <a:r>
              <a:rPr lang="en" sz="1495">
                <a:solidFill>
                  <a:schemeClr val="dk2"/>
                </a:solidFill>
              </a:rPr>
              <a:t>Output of Manticore &amp; Manticore-Verifier</a:t>
            </a:r>
            <a:endParaRPr sz="1495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402"/>
          </a:p>
        </p:txBody>
      </p:sp>
      <p:sp>
        <p:nvSpPr>
          <p:cNvPr id="131" name="Google Shape;131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8048" y="2549350"/>
            <a:ext cx="2138150" cy="18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 txBox="1"/>
          <p:nvPr/>
        </p:nvSpPr>
        <p:spPr>
          <a:xfrm>
            <a:off x="8024100" y="4349650"/>
            <a:ext cx="45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[6]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727800" y="5940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 and Design</a:t>
            </a:r>
            <a:endParaRPr/>
          </a:p>
        </p:txBody>
      </p:sp>
      <p:sp>
        <p:nvSpPr>
          <p:cNvPr id="139" name="Google Shape;139;p19"/>
          <p:cNvSpPr txBox="1"/>
          <p:nvPr>
            <p:ph idx="1" type="body"/>
          </p:nvPr>
        </p:nvSpPr>
        <p:spPr>
          <a:xfrm>
            <a:off x="616000" y="1257775"/>
            <a:ext cx="84690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Features Implemented</a:t>
            </a:r>
            <a:endParaRPr b="1" sz="16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Integration of Gas Gauge and Manticore-Verifier </a:t>
            </a:r>
            <a:endParaRPr sz="1400"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 sz="1400">
                <a:solidFill>
                  <a:schemeClr val="dk2"/>
                </a:solidFill>
              </a:rPr>
              <a:t>Integrated the Manticore API</a:t>
            </a:r>
            <a:endParaRPr sz="1400"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 sz="1400">
                <a:solidFill>
                  <a:schemeClr val="dk2"/>
                </a:solidFill>
              </a:rPr>
              <a:t>Created a Manticore EVM to aid with our integration</a:t>
            </a:r>
            <a:endParaRPr sz="1400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Future Features</a:t>
            </a:r>
            <a:endParaRPr b="1" sz="16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Complete Integration of main Manticore functionality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Ability to test below Manticore-Verifier functionalities by creating custom Contracts</a:t>
            </a:r>
            <a:endParaRPr sz="1400"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 sz="1400">
                <a:solidFill>
                  <a:schemeClr val="dk2"/>
                </a:solidFill>
              </a:rPr>
              <a:t>User Contracts</a:t>
            </a:r>
            <a:endParaRPr sz="1400"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 sz="1400">
                <a:solidFill>
                  <a:schemeClr val="dk2"/>
                </a:solidFill>
              </a:rPr>
              <a:t>Stop Conditions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1" name="Google Shape;14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8350" y="1257775"/>
            <a:ext cx="2238150" cy="167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 txBox="1"/>
          <p:nvPr/>
        </p:nvSpPr>
        <p:spPr>
          <a:xfrm>
            <a:off x="8416200" y="2936375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[7]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770275" y="594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 and Design</a:t>
            </a:r>
            <a:endParaRPr/>
          </a:p>
        </p:txBody>
      </p:sp>
      <p:sp>
        <p:nvSpPr>
          <p:cNvPr id="148" name="Google Shape;148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9" name="Google Shape;149;p20"/>
          <p:cNvSpPr txBox="1"/>
          <p:nvPr/>
        </p:nvSpPr>
        <p:spPr>
          <a:xfrm>
            <a:off x="623225" y="16390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Input</a:t>
            </a:r>
            <a:endParaRPr b="1" sz="1800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0" name="Google Shape;15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525" y="2055625"/>
            <a:ext cx="7840950" cy="2457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770275" y="594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 and Design</a:t>
            </a:r>
            <a:endParaRPr/>
          </a:p>
        </p:txBody>
      </p:sp>
      <p:sp>
        <p:nvSpPr>
          <p:cNvPr id="156" name="Google Shape;156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21"/>
          <p:cNvSpPr txBox="1"/>
          <p:nvPr/>
        </p:nvSpPr>
        <p:spPr>
          <a:xfrm>
            <a:off x="1262629" y="165322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700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Output</a:t>
            </a:r>
            <a:endParaRPr b="1" sz="1700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8" name="Google Shape;15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2625" y="2091000"/>
            <a:ext cx="6704000" cy="235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