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g5YlxqnctlNWmw4hxMC6tYKzp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85" name="Google Shape;85;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None/>
            </a:pPr>
            <a:r>
              <a:rPr lang="en-US" sz="6000"/>
              <a:t>Intro to Supervised Learning </a:t>
            </a:r>
            <a:endParaRPr/>
          </a:p>
          <a:p>
            <a:pPr indent="0" lvl="0" marL="0" rtl="0" algn="ctr">
              <a:lnSpc>
                <a:spcPct val="90000"/>
              </a:lnSpc>
              <a:spcBef>
                <a:spcPts val="1000"/>
              </a:spcBef>
              <a:spcAft>
                <a:spcPts val="0"/>
              </a:spcAft>
              <a:buClr>
                <a:schemeClr val="dk1"/>
              </a:buClr>
              <a:buSzPts val="5400"/>
              <a:buNone/>
            </a:pPr>
            <a:r>
              <a:rPr lang="en-US" sz="5400"/>
              <a:t>Linear Regression</a:t>
            </a:r>
            <a:endParaRPr/>
          </a:p>
          <a:p>
            <a:pPr indent="0" lvl="0" marL="0" rtl="0" algn="l">
              <a:lnSpc>
                <a:spcPct val="90000"/>
              </a:lnSpc>
              <a:spcBef>
                <a:spcPts val="1000"/>
              </a:spcBef>
              <a:spcAft>
                <a:spcPts val="0"/>
              </a:spcAft>
              <a:buClr>
                <a:schemeClr val="dk1"/>
              </a:buClr>
              <a:buSzPts val="2800"/>
              <a:buNone/>
            </a:pPr>
            <a:r>
              <a:t/>
            </a:r>
            <a:endParaRPr/>
          </a:p>
        </p:txBody>
      </p:sp>
      <p:pic>
        <p:nvPicPr>
          <p:cNvPr id="86" name="Google Shape;86;p1"/>
          <p:cNvPicPr preferRelativeResize="0"/>
          <p:nvPr/>
        </p:nvPicPr>
        <p:blipFill rotWithShape="1">
          <a:blip r:embed="rId3">
            <a:alphaModFix/>
          </a:blip>
          <a:srcRect b="0" l="0" r="0" t="0"/>
          <a:stretch/>
        </p:blipFill>
        <p:spPr>
          <a:xfrm>
            <a:off x="9079618" y="38554"/>
            <a:ext cx="2977402" cy="606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Multiple regression</a:t>
            </a:r>
            <a:endParaRPr b="1" sz="3600">
              <a:latin typeface="Calibri"/>
              <a:ea typeface="Calibri"/>
              <a:cs typeface="Calibri"/>
              <a:sym typeface="Calibri"/>
            </a:endParaRPr>
          </a:p>
        </p:txBody>
      </p:sp>
      <p:sp>
        <p:nvSpPr>
          <p:cNvPr id="154" name="Google Shape;15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Till now we have seen a simple regression where we have one attribute or independent variable.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However, in the real world, a data point has various important attributes and they need to be catered to while developing a regression model.</a:t>
            </a:r>
            <a:endParaRPr/>
          </a:p>
          <a:p>
            <a:pPr indent="0" lvl="0" marL="0" rtl="0" algn="l">
              <a:lnSpc>
                <a:spcPct val="90000"/>
              </a:lnSpc>
              <a:spcBef>
                <a:spcPts val="1000"/>
              </a:spcBef>
              <a:spcAft>
                <a:spcPts val="0"/>
              </a:spcAft>
              <a:buClr>
                <a:schemeClr val="dk1"/>
              </a:buClr>
              <a:buSzPts val="2000"/>
              <a:buNone/>
            </a:pPr>
            <a:r>
              <a:t/>
            </a:r>
            <a:endParaRPr sz="2000"/>
          </a:p>
          <a:p>
            <a:pPr indent="-228600" lvl="1" marL="685800" rtl="0" algn="l">
              <a:lnSpc>
                <a:spcPct val="90000"/>
              </a:lnSpc>
              <a:spcBef>
                <a:spcPts val="500"/>
              </a:spcBef>
              <a:spcAft>
                <a:spcPts val="0"/>
              </a:spcAft>
              <a:buClr>
                <a:schemeClr val="dk1"/>
              </a:buClr>
              <a:buSzPts val="1600"/>
              <a:buFont typeface="Noto Sans Symbols"/>
              <a:buChar char="⮚"/>
            </a:pPr>
            <a:r>
              <a:rPr lang="en-US" sz="1600"/>
              <a:t>Ex: predicting price of a house, we need to consider various attributes related with this house. Such a regression problem is an example of a multiple regression.</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This can be represented by :  </a:t>
            </a:r>
            <a:r>
              <a:rPr lang="en-US" sz="1200"/>
              <a:t> </a:t>
            </a:r>
            <a:endParaRPr/>
          </a:p>
          <a:p>
            <a:pPr indent="-101600" lvl="1" marL="685800" rtl="0" algn="l">
              <a:lnSpc>
                <a:spcPct val="90000"/>
              </a:lnSpc>
              <a:spcBef>
                <a:spcPts val="500"/>
              </a:spcBef>
              <a:spcAft>
                <a:spcPts val="0"/>
              </a:spcAft>
              <a:buClr>
                <a:schemeClr val="dk1"/>
              </a:buClr>
              <a:buSzPts val="2000"/>
              <a:buFont typeface="Noto Sans Symbols"/>
              <a:buNone/>
            </a:pPr>
            <a:r>
              <a:t/>
            </a:r>
            <a:endParaRPr sz="2000"/>
          </a:p>
          <a:p>
            <a:pPr indent="0" lvl="1" marL="457200" rtl="0" algn="l">
              <a:lnSpc>
                <a:spcPct val="90000"/>
              </a:lnSpc>
              <a:spcBef>
                <a:spcPts val="500"/>
              </a:spcBef>
              <a:spcAft>
                <a:spcPts val="0"/>
              </a:spcAft>
              <a:buClr>
                <a:srgbClr val="0070C0"/>
              </a:buClr>
              <a:buSzPts val="2000"/>
              <a:buNone/>
            </a:pPr>
            <a:r>
              <a:rPr i="1" lang="en-US" sz="2000">
                <a:solidFill>
                  <a:srgbClr val="0070C0"/>
                </a:solidFill>
              </a:rPr>
              <a:t>target = constant1*feature1 + constant2*feature2 + constant3*feature3 + …..+ intercept</a:t>
            </a:r>
            <a:endParaRPr/>
          </a:p>
          <a:p>
            <a:pPr indent="0" lvl="1" marL="457200" rtl="0" algn="l">
              <a:lnSpc>
                <a:spcPct val="90000"/>
              </a:lnSpc>
              <a:spcBef>
                <a:spcPts val="500"/>
              </a:spcBef>
              <a:spcAft>
                <a:spcPts val="0"/>
              </a:spcAft>
              <a:buClr>
                <a:schemeClr val="dk1"/>
              </a:buClr>
              <a:buSzPts val="2000"/>
              <a:buNone/>
            </a:pPr>
            <a:r>
              <a:t/>
            </a:r>
            <a:endParaRPr sz="2000"/>
          </a:p>
          <a:p>
            <a:pPr indent="0" lvl="1" marL="457200" rtl="0" algn="l">
              <a:lnSpc>
                <a:spcPct val="90000"/>
              </a:lnSpc>
              <a:spcBef>
                <a:spcPts val="500"/>
              </a:spcBef>
              <a:spcAft>
                <a:spcPts val="0"/>
              </a:spcAft>
              <a:buClr>
                <a:schemeClr val="dk1"/>
              </a:buClr>
              <a:buSzPts val="2000"/>
              <a:buNone/>
            </a:pPr>
            <a:r>
              <a:rPr lang="en-US" sz="2000"/>
              <a:t>The model aims to find the constants and intercept such that this line is the best fit.</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Pros and Cons of Linear Regression</a:t>
            </a:r>
            <a:endParaRPr sz="3600">
              <a:latin typeface="Calibri"/>
              <a:ea typeface="Calibri"/>
              <a:cs typeface="Calibri"/>
              <a:sym typeface="Calibri"/>
            </a:endParaRPr>
          </a:p>
        </p:txBody>
      </p:sp>
      <p:sp>
        <p:nvSpPr>
          <p:cNvPr id="160" name="Google Shape;16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t>Advantages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 Simple to implement and easier to interpret the outputs coefficient.</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b="1" lang="en-US" sz="2400"/>
              <a:t>Disadvantages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Assumes a linear relationships between dependent and independent variables.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Outliers can have huge effects on regression.</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Linear Regression assume independence between attributes.</a:t>
            </a:r>
            <a:endParaRPr sz="2400"/>
          </a:p>
          <a:p>
            <a:pPr indent="0" lvl="0" marL="0" rtl="0" algn="l">
              <a:lnSpc>
                <a:spcPct val="90000"/>
              </a:lnSpc>
              <a:spcBef>
                <a:spcPts val="1000"/>
              </a:spcBef>
              <a:spcAft>
                <a:spcPts val="0"/>
              </a:spcAft>
              <a:buClr>
                <a:schemeClr val="dk1"/>
              </a:buClr>
              <a:buSzPts val="2400"/>
              <a:buNone/>
            </a:pPr>
            <a:r>
              <a:t/>
            </a:r>
            <a:endParaRPr sz="2400"/>
          </a:p>
        </p:txBody>
      </p:sp>
      <p:pic>
        <p:nvPicPr>
          <p:cNvPr id="161" name="Google Shape;161;p11"/>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Case Study</a:t>
            </a:r>
            <a:endParaRPr sz="3600">
              <a:latin typeface="Calibri"/>
              <a:ea typeface="Calibri"/>
              <a:cs typeface="Calibri"/>
              <a:sym typeface="Calibri"/>
            </a:endParaRPr>
          </a:p>
        </p:txBody>
      </p:sp>
      <p:sp>
        <p:nvSpPr>
          <p:cNvPr id="167" name="Google Shape;167;p12"/>
          <p:cNvSpPr txBox="1"/>
          <p:nvPr>
            <p:ph idx="1" type="body"/>
          </p:nvPr>
        </p:nvSpPr>
        <p:spPr>
          <a:xfrm>
            <a:off x="838200" y="1593669"/>
            <a:ext cx="10515600" cy="45832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b="1" sz="2000"/>
          </a:p>
          <a:p>
            <a:pPr indent="0" lvl="0" marL="0" rtl="0" algn="l">
              <a:lnSpc>
                <a:spcPct val="90000"/>
              </a:lnSpc>
              <a:spcBef>
                <a:spcPts val="1000"/>
              </a:spcBef>
              <a:spcAft>
                <a:spcPts val="0"/>
              </a:spcAft>
              <a:buClr>
                <a:schemeClr val="dk1"/>
              </a:buClr>
              <a:buSzPts val="2000"/>
              <a:buNone/>
            </a:pPr>
            <a:r>
              <a:rPr b="1" lang="en-US" sz="2000"/>
              <a:t>Problem :</a:t>
            </a:r>
            <a:endParaRPr/>
          </a:p>
          <a:p>
            <a:pPr indent="0" lvl="0" marL="0" rtl="0" algn="l">
              <a:lnSpc>
                <a:spcPct val="90000"/>
              </a:lnSpc>
              <a:spcBef>
                <a:spcPts val="1000"/>
              </a:spcBef>
              <a:spcAft>
                <a:spcPts val="0"/>
              </a:spcAft>
              <a:buClr>
                <a:schemeClr val="dk1"/>
              </a:buClr>
              <a:buSzPts val="2000"/>
              <a:buNone/>
            </a:pPr>
            <a:r>
              <a:rPr lang="en-US" sz="2000"/>
              <a:t>A certain bank wants to predict the credit loss based on the details provided by the customer while applying for loan. These details are Age, Years of Experience, Number of cars, Gender, Marital Status.</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The objective is to come up with a regression model which can predict the credit loss based on the above parameters . Here are the details about the data set.</a:t>
            </a:r>
            <a:endParaRPr sz="2000"/>
          </a:p>
        </p:txBody>
      </p:sp>
      <p:pic>
        <p:nvPicPr>
          <p:cNvPr id="168" name="Google Shape;168;p12"/>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Case Study Contd.</a:t>
            </a:r>
            <a:endParaRPr b="1" sz="3600"/>
          </a:p>
        </p:txBody>
      </p:sp>
      <p:sp>
        <p:nvSpPr>
          <p:cNvPr id="174" name="Google Shape;17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t>Data Attributes:</a:t>
            </a:r>
            <a:endParaRPr/>
          </a:p>
          <a:p>
            <a:pPr indent="-228600" lvl="0" marL="228600" rtl="0" algn="l">
              <a:lnSpc>
                <a:spcPct val="90000"/>
              </a:lnSpc>
              <a:spcBef>
                <a:spcPts val="1000"/>
              </a:spcBef>
              <a:spcAft>
                <a:spcPts val="0"/>
              </a:spcAft>
              <a:buClr>
                <a:schemeClr val="dk1"/>
              </a:buClr>
              <a:buSzPts val="2000"/>
              <a:buChar char="•"/>
            </a:pPr>
            <a:r>
              <a:rPr lang="en-US" sz="2000"/>
              <a:t>Ac_no: The account of customer used as identifier.</a:t>
            </a:r>
            <a:endParaRPr/>
          </a:p>
          <a:p>
            <a:pPr indent="-228600" lvl="0" marL="228600" rtl="0" algn="l">
              <a:lnSpc>
                <a:spcPct val="90000"/>
              </a:lnSpc>
              <a:spcBef>
                <a:spcPts val="1000"/>
              </a:spcBef>
              <a:spcAft>
                <a:spcPts val="0"/>
              </a:spcAft>
              <a:buClr>
                <a:schemeClr val="dk1"/>
              </a:buClr>
              <a:buSzPts val="2000"/>
              <a:buChar char="•"/>
            </a:pPr>
            <a:r>
              <a:rPr lang="en-US" sz="2000"/>
              <a:t>Age: Age of the borrower</a:t>
            </a:r>
            <a:endParaRPr/>
          </a:p>
          <a:p>
            <a:pPr indent="-228600" lvl="0" marL="228600" rtl="0" algn="l">
              <a:lnSpc>
                <a:spcPct val="90000"/>
              </a:lnSpc>
              <a:spcBef>
                <a:spcPts val="1000"/>
              </a:spcBef>
              <a:spcAft>
                <a:spcPts val="0"/>
              </a:spcAft>
              <a:buClr>
                <a:schemeClr val="dk1"/>
              </a:buClr>
              <a:buSzPts val="2000"/>
              <a:buChar char="•"/>
            </a:pPr>
            <a:r>
              <a:rPr lang="en-US" sz="2000"/>
              <a:t>Years of experience: Working experience</a:t>
            </a:r>
            <a:endParaRPr/>
          </a:p>
          <a:p>
            <a:pPr indent="-228600" lvl="0" marL="228600" rtl="0" algn="l">
              <a:lnSpc>
                <a:spcPct val="90000"/>
              </a:lnSpc>
              <a:spcBef>
                <a:spcPts val="1000"/>
              </a:spcBef>
              <a:spcAft>
                <a:spcPts val="0"/>
              </a:spcAft>
              <a:buClr>
                <a:schemeClr val="dk1"/>
              </a:buClr>
              <a:buSzPts val="2000"/>
              <a:buChar char="•"/>
            </a:pPr>
            <a:r>
              <a:rPr lang="en-US" sz="2000"/>
              <a:t>Number of vehicles: Number of cars possessed</a:t>
            </a:r>
            <a:endParaRPr/>
          </a:p>
          <a:p>
            <a:pPr indent="-228600" lvl="0" marL="228600" rtl="0" algn="l">
              <a:lnSpc>
                <a:spcPct val="90000"/>
              </a:lnSpc>
              <a:spcBef>
                <a:spcPts val="1000"/>
              </a:spcBef>
              <a:spcAft>
                <a:spcPts val="0"/>
              </a:spcAft>
              <a:buClr>
                <a:schemeClr val="dk1"/>
              </a:buClr>
              <a:buSzPts val="2000"/>
              <a:buChar char="•"/>
            </a:pPr>
            <a:r>
              <a:rPr lang="en-US" sz="2000"/>
              <a:t>Gender: M/F</a:t>
            </a:r>
            <a:endParaRPr/>
          </a:p>
          <a:p>
            <a:pPr indent="-228600" lvl="0" marL="228600" rtl="0" algn="l">
              <a:lnSpc>
                <a:spcPct val="90000"/>
              </a:lnSpc>
              <a:spcBef>
                <a:spcPts val="1000"/>
              </a:spcBef>
              <a:spcAft>
                <a:spcPts val="0"/>
              </a:spcAft>
              <a:buClr>
                <a:schemeClr val="dk1"/>
              </a:buClr>
              <a:buSzPts val="2000"/>
              <a:buChar char="•"/>
            </a:pPr>
            <a:r>
              <a:rPr lang="en-US" sz="2000"/>
              <a:t>Losses in thousands: Target variable</a:t>
            </a:r>
            <a:endParaRPr sz="2000"/>
          </a:p>
        </p:txBody>
      </p:sp>
      <p:pic>
        <p:nvPicPr>
          <p:cNvPr id="175" name="Google Shape;175;p13"/>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Case Study Contd.</a:t>
            </a:r>
            <a:endParaRPr b="1" sz="3600"/>
          </a:p>
        </p:txBody>
      </p:sp>
      <p:sp>
        <p:nvSpPr>
          <p:cNvPr id="181" name="Google Shape;18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t>Steps to follow:</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Import libraries</a:t>
            </a:r>
            <a:endParaRPr/>
          </a:p>
          <a:p>
            <a:pPr indent="-228600" lvl="0" marL="228600" rtl="0" algn="l">
              <a:lnSpc>
                <a:spcPct val="90000"/>
              </a:lnSpc>
              <a:spcBef>
                <a:spcPts val="1000"/>
              </a:spcBef>
              <a:spcAft>
                <a:spcPts val="0"/>
              </a:spcAft>
              <a:buClr>
                <a:schemeClr val="dk1"/>
              </a:buClr>
              <a:buSzPts val="2000"/>
              <a:buChar char="•"/>
            </a:pPr>
            <a:r>
              <a:rPr lang="en-US" sz="2000"/>
              <a:t>Get the data</a:t>
            </a:r>
            <a:endParaRPr/>
          </a:p>
          <a:p>
            <a:pPr indent="-228600" lvl="0" marL="228600" rtl="0" algn="l">
              <a:lnSpc>
                <a:spcPct val="90000"/>
              </a:lnSpc>
              <a:spcBef>
                <a:spcPts val="1000"/>
              </a:spcBef>
              <a:spcAft>
                <a:spcPts val="0"/>
              </a:spcAft>
              <a:buClr>
                <a:schemeClr val="dk1"/>
              </a:buClr>
              <a:buSzPts val="2000"/>
              <a:buChar char="•"/>
            </a:pPr>
            <a:r>
              <a:rPr lang="en-US" sz="2000"/>
              <a:t>Find top 5 headings from the data</a:t>
            </a:r>
            <a:endParaRPr/>
          </a:p>
          <a:p>
            <a:pPr indent="-228600" lvl="0" marL="228600" rtl="0" algn="l">
              <a:lnSpc>
                <a:spcPct val="90000"/>
              </a:lnSpc>
              <a:spcBef>
                <a:spcPts val="1000"/>
              </a:spcBef>
              <a:spcAft>
                <a:spcPts val="0"/>
              </a:spcAft>
              <a:buClr>
                <a:schemeClr val="dk1"/>
              </a:buClr>
              <a:buSzPts val="2000"/>
              <a:buChar char="•"/>
            </a:pPr>
            <a:r>
              <a:rPr lang="en-US" sz="2000"/>
              <a:t>Plot histograms</a:t>
            </a:r>
            <a:endParaRPr/>
          </a:p>
          <a:p>
            <a:pPr indent="-228600" lvl="0" marL="228600" rtl="0" algn="l">
              <a:lnSpc>
                <a:spcPct val="90000"/>
              </a:lnSpc>
              <a:spcBef>
                <a:spcPts val="1000"/>
              </a:spcBef>
              <a:spcAft>
                <a:spcPts val="0"/>
              </a:spcAft>
              <a:buClr>
                <a:schemeClr val="dk1"/>
              </a:buClr>
              <a:buSzPts val="2000"/>
              <a:buChar char="•"/>
            </a:pPr>
            <a:r>
              <a:rPr lang="en-US" sz="2000"/>
              <a:t>Find the correlation between variables.</a:t>
            </a:r>
            <a:endParaRPr/>
          </a:p>
          <a:p>
            <a:pPr indent="-228600" lvl="0" marL="228600" rtl="0" algn="l">
              <a:lnSpc>
                <a:spcPct val="90000"/>
              </a:lnSpc>
              <a:spcBef>
                <a:spcPts val="1000"/>
              </a:spcBef>
              <a:spcAft>
                <a:spcPts val="0"/>
              </a:spcAft>
              <a:buClr>
                <a:schemeClr val="dk1"/>
              </a:buClr>
              <a:buSzPts val="2000"/>
              <a:buChar char="•"/>
            </a:pPr>
            <a:r>
              <a:rPr lang="en-US" sz="2000"/>
              <a:t>Drop variables which are of no use to the model.</a:t>
            </a:r>
            <a:endParaRPr/>
          </a:p>
          <a:p>
            <a:pPr indent="-228600" lvl="0" marL="228600" rtl="0" algn="l">
              <a:lnSpc>
                <a:spcPct val="90000"/>
              </a:lnSpc>
              <a:spcBef>
                <a:spcPts val="1000"/>
              </a:spcBef>
              <a:spcAft>
                <a:spcPts val="0"/>
              </a:spcAft>
              <a:buClr>
                <a:schemeClr val="dk1"/>
              </a:buClr>
              <a:buSzPts val="2000"/>
              <a:buChar char="•"/>
            </a:pPr>
            <a:r>
              <a:rPr lang="en-US" sz="2000"/>
              <a:t>Find the model using coefficients</a:t>
            </a:r>
            <a:endParaRPr sz="2000"/>
          </a:p>
        </p:txBody>
      </p:sp>
      <p:pic>
        <p:nvPicPr>
          <p:cNvPr id="182" name="Google Shape;182;p14"/>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5"/>
          <p:cNvPicPr preferRelativeResize="0"/>
          <p:nvPr/>
        </p:nvPicPr>
        <p:blipFill rotWithShape="1">
          <a:blip r:embed="rId3">
            <a:alphaModFix/>
          </a:blip>
          <a:srcRect b="0" l="0" r="0" t="0"/>
          <a:stretch/>
        </p:blipFill>
        <p:spPr>
          <a:xfrm>
            <a:off x="7435528" y="3907480"/>
            <a:ext cx="4359275" cy="2663825"/>
          </a:xfrm>
          <a:prstGeom prst="rect">
            <a:avLst/>
          </a:prstGeom>
          <a:noFill/>
          <a:ln>
            <a:noFill/>
          </a:ln>
        </p:spPr>
      </p:pic>
      <p:sp>
        <p:nvSpPr>
          <p:cNvPr id="188" name="Google Shape;188;p15"/>
          <p:cNvSpPr/>
          <p:nvPr/>
        </p:nvSpPr>
        <p:spPr>
          <a:xfrm>
            <a:off x="1602982" y="912297"/>
            <a:ext cx="321671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Questions if any…</a:t>
            </a:r>
            <a:endParaRPr b="1" sz="3200">
              <a:solidFill>
                <a:schemeClr val="dk1"/>
              </a:solidFill>
              <a:latin typeface="Calibri"/>
              <a:ea typeface="Calibri"/>
              <a:cs typeface="Calibri"/>
              <a:sym typeface="Calibri"/>
            </a:endParaRPr>
          </a:p>
        </p:txBody>
      </p:sp>
      <p:pic>
        <p:nvPicPr>
          <p:cNvPr id="189" name="Google Shape;189;p15"/>
          <p:cNvPicPr preferRelativeResize="0"/>
          <p:nvPr/>
        </p:nvPicPr>
        <p:blipFill rotWithShape="1">
          <a:blip r:embed="rId4">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201231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Intro to supervised learning and Linear Regression – Topics</a:t>
            </a:r>
            <a:br>
              <a:rPr b="1" lang="en-US" sz="3600"/>
            </a:br>
            <a:endParaRPr b="1" sz="3600"/>
          </a:p>
        </p:txBody>
      </p:sp>
      <p:sp>
        <p:nvSpPr>
          <p:cNvPr id="92" name="Google Shape;92;p2"/>
          <p:cNvSpPr txBox="1"/>
          <p:nvPr>
            <p:ph idx="1" type="body"/>
          </p:nvPr>
        </p:nvSpPr>
        <p:spPr>
          <a:xfrm>
            <a:off x="838200" y="1972490"/>
            <a:ext cx="10515600" cy="44544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Machine Learning:</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Intro to machine learning, learning from data.</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Supervised and Unsupervised learning, , train - test data.</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Overfitting and Under fitting</a:t>
            </a:r>
            <a:endParaRPr sz="2000"/>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0" lvl="0" marL="0" rtl="0" algn="l">
              <a:lnSpc>
                <a:spcPct val="90000"/>
              </a:lnSpc>
              <a:spcBef>
                <a:spcPts val="1000"/>
              </a:spcBef>
              <a:spcAft>
                <a:spcPts val="0"/>
              </a:spcAft>
              <a:buClr>
                <a:schemeClr val="dk1"/>
              </a:buClr>
              <a:buSzPts val="2400"/>
              <a:buNone/>
            </a:pPr>
            <a:r>
              <a:rPr lang="en-US" sz="2400"/>
              <a:t>Linear Regression: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Linear relation between two variables, measures of association – correlation and covariance.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A simple fit, best fit line – measure of a regression fit.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Multiple regression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R squared.</a:t>
            </a:r>
            <a:endParaRPr sz="2000"/>
          </a:p>
        </p:txBody>
      </p:sp>
      <p:pic>
        <p:nvPicPr>
          <p:cNvPr id="93" name="Google Shape;93;p2"/>
          <p:cNvPicPr preferRelativeResize="0"/>
          <p:nvPr/>
        </p:nvPicPr>
        <p:blipFill rotWithShape="1">
          <a:blip r:embed="rId3">
            <a:alphaModFix/>
          </a:blip>
          <a:srcRect b="0" l="0" r="0" t="0"/>
          <a:stretch/>
        </p:blipFill>
        <p:spPr>
          <a:xfrm>
            <a:off x="9214598" y="-5456"/>
            <a:ext cx="2977402" cy="60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Machine Learning</a:t>
            </a:r>
            <a:endParaRPr b="1" sz="3600"/>
          </a:p>
        </p:txBody>
      </p:sp>
      <p:sp>
        <p:nvSpPr>
          <p:cNvPr id="99" name="Google Shape;99;p3"/>
          <p:cNvSpPr txBox="1"/>
          <p:nvPr>
            <p:ph idx="1" type="body"/>
          </p:nvPr>
        </p:nvSpPr>
        <p:spPr>
          <a:xfrm>
            <a:off x="838200" y="1567543"/>
            <a:ext cx="10515600" cy="46094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The ability of a computer to do some task without being explicitly programmed.</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The ability to do the tasks come from the underlying model which is the result of the learning process.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The model is generated by learning from huge volume of data, huge both in breadth and depth reflecting the real world in which the processes are performed.</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0" lvl="0" marL="0" rtl="0" algn="l">
              <a:lnSpc>
                <a:spcPct val="90000"/>
              </a:lnSpc>
              <a:spcBef>
                <a:spcPts val="1000"/>
              </a:spcBef>
              <a:spcAft>
                <a:spcPts val="0"/>
              </a:spcAft>
              <a:buClr>
                <a:schemeClr val="dk1"/>
              </a:buClr>
              <a:buSzPts val="2600"/>
              <a:buNone/>
            </a:pPr>
            <a:r>
              <a:rPr lang="en-US" sz="2600"/>
              <a:t>What machine learning algorithms do?</a:t>
            </a:r>
            <a:endParaRPr/>
          </a:p>
          <a:p>
            <a:pPr indent="0" lvl="0" marL="0" rtl="0" algn="l">
              <a:lnSpc>
                <a:spcPct val="90000"/>
              </a:lnSpc>
              <a:spcBef>
                <a:spcPts val="1000"/>
              </a:spcBef>
              <a:spcAft>
                <a:spcPts val="0"/>
              </a:spcAft>
              <a:buClr>
                <a:schemeClr val="dk1"/>
              </a:buClr>
              <a:buSzPts val="1400"/>
              <a:buNone/>
            </a:pPr>
            <a:r>
              <a:t/>
            </a:r>
            <a:endParaRPr b="1" sz="1400"/>
          </a:p>
          <a:p>
            <a:pPr indent="-228600" lvl="0" marL="228600" rtl="0" algn="l">
              <a:lnSpc>
                <a:spcPct val="90000"/>
              </a:lnSpc>
              <a:spcBef>
                <a:spcPts val="1000"/>
              </a:spcBef>
              <a:spcAft>
                <a:spcPts val="0"/>
              </a:spcAft>
              <a:buClr>
                <a:schemeClr val="dk1"/>
              </a:buClr>
              <a:buSzPts val="2000"/>
              <a:buFont typeface="Noto Sans Symbols"/>
              <a:buChar char="⮚"/>
            </a:pPr>
            <a:r>
              <a:rPr lang="en-US" sz="2000"/>
              <a:t>Search through the data to look for patterns in form of trends, cycles, associations, etc.</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Express these patterns as mathematical structures.</a:t>
            </a:r>
            <a:endParaRPr sz="2000"/>
          </a:p>
          <a:p>
            <a:pPr indent="0" lvl="0" marL="0" rtl="0" algn="l">
              <a:lnSpc>
                <a:spcPct val="90000"/>
              </a:lnSpc>
              <a:spcBef>
                <a:spcPts val="1000"/>
              </a:spcBef>
              <a:spcAft>
                <a:spcPts val="0"/>
              </a:spcAft>
              <a:buClr>
                <a:schemeClr val="dk1"/>
              </a:buClr>
              <a:buSzPts val="2400"/>
              <a:buNone/>
            </a:pPr>
            <a:r>
              <a:t/>
            </a:r>
            <a:endParaRPr sz="2400"/>
          </a:p>
        </p:txBody>
      </p:sp>
      <p:pic>
        <p:nvPicPr>
          <p:cNvPr id="100" name="Google Shape;100;p3"/>
          <p:cNvPicPr preferRelativeResize="0"/>
          <p:nvPr/>
        </p:nvPicPr>
        <p:blipFill rotWithShape="1">
          <a:blip r:embed="rId3">
            <a:alphaModFix/>
          </a:blip>
          <a:srcRect b="0" l="0" r="0" t="0"/>
          <a:stretch/>
        </p:blipFill>
        <p:spPr>
          <a:xfrm>
            <a:off x="9214598" y="-5456"/>
            <a:ext cx="2977402" cy="60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6"/>
            <a:ext cx="10515600" cy="10397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Machine Learning Contd.</a:t>
            </a:r>
            <a:endParaRPr b="1" sz="3600"/>
          </a:p>
        </p:txBody>
      </p:sp>
      <p:pic>
        <p:nvPicPr>
          <p:cNvPr id="106" name="Google Shape;106;p4"/>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
        <p:nvSpPr>
          <p:cNvPr id="107" name="Google Shape;107;p4"/>
          <p:cNvSpPr txBox="1"/>
          <p:nvPr>
            <p:ph idx="1" type="body"/>
          </p:nvPr>
        </p:nvSpPr>
        <p:spPr>
          <a:xfrm>
            <a:off x="838200" y="1404900"/>
            <a:ext cx="10515600" cy="47720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A data point in a real world comprises of different attributes which identify it as an entity. Such data points come together to form a data set to be learned from in a mathematical space.</a:t>
            </a:r>
            <a:endParaRPr/>
          </a:p>
          <a:p>
            <a:pPr indent="0" lvl="0" marL="0" rtl="0" algn="l">
              <a:lnSpc>
                <a:spcPct val="90000"/>
              </a:lnSpc>
              <a:spcBef>
                <a:spcPts val="1000"/>
              </a:spcBef>
              <a:spcAft>
                <a:spcPts val="0"/>
              </a:spcAft>
              <a:buClr>
                <a:schemeClr val="dk1"/>
              </a:buClr>
              <a:buSzPts val="2800"/>
              <a:buNone/>
            </a:pPr>
            <a:r>
              <a:t/>
            </a:r>
            <a:endParaRPr/>
          </a:p>
        </p:txBody>
      </p:sp>
      <p:pic>
        <p:nvPicPr>
          <p:cNvPr id="108" name="Google Shape;108;p4"/>
          <p:cNvPicPr preferRelativeResize="0"/>
          <p:nvPr/>
        </p:nvPicPr>
        <p:blipFill rotWithShape="1">
          <a:blip r:embed="rId4">
            <a:alphaModFix/>
          </a:blip>
          <a:srcRect b="0" l="0" r="0" t="0"/>
          <a:stretch/>
        </p:blipFill>
        <p:spPr>
          <a:xfrm>
            <a:off x="838200" y="3111052"/>
            <a:ext cx="5172797" cy="2915057"/>
          </a:xfrm>
          <a:prstGeom prst="rect">
            <a:avLst/>
          </a:prstGeom>
          <a:noFill/>
          <a:ln>
            <a:noFill/>
          </a:ln>
        </p:spPr>
      </p:pic>
      <p:pic>
        <p:nvPicPr>
          <p:cNvPr id="109" name="Google Shape;109;p4"/>
          <p:cNvPicPr preferRelativeResize="0"/>
          <p:nvPr/>
        </p:nvPicPr>
        <p:blipFill rotWithShape="1">
          <a:blip r:embed="rId5">
            <a:alphaModFix/>
          </a:blip>
          <a:srcRect b="0" l="0" r="0" t="0"/>
          <a:stretch/>
        </p:blipFill>
        <p:spPr>
          <a:xfrm>
            <a:off x="6222802" y="3111052"/>
            <a:ext cx="5792008" cy="34866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796200"/>
            <a:ext cx="10515600" cy="10848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Supervised Machine Learning</a:t>
            </a:r>
            <a:br>
              <a:rPr b="1" lang="en-US" sz="3600"/>
            </a:br>
            <a:endParaRPr b="1" sz="3600"/>
          </a:p>
        </p:txBody>
      </p:sp>
      <p:sp>
        <p:nvSpPr>
          <p:cNvPr id="115" name="Google Shape;115;p5"/>
          <p:cNvSpPr txBox="1"/>
          <p:nvPr>
            <p:ph idx="1" type="body"/>
          </p:nvPr>
        </p:nvSpPr>
        <p:spPr>
          <a:xfrm>
            <a:off x="838200" y="1789611"/>
            <a:ext cx="10515600" cy="4387352"/>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850"/>
              <a:buFont typeface="Noto Sans Symbols"/>
              <a:buChar char="⮚"/>
            </a:pPr>
            <a:r>
              <a:rPr lang="en-US" sz="1850"/>
              <a:t>Class of machine learning that work on externally supplied instances in form of predictor attributes and </a:t>
            </a:r>
            <a:r>
              <a:rPr b="1" lang="en-US" sz="1850"/>
              <a:t>associated target values</a:t>
            </a:r>
            <a:r>
              <a:rPr lang="en-US" sz="1850"/>
              <a:t>.</a:t>
            </a:r>
            <a:endParaRPr/>
          </a:p>
          <a:p>
            <a:pPr indent="-111125" lvl="0" marL="228600" rtl="0" algn="l">
              <a:lnSpc>
                <a:spcPct val="70000"/>
              </a:lnSpc>
              <a:spcBef>
                <a:spcPts val="1000"/>
              </a:spcBef>
              <a:spcAft>
                <a:spcPts val="0"/>
              </a:spcAft>
              <a:buClr>
                <a:schemeClr val="dk1"/>
              </a:buClr>
              <a:buSzPts val="1850"/>
              <a:buFont typeface="Noto Sans Symbols"/>
              <a:buNone/>
            </a:pPr>
            <a:r>
              <a:t/>
            </a:r>
            <a:endParaRPr sz="1850"/>
          </a:p>
          <a:p>
            <a:pPr indent="-228600" lvl="0" marL="228600" rtl="0" algn="l">
              <a:lnSpc>
                <a:spcPct val="70000"/>
              </a:lnSpc>
              <a:spcBef>
                <a:spcPts val="1000"/>
              </a:spcBef>
              <a:spcAft>
                <a:spcPts val="0"/>
              </a:spcAft>
              <a:buClr>
                <a:schemeClr val="dk1"/>
              </a:buClr>
              <a:buSzPts val="1850"/>
              <a:buFont typeface="Noto Sans Symbols"/>
              <a:buChar char="⮚"/>
            </a:pPr>
            <a:r>
              <a:rPr lang="en-US" sz="1850"/>
              <a:t>The target values are the ‘correct answers’ for the predictor model which can either be a regression model or a classification model (classifying data into classes.)</a:t>
            </a:r>
            <a:endParaRPr/>
          </a:p>
          <a:p>
            <a:pPr indent="-111125" lvl="0" marL="228600" rtl="0" algn="l">
              <a:lnSpc>
                <a:spcPct val="70000"/>
              </a:lnSpc>
              <a:spcBef>
                <a:spcPts val="1000"/>
              </a:spcBef>
              <a:spcAft>
                <a:spcPts val="0"/>
              </a:spcAft>
              <a:buClr>
                <a:schemeClr val="dk1"/>
              </a:buClr>
              <a:buSzPts val="1850"/>
              <a:buFont typeface="Noto Sans Symbols"/>
              <a:buNone/>
            </a:pPr>
            <a:r>
              <a:t/>
            </a:r>
            <a:endParaRPr sz="1850"/>
          </a:p>
          <a:p>
            <a:pPr indent="-228600" lvl="0" marL="228600" rtl="0" algn="l">
              <a:lnSpc>
                <a:spcPct val="70000"/>
              </a:lnSpc>
              <a:spcBef>
                <a:spcPts val="1000"/>
              </a:spcBef>
              <a:spcAft>
                <a:spcPts val="0"/>
              </a:spcAft>
              <a:buClr>
                <a:schemeClr val="dk1"/>
              </a:buClr>
              <a:buSzPts val="1850"/>
              <a:buFont typeface="Noto Sans Symbols"/>
              <a:buChar char="⮚"/>
            </a:pPr>
            <a:r>
              <a:rPr lang="en-US" sz="1850"/>
              <a:t>The model learns from the training data using these ‘correct answers/target variables’ as reference variables.</a:t>
            </a:r>
            <a:endParaRPr/>
          </a:p>
          <a:p>
            <a:pPr indent="-111125" lvl="0" marL="228600" rtl="0" algn="l">
              <a:lnSpc>
                <a:spcPct val="70000"/>
              </a:lnSpc>
              <a:spcBef>
                <a:spcPts val="1000"/>
              </a:spcBef>
              <a:spcAft>
                <a:spcPts val="0"/>
              </a:spcAft>
              <a:buClr>
                <a:schemeClr val="dk1"/>
              </a:buClr>
              <a:buSzPts val="1850"/>
              <a:buFont typeface="Noto Sans Symbols"/>
              <a:buNone/>
            </a:pPr>
            <a:r>
              <a:t/>
            </a:r>
            <a:endParaRPr sz="1850"/>
          </a:p>
          <a:p>
            <a:pPr indent="-228600" lvl="0" marL="228600" rtl="0" algn="l">
              <a:lnSpc>
                <a:spcPct val="70000"/>
              </a:lnSpc>
              <a:spcBef>
                <a:spcPts val="1000"/>
              </a:spcBef>
              <a:spcAft>
                <a:spcPts val="0"/>
              </a:spcAft>
              <a:buClr>
                <a:schemeClr val="dk1"/>
              </a:buClr>
              <a:buSzPts val="1850"/>
              <a:buFont typeface="Noto Sans Symbols"/>
              <a:buChar char="⮚"/>
            </a:pPr>
            <a:r>
              <a:rPr lang="en-US" sz="1850"/>
              <a:t>The model thus generated is used to make predictions about data not seen by the model before.</a:t>
            </a:r>
            <a:endParaRPr/>
          </a:p>
          <a:p>
            <a:pPr indent="-228600" lvl="1" marL="685800" rtl="0" algn="l">
              <a:lnSpc>
                <a:spcPct val="70000"/>
              </a:lnSpc>
              <a:spcBef>
                <a:spcPts val="500"/>
              </a:spcBef>
              <a:spcAft>
                <a:spcPts val="0"/>
              </a:spcAft>
              <a:buClr>
                <a:schemeClr val="dk1"/>
              </a:buClr>
              <a:buSzPts val="1480"/>
              <a:buFont typeface="Noto Sans Symbols"/>
              <a:buChar char="⮚"/>
            </a:pPr>
            <a:r>
              <a:rPr lang="en-US" sz="1480"/>
              <a:t>Ex1 : </a:t>
            </a:r>
            <a:r>
              <a:rPr i="1" lang="en-US" sz="1480"/>
              <a:t>model to predict the resale value of a car based on its mileage, age, color etc.</a:t>
            </a:r>
            <a:endParaRPr/>
          </a:p>
          <a:p>
            <a:pPr indent="-228600" lvl="1" marL="685800" rtl="0" algn="l">
              <a:lnSpc>
                <a:spcPct val="70000"/>
              </a:lnSpc>
              <a:spcBef>
                <a:spcPts val="500"/>
              </a:spcBef>
              <a:spcAft>
                <a:spcPts val="0"/>
              </a:spcAft>
              <a:buClr>
                <a:schemeClr val="dk1"/>
              </a:buClr>
              <a:buSzPts val="1480"/>
              <a:buFont typeface="Noto Sans Symbols"/>
              <a:buChar char="⮚"/>
            </a:pPr>
            <a:r>
              <a:rPr i="1" lang="en-US" sz="1480"/>
              <a:t>Ex2 : model to determine the type of a tumor.	</a:t>
            </a:r>
            <a:endParaRPr/>
          </a:p>
          <a:p>
            <a:pPr indent="0" lvl="1" marL="457200" rtl="0" algn="l">
              <a:lnSpc>
                <a:spcPct val="70000"/>
              </a:lnSpc>
              <a:spcBef>
                <a:spcPts val="500"/>
              </a:spcBef>
              <a:spcAft>
                <a:spcPts val="0"/>
              </a:spcAft>
              <a:buClr>
                <a:schemeClr val="dk1"/>
              </a:buClr>
              <a:buSzPts val="1480"/>
              <a:buNone/>
            </a:pPr>
            <a:r>
              <a:t/>
            </a:r>
            <a:endParaRPr sz="1480"/>
          </a:p>
          <a:p>
            <a:pPr indent="-228600" lvl="0" marL="228600" rtl="0" algn="l">
              <a:lnSpc>
                <a:spcPct val="70000"/>
              </a:lnSpc>
              <a:spcBef>
                <a:spcPts val="1000"/>
              </a:spcBef>
              <a:spcAft>
                <a:spcPts val="0"/>
              </a:spcAft>
              <a:buClr>
                <a:schemeClr val="dk1"/>
              </a:buClr>
              <a:buSzPts val="1850"/>
              <a:buFont typeface="Noto Sans Symbols"/>
              <a:buChar char="⮚"/>
            </a:pPr>
            <a:r>
              <a:rPr lang="en-US" sz="1850"/>
              <a:t>If the model does very well with the training data but fails with test data(unseen data), overfitting is said to have taken place. However, if the data does not capture the features of train data itself, we term it as under fitting.</a:t>
            </a:r>
            <a:endParaRPr sz="1850"/>
          </a:p>
          <a:p>
            <a:pPr indent="-134619" lvl="1" marL="685800" rtl="0" algn="l">
              <a:lnSpc>
                <a:spcPct val="70000"/>
              </a:lnSpc>
              <a:spcBef>
                <a:spcPts val="500"/>
              </a:spcBef>
              <a:spcAft>
                <a:spcPts val="0"/>
              </a:spcAft>
              <a:buClr>
                <a:schemeClr val="dk1"/>
              </a:buClr>
              <a:buSzPts val="1480"/>
              <a:buFont typeface="Noto Sans Symbols"/>
              <a:buNone/>
            </a:pPr>
            <a:r>
              <a:t/>
            </a:r>
            <a:endParaRPr i="1" sz="1480"/>
          </a:p>
          <a:p>
            <a:pPr indent="-134619" lvl="1" marL="685800" rtl="0" algn="l">
              <a:lnSpc>
                <a:spcPct val="70000"/>
              </a:lnSpc>
              <a:spcBef>
                <a:spcPts val="500"/>
              </a:spcBef>
              <a:spcAft>
                <a:spcPts val="0"/>
              </a:spcAft>
              <a:buClr>
                <a:schemeClr val="dk1"/>
              </a:buClr>
              <a:buSzPts val="1480"/>
              <a:buFont typeface="Noto Sans Symbols"/>
              <a:buNone/>
            </a:pPr>
            <a:r>
              <a:t/>
            </a:r>
            <a:endParaRPr i="1" sz="1480"/>
          </a:p>
          <a:p>
            <a:pPr indent="0" lvl="1" marL="457200" rtl="0" algn="l">
              <a:lnSpc>
                <a:spcPct val="70000"/>
              </a:lnSpc>
              <a:spcBef>
                <a:spcPts val="500"/>
              </a:spcBef>
              <a:spcAft>
                <a:spcPts val="0"/>
              </a:spcAft>
              <a:buClr>
                <a:schemeClr val="dk1"/>
              </a:buClr>
              <a:buSzPts val="1480"/>
              <a:buNone/>
            </a:pPr>
            <a:r>
              <a:t/>
            </a:r>
            <a:endParaRPr i="1" sz="1480"/>
          </a:p>
          <a:p>
            <a:pPr indent="0" lvl="1" marL="457200" rtl="0" algn="l">
              <a:lnSpc>
                <a:spcPct val="70000"/>
              </a:lnSpc>
              <a:spcBef>
                <a:spcPts val="500"/>
              </a:spcBef>
              <a:spcAft>
                <a:spcPts val="0"/>
              </a:spcAft>
              <a:buClr>
                <a:schemeClr val="dk1"/>
              </a:buClr>
              <a:buSzPts val="1480"/>
              <a:buNone/>
            </a:pPr>
            <a:r>
              <a:t/>
            </a:r>
            <a:endParaRPr i="1" sz="1480"/>
          </a:p>
          <a:p>
            <a:pPr indent="0" lvl="1" marL="457200" rtl="0" algn="l">
              <a:lnSpc>
                <a:spcPct val="70000"/>
              </a:lnSpc>
              <a:spcBef>
                <a:spcPts val="500"/>
              </a:spcBef>
              <a:spcAft>
                <a:spcPts val="0"/>
              </a:spcAft>
              <a:buClr>
                <a:schemeClr val="dk1"/>
              </a:buClr>
              <a:buSzPts val="1480"/>
              <a:buNone/>
            </a:pPr>
            <a:r>
              <a:t/>
            </a:r>
            <a:endParaRPr i="1" sz="1480"/>
          </a:p>
        </p:txBody>
      </p:sp>
      <p:pic>
        <p:nvPicPr>
          <p:cNvPr id="116" name="Google Shape;116;p5"/>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Measures of Association</a:t>
            </a:r>
            <a:endParaRPr sz="3600">
              <a:latin typeface="Calibri"/>
              <a:ea typeface="Calibri"/>
              <a:cs typeface="Calibri"/>
              <a:sym typeface="Calibri"/>
            </a:endParaRPr>
          </a:p>
        </p:txBody>
      </p:sp>
      <p:sp>
        <p:nvSpPr>
          <p:cNvPr id="122" name="Google Shape;122;p6"/>
          <p:cNvSpPr txBox="1"/>
          <p:nvPr>
            <p:ph idx="1" type="body"/>
          </p:nvPr>
        </p:nvSpPr>
        <p:spPr>
          <a:xfrm>
            <a:off x="838200" y="1502229"/>
            <a:ext cx="10515600" cy="50422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b="1" lang="en-US" sz="2000"/>
              <a:t>Covariance </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Covariance is a measure of association between two variables. </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It represents association in units of the two variables.</a:t>
            </a:r>
            <a:endParaRPr b="1" sz="2000"/>
          </a:p>
          <a:p>
            <a:pPr indent="-228600" lvl="0" marL="228600" rtl="0" algn="l">
              <a:lnSpc>
                <a:spcPct val="90000"/>
              </a:lnSpc>
              <a:spcBef>
                <a:spcPts val="1000"/>
              </a:spcBef>
              <a:spcAft>
                <a:spcPts val="0"/>
              </a:spcAft>
              <a:buClr>
                <a:schemeClr val="dk1"/>
              </a:buClr>
              <a:buSzPts val="2000"/>
              <a:buFont typeface="Noto Sans Symbols"/>
              <a:buChar char="⮚"/>
            </a:pPr>
            <a:r>
              <a:rPr b="1" lang="en-US" sz="2000"/>
              <a:t>Correlation</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Correlation is also a measure of association between two variables.</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Moreover, it is a dimensionless quantity and thus enables comparison beyond units</a:t>
            </a:r>
            <a:r>
              <a:rPr b="1" lang="en-US" sz="1600"/>
              <a:t>.</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Coefficient of correlation is also known as Pearson’s coefficient</a:t>
            </a:r>
            <a:endParaRPr/>
          </a:p>
          <a:p>
            <a:pPr indent="0" lvl="1" marL="457200" rtl="0" algn="l">
              <a:lnSpc>
                <a:spcPct val="90000"/>
              </a:lnSpc>
              <a:spcBef>
                <a:spcPts val="500"/>
              </a:spcBef>
              <a:spcAft>
                <a:spcPts val="0"/>
              </a:spcAft>
              <a:buClr>
                <a:schemeClr val="dk1"/>
              </a:buClr>
              <a:buSzPts val="1600"/>
              <a:buNone/>
            </a:pPr>
            <a:r>
              <a:t/>
            </a:r>
            <a:endParaRPr b="1" sz="1600"/>
          </a:p>
          <a:p>
            <a:pPr indent="-127000" lvl="1" marL="685800" rtl="0" algn="l">
              <a:lnSpc>
                <a:spcPct val="90000"/>
              </a:lnSpc>
              <a:spcBef>
                <a:spcPts val="500"/>
              </a:spcBef>
              <a:spcAft>
                <a:spcPts val="0"/>
              </a:spcAft>
              <a:buClr>
                <a:schemeClr val="dk1"/>
              </a:buClr>
              <a:buSzPts val="1600"/>
              <a:buFont typeface="Noto Sans Symbols"/>
              <a:buNone/>
            </a:pPr>
            <a:r>
              <a:t/>
            </a:r>
            <a:endParaRPr sz="1600"/>
          </a:p>
          <a:p>
            <a:pPr indent="0" lvl="1" marL="457200" rtl="0" algn="l">
              <a:lnSpc>
                <a:spcPct val="90000"/>
              </a:lnSpc>
              <a:spcBef>
                <a:spcPts val="500"/>
              </a:spcBef>
              <a:spcAft>
                <a:spcPts val="0"/>
              </a:spcAft>
              <a:buClr>
                <a:schemeClr val="dk1"/>
              </a:buClr>
              <a:buSzPts val="1200"/>
              <a:buNone/>
            </a:pPr>
            <a:r>
              <a:t/>
            </a:r>
            <a:endParaRPr sz="1200"/>
          </a:p>
          <a:p>
            <a:pPr indent="0" lvl="1" marL="457200" rtl="0" algn="l">
              <a:lnSpc>
                <a:spcPct val="90000"/>
              </a:lnSpc>
              <a:spcBef>
                <a:spcPts val="500"/>
              </a:spcBef>
              <a:spcAft>
                <a:spcPts val="0"/>
              </a:spcAft>
              <a:buClr>
                <a:schemeClr val="dk1"/>
              </a:buClr>
              <a:buSzPts val="1600"/>
              <a:buNone/>
            </a:pPr>
            <a:r>
              <a:t/>
            </a:r>
            <a:endParaRPr sz="1600"/>
          </a:p>
        </p:txBody>
      </p:sp>
      <p:pic>
        <p:nvPicPr>
          <p:cNvPr id="123" name="Google Shape;123;p6"/>
          <p:cNvPicPr preferRelativeResize="0"/>
          <p:nvPr/>
        </p:nvPicPr>
        <p:blipFill rotWithShape="1">
          <a:blip r:embed="rId3">
            <a:alphaModFix/>
          </a:blip>
          <a:srcRect b="0" l="0" r="0" t="0"/>
          <a:stretch/>
        </p:blipFill>
        <p:spPr>
          <a:xfrm>
            <a:off x="1293223" y="3778537"/>
            <a:ext cx="9757954" cy="2765953"/>
          </a:xfrm>
          <a:prstGeom prst="rect">
            <a:avLst/>
          </a:prstGeom>
          <a:noFill/>
          <a:ln>
            <a:noFill/>
          </a:ln>
        </p:spPr>
      </p:pic>
      <p:pic>
        <p:nvPicPr>
          <p:cNvPr id="124" name="Google Shape;124;p6"/>
          <p:cNvPicPr preferRelativeResize="0"/>
          <p:nvPr/>
        </p:nvPicPr>
        <p:blipFill rotWithShape="1">
          <a:blip r:embed="rId4">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Linear Regression</a:t>
            </a:r>
            <a:endParaRPr sz="3600">
              <a:latin typeface="Calibri"/>
              <a:ea typeface="Calibri"/>
              <a:cs typeface="Calibri"/>
              <a:sym typeface="Calibri"/>
            </a:endParaRPr>
          </a:p>
        </p:txBody>
      </p:sp>
      <p:sp>
        <p:nvSpPr>
          <p:cNvPr id="130" name="Google Shape;13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The term “Regression” generally refers to predicting a target value, which is generally a real number, for a data point based on its attributes.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en-US" sz="2000"/>
              <a:t> The term “linear” in linear regression refers to the fact that the method models data with linear combination of the explanatory variables (attributes).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en-US" sz="2000"/>
              <a:t>In case of linear regression with a single explanatory variable, the linear combination can be expressed as :</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 response  = intercept + constant*explanatory variable</a:t>
            </a:r>
            <a:endParaRPr/>
          </a:p>
          <a:p>
            <a:pPr indent="-127000" lvl="1" marL="685800" rtl="0" algn="l">
              <a:lnSpc>
                <a:spcPct val="90000"/>
              </a:lnSpc>
              <a:spcBef>
                <a:spcPts val="500"/>
              </a:spcBef>
              <a:spcAft>
                <a:spcPts val="0"/>
              </a:spcAft>
              <a:buClr>
                <a:schemeClr val="dk1"/>
              </a:buClr>
              <a:buSzPts val="1600"/>
              <a:buFont typeface="Noto Sans Symbols"/>
              <a:buNone/>
            </a:pPr>
            <a:r>
              <a:t/>
            </a:r>
            <a:endParaRPr sz="1600"/>
          </a:p>
          <a:p>
            <a:pPr indent="-152400" lvl="2" marL="1143000" rtl="0" algn="l">
              <a:lnSpc>
                <a:spcPct val="90000"/>
              </a:lnSpc>
              <a:spcBef>
                <a:spcPts val="500"/>
              </a:spcBef>
              <a:spcAft>
                <a:spcPts val="0"/>
              </a:spcAft>
              <a:buClr>
                <a:schemeClr val="dk1"/>
              </a:buClr>
              <a:buSzPts val="1200"/>
              <a:buFont typeface="Noto Sans Symbols"/>
              <a:buNone/>
            </a:pPr>
            <a:r>
              <a:t/>
            </a:r>
            <a:endParaRPr sz="1200"/>
          </a:p>
          <a:p>
            <a:pPr indent="0" lvl="2" marL="914400" rtl="0" algn="l">
              <a:lnSpc>
                <a:spcPct val="90000"/>
              </a:lnSpc>
              <a:spcBef>
                <a:spcPts val="500"/>
              </a:spcBef>
              <a:spcAft>
                <a:spcPts val="0"/>
              </a:spcAft>
              <a:buClr>
                <a:schemeClr val="dk1"/>
              </a:buClr>
              <a:buSzPts val="1200"/>
              <a:buNone/>
            </a:pPr>
            <a:r>
              <a:t/>
            </a:r>
            <a:endParaRPr sz="1200"/>
          </a:p>
          <a:p>
            <a:pPr indent="0" lvl="1" marL="457200" rtl="0" algn="l">
              <a:lnSpc>
                <a:spcPct val="90000"/>
              </a:lnSpc>
              <a:spcBef>
                <a:spcPts val="500"/>
              </a:spcBef>
              <a:spcAft>
                <a:spcPts val="0"/>
              </a:spcAft>
              <a:buClr>
                <a:schemeClr val="dk1"/>
              </a:buClr>
              <a:buSzPts val="1600"/>
              <a:buNone/>
            </a:pPr>
            <a:r>
              <a:t/>
            </a:r>
            <a:endParaRPr sz="1600"/>
          </a:p>
        </p:txBody>
      </p:sp>
      <p:pic>
        <p:nvPicPr>
          <p:cNvPr id="131" name="Google Shape;131;p7"/>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Best fit line</a:t>
            </a:r>
            <a:endParaRPr b="1" sz="3600"/>
          </a:p>
        </p:txBody>
      </p:sp>
      <p:sp>
        <p:nvSpPr>
          <p:cNvPr id="137" name="Google Shape;13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Learning from the data, the model generates a line that fits the data.</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This line tries to explain the variance in the data.</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Our aim is to find a regression line that best fits the data.</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In the diagram below, we see the regression line. The red dots are the data points which constitute our data set.</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0" lvl="0" marL="0" rtl="0" algn="l">
              <a:lnSpc>
                <a:spcPct val="90000"/>
              </a:lnSpc>
              <a:spcBef>
                <a:spcPts val="1000"/>
              </a:spcBef>
              <a:spcAft>
                <a:spcPts val="0"/>
              </a:spcAft>
              <a:buClr>
                <a:schemeClr val="dk1"/>
              </a:buClr>
              <a:buSzPts val="2800"/>
              <a:buNone/>
            </a:pPr>
            <a:r>
              <a:t/>
            </a:r>
            <a:endParaRPr/>
          </a:p>
        </p:txBody>
      </p:sp>
      <p:pic>
        <p:nvPicPr>
          <p:cNvPr id="138" name="Google Shape;138;p8"/>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pic>
        <p:nvPicPr>
          <p:cNvPr id="139" name="Google Shape;139;p8"/>
          <p:cNvPicPr preferRelativeResize="0"/>
          <p:nvPr/>
        </p:nvPicPr>
        <p:blipFill rotWithShape="1">
          <a:blip r:embed="rId4">
            <a:alphaModFix/>
          </a:blip>
          <a:srcRect b="0" l="0" r="0" t="0"/>
          <a:stretch/>
        </p:blipFill>
        <p:spPr>
          <a:xfrm>
            <a:off x="3031899" y="4001294"/>
            <a:ext cx="4534533" cy="26102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Best Fit Line Contd</a:t>
            </a:r>
            <a:endParaRPr b="1" sz="3600"/>
          </a:p>
        </p:txBody>
      </p:sp>
      <p:sp>
        <p:nvSpPr>
          <p:cNvPr id="145" name="Google Shape;145;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The picture shows the different measures of a fit. </a:t>
            </a:r>
            <a:endParaRPr sz="2000"/>
          </a:p>
        </p:txBody>
      </p:sp>
      <p:pic>
        <p:nvPicPr>
          <p:cNvPr id="146" name="Google Shape;146;p9"/>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pic>
        <p:nvPicPr>
          <p:cNvPr id="147" name="Google Shape;147;p9"/>
          <p:cNvPicPr preferRelativeResize="0"/>
          <p:nvPr/>
        </p:nvPicPr>
        <p:blipFill rotWithShape="1">
          <a:blip r:embed="rId4">
            <a:alphaModFix/>
          </a:blip>
          <a:srcRect b="0" l="0" r="0" t="0"/>
          <a:stretch/>
        </p:blipFill>
        <p:spPr>
          <a:xfrm>
            <a:off x="838200" y="2299747"/>
            <a:ext cx="6709015" cy="3877216"/>
          </a:xfrm>
          <a:prstGeom prst="rect">
            <a:avLst/>
          </a:prstGeom>
          <a:noFill/>
          <a:ln>
            <a:noFill/>
          </a:ln>
        </p:spPr>
      </p:pic>
      <p:sp>
        <p:nvSpPr>
          <p:cNvPr id="148" name="Google Shape;148;p9"/>
          <p:cNvSpPr txBox="1"/>
          <p:nvPr/>
        </p:nvSpPr>
        <p:spPr>
          <a:xfrm>
            <a:off x="7701644" y="1567543"/>
            <a:ext cx="402336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R SQUARED VALUE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r squared is considered a measure of goodness of a fit.</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It is the portion of the variance in data that is covered by the model. This is given by -</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	R Squared = (SST-SSE)/SST</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		  = SSR/SST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2019-08-06T11:06:38Z</dcterms:created>
  <dc:creator>Windows User</dc:creator>
</cp:coreProperties>
</file>