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6" r:id="rId2"/>
    <p:sldId id="257" r:id="rId3"/>
    <p:sldId id="290" r:id="rId4"/>
    <p:sldId id="259" r:id="rId5"/>
    <p:sldId id="261" r:id="rId6"/>
    <p:sldId id="260" r:id="rId7"/>
    <p:sldId id="262" r:id="rId8"/>
    <p:sldId id="263" r:id="rId9"/>
    <p:sldId id="264" r:id="rId10"/>
    <p:sldId id="265" r:id="rId11"/>
    <p:sldId id="266" r:id="rId12"/>
    <p:sldId id="268" r:id="rId13"/>
    <p:sldId id="267" r:id="rId14"/>
    <p:sldId id="269" r:id="rId15"/>
    <p:sldId id="291"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92"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08" y="-19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B588A1-854F-4729-A007-A520B2A8AAA0}" type="datetimeFigureOut">
              <a:rPr lang="en-US" smtClean="0"/>
              <a:pPr/>
              <a:t>5/31/2011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Dept of ISE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854980-2DDF-4087-BA1E-912B15C41A43}" type="slidenum">
              <a:rPr lang="en-US" smtClean="0"/>
              <a:pPr/>
              <a:t>‹#›</a:t>
            </a:fld>
            <a:endParaRPr lang="en-US"/>
          </a:p>
        </p:txBody>
      </p:sp>
    </p:spTree>
    <p:extLst>
      <p:ext uri="{BB962C8B-B14F-4D97-AF65-F5344CB8AC3E}">
        <p14:creationId xmlns:p14="http://schemas.microsoft.com/office/powerpoint/2010/main" xmlns="" val="12359671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BE2B2D-65C2-4786-9410-876E5966CA8B}" type="datetimeFigureOut">
              <a:rPr lang="en-US" smtClean="0"/>
              <a:pPr/>
              <a:t>5/31/2011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Dept of ISE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3CF3C9-0831-40E6-B4FF-DD767F7783BA}" type="slidenum">
              <a:rPr lang="en-US" smtClean="0"/>
              <a:pPr/>
              <a:t>‹#›</a:t>
            </a:fld>
            <a:endParaRPr lang="en-US"/>
          </a:p>
        </p:txBody>
      </p:sp>
    </p:spTree>
    <p:extLst>
      <p:ext uri="{BB962C8B-B14F-4D97-AF65-F5344CB8AC3E}">
        <p14:creationId xmlns:p14="http://schemas.microsoft.com/office/powerpoint/2010/main" xmlns="" val="324940095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680457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21729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285398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today’s world, the need to understand large, complex, information-rich data sets is common to virtually all fields of business, science, and engineering. The ability to extract useful knowledge hidden in these data and to act on that knowledge is becoming increasingly important in today's competitive world. The entire process of applying a computer-based methodology, including new techniques, for discovering knowledge from data is called data mining.</a:t>
            </a:r>
          </a:p>
          <a:p>
            <a:endParaRPr lang="en-US" dirty="0"/>
          </a:p>
        </p:txBody>
      </p:sp>
    </p:spTree>
    <p:extLst>
      <p:ext uri="{BB962C8B-B14F-4D97-AF65-F5344CB8AC3E}">
        <p14:creationId xmlns:p14="http://schemas.microsoft.com/office/powerpoint/2010/main" xmlns="" val="32798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831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DF95CD-F068-4951-BB86-13F8FEE15C33}" type="datetime1">
              <a:rPr lang="en-US" smtClean="0"/>
              <a:t>5/31/2011</a:t>
            </a:fld>
            <a:endParaRPr lang="en-US"/>
          </a:p>
        </p:txBody>
      </p:sp>
      <p:sp>
        <p:nvSpPr>
          <p:cNvPr id="5" name="Footer Placeholder 4"/>
          <p:cNvSpPr>
            <a:spLocks noGrp="1"/>
          </p:cNvSpPr>
          <p:nvPr>
            <p:ph type="ftr" sz="quarter" idx="11"/>
          </p:nvPr>
        </p:nvSpPr>
        <p:spPr/>
        <p:txBody>
          <a:bodyPr/>
          <a:lstStyle/>
          <a:p>
            <a:r>
              <a:rPr lang="en-US" smtClean="0"/>
              <a:t>Sales Order Data Mart &amp; BI Solution</a:t>
            </a:r>
            <a:endParaRPr lang="en-US"/>
          </a:p>
        </p:txBody>
      </p:sp>
      <p:sp>
        <p:nvSpPr>
          <p:cNvPr id="6" name="Slide Number Placeholder 5"/>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CFCD0-51DA-4B9F-AD80-4857040092C0}" type="datetime1">
              <a:rPr lang="en-US" smtClean="0"/>
              <a:t>5/31/2011</a:t>
            </a:fld>
            <a:endParaRPr lang="en-US"/>
          </a:p>
        </p:txBody>
      </p:sp>
      <p:sp>
        <p:nvSpPr>
          <p:cNvPr id="5" name="Footer Placeholder 4"/>
          <p:cNvSpPr>
            <a:spLocks noGrp="1"/>
          </p:cNvSpPr>
          <p:nvPr>
            <p:ph type="ftr" sz="quarter" idx="11"/>
          </p:nvPr>
        </p:nvSpPr>
        <p:spPr/>
        <p:txBody>
          <a:bodyPr/>
          <a:lstStyle/>
          <a:p>
            <a:r>
              <a:rPr lang="en-US" smtClean="0"/>
              <a:t>Sales Order Data Mart &amp; BI Solution</a:t>
            </a:r>
            <a:endParaRPr lang="en-US"/>
          </a:p>
        </p:txBody>
      </p:sp>
      <p:sp>
        <p:nvSpPr>
          <p:cNvPr id="6" name="Slide Number Placeholder 5"/>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65051-C60B-449F-A7D2-930B4BE826CA}" type="datetime1">
              <a:rPr lang="en-US" smtClean="0"/>
              <a:t>5/31/2011</a:t>
            </a:fld>
            <a:endParaRPr lang="en-US"/>
          </a:p>
        </p:txBody>
      </p:sp>
      <p:sp>
        <p:nvSpPr>
          <p:cNvPr id="5" name="Footer Placeholder 4"/>
          <p:cNvSpPr>
            <a:spLocks noGrp="1"/>
          </p:cNvSpPr>
          <p:nvPr>
            <p:ph type="ftr" sz="quarter" idx="11"/>
          </p:nvPr>
        </p:nvSpPr>
        <p:spPr/>
        <p:txBody>
          <a:bodyPr/>
          <a:lstStyle/>
          <a:p>
            <a:r>
              <a:rPr lang="en-US" smtClean="0"/>
              <a:t>Sales Order Data Mart &amp; BI Solution</a:t>
            </a:r>
            <a:endParaRPr lang="en-US"/>
          </a:p>
        </p:txBody>
      </p:sp>
      <p:sp>
        <p:nvSpPr>
          <p:cNvPr id="6" name="Slide Number Placeholder 5"/>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911C9-944F-4AD9-B0B9-731B90092F31}" type="datetime1">
              <a:rPr lang="en-US" smtClean="0"/>
              <a:t>5/31/2011</a:t>
            </a:fld>
            <a:endParaRPr lang="en-US"/>
          </a:p>
        </p:txBody>
      </p:sp>
      <p:sp>
        <p:nvSpPr>
          <p:cNvPr id="5" name="Footer Placeholder 4"/>
          <p:cNvSpPr>
            <a:spLocks noGrp="1"/>
          </p:cNvSpPr>
          <p:nvPr>
            <p:ph type="ftr" sz="quarter" idx="11"/>
          </p:nvPr>
        </p:nvSpPr>
        <p:spPr/>
        <p:txBody>
          <a:bodyPr/>
          <a:lstStyle/>
          <a:p>
            <a:r>
              <a:rPr lang="en-US" smtClean="0"/>
              <a:t>Sales Order Data Mart &amp; BI Solution</a:t>
            </a:r>
            <a:endParaRPr lang="en-US"/>
          </a:p>
        </p:txBody>
      </p:sp>
      <p:sp>
        <p:nvSpPr>
          <p:cNvPr id="6" name="Slide Number Placeholder 5"/>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B96EC-9F38-4B3B-967F-E36192891395}" type="datetime1">
              <a:rPr lang="en-US" smtClean="0"/>
              <a:t>5/31/2011</a:t>
            </a:fld>
            <a:endParaRPr lang="en-US"/>
          </a:p>
        </p:txBody>
      </p:sp>
      <p:sp>
        <p:nvSpPr>
          <p:cNvPr id="5" name="Footer Placeholder 4"/>
          <p:cNvSpPr>
            <a:spLocks noGrp="1"/>
          </p:cNvSpPr>
          <p:nvPr>
            <p:ph type="ftr" sz="quarter" idx="11"/>
          </p:nvPr>
        </p:nvSpPr>
        <p:spPr/>
        <p:txBody>
          <a:bodyPr/>
          <a:lstStyle/>
          <a:p>
            <a:r>
              <a:rPr lang="en-US" smtClean="0"/>
              <a:t>Sales Order Data Mart &amp; BI Solution</a:t>
            </a:r>
            <a:endParaRPr lang="en-US"/>
          </a:p>
        </p:txBody>
      </p:sp>
      <p:sp>
        <p:nvSpPr>
          <p:cNvPr id="6" name="Slide Number Placeholder 5"/>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E3F373-2E92-4B6B-BAB7-C64B2B011BAA}" type="datetime1">
              <a:rPr lang="en-US" smtClean="0"/>
              <a:t>5/31/2011</a:t>
            </a:fld>
            <a:endParaRPr lang="en-US"/>
          </a:p>
        </p:txBody>
      </p:sp>
      <p:sp>
        <p:nvSpPr>
          <p:cNvPr id="6" name="Footer Placeholder 5"/>
          <p:cNvSpPr>
            <a:spLocks noGrp="1"/>
          </p:cNvSpPr>
          <p:nvPr>
            <p:ph type="ftr" sz="quarter" idx="11"/>
          </p:nvPr>
        </p:nvSpPr>
        <p:spPr/>
        <p:txBody>
          <a:bodyPr/>
          <a:lstStyle/>
          <a:p>
            <a:r>
              <a:rPr lang="en-US" smtClean="0"/>
              <a:t>Sales Order Data Mart &amp; BI Solution</a:t>
            </a:r>
            <a:endParaRPr lang="en-US"/>
          </a:p>
        </p:txBody>
      </p:sp>
      <p:sp>
        <p:nvSpPr>
          <p:cNvPr id="7" name="Slide Number Placeholder 6"/>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629978-6D8C-44D0-AC4A-B5D9FF332BA0}" type="datetime1">
              <a:rPr lang="en-US" smtClean="0"/>
              <a:t>5/31/2011</a:t>
            </a:fld>
            <a:endParaRPr lang="en-US"/>
          </a:p>
        </p:txBody>
      </p:sp>
      <p:sp>
        <p:nvSpPr>
          <p:cNvPr id="8" name="Footer Placeholder 7"/>
          <p:cNvSpPr>
            <a:spLocks noGrp="1"/>
          </p:cNvSpPr>
          <p:nvPr>
            <p:ph type="ftr" sz="quarter" idx="11"/>
          </p:nvPr>
        </p:nvSpPr>
        <p:spPr/>
        <p:txBody>
          <a:bodyPr/>
          <a:lstStyle/>
          <a:p>
            <a:r>
              <a:rPr lang="en-US" smtClean="0"/>
              <a:t>Sales Order Data Mart &amp; BI Solution</a:t>
            </a:r>
            <a:endParaRPr lang="en-US"/>
          </a:p>
        </p:txBody>
      </p:sp>
      <p:sp>
        <p:nvSpPr>
          <p:cNvPr id="9" name="Slide Number Placeholder 8"/>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26DAD7-8D4C-41EB-9EBD-7ABD6CE383C1}" type="datetime1">
              <a:rPr lang="en-US" smtClean="0"/>
              <a:t>5/31/2011</a:t>
            </a:fld>
            <a:endParaRPr lang="en-US"/>
          </a:p>
        </p:txBody>
      </p:sp>
      <p:sp>
        <p:nvSpPr>
          <p:cNvPr id="4" name="Footer Placeholder 3"/>
          <p:cNvSpPr>
            <a:spLocks noGrp="1"/>
          </p:cNvSpPr>
          <p:nvPr>
            <p:ph type="ftr" sz="quarter" idx="11"/>
          </p:nvPr>
        </p:nvSpPr>
        <p:spPr/>
        <p:txBody>
          <a:bodyPr/>
          <a:lstStyle/>
          <a:p>
            <a:r>
              <a:rPr lang="en-US" smtClean="0"/>
              <a:t>Sales Order Data Mart &amp; BI Solution</a:t>
            </a:r>
            <a:endParaRPr lang="en-US"/>
          </a:p>
        </p:txBody>
      </p:sp>
      <p:sp>
        <p:nvSpPr>
          <p:cNvPr id="5" name="Slide Number Placeholder 4"/>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5AEE9-7B16-4BA6-AB31-13136B0610D3}" type="datetime1">
              <a:rPr lang="en-US" smtClean="0"/>
              <a:t>5/31/2011</a:t>
            </a:fld>
            <a:endParaRPr lang="en-US"/>
          </a:p>
        </p:txBody>
      </p:sp>
      <p:sp>
        <p:nvSpPr>
          <p:cNvPr id="3" name="Footer Placeholder 2"/>
          <p:cNvSpPr>
            <a:spLocks noGrp="1"/>
          </p:cNvSpPr>
          <p:nvPr>
            <p:ph type="ftr" sz="quarter" idx="11"/>
          </p:nvPr>
        </p:nvSpPr>
        <p:spPr/>
        <p:txBody>
          <a:bodyPr/>
          <a:lstStyle/>
          <a:p>
            <a:r>
              <a:rPr lang="en-US" smtClean="0"/>
              <a:t>Sales Order Data Mart &amp; BI Solution</a:t>
            </a:r>
            <a:endParaRPr lang="en-US"/>
          </a:p>
        </p:txBody>
      </p:sp>
      <p:sp>
        <p:nvSpPr>
          <p:cNvPr id="4" name="Slide Number Placeholder 3"/>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8FAD9-678F-4ACA-A6C0-5DEC58E44DA8}" type="datetime1">
              <a:rPr lang="en-US" smtClean="0"/>
              <a:t>5/31/2011</a:t>
            </a:fld>
            <a:endParaRPr lang="en-US"/>
          </a:p>
        </p:txBody>
      </p:sp>
      <p:sp>
        <p:nvSpPr>
          <p:cNvPr id="6" name="Footer Placeholder 5"/>
          <p:cNvSpPr>
            <a:spLocks noGrp="1"/>
          </p:cNvSpPr>
          <p:nvPr>
            <p:ph type="ftr" sz="quarter" idx="11"/>
          </p:nvPr>
        </p:nvSpPr>
        <p:spPr/>
        <p:txBody>
          <a:bodyPr/>
          <a:lstStyle/>
          <a:p>
            <a:r>
              <a:rPr lang="en-US" smtClean="0"/>
              <a:t>Sales Order Data Mart &amp; BI Solution</a:t>
            </a:r>
            <a:endParaRPr lang="en-US"/>
          </a:p>
        </p:txBody>
      </p:sp>
      <p:sp>
        <p:nvSpPr>
          <p:cNvPr id="7" name="Slide Number Placeholder 6"/>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C8C308-2523-4F57-8A23-A7D923A1D740}" type="datetime1">
              <a:rPr lang="en-US" smtClean="0"/>
              <a:t>5/31/2011</a:t>
            </a:fld>
            <a:endParaRPr lang="en-US"/>
          </a:p>
        </p:txBody>
      </p:sp>
      <p:sp>
        <p:nvSpPr>
          <p:cNvPr id="6" name="Footer Placeholder 5"/>
          <p:cNvSpPr>
            <a:spLocks noGrp="1"/>
          </p:cNvSpPr>
          <p:nvPr>
            <p:ph type="ftr" sz="quarter" idx="11"/>
          </p:nvPr>
        </p:nvSpPr>
        <p:spPr/>
        <p:txBody>
          <a:bodyPr/>
          <a:lstStyle/>
          <a:p>
            <a:r>
              <a:rPr lang="en-US" smtClean="0"/>
              <a:t>Sales Order Data Mart &amp; BI Solution</a:t>
            </a:r>
            <a:endParaRPr lang="en-US"/>
          </a:p>
        </p:txBody>
      </p:sp>
      <p:sp>
        <p:nvSpPr>
          <p:cNvPr id="7" name="Slide Number Placeholder 6"/>
          <p:cNvSpPr>
            <a:spLocks noGrp="1"/>
          </p:cNvSpPr>
          <p:nvPr>
            <p:ph type="sldNum" sz="quarter" idx="12"/>
          </p:nvPr>
        </p:nvSpPr>
        <p:spPr/>
        <p:txBody>
          <a:bodyPr/>
          <a:lstStyle/>
          <a:p>
            <a:fld id="{A9CD3C98-50D6-4807-AB70-FCC64958EA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F071D-44EB-4731-B304-F3F1DD4A6911}" type="datetime1">
              <a:rPr lang="en-US" smtClean="0"/>
              <a:t>5/31/2011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Sales Order Data Mart &amp; BI Solution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3C98-50D6-4807-AB70-FCC64958EA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informatica.com/" TargetMode="External"/><Relationship Id="rId2" Type="http://schemas.openxmlformats.org/officeDocument/2006/relationships/hyperlink" Target="http://www.microstrategy.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
            <a:ext cx="7696200" cy="2362200"/>
          </a:xfrm>
        </p:spPr>
        <p:txBody>
          <a:bodyPr>
            <a:normAutofit fontScale="90000"/>
          </a:bodyPr>
          <a:lstStyle/>
          <a:p>
            <a:pPr algn="ctr"/>
            <a:r>
              <a:rPr lang="en-US" b="1" dirty="0" smtClean="0">
                <a:latin typeface="Times New Roman" pitchFamily="18" charset="0"/>
                <a:ea typeface="Tahoma" pitchFamily="34" charset="0"/>
                <a:cs typeface="Times New Roman" pitchFamily="18" charset="0"/>
              </a:rPr>
              <a:t>SALES </a:t>
            </a:r>
            <a:r>
              <a:rPr lang="en-US" b="1" dirty="0">
                <a:latin typeface="Times New Roman" pitchFamily="18" charset="0"/>
                <a:ea typeface="Tahoma" pitchFamily="34" charset="0"/>
                <a:cs typeface="Times New Roman" pitchFamily="18" charset="0"/>
              </a:rPr>
              <a:t>ORDER DATA MART</a:t>
            </a:r>
            <a:r>
              <a:rPr lang="en-US" dirty="0">
                <a:latin typeface="Times New Roman" pitchFamily="18" charset="0"/>
                <a:ea typeface="Tahoma" pitchFamily="34" charset="0"/>
                <a:cs typeface="Times New Roman" pitchFamily="18" charset="0"/>
              </a:rPr>
              <a:t/>
            </a:r>
            <a:br>
              <a:rPr lang="en-US" dirty="0">
                <a:latin typeface="Times New Roman" pitchFamily="18" charset="0"/>
                <a:ea typeface="Tahoma" pitchFamily="34" charset="0"/>
                <a:cs typeface="Times New Roman" pitchFamily="18" charset="0"/>
              </a:rPr>
            </a:br>
            <a:r>
              <a:rPr lang="en-US" b="1" dirty="0">
                <a:latin typeface="Times New Roman" pitchFamily="18" charset="0"/>
                <a:ea typeface="Tahoma" pitchFamily="34" charset="0"/>
                <a:cs typeface="Times New Roman" pitchFamily="18" charset="0"/>
              </a:rPr>
              <a:t>AND</a:t>
            </a:r>
            <a:r>
              <a:rPr lang="en-US" dirty="0">
                <a:latin typeface="Times New Roman" pitchFamily="18" charset="0"/>
                <a:ea typeface="Tahoma" pitchFamily="34" charset="0"/>
                <a:cs typeface="Times New Roman" pitchFamily="18" charset="0"/>
              </a:rPr>
              <a:t/>
            </a:r>
            <a:br>
              <a:rPr lang="en-US" dirty="0">
                <a:latin typeface="Times New Roman" pitchFamily="18" charset="0"/>
                <a:ea typeface="Tahoma" pitchFamily="34" charset="0"/>
                <a:cs typeface="Times New Roman" pitchFamily="18" charset="0"/>
              </a:rPr>
            </a:br>
            <a:r>
              <a:rPr lang="en-US" b="1" dirty="0">
                <a:latin typeface="Times New Roman" pitchFamily="18" charset="0"/>
                <a:ea typeface="Tahoma" pitchFamily="34" charset="0"/>
                <a:cs typeface="Times New Roman" pitchFamily="18" charset="0"/>
              </a:rPr>
              <a:t>BUSINESS INTELLIGENCE </a:t>
            </a:r>
            <a:r>
              <a:rPr lang="en-US" b="1" dirty="0" smtClean="0">
                <a:latin typeface="Times New Roman" pitchFamily="18" charset="0"/>
                <a:ea typeface="Tahoma" pitchFamily="34" charset="0"/>
                <a:cs typeface="Times New Roman" pitchFamily="18" charset="0"/>
              </a:rPr>
              <a:t>SOLUTION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4343400"/>
            <a:ext cx="7620000" cy="1981200"/>
          </a:xfrm>
        </p:spPr>
        <p:txBody>
          <a:bodyPr>
            <a:normAutofit fontScale="70000" lnSpcReduction="20000"/>
          </a:bodyPr>
          <a:lstStyle/>
          <a:p>
            <a:r>
              <a:rPr lang="en-US" dirty="0" smtClean="0">
                <a:latin typeface="Times New Roman" pitchFamily="18" charset="0"/>
                <a:cs typeface="Times New Roman" pitchFamily="18" charset="0"/>
              </a:rPr>
              <a:t>Guide                                                                                           By</a:t>
            </a:r>
            <a:br>
              <a:rPr lang="en-US" dirty="0" smtClean="0">
                <a:latin typeface="Times New Roman" pitchFamily="18" charset="0"/>
                <a:cs typeface="Times New Roman" pitchFamily="18" charset="0"/>
              </a:rPr>
            </a:br>
            <a:r>
              <a:rPr lang="en-US" dirty="0" smtClean="0">
                <a:effectLst/>
                <a:latin typeface="Times New Roman" pitchFamily="18" charset="0"/>
                <a:cs typeface="Times New Roman" pitchFamily="18" charset="0"/>
              </a:rPr>
              <a:t>Dr. Natarajan S                                               </a:t>
            </a:r>
            <a:r>
              <a:rPr lang="en-US" dirty="0" smtClean="0">
                <a:latin typeface="Times New Roman" pitchFamily="18" charset="0"/>
                <a:cs typeface="Times New Roman" pitchFamily="18" charset="0"/>
              </a:rPr>
              <a:t>Manoranjan Aithal K</a:t>
            </a:r>
          </a:p>
          <a:p>
            <a:r>
              <a:rPr lang="en-US" dirty="0" smtClean="0">
                <a:effectLst/>
                <a:latin typeface="Times New Roman" pitchFamily="18" charset="0"/>
                <a:cs typeface="Times New Roman" pitchFamily="18" charset="0"/>
              </a:rPr>
              <a:t>Professor                                                                      </a:t>
            </a:r>
            <a:r>
              <a:rPr lang="en-US" dirty="0" smtClean="0">
                <a:latin typeface="Times New Roman" pitchFamily="18" charset="0"/>
                <a:cs typeface="Times New Roman" pitchFamily="18" charset="0"/>
              </a:rPr>
              <a:t>Ravi Raju K</a:t>
            </a:r>
          </a:p>
          <a:p>
            <a:pPr algn="l"/>
            <a:r>
              <a:rPr lang="en-US" dirty="0" smtClean="0">
                <a:latin typeface="Times New Roman" pitchFamily="18" charset="0"/>
                <a:cs typeface="Times New Roman" pitchFamily="18" charset="0"/>
              </a:rPr>
              <a:t>Department Of IS&amp;E                                            8</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Sem BE(ISE)</a:t>
            </a:r>
          </a:p>
          <a:p>
            <a:pPr algn="l"/>
            <a:r>
              <a:rPr lang="en-US" dirty="0" smtClean="0">
                <a:latin typeface="Times New Roman" pitchFamily="18" charset="0"/>
                <a:cs typeface="Times New Roman" pitchFamily="18" charset="0"/>
              </a:rPr>
              <a:t>PESIT   </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52800" y="2736273"/>
            <a:ext cx="3276600" cy="1752600"/>
          </a:xfrm>
          <a:prstGeom prst="rect">
            <a:avLst/>
          </a:prstGeom>
        </p:spPr>
      </p:pic>
    </p:spTree>
    <p:extLst>
      <p:ext uri="{BB962C8B-B14F-4D97-AF65-F5344CB8AC3E}">
        <p14:creationId xmlns:p14="http://schemas.microsoft.com/office/powerpoint/2010/main" xmlns="" val="818601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Star Schema </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27743" y="1909767"/>
            <a:ext cx="5288513" cy="3906829"/>
          </a:xfrm>
        </p:spPr>
      </p:pic>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607963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smtClean="0">
                <a:latin typeface="Times New Roman" pitchFamily="18" charset="0"/>
                <a:cs typeface="Times New Roman" pitchFamily="18" charset="0"/>
              </a:rPr>
              <a:t>Components Of Data Warehouse</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676400"/>
            <a:ext cx="7772400" cy="4419600"/>
          </a:xfrm>
          <a:prstGeom prst="rect">
            <a:avLst/>
          </a:prstGeom>
          <a:noFill/>
          <a:ln>
            <a:noFill/>
          </a:ln>
        </p:spPr>
      </p:pic>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544683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Use of Staging Area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620000" cy="4525963"/>
          </a:xfrm>
        </p:spPr>
        <p:txBody>
          <a:bodyPr>
            <a:normAutofit fontScale="92500" lnSpcReduction="10000"/>
          </a:bodyPr>
          <a:lstStyle/>
          <a:p>
            <a:r>
              <a:rPr lang="en-US" dirty="0">
                <a:latin typeface="Times New Roman" pitchFamily="18" charset="0"/>
                <a:cs typeface="Times New Roman" pitchFamily="18" charset="0"/>
              </a:rPr>
              <a:t>The Data Staging Area is a temporary location where data from source systems is copied.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staging area is mainly required in a Data Warehousing Architecture for timing reasons. </a:t>
            </a:r>
          </a:p>
          <a:p>
            <a:r>
              <a:rPr lang="en-US" dirty="0">
                <a:latin typeface="Times New Roman" pitchFamily="18" charset="0"/>
                <a:cs typeface="Times New Roman" pitchFamily="18" charset="0"/>
              </a:rPr>
              <a:t>Due to varying business cycles, data processing cycles, hardware and network resource limitations and geographical factors, it is not feasible to extract all the data from all Operational databases at exactly the same time. Hence data staging area is used.</a:t>
            </a:r>
          </a:p>
          <a:p>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294722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 Load Schedule and Dependency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620000" cy="4525963"/>
          </a:xfrm>
        </p:spPr>
        <p:txBody>
          <a:bodyPr/>
          <a:lstStyle/>
          <a:p>
            <a:r>
              <a:rPr lang="en-US" dirty="0" smtClean="0">
                <a:latin typeface="Times New Roman" pitchFamily="18" charset="0"/>
                <a:cs typeface="Times New Roman" pitchFamily="18" charset="0"/>
              </a:rPr>
              <a:t>Data is loaded first in to staging area.</a:t>
            </a:r>
          </a:p>
          <a:p>
            <a:r>
              <a:rPr lang="en-US" dirty="0">
                <a:latin typeface="Times New Roman" pitchFamily="18" charset="0"/>
                <a:cs typeface="Times New Roman" pitchFamily="18" charset="0"/>
              </a:rPr>
              <a:t>In the staging area, the fact table data is loaded first and then the dimensions data are </a:t>
            </a:r>
            <a:r>
              <a:rPr lang="en-US" dirty="0" smtClean="0">
                <a:latin typeface="Times New Roman" pitchFamily="18" charset="0"/>
                <a:cs typeface="Times New Roman" pitchFamily="18" charset="0"/>
              </a:rPr>
              <a:t>loaded.</a:t>
            </a:r>
          </a:p>
          <a:p>
            <a:r>
              <a:rPr lang="en-US" dirty="0">
                <a:latin typeface="Times New Roman" pitchFamily="18" charset="0"/>
                <a:cs typeface="Times New Roman" pitchFamily="18" charset="0"/>
              </a:rPr>
              <a:t>When data is loaded form the staging area to the </a:t>
            </a:r>
            <a:r>
              <a:rPr lang="en-US" dirty="0" smtClean="0">
                <a:latin typeface="Times New Roman" pitchFamily="18" charset="0"/>
                <a:cs typeface="Times New Roman" pitchFamily="18" charset="0"/>
              </a:rPr>
              <a:t>presentation area</a:t>
            </a:r>
            <a:r>
              <a:rPr lang="en-US" dirty="0">
                <a:latin typeface="Times New Roman" pitchFamily="18" charset="0"/>
                <a:cs typeface="Times New Roman" pitchFamily="18" charset="0"/>
              </a:rPr>
              <a:t>, dimensions data are loaded first and then the fact data is </a:t>
            </a:r>
            <a:r>
              <a:rPr lang="en-US" dirty="0" smtClean="0">
                <a:latin typeface="Times New Roman" pitchFamily="18" charset="0"/>
                <a:cs typeface="Times New Roman" pitchFamily="18" charset="0"/>
              </a:rPr>
              <a:t>loaded.</a:t>
            </a:r>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682817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Surrogate Keys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620000" cy="4525963"/>
          </a:xfrm>
        </p:spPr>
        <p:txBody>
          <a:bodyPr>
            <a:normAutofit fontScale="92500" lnSpcReduction="10000"/>
          </a:bodyPr>
          <a:lstStyle/>
          <a:p>
            <a:r>
              <a:rPr lang="en-US" dirty="0" smtClean="0">
                <a:latin typeface="Times New Roman" pitchFamily="18" charset="0"/>
                <a:cs typeface="Times New Roman" pitchFamily="18" charset="0"/>
              </a:rPr>
              <a:t>Integers </a:t>
            </a:r>
            <a:r>
              <a:rPr lang="en-US" dirty="0">
                <a:latin typeface="Times New Roman" pitchFamily="18" charset="0"/>
                <a:cs typeface="Times New Roman" pitchFamily="18" charset="0"/>
              </a:rPr>
              <a:t>that are assigned sequentially as needed to populate facts and dimensions.</a:t>
            </a:r>
          </a:p>
          <a:p>
            <a:r>
              <a:rPr lang="en-US" dirty="0">
                <a:latin typeface="Times New Roman" pitchFamily="18" charset="0"/>
                <a:cs typeface="Times New Roman" pitchFamily="18" charset="0"/>
              </a:rPr>
              <a:t>One of the primary benefits of surrogate keys is that they buffer the Data Warehousing </a:t>
            </a:r>
            <a:r>
              <a:rPr lang="en-US" dirty="0" smtClean="0">
                <a:latin typeface="Times New Roman" pitchFamily="18" charset="0"/>
                <a:cs typeface="Times New Roman" pitchFamily="18" charset="0"/>
              </a:rPr>
              <a:t>environment </a:t>
            </a:r>
            <a:r>
              <a:rPr lang="en-US" dirty="0">
                <a:latin typeface="Times New Roman" pitchFamily="18" charset="0"/>
                <a:cs typeface="Times New Roman" pitchFamily="18" charset="0"/>
              </a:rPr>
              <a:t>from operational changes.</a:t>
            </a:r>
          </a:p>
          <a:p>
            <a:r>
              <a:rPr lang="en-US" dirty="0">
                <a:latin typeface="Times New Roman" pitchFamily="18" charset="0"/>
                <a:cs typeface="Times New Roman" pitchFamily="18" charset="0"/>
              </a:rPr>
              <a:t>Surrogate keys provide the warehouse with the mechanism to </a:t>
            </a:r>
            <a:r>
              <a:rPr lang="en-US" dirty="0" smtClean="0">
                <a:latin typeface="Times New Roman" pitchFamily="18" charset="0"/>
                <a:cs typeface="Times New Roman" pitchFamily="18" charset="0"/>
              </a:rPr>
              <a:t>differentiate </a:t>
            </a:r>
            <a:r>
              <a:rPr lang="en-US" dirty="0">
                <a:latin typeface="Times New Roman" pitchFamily="18" charset="0"/>
                <a:cs typeface="Times New Roman" pitchFamily="18" charset="0"/>
              </a:rPr>
              <a:t>between two separate instances of the same operational no.</a:t>
            </a:r>
          </a:p>
          <a:p>
            <a:r>
              <a:rPr lang="en-US" dirty="0">
                <a:latin typeface="Times New Roman" pitchFamily="18" charset="0"/>
                <a:cs typeface="Times New Roman" pitchFamily="18" charset="0"/>
              </a:rPr>
              <a:t>There would be advantages in performance as surrogate keys are just integers </a:t>
            </a: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709550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Slowly Changing Dimensions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Type 1  </a:t>
            </a:r>
            <a:r>
              <a:rPr lang="en-US" dirty="0">
                <a:latin typeface="Times New Roman" pitchFamily="18" charset="0"/>
                <a:cs typeface="Times New Roman" pitchFamily="18" charset="0"/>
              </a:rPr>
              <a:t>: Overwrite The Value</a:t>
            </a:r>
          </a:p>
          <a:p>
            <a:r>
              <a:rPr lang="en-US" dirty="0">
                <a:latin typeface="Times New Roman" pitchFamily="18" charset="0"/>
                <a:cs typeface="Times New Roman" pitchFamily="18" charset="0"/>
              </a:rPr>
              <a:t>Type 2</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Add a Dimension Row</a:t>
            </a:r>
          </a:p>
          <a:p>
            <a:r>
              <a:rPr lang="en-US" dirty="0">
                <a:latin typeface="Times New Roman" pitchFamily="18" charset="0"/>
                <a:cs typeface="Times New Roman" pitchFamily="18" charset="0"/>
              </a:rPr>
              <a:t>Type </a:t>
            </a:r>
            <a:r>
              <a:rPr lang="en-US" dirty="0" smtClean="0">
                <a:latin typeface="Times New Roman" pitchFamily="18" charset="0"/>
                <a:cs typeface="Times New Roman" pitchFamily="18" charset="0"/>
              </a:rPr>
              <a:t>3  : Add </a:t>
            </a:r>
            <a:r>
              <a:rPr lang="en-US" dirty="0">
                <a:latin typeface="Times New Roman" pitchFamily="18" charset="0"/>
                <a:cs typeface="Times New Roman" pitchFamily="18" charset="0"/>
              </a:rPr>
              <a:t>a Dimension Column</a:t>
            </a: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732245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PowerCenter Platform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620000" cy="4525963"/>
          </a:xfrm>
        </p:spPr>
        <p:txBody>
          <a:bodyPr>
            <a:normAutofit lnSpcReduction="10000"/>
          </a:bodyPr>
          <a:lstStyle/>
          <a:p>
            <a:r>
              <a:rPr lang="en-US" dirty="0">
                <a:latin typeface="Times New Roman" pitchFamily="18" charset="0"/>
                <a:cs typeface="Times New Roman" pitchFamily="18" charset="0"/>
              </a:rPr>
              <a:t>PowerCenter provides an environment that allows us to load data into a centralized location, such as a data warehouse or operational data store (ODS).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extract data from multiple sources, transform the data according to business logic we build in the client application, and load the transformed data into file and relational targets.</a:t>
            </a: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2166137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PowerCenter Architecture</a:t>
            </a:r>
            <a:endParaRPr lang="en-US"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35100" y="1798875"/>
            <a:ext cx="7099300" cy="3458925"/>
          </a:xfrm>
          <a:prstGeom prst="rect">
            <a:avLst/>
          </a:prstGeom>
          <a:noFill/>
          <a:ln>
            <a:noFill/>
          </a:ln>
        </p:spPr>
      </p:pic>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262478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Microstrategy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fontScale="92500" lnSpcReduction="10000"/>
          </a:bodyPr>
          <a:lstStyle/>
          <a:p>
            <a:r>
              <a:rPr lang="en-US" b="1" dirty="0">
                <a:latin typeface="Times New Roman" pitchFamily="18" charset="0"/>
                <a:cs typeface="Times New Roman" pitchFamily="18" charset="0"/>
              </a:rPr>
              <a:t>MicroStrategy, Inc.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is a  </a:t>
            </a:r>
            <a:r>
              <a:rPr lang="en-US" dirty="0">
                <a:latin typeface="Times New Roman" pitchFamily="18" charset="0"/>
                <a:cs typeface="Times New Roman" pitchFamily="18" charset="0"/>
              </a:rPr>
              <a:t>business intelligence (BI), enterprise reporting, dashboard, and OLAP (on-line analytical processing) software vendor.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MicroStrategy's </a:t>
            </a:r>
            <a:r>
              <a:rPr lang="en-US" dirty="0">
                <a:latin typeface="Times New Roman" pitchFamily="18" charset="0"/>
                <a:cs typeface="Times New Roman" pitchFamily="18" charset="0"/>
              </a:rPr>
              <a:t>software allows reporting and analysis of data stored in a relational database, multidimensional database, or flat data file.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BI </a:t>
            </a:r>
            <a:r>
              <a:rPr lang="en-US" dirty="0">
                <a:latin typeface="Times New Roman" pitchFamily="18" charset="0"/>
                <a:cs typeface="Times New Roman" pitchFamily="18" charset="0"/>
              </a:rPr>
              <a:t>software helps companies understand and make sense of the data they collect, in order to make more strategic business decisions.</a:t>
            </a:r>
          </a:p>
          <a:p>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2136343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latin typeface="Times New Roman" pitchFamily="18" charset="0"/>
                <a:cs typeface="Times New Roman" pitchFamily="18" charset="0"/>
              </a:rPr>
              <a:t>Microstrategy Architecture</a:t>
            </a:r>
            <a:endParaRPr lang="en-US"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2274" y="1794975"/>
            <a:ext cx="5413925" cy="3615225"/>
          </a:xfrm>
          <a:prstGeom prst="rect">
            <a:avLst/>
          </a:prstGeom>
          <a:noFill/>
          <a:ln>
            <a:noFill/>
          </a:ln>
        </p:spPr>
      </p:pic>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501469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Aim of Project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8077200" cy="4525963"/>
          </a:xfrm>
        </p:spPr>
        <p:txBody>
          <a:bodyPr>
            <a:normAutofit fontScale="92500" lnSpcReduction="20000"/>
          </a:bodyPr>
          <a:lstStyle/>
          <a:p>
            <a:r>
              <a:rPr lang="en-US" dirty="0" smtClean="0">
                <a:latin typeface="Times New Roman" pitchFamily="18" charset="0"/>
                <a:cs typeface="Times New Roman" pitchFamily="18" charset="0"/>
              </a:rPr>
              <a:t>Build Data Mart for processing Sales Order Information using Informatica PowerCenter 9.0.1</a:t>
            </a:r>
          </a:p>
          <a:p>
            <a:r>
              <a:rPr lang="en-US" dirty="0" smtClean="0">
                <a:latin typeface="Times New Roman" pitchFamily="18" charset="0"/>
                <a:cs typeface="Times New Roman" pitchFamily="18" charset="0"/>
              </a:rPr>
              <a:t>Generate Dash Board Reports using Microstrategy for the end user to analyze data</a:t>
            </a:r>
          </a:p>
          <a:p>
            <a:r>
              <a:rPr lang="en-US" dirty="0" smtClean="0">
                <a:latin typeface="Times New Roman" pitchFamily="18" charset="0"/>
                <a:cs typeface="Times New Roman" pitchFamily="18" charset="0"/>
              </a:rPr>
              <a:t>Implement the following Data Mining Algorithms as the Business Intelligence Solutions</a:t>
            </a:r>
          </a:p>
          <a:p>
            <a:pPr marL="596646" indent="-514350">
              <a:buFont typeface="+mj-lt"/>
              <a:buAutoNum type="arabicPeriod"/>
            </a:pPr>
            <a:r>
              <a:rPr lang="en-US" dirty="0" smtClean="0">
                <a:latin typeface="Times New Roman" pitchFamily="18" charset="0"/>
                <a:cs typeface="Times New Roman" pitchFamily="18" charset="0"/>
              </a:rPr>
              <a:t>FP Growth Algorithm</a:t>
            </a:r>
          </a:p>
          <a:p>
            <a:pPr marL="596646" indent="-514350">
              <a:buFont typeface="+mj-lt"/>
              <a:buAutoNum type="arabicPeriod"/>
            </a:pPr>
            <a:r>
              <a:rPr lang="en-US" dirty="0" smtClean="0">
                <a:latin typeface="Times New Roman" pitchFamily="18" charset="0"/>
                <a:cs typeface="Times New Roman" pitchFamily="18" charset="0"/>
              </a:rPr>
              <a:t>Bayesian Classification Algorithm </a:t>
            </a:r>
          </a:p>
        </p:txBody>
      </p:sp>
      <p:sp>
        <p:nvSpPr>
          <p:cNvPr id="4" name="Footer Placeholder 3"/>
          <p:cNvSpPr>
            <a:spLocks noGrp="1"/>
          </p:cNvSpPr>
          <p:nvPr>
            <p:ph type="ftr" sz="quarter" idx="11"/>
          </p:nvPr>
        </p:nvSpPr>
        <p:spPr>
          <a:xfrm>
            <a:off x="1447800" y="6324600"/>
            <a:ext cx="7315200" cy="365125"/>
          </a:xfrm>
        </p:spPr>
        <p:txBody>
          <a:bodyPr/>
          <a:lstStyle/>
          <a:p>
            <a:r>
              <a:rPr lang="en-US" dirty="0" smtClean="0"/>
              <a:t>Dept Of ISE                                                                                                                     Sales Order Data Mart &amp; BI Solution</a:t>
            </a:r>
            <a:endParaRPr lang="en-US" dirty="0"/>
          </a:p>
        </p:txBody>
      </p:sp>
    </p:spTree>
    <p:extLst>
      <p:ext uri="{BB962C8B-B14F-4D97-AF65-F5344CB8AC3E}">
        <p14:creationId xmlns:p14="http://schemas.microsoft.com/office/powerpoint/2010/main" xmlns="" val="1218148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MicroStrategy Attribute Hierarchy</a:t>
            </a:r>
            <a:endParaRPr lang="en-US" sz="4000"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76101" y="1667362"/>
            <a:ext cx="4991797" cy="4391638"/>
          </a:xfrm>
          <a:prstGeom prst="rect">
            <a:avLst/>
          </a:prstGeom>
        </p:spPr>
      </p:pic>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4084681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Business Intelligence Reports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fontScale="70000" lnSpcReduction="20000"/>
          </a:bodyPr>
          <a:lstStyle/>
          <a:p>
            <a:pPr lvl="0"/>
            <a:r>
              <a:rPr lang="en-US" dirty="0" smtClean="0">
                <a:latin typeface="Times New Roman" pitchFamily="18" charset="0"/>
                <a:cs typeface="Times New Roman" pitchFamily="18" charset="0"/>
              </a:rPr>
              <a:t>No of Orders:- </a:t>
            </a:r>
            <a:r>
              <a:rPr lang="en-US" dirty="0">
                <a:latin typeface="Times New Roman" pitchFamily="18" charset="0"/>
                <a:cs typeface="Times New Roman" pitchFamily="18" charset="0"/>
              </a:rPr>
              <a:t>The report should describe the number of orders, the total ordered amount and the percentage difference between them for any specified year, month and customer.</a:t>
            </a:r>
          </a:p>
          <a:p>
            <a:pPr lvl="0"/>
            <a:r>
              <a:rPr lang="en-US" dirty="0" smtClean="0">
                <a:latin typeface="Times New Roman" pitchFamily="18" charset="0"/>
                <a:cs typeface="Times New Roman" pitchFamily="18" charset="0"/>
              </a:rPr>
              <a:t>No of Bookings:- </a:t>
            </a:r>
            <a:r>
              <a:rPr lang="en-US" dirty="0">
                <a:latin typeface="Times New Roman" pitchFamily="18" charset="0"/>
                <a:cs typeface="Times New Roman" pitchFamily="18" charset="0"/>
              </a:rPr>
              <a:t>The report should describe the number of bookings, the total booked amount and the percentage difference between them for any specified year, month and customer.</a:t>
            </a:r>
          </a:p>
          <a:p>
            <a:pPr lvl="0"/>
            <a:r>
              <a:rPr lang="en-US" dirty="0" smtClean="0">
                <a:latin typeface="Times New Roman" pitchFamily="18" charset="0"/>
                <a:cs typeface="Times New Roman" pitchFamily="18" charset="0"/>
              </a:rPr>
              <a:t>Orders to Booking Close Rate:- </a:t>
            </a:r>
            <a:r>
              <a:rPr lang="en-US" dirty="0">
                <a:latin typeface="Times New Roman" pitchFamily="18" charset="0"/>
                <a:cs typeface="Times New Roman" pitchFamily="18" charset="0"/>
              </a:rPr>
              <a:t>The report should describe the number of orders, number of bookings and the orders to bookings closure rate for any specified year and month.</a:t>
            </a:r>
          </a:p>
          <a:p>
            <a:pPr lvl="0"/>
            <a:r>
              <a:rPr lang="en-US" dirty="0" smtClean="0">
                <a:latin typeface="Times New Roman" pitchFamily="18" charset="0"/>
                <a:cs typeface="Times New Roman" pitchFamily="18" charset="0"/>
              </a:rPr>
              <a:t>Product Metric:- </a:t>
            </a:r>
            <a:r>
              <a:rPr lang="en-US" dirty="0">
                <a:latin typeface="Times New Roman" pitchFamily="18" charset="0"/>
                <a:cs typeface="Times New Roman" pitchFamily="18" charset="0"/>
              </a:rPr>
              <a:t>The report should describe the product type, unit of measure, number of orders, and number of unique customers, top customer and rank by sales volume for any </a:t>
            </a:r>
            <a:r>
              <a:rPr lang="en-US" dirty="0" smtClean="0">
                <a:latin typeface="Times New Roman" pitchFamily="18" charset="0"/>
                <a:cs typeface="Times New Roman" pitchFamily="18" charset="0"/>
              </a:rPr>
              <a:t>specified </a:t>
            </a:r>
            <a:r>
              <a:rPr lang="en-US" dirty="0">
                <a:latin typeface="Times New Roman" pitchFamily="18" charset="0"/>
                <a:cs typeface="Times New Roman" pitchFamily="18" charset="0"/>
              </a:rPr>
              <a:t>product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426833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Mining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lstStyle/>
          <a:p>
            <a:r>
              <a:rPr lang="en-US" dirty="0">
                <a:latin typeface="Times New Roman" pitchFamily="18" charset="0"/>
                <a:cs typeface="Times New Roman" pitchFamily="18" charset="0"/>
              </a:rPr>
              <a:t>D</a:t>
            </a:r>
            <a:r>
              <a:rPr lang="en-US" dirty="0" smtClean="0">
                <a:latin typeface="Times New Roman" pitchFamily="18" charset="0"/>
                <a:cs typeface="Times New Roman" pitchFamily="18" charset="0"/>
              </a:rPr>
              <a:t>ata </a:t>
            </a:r>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ining </a:t>
            </a:r>
            <a:r>
              <a:rPr lang="en-US" dirty="0">
                <a:latin typeface="Times New Roman" pitchFamily="18" charset="0"/>
                <a:cs typeface="Times New Roman" pitchFamily="18" charset="0"/>
              </a:rPr>
              <a:t>is the process of finding correlations or patterns among dozens of fields in large relational databases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can </a:t>
            </a:r>
            <a:r>
              <a:rPr lang="en-US" dirty="0" smtClean="0">
                <a:latin typeface="Times New Roman" pitchFamily="18" charset="0"/>
                <a:cs typeface="Times New Roman" pitchFamily="18" charset="0"/>
              </a:rPr>
              <a:t>be </a:t>
            </a:r>
            <a:r>
              <a:rPr lang="en-US" dirty="0">
                <a:latin typeface="Times New Roman" pitchFamily="18" charset="0"/>
                <a:cs typeface="Times New Roman" pitchFamily="18" charset="0"/>
              </a:rPr>
              <a:t>used for analyzing data from different perspectives and summarizing it into useful information - information that can be used to increase revenue, </a:t>
            </a:r>
            <a:r>
              <a:rPr lang="en-US" dirty="0" smtClean="0">
                <a:latin typeface="Times New Roman" pitchFamily="18" charset="0"/>
                <a:cs typeface="Times New Roman" pitchFamily="18" charset="0"/>
              </a:rPr>
              <a:t>cut </a:t>
            </a:r>
            <a:r>
              <a:rPr lang="en-US" dirty="0">
                <a:latin typeface="Times New Roman" pitchFamily="18" charset="0"/>
                <a:cs typeface="Times New Roman" pitchFamily="18" charset="0"/>
              </a:rPr>
              <a:t>costs, or </a:t>
            </a:r>
            <a:r>
              <a:rPr lang="en-US" dirty="0" smtClean="0">
                <a:latin typeface="Times New Roman" pitchFamily="18" charset="0"/>
                <a:cs typeface="Times New Roman" pitchFamily="18" charset="0"/>
              </a:rPr>
              <a:t>both.</a:t>
            </a:r>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964341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Goals of Data Mining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a:bodyPr>
          <a:lstStyle/>
          <a:p>
            <a:pPr marL="82296"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two primary goals of data mining </a:t>
            </a:r>
            <a:r>
              <a:rPr lang="en-US" dirty="0" smtClean="0">
                <a:latin typeface="Times New Roman" pitchFamily="18" charset="0"/>
                <a:cs typeface="Times New Roman" pitchFamily="18" charset="0"/>
              </a:rPr>
              <a:t>tend to be </a:t>
            </a:r>
            <a:r>
              <a:rPr lang="en-US" dirty="0">
                <a:latin typeface="Times New Roman" pitchFamily="18" charset="0"/>
                <a:cs typeface="Times New Roman" pitchFamily="18" charset="0"/>
              </a:rPr>
              <a:t>prediction and description.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Description focuses </a:t>
            </a:r>
            <a:r>
              <a:rPr lang="en-US" dirty="0">
                <a:latin typeface="Times New Roman" pitchFamily="18" charset="0"/>
                <a:cs typeface="Times New Roman" pitchFamily="18" charset="0"/>
              </a:rPr>
              <a:t>on finding patterns describing the data that can be interpreted by humans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Prediction </a:t>
            </a:r>
            <a:r>
              <a:rPr lang="en-US" dirty="0">
                <a:latin typeface="Times New Roman" pitchFamily="18" charset="0"/>
                <a:cs typeface="Times New Roman" pitchFamily="18" charset="0"/>
              </a:rPr>
              <a:t>involves using some variables or fields in the data set to predict unknown or future values of other variables of interest. </a:t>
            </a:r>
            <a:endParaRPr lang="en-US" dirty="0" smtClean="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53540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Frequent Item Sets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a:bodyPr>
          <a:lstStyle/>
          <a:p>
            <a:r>
              <a:rPr lang="en-US" b="1" dirty="0">
                <a:latin typeface="Times New Roman" pitchFamily="18" charset="0"/>
                <a:cs typeface="Times New Roman" pitchFamily="18" charset="0"/>
              </a:rPr>
              <a:t>Frequent </a:t>
            </a:r>
            <a:r>
              <a:rPr lang="en-US" b="1" dirty="0" smtClean="0">
                <a:latin typeface="Times New Roman" pitchFamily="18" charset="0"/>
                <a:cs typeface="Times New Roman" pitchFamily="18" charset="0"/>
              </a:rPr>
              <a:t>patterns </a:t>
            </a:r>
            <a:r>
              <a:rPr lang="en-US" dirty="0">
                <a:latin typeface="Times New Roman" pitchFamily="18" charset="0"/>
                <a:cs typeface="Times New Roman" pitchFamily="18" charset="0"/>
              </a:rPr>
              <a:t>are patterns (such as </a:t>
            </a:r>
            <a:r>
              <a:rPr lang="en-US" dirty="0" smtClean="0">
                <a:latin typeface="Times New Roman" pitchFamily="18" charset="0"/>
                <a:cs typeface="Times New Roman" pitchFamily="18" charset="0"/>
              </a:rPr>
              <a:t>item sets</a:t>
            </a:r>
            <a:r>
              <a:rPr lang="en-US" dirty="0">
                <a:latin typeface="Times New Roman" pitchFamily="18" charset="0"/>
                <a:cs typeface="Times New Roman" pitchFamily="18" charset="0"/>
              </a:rPr>
              <a:t>, subsequences, or substructures) that appear </a:t>
            </a:r>
            <a:r>
              <a:rPr lang="en-US" dirty="0" smtClean="0">
                <a:latin typeface="Times New Roman" pitchFamily="18" charset="0"/>
                <a:cs typeface="Times New Roman" pitchFamily="18" charset="0"/>
              </a:rPr>
              <a:t>in a </a:t>
            </a:r>
            <a:r>
              <a:rPr lang="en-US" dirty="0">
                <a:latin typeface="Times New Roman" pitchFamily="18" charset="0"/>
                <a:cs typeface="Times New Roman" pitchFamily="18" charset="0"/>
              </a:rPr>
              <a:t>data set frequently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Frequent Item sets can be derived using an Apriori -like </a:t>
            </a:r>
            <a:r>
              <a:rPr lang="en-US" dirty="0">
                <a:latin typeface="Times New Roman" pitchFamily="18" charset="0"/>
                <a:cs typeface="Times New Roman" pitchFamily="18" charset="0"/>
              </a:rPr>
              <a:t>approach, which is based on the </a:t>
            </a:r>
            <a:r>
              <a:rPr lang="en-US" dirty="0" smtClean="0">
                <a:latin typeface="Times New Roman" pitchFamily="18" charset="0"/>
                <a:cs typeface="Times New Roman" pitchFamily="18" charset="0"/>
              </a:rPr>
              <a:t>Apriori heuristic- if </a:t>
            </a:r>
            <a:r>
              <a:rPr lang="en-US" dirty="0">
                <a:latin typeface="Times New Roman" pitchFamily="18" charset="0"/>
                <a:cs typeface="Times New Roman" pitchFamily="18" charset="0"/>
              </a:rPr>
              <a:t>any length k pattern is not frequent in the database, its length (k + 1) super-pattern can never be </a:t>
            </a:r>
            <a:r>
              <a:rPr lang="en-US" dirty="0" smtClean="0">
                <a:latin typeface="Times New Roman" pitchFamily="18" charset="0"/>
                <a:cs typeface="Times New Roman" pitchFamily="18" charset="0"/>
              </a:rPr>
              <a:t>frequent.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661508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Drawbacks of Apriori approach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620000" cy="4525963"/>
          </a:xfrm>
        </p:spPr>
        <p:txBody>
          <a:bodyPr>
            <a:normAutofit fontScale="92500" lnSpcReduction="10000"/>
          </a:bodyPr>
          <a:lstStyle/>
          <a:p>
            <a:pPr marL="82296" indent="0">
              <a:buNone/>
            </a:pP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n </a:t>
            </a:r>
            <a:r>
              <a:rPr lang="en-US" dirty="0">
                <a:latin typeface="Times New Roman" pitchFamily="18" charset="0"/>
                <a:cs typeface="Times New Roman" pitchFamily="18" charset="0"/>
              </a:rPr>
              <a:t>situations with a large number of frequent patterns, long patterns, or quite low minimum support thresholds, an </a:t>
            </a:r>
            <a:r>
              <a:rPr lang="en-US" i="1" dirty="0">
                <a:latin typeface="Times New Roman" pitchFamily="18" charset="0"/>
                <a:cs typeface="Times New Roman" pitchFamily="18" charset="0"/>
              </a:rPr>
              <a:t>Apriori</a:t>
            </a:r>
            <a:r>
              <a:rPr lang="en-US" dirty="0">
                <a:latin typeface="Times New Roman" pitchFamily="18" charset="0"/>
                <a:cs typeface="Times New Roman" pitchFamily="18" charset="0"/>
              </a:rPr>
              <a:t>-like algorithm suffers from the following two nontrivial costs:</a:t>
            </a:r>
          </a:p>
          <a:p>
            <a:pPr lvl="0"/>
            <a:r>
              <a:rPr lang="en-US" dirty="0">
                <a:latin typeface="Times New Roman" pitchFamily="18" charset="0"/>
                <a:cs typeface="Times New Roman" pitchFamily="18" charset="0"/>
              </a:rPr>
              <a:t>It is costly to handle a huge number of candidate sets. </a:t>
            </a:r>
          </a:p>
          <a:p>
            <a:pPr lvl="0"/>
            <a:r>
              <a:rPr lang="en-US" dirty="0">
                <a:latin typeface="Times New Roman" pitchFamily="18" charset="0"/>
                <a:cs typeface="Times New Roman" pitchFamily="18" charset="0"/>
              </a:rPr>
              <a:t>It is tedious to repeatedly scan the database and check a large set of candidates by pattern matching, which is especially true for mining long patterns.</a:t>
            </a:r>
          </a:p>
          <a:p>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764613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FP-Growth Algorithm</a:t>
            </a:r>
            <a:endParaRPr lang="en-US"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550250904"/>
              </p:ext>
            </p:extLst>
          </p:nvPr>
        </p:nvGraphicFramePr>
        <p:xfrm>
          <a:off x="1295400" y="1981200"/>
          <a:ext cx="7499349" cy="2494280"/>
        </p:xfrm>
        <a:graphic>
          <a:graphicData uri="http://schemas.openxmlformats.org/drawingml/2006/table">
            <a:tbl>
              <a:tblPr firstRow="1" bandRow="1">
                <a:tableStyleId>{5C22544A-7EE6-4342-B048-85BDC9FD1C3A}</a:tableStyleId>
              </a:tblPr>
              <a:tblGrid>
                <a:gridCol w="2499783"/>
                <a:gridCol w="2499783"/>
                <a:gridCol w="2499783"/>
              </a:tblGrid>
              <a:tr h="640080">
                <a:tc>
                  <a:txBody>
                    <a:bodyPr/>
                    <a:lstStyle/>
                    <a:p>
                      <a:r>
                        <a:rPr lang="en-US" dirty="0" smtClean="0"/>
                        <a:t>Transaction ID</a:t>
                      </a:r>
                      <a:endParaRPr lang="en-US" dirty="0"/>
                    </a:p>
                  </a:txBody>
                  <a:tcPr/>
                </a:tc>
                <a:tc>
                  <a:txBody>
                    <a:bodyPr/>
                    <a:lstStyle/>
                    <a:p>
                      <a:r>
                        <a:rPr kumimoji="0" lang="en-US" sz="1800" b="0" i="0" u="none" strike="noStrike" kern="1200" baseline="0" dirty="0" smtClean="0">
                          <a:solidFill>
                            <a:schemeClr val="lt1"/>
                          </a:solidFill>
                          <a:latin typeface="+mn-lt"/>
                          <a:ea typeface="+mn-ea"/>
                          <a:cs typeface="+mn-cs"/>
                        </a:rPr>
                        <a:t>Items bought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lt1"/>
                          </a:solidFill>
                          <a:latin typeface="+mn-lt"/>
                          <a:ea typeface="+mn-ea"/>
                          <a:cs typeface="+mn-cs"/>
                        </a:rPr>
                        <a:t>(Ordered) frequent items</a:t>
                      </a:r>
                      <a:endParaRPr lang="en-US" dirty="0" smtClean="0"/>
                    </a:p>
                  </a:txBody>
                  <a:tcPr/>
                </a:tc>
              </a:tr>
              <a:tr h="370840">
                <a:tc>
                  <a:txBody>
                    <a:bodyPr/>
                    <a:lstStyle/>
                    <a:p>
                      <a:r>
                        <a:rPr lang="en-US" dirty="0" smtClean="0"/>
                        <a:t>100</a:t>
                      </a:r>
                      <a:endParaRPr lang="en-US" dirty="0"/>
                    </a:p>
                  </a:txBody>
                  <a:tcPr/>
                </a:tc>
                <a:tc>
                  <a:txBody>
                    <a:bodyPr/>
                    <a:lstStyle/>
                    <a:p>
                      <a:r>
                        <a:rPr kumimoji="0" lang="en-US" sz="1800" b="0" i="1" u="none" strike="noStrike" kern="1200" baseline="0" dirty="0" smtClean="0">
                          <a:solidFill>
                            <a:schemeClr val="dk1"/>
                          </a:solidFill>
                          <a:latin typeface="+mn-lt"/>
                          <a:ea typeface="+mn-ea"/>
                          <a:cs typeface="+mn-cs"/>
                        </a:rPr>
                        <a:t>f, a, c, d, g, i,m,p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baseline="0" dirty="0" smtClean="0">
                          <a:solidFill>
                            <a:schemeClr val="dk1"/>
                          </a:solidFill>
                          <a:latin typeface="+mn-lt"/>
                          <a:ea typeface="+mn-ea"/>
                          <a:cs typeface="+mn-cs"/>
                        </a:rPr>
                        <a:t>f, c, a,m, p</a:t>
                      </a:r>
                      <a:endParaRPr lang="en-US" dirty="0" smtClean="0"/>
                    </a:p>
                  </a:txBody>
                  <a:tcPr/>
                </a:tc>
              </a:tr>
              <a:tr h="370840">
                <a:tc>
                  <a:txBody>
                    <a:bodyPr/>
                    <a:lstStyle/>
                    <a:p>
                      <a:r>
                        <a:rPr lang="en-US" dirty="0" smtClean="0"/>
                        <a:t>200</a:t>
                      </a:r>
                      <a:endParaRPr lang="en-US" dirty="0"/>
                    </a:p>
                  </a:txBody>
                  <a:tcPr/>
                </a:tc>
                <a:tc>
                  <a:txBody>
                    <a:bodyPr/>
                    <a:lstStyle/>
                    <a:p>
                      <a:r>
                        <a:rPr kumimoji="0" lang="pt-BR" sz="1800" b="0" i="1" u="none" strike="noStrike" kern="1200" baseline="0" dirty="0" smtClean="0">
                          <a:solidFill>
                            <a:schemeClr val="dk1"/>
                          </a:solidFill>
                          <a:latin typeface="+mn-lt"/>
                          <a:ea typeface="+mn-ea"/>
                          <a:cs typeface="+mn-cs"/>
                        </a:rPr>
                        <a:t>a, b, c, f, l,m,o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baseline="0" dirty="0" smtClean="0">
                          <a:solidFill>
                            <a:schemeClr val="dk1"/>
                          </a:solidFill>
                          <a:latin typeface="+mn-lt"/>
                          <a:ea typeface="+mn-ea"/>
                          <a:cs typeface="+mn-cs"/>
                        </a:rPr>
                        <a:t>f, c, a, b,m</a:t>
                      </a:r>
                      <a:endParaRPr lang="en-US" dirty="0" smtClean="0"/>
                    </a:p>
                  </a:txBody>
                  <a:tcPr/>
                </a:tc>
              </a:tr>
              <a:tr h="370840">
                <a:tc>
                  <a:txBody>
                    <a:bodyPr/>
                    <a:lstStyle/>
                    <a:p>
                      <a:r>
                        <a:rPr lang="en-US" dirty="0" smtClean="0"/>
                        <a:t>300</a:t>
                      </a:r>
                      <a:endParaRPr lang="en-US" dirty="0"/>
                    </a:p>
                  </a:txBody>
                  <a:tcPr/>
                </a:tc>
                <a:tc>
                  <a:txBody>
                    <a:bodyPr/>
                    <a:lstStyle/>
                    <a:p>
                      <a:r>
                        <a:rPr kumimoji="0" lang="pt-BR" sz="1800" b="0" i="1" u="none" strike="noStrike" kern="1200" baseline="0" dirty="0" smtClean="0">
                          <a:solidFill>
                            <a:schemeClr val="dk1"/>
                          </a:solidFill>
                          <a:latin typeface="+mn-lt"/>
                          <a:ea typeface="+mn-ea"/>
                          <a:cs typeface="+mn-cs"/>
                        </a:rPr>
                        <a:t>b, f, h, j,o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baseline="0" dirty="0" smtClean="0">
                          <a:solidFill>
                            <a:schemeClr val="dk1"/>
                          </a:solidFill>
                          <a:latin typeface="+mn-lt"/>
                          <a:ea typeface="+mn-ea"/>
                          <a:cs typeface="+mn-cs"/>
                        </a:rPr>
                        <a:t>f, b</a:t>
                      </a:r>
                      <a:endParaRPr lang="en-US" dirty="0" smtClean="0"/>
                    </a:p>
                  </a:txBody>
                  <a:tcPr/>
                </a:tc>
              </a:tr>
              <a:tr h="370840">
                <a:tc>
                  <a:txBody>
                    <a:bodyPr/>
                    <a:lstStyle/>
                    <a:p>
                      <a:r>
                        <a:rPr lang="en-US" dirty="0" smtClean="0"/>
                        <a:t>400</a:t>
                      </a:r>
                      <a:endParaRPr lang="en-US" dirty="0"/>
                    </a:p>
                  </a:txBody>
                  <a:tcPr/>
                </a:tc>
                <a:tc>
                  <a:txBody>
                    <a:bodyPr/>
                    <a:lstStyle/>
                    <a:p>
                      <a:r>
                        <a:rPr kumimoji="0" lang="pl-PL" sz="1800" b="0" i="1" u="none" strike="noStrike" kern="1200" baseline="0" dirty="0" smtClean="0">
                          <a:solidFill>
                            <a:schemeClr val="dk1"/>
                          </a:solidFill>
                          <a:latin typeface="+mn-lt"/>
                          <a:ea typeface="+mn-ea"/>
                          <a:cs typeface="+mn-cs"/>
                        </a:rPr>
                        <a:t>b, c, k, s,p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l-PL" sz="1800" b="0" i="1" u="none" strike="noStrike" kern="1200" baseline="0" dirty="0" smtClean="0">
                          <a:solidFill>
                            <a:schemeClr val="dk1"/>
                          </a:solidFill>
                          <a:latin typeface="+mn-lt"/>
                          <a:ea typeface="+mn-ea"/>
                          <a:cs typeface="+mn-cs"/>
                        </a:rPr>
                        <a:t>c, b, p</a:t>
                      </a:r>
                      <a:endParaRPr lang="en-US" dirty="0" smtClean="0"/>
                    </a:p>
                  </a:txBody>
                  <a:tcPr/>
                </a:tc>
              </a:tr>
              <a:tr h="370840">
                <a:tc>
                  <a:txBody>
                    <a:bodyPr/>
                    <a:lstStyle/>
                    <a:p>
                      <a:r>
                        <a:rPr lang="en-US" dirty="0" smtClean="0"/>
                        <a:t>500</a:t>
                      </a:r>
                      <a:endParaRPr lang="en-US" dirty="0"/>
                    </a:p>
                  </a:txBody>
                  <a:tcPr/>
                </a:tc>
                <a:tc>
                  <a:txBody>
                    <a:bodyPr/>
                    <a:lstStyle/>
                    <a:p>
                      <a:r>
                        <a:rPr kumimoji="0" lang="pt-BR" sz="1800" b="0" i="1" u="none" strike="noStrike" kern="1200" baseline="0" dirty="0" smtClean="0">
                          <a:solidFill>
                            <a:schemeClr val="dk1"/>
                          </a:solidFill>
                          <a:latin typeface="+mn-lt"/>
                          <a:ea typeface="+mn-ea"/>
                          <a:cs typeface="+mn-cs"/>
                        </a:rPr>
                        <a:t>a, f, c, e, l, p,m,n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baseline="0" dirty="0" smtClean="0">
                          <a:solidFill>
                            <a:schemeClr val="dk1"/>
                          </a:solidFill>
                          <a:latin typeface="+mn-lt"/>
                          <a:ea typeface="+mn-ea"/>
                          <a:cs typeface="+mn-cs"/>
                        </a:rPr>
                        <a:t>f, c, a,m, p</a:t>
                      </a:r>
                      <a:endParaRPr lang="en-US" dirty="0" smtClean="0"/>
                    </a:p>
                  </a:txBody>
                  <a:tcPr/>
                </a:tc>
              </a:tr>
            </a:tbl>
          </a:graphicData>
        </a:graphic>
      </p:graphicFrame>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477151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FP-Tree Construction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82296"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905000"/>
            <a:ext cx="7658100" cy="3829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466489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Mining FP-Tree</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24751715"/>
              </p:ext>
            </p:extLst>
          </p:nvPr>
        </p:nvGraphicFramePr>
        <p:xfrm>
          <a:off x="1143000" y="1752600"/>
          <a:ext cx="7543800" cy="2667000"/>
        </p:xfrm>
        <a:graphic>
          <a:graphicData uri="http://schemas.openxmlformats.org/drawingml/2006/table">
            <a:tbl>
              <a:tblPr firstRow="1" bandRow="1">
                <a:tableStyleId>{5C22544A-7EE6-4342-B048-85BDC9FD1C3A}</a:tableStyleId>
              </a:tblPr>
              <a:tblGrid>
                <a:gridCol w="2514600"/>
                <a:gridCol w="2514600"/>
                <a:gridCol w="2514600"/>
              </a:tblGrid>
              <a:tr h="381000">
                <a:tc>
                  <a:txBody>
                    <a:bodyPr/>
                    <a:lstStyle/>
                    <a:p>
                      <a:r>
                        <a:rPr kumimoji="0" lang="en-US" sz="1800" b="0" i="0" u="none" strike="noStrike" kern="1200" baseline="0" dirty="0" smtClean="0">
                          <a:solidFill>
                            <a:schemeClr val="lt1"/>
                          </a:solidFill>
                          <a:latin typeface="+mn-lt"/>
                          <a:ea typeface="+mn-ea"/>
                          <a:cs typeface="+mn-cs"/>
                        </a:rPr>
                        <a:t>Item</a:t>
                      </a:r>
                      <a:endParaRPr lang="en-US" dirty="0"/>
                    </a:p>
                  </a:txBody>
                  <a:tcPr marL="100344" marR="100344"/>
                </a:tc>
                <a:tc>
                  <a:txBody>
                    <a:bodyPr/>
                    <a:lstStyle/>
                    <a:p>
                      <a:r>
                        <a:rPr kumimoji="0" lang="en-US" sz="1800" b="0" i="0" u="none" strike="noStrike" kern="1200" baseline="0" dirty="0" smtClean="0">
                          <a:solidFill>
                            <a:schemeClr val="lt1"/>
                          </a:solidFill>
                          <a:latin typeface="+mn-lt"/>
                          <a:ea typeface="+mn-ea"/>
                          <a:cs typeface="+mn-cs"/>
                        </a:rPr>
                        <a:t>Conditional pattern-base </a:t>
                      </a:r>
                      <a:endParaRPr lang="en-US" dirty="0"/>
                    </a:p>
                  </a:txBody>
                  <a:tcPr marL="100344" marR="100344"/>
                </a:tc>
                <a:tc>
                  <a:txBody>
                    <a:bodyPr/>
                    <a:lstStyle/>
                    <a:p>
                      <a:r>
                        <a:rPr kumimoji="0" lang="en-US" sz="1800" b="0" i="0" u="none" strike="noStrike" kern="1200" baseline="0" dirty="0" smtClean="0">
                          <a:solidFill>
                            <a:schemeClr val="lt1"/>
                          </a:solidFill>
                          <a:latin typeface="+mn-lt"/>
                          <a:ea typeface="+mn-ea"/>
                          <a:cs typeface="+mn-cs"/>
                        </a:rPr>
                        <a:t>Conditional FP-tree</a:t>
                      </a:r>
                      <a:endParaRPr lang="en-US" dirty="0"/>
                    </a:p>
                  </a:txBody>
                  <a:tcPr marL="100344" marR="100344"/>
                </a:tc>
              </a:tr>
              <a:tr h="381000">
                <a:tc>
                  <a:txBody>
                    <a:bodyPr/>
                    <a:lstStyle/>
                    <a:p>
                      <a:r>
                        <a:rPr kumimoji="0" lang="en-US" sz="1800" b="0" i="1" u="none" strike="noStrike" kern="1200" baseline="0" dirty="0" smtClean="0">
                          <a:solidFill>
                            <a:schemeClr val="dk1"/>
                          </a:solidFill>
                          <a:latin typeface="+mn-lt"/>
                          <a:ea typeface="+mn-ea"/>
                          <a:cs typeface="+mn-cs"/>
                        </a:rPr>
                        <a:t>p</a:t>
                      </a:r>
                      <a:endParaRPr lang="en-US" dirty="0"/>
                    </a:p>
                  </a:txBody>
                  <a:tcPr marL="100344" marR="100344"/>
                </a:tc>
                <a:tc>
                  <a:txBody>
                    <a:bodyPr/>
                    <a:lstStyle/>
                    <a:p>
                      <a:r>
                        <a:rPr kumimoji="0" lang="en-US" sz="1800" b="0" i="0" u="none" strike="noStrike" kern="1200" baseline="0" dirty="0" smtClean="0">
                          <a:solidFill>
                            <a:schemeClr val="dk1"/>
                          </a:solidFill>
                          <a:latin typeface="+mn-lt"/>
                          <a:ea typeface="+mn-ea"/>
                          <a:cs typeface="+mn-cs"/>
                        </a:rPr>
                        <a:t>{( </a:t>
                      </a:r>
                      <a:r>
                        <a:rPr kumimoji="0" lang="en-US" sz="1800" b="0" i="1" u="none" strike="noStrike" kern="1200" baseline="0" dirty="0" smtClean="0">
                          <a:solidFill>
                            <a:schemeClr val="dk1"/>
                          </a:solidFill>
                          <a:latin typeface="+mn-lt"/>
                          <a:ea typeface="+mn-ea"/>
                          <a:cs typeface="+mn-cs"/>
                        </a:rPr>
                        <a:t>f cam</a:t>
                      </a:r>
                      <a:r>
                        <a:rPr kumimoji="0" lang="en-US" sz="1800" b="0" i="0" u="none" strike="noStrike" kern="1200" baseline="0" dirty="0" smtClean="0">
                          <a:solidFill>
                            <a:schemeClr val="dk1"/>
                          </a:solidFill>
                          <a:latin typeface="+mn-lt"/>
                          <a:ea typeface="+mn-ea"/>
                          <a:cs typeface="+mn-cs"/>
                        </a:rPr>
                        <a:t>:2), (</a:t>
                      </a:r>
                      <a:r>
                        <a:rPr kumimoji="0" lang="en-US" sz="1800" b="0" i="1" u="none" strike="noStrike" kern="1200" baseline="0" dirty="0" smtClean="0">
                          <a:solidFill>
                            <a:schemeClr val="dk1"/>
                          </a:solidFill>
                          <a:latin typeface="+mn-lt"/>
                          <a:ea typeface="+mn-ea"/>
                          <a:cs typeface="+mn-cs"/>
                        </a:rPr>
                        <a:t>cb</a:t>
                      </a:r>
                      <a:r>
                        <a:rPr kumimoji="0" lang="en-US" sz="1800" b="0" i="0" u="none" strike="noStrike" kern="1200" baseline="0" dirty="0" smtClean="0">
                          <a:solidFill>
                            <a:schemeClr val="dk1"/>
                          </a:solidFill>
                          <a:latin typeface="+mn-lt"/>
                          <a:ea typeface="+mn-ea"/>
                          <a:cs typeface="+mn-cs"/>
                        </a:rPr>
                        <a:t>:1)} </a:t>
                      </a:r>
                      <a:endParaRPr lang="en-US" dirty="0"/>
                    </a:p>
                  </a:txBody>
                  <a:tcPr marL="100344" marR="1003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a:t>
                      </a:r>
                      <a:r>
                        <a:rPr kumimoji="0" lang="en-US" sz="1800" b="0" i="1" u="none" strike="noStrike" kern="1200" baseline="0" dirty="0" smtClean="0">
                          <a:solidFill>
                            <a:schemeClr val="dk1"/>
                          </a:solidFill>
                          <a:latin typeface="+mn-lt"/>
                          <a:ea typeface="+mn-ea"/>
                          <a:cs typeface="+mn-cs"/>
                        </a:rPr>
                        <a:t>c</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p</a:t>
                      </a:r>
                      <a:endParaRPr lang="en-US" dirty="0" smtClean="0"/>
                    </a:p>
                  </a:txBody>
                  <a:tcPr marL="100344" marR="100344"/>
                </a:tc>
              </a:tr>
              <a:tr h="381000">
                <a:tc>
                  <a:txBody>
                    <a:bodyPr/>
                    <a:lstStyle/>
                    <a:p>
                      <a:r>
                        <a:rPr kumimoji="0" lang="en-US" sz="1800" b="0" i="1" u="none" strike="noStrike" kern="1200" baseline="0" dirty="0" smtClean="0">
                          <a:solidFill>
                            <a:schemeClr val="dk1"/>
                          </a:solidFill>
                          <a:latin typeface="+mn-lt"/>
                          <a:ea typeface="+mn-ea"/>
                          <a:cs typeface="+mn-cs"/>
                        </a:rPr>
                        <a:t>m</a:t>
                      </a:r>
                      <a:endParaRPr lang="en-US" dirty="0"/>
                    </a:p>
                  </a:txBody>
                  <a:tcPr marL="100344" marR="100344"/>
                </a:tc>
                <a:tc>
                  <a:txBody>
                    <a:bodyPr/>
                    <a:lstStyle/>
                    <a:p>
                      <a:r>
                        <a:rPr kumimoji="0" lang="en-US" sz="1800" b="0" i="0" u="none" strike="noStrike" kern="1200" baseline="0" dirty="0" smtClean="0">
                          <a:solidFill>
                            <a:schemeClr val="dk1"/>
                          </a:solidFill>
                          <a:latin typeface="+mn-lt"/>
                          <a:ea typeface="+mn-ea"/>
                          <a:cs typeface="+mn-cs"/>
                        </a:rPr>
                        <a:t>{( </a:t>
                      </a:r>
                      <a:r>
                        <a:rPr kumimoji="0" lang="en-US" sz="1800" b="0" i="1" u="none" strike="noStrike" kern="1200" baseline="0" dirty="0" smtClean="0">
                          <a:solidFill>
                            <a:schemeClr val="dk1"/>
                          </a:solidFill>
                          <a:latin typeface="+mn-lt"/>
                          <a:ea typeface="+mn-ea"/>
                          <a:cs typeface="+mn-cs"/>
                        </a:rPr>
                        <a:t>f ca</a:t>
                      </a:r>
                      <a:r>
                        <a:rPr kumimoji="0" lang="en-US" sz="1800" b="0" i="0" u="none" strike="noStrike" kern="1200" baseline="0" dirty="0" smtClean="0">
                          <a:solidFill>
                            <a:schemeClr val="dk1"/>
                          </a:solidFill>
                          <a:latin typeface="+mn-lt"/>
                          <a:ea typeface="+mn-ea"/>
                          <a:cs typeface="+mn-cs"/>
                        </a:rPr>
                        <a:t>:2), (</a:t>
                      </a:r>
                      <a:r>
                        <a:rPr kumimoji="0" lang="en-US" sz="1800" b="0" i="1" u="none" strike="noStrike" kern="1200" baseline="0" dirty="0" smtClean="0">
                          <a:solidFill>
                            <a:schemeClr val="dk1"/>
                          </a:solidFill>
                          <a:latin typeface="+mn-lt"/>
                          <a:ea typeface="+mn-ea"/>
                          <a:cs typeface="+mn-cs"/>
                        </a:rPr>
                        <a:t>fcab</a:t>
                      </a:r>
                      <a:r>
                        <a:rPr kumimoji="0" lang="en-US" sz="1800" b="0" i="0" u="none" strike="noStrike" kern="1200" baseline="0" dirty="0" smtClean="0">
                          <a:solidFill>
                            <a:schemeClr val="dk1"/>
                          </a:solidFill>
                          <a:latin typeface="+mn-lt"/>
                          <a:ea typeface="+mn-ea"/>
                          <a:cs typeface="+mn-cs"/>
                        </a:rPr>
                        <a:t>:1)}</a:t>
                      </a:r>
                      <a:endParaRPr lang="en-US" dirty="0"/>
                    </a:p>
                  </a:txBody>
                  <a:tcPr marL="100344" marR="1003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 </a:t>
                      </a:r>
                      <a:r>
                        <a:rPr kumimoji="0" lang="en-US" sz="1800" b="0" i="1" u="none" strike="noStrike" kern="1200" baseline="0" dirty="0" smtClean="0">
                          <a:solidFill>
                            <a:schemeClr val="dk1"/>
                          </a:solidFill>
                          <a:latin typeface="+mn-lt"/>
                          <a:ea typeface="+mn-ea"/>
                          <a:cs typeface="+mn-cs"/>
                        </a:rPr>
                        <a:t>f </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 c</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 a</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m</a:t>
                      </a:r>
                      <a:endParaRPr lang="en-US" dirty="0" smtClean="0"/>
                    </a:p>
                  </a:txBody>
                  <a:tcPr marL="100344" marR="100344"/>
                </a:tc>
              </a:tr>
              <a:tr h="381000">
                <a:tc>
                  <a:txBody>
                    <a:bodyPr/>
                    <a:lstStyle/>
                    <a:p>
                      <a:r>
                        <a:rPr kumimoji="0" lang="nn-NO" sz="1800" b="0" i="1" u="none" strike="noStrike" kern="1200" baseline="0" dirty="0" smtClean="0">
                          <a:solidFill>
                            <a:schemeClr val="dk1"/>
                          </a:solidFill>
                          <a:latin typeface="+mn-lt"/>
                          <a:ea typeface="+mn-ea"/>
                          <a:cs typeface="+mn-cs"/>
                        </a:rPr>
                        <a:t>b</a:t>
                      </a:r>
                      <a:endParaRPr lang="en-US" dirty="0"/>
                    </a:p>
                  </a:txBody>
                  <a:tcPr marL="100344" marR="100344"/>
                </a:tc>
                <a:tc>
                  <a:txBody>
                    <a:bodyPr/>
                    <a:lstStyle/>
                    <a:p>
                      <a:r>
                        <a:rPr kumimoji="0" lang="nn-NO" sz="1800" b="0" i="1" u="none" strike="noStrike" kern="1200" baseline="0" dirty="0" smtClean="0">
                          <a:solidFill>
                            <a:schemeClr val="dk1"/>
                          </a:solidFill>
                          <a:latin typeface="+mn-lt"/>
                          <a:ea typeface="+mn-ea"/>
                          <a:cs typeface="+mn-cs"/>
                        </a:rPr>
                        <a:t>{</a:t>
                      </a:r>
                      <a:r>
                        <a:rPr kumimoji="0" lang="nn-NO" sz="1800" b="0" i="0" u="none" strike="noStrike" kern="1200" baseline="0" dirty="0" smtClean="0">
                          <a:solidFill>
                            <a:schemeClr val="dk1"/>
                          </a:solidFill>
                          <a:latin typeface="+mn-lt"/>
                          <a:ea typeface="+mn-ea"/>
                          <a:cs typeface="+mn-cs"/>
                        </a:rPr>
                        <a:t>( </a:t>
                      </a:r>
                      <a:r>
                        <a:rPr kumimoji="0" lang="nn-NO" sz="1800" b="0" i="1" u="none" strike="noStrike" kern="1200" baseline="0" dirty="0" smtClean="0">
                          <a:solidFill>
                            <a:schemeClr val="dk1"/>
                          </a:solidFill>
                          <a:latin typeface="+mn-lt"/>
                          <a:ea typeface="+mn-ea"/>
                          <a:cs typeface="+mn-cs"/>
                        </a:rPr>
                        <a:t>f ca</a:t>
                      </a:r>
                      <a:r>
                        <a:rPr kumimoji="0" lang="nn-NO" sz="1800" b="0" i="0" u="none" strike="noStrike" kern="1200" baseline="0" dirty="0" smtClean="0">
                          <a:solidFill>
                            <a:schemeClr val="dk1"/>
                          </a:solidFill>
                          <a:latin typeface="+mn-lt"/>
                          <a:ea typeface="+mn-ea"/>
                          <a:cs typeface="+mn-cs"/>
                        </a:rPr>
                        <a:t>:1), ( </a:t>
                      </a:r>
                      <a:r>
                        <a:rPr kumimoji="0" lang="nn-NO" sz="1800" b="0" i="1" u="none" strike="noStrike" kern="1200" baseline="0" dirty="0" smtClean="0">
                          <a:solidFill>
                            <a:schemeClr val="dk1"/>
                          </a:solidFill>
                          <a:latin typeface="+mn-lt"/>
                          <a:ea typeface="+mn-ea"/>
                          <a:cs typeface="+mn-cs"/>
                        </a:rPr>
                        <a:t>f </a:t>
                      </a:r>
                      <a:r>
                        <a:rPr kumimoji="0" lang="nn-NO" sz="1800" b="0" i="0" u="none" strike="noStrike" kern="1200" baseline="0" dirty="0" smtClean="0">
                          <a:solidFill>
                            <a:schemeClr val="dk1"/>
                          </a:solidFill>
                          <a:latin typeface="+mn-lt"/>
                          <a:ea typeface="+mn-ea"/>
                          <a:cs typeface="+mn-cs"/>
                        </a:rPr>
                        <a:t>:1), (</a:t>
                      </a:r>
                      <a:r>
                        <a:rPr kumimoji="0" lang="nn-NO" sz="1800" b="0" i="1" u="none" strike="noStrike" kern="1200" baseline="0" dirty="0" smtClean="0">
                          <a:solidFill>
                            <a:schemeClr val="dk1"/>
                          </a:solidFill>
                          <a:latin typeface="+mn-lt"/>
                          <a:ea typeface="+mn-ea"/>
                          <a:cs typeface="+mn-cs"/>
                        </a:rPr>
                        <a:t>c</a:t>
                      </a:r>
                      <a:r>
                        <a:rPr kumimoji="0" lang="nn-NO" sz="1800" b="0" i="0" u="none" strike="noStrike" kern="1200" baseline="0" dirty="0" smtClean="0">
                          <a:solidFill>
                            <a:schemeClr val="dk1"/>
                          </a:solidFill>
                          <a:latin typeface="+mn-lt"/>
                          <a:ea typeface="+mn-ea"/>
                          <a:cs typeface="+mn-cs"/>
                        </a:rPr>
                        <a:t>:1)</a:t>
                      </a:r>
                      <a:r>
                        <a:rPr kumimoji="0" lang="nn-NO" sz="1800" b="0" i="1" u="none" strike="noStrike" kern="1200" baseline="0" dirty="0" smtClean="0">
                          <a:solidFill>
                            <a:schemeClr val="dk1"/>
                          </a:solidFill>
                          <a:latin typeface="+mn-lt"/>
                          <a:ea typeface="+mn-ea"/>
                          <a:cs typeface="+mn-cs"/>
                        </a:rPr>
                        <a:t>} </a:t>
                      </a:r>
                      <a:endParaRPr lang="en-US" dirty="0"/>
                    </a:p>
                  </a:txBody>
                  <a:tcPr marL="100344" marR="1003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baseline="0" dirty="0" smtClean="0">
                          <a:solidFill>
                            <a:schemeClr val="dk1"/>
                          </a:solidFill>
                          <a:latin typeface="+mn-lt"/>
                          <a:ea typeface="+mn-ea"/>
                          <a:cs typeface="+mn-cs"/>
                        </a:rPr>
                        <a:t>∅</a:t>
                      </a:r>
                      <a:endParaRPr lang="en-US" dirty="0" smtClean="0"/>
                    </a:p>
                  </a:txBody>
                  <a:tcPr marL="100344" marR="100344"/>
                </a:tc>
              </a:tr>
              <a:tr h="381000">
                <a:tc>
                  <a:txBody>
                    <a:bodyPr/>
                    <a:lstStyle/>
                    <a:p>
                      <a:r>
                        <a:rPr kumimoji="0" lang="en-US" sz="1800" b="0" i="1" u="none" strike="noStrike" kern="1200" baseline="0" dirty="0" smtClean="0">
                          <a:solidFill>
                            <a:schemeClr val="dk1"/>
                          </a:solidFill>
                          <a:latin typeface="+mn-lt"/>
                          <a:ea typeface="+mn-ea"/>
                          <a:cs typeface="+mn-cs"/>
                        </a:rPr>
                        <a:t>a</a:t>
                      </a:r>
                      <a:endParaRPr lang="en-US" dirty="0"/>
                    </a:p>
                  </a:txBody>
                  <a:tcPr marL="100344" marR="100344"/>
                </a:tc>
                <a:tc>
                  <a:txBody>
                    <a:bodyPr/>
                    <a:lstStyle/>
                    <a:p>
                      <a:r>
                        <a:rPr kumimoji="0" lang="en-US" sz="1800" b="0" i="1" u="none" strike="noStrike" kern="1200" baseline="0" dirty="0" smtClean="0">
                          <a:solidFill>
                            <a:schemeClr val="dk1"/>
                          </a:solidFill>
                          <a:latin typeface="+mn-lt"/>
                          <a:ea typeface="+mn-ea"/>
                          <a:cs typeface="+mn-cs"/>
                        </a:rPr>
                        <a:t>{</a:t>
                      </a:r>
                      <a:r>
                        <a:rPr kumimoji="0" lang="en-US" sz="1800" b="0" i="0" u="none" strike="noStrike" kern="1200" baseline="0" dirty="0" smtClean="0">
                          <a:solidFill>
                            <a:schemeClr val="dk1"/>
                          </a:solidFill>
                          <a:latin typeface="+mn-lt"/>
                          <a:ea typeface="+mn-ea"/>
                          <a:cs typeface="+mn-cs"/>
                        </a:rPr>
                        <a:t>( </a:t>
                      </a:r>
                      <a:r>
                        <a:rPr kumimoji="0" lang="en-US" sz="1800" b="0" i="1" u="none" strike="noStrike" kern="1200" baseline="0" dirty="0" smtClean="0">
                          <a:solidFill>
                            <a:schemeClr val="dk1"/>
                          </a:solidFill>
                          <a:latin typeface="+mn-lt"/>
                          <a:ea typeface="+mn-ea"/>
                          <a:cs typeface="+mn-cs"/>
                        </a:rPr>
                        <a:t>f c</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 </a:t>
                      </a:r>
                      <a:endParaRPr lang="en-US" dirty="0"/>
                    </a:p>
                  </a:txBody>
                  <a:tcPr marL="100344" marR="1003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 </a:t>
                      </a:r>
                      <a:r>
                        <a:rPr kumimoji="0" lang="en-US" sz="1800" b="0" i="1" u="none" strike="noStrike" kern="1200" baseline="0" dirty="0" smtClean="0">
                          <a:solidFill>
                            <a:schemeClr val="dk1"/>
                          </a:solidFill>
                          <a:latin typeface="+mn-lt"/>
                          <a:ea typeface="+mn-ea"/>
                          <a:cs typeface="+mn-cs"/>
                        </a:rPr>
                        <a:t>f </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 c</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a</a:t>
                      </a:r>
                      <a:endParaRPr lang="en-US" dirty="0" smtClean="0"/>
                    </a:p>
                  </a:txBody>
                  <a:tcPr marL="100344" marR="100344"/>
                </a:tc>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baseline="0" dirty="0" smtClean="0">
                          <a:solidFill>
                            <a:schemeClr val="dk1"/>
                          </a:solidFill>
                          <a:latin typeface="+mn-lt"/>
                          <a:ea typeface="+mn-ea"/>
                          <a:cs typeface="+mn-cs"/>
                        </a:rPr>
                        <a:t>c</a:t>
                      </a:r>
                      <a:endParaRPr lang="en-US" dirty="0"/>
                    </a:p>
                  </a:txBody>
                  <a:tcPr marL="100344" marR="100344"/>
                </a:tc>
                <a:tc>
                  <a:txBody>
                    <a:bodyPr/>
                    <a:lstStyle/>
                    <a:p>
                      <a:r>
                        <a:rPr kumimoji="0" lang="en-US" sz="1800" b="0" i="1" u="none" strike="noStrike" kern="1200" baseline="0" dirty="0" smtClean="0">
                          <a:solidFill>
                            <a:schemeClr val="dk1"/>
                          </a:solidFill>
                          <a:latin typeface="+mn-lt"/>
                          <a:ea typeface="+mn-ea"/>
                          <a:cs typeface="+mn-cs"/>
                        </a:rPr>
                        <a:t>{</a:t>
                      </a:r>
                      <a:r>
                        <a:rPr kumimoji="0" lang="en-US" sz="1800" b="0" i="0" u="none" strike="noStrike" kern="1200" baseline="0" dirty="0" smtClean="0">
                          <a:solidFill>
                            <a:schemeClr val="dk1"/>
                          </a:solidFill>
                          <a:latin typeface="+mn-lt"/>
                          <a:ea typeface="+mn-ea"/>
                          <a:cs typeface="+mn-cs"/>
                        </a:rPr>
                        <a:t>( </a:t>
                      </a:r>
                      <a:r>
                        <a:rPr kumimoji="0" lang="en-US" sz="1800" b="0" i="1" u="none" strike="noStrike" kern="1200" baseline="0" dirty="0" smtClean="0">
                          <a:solidFill>
                            <a:schemeClr val="dk1"/>
                          </a:solidFill>
                          <a:latin typeface="+mn-lt"/>
                          <a:ea typeface="+mn-ea"/>
                          <a:cs typeface="+mn-cs"/>
                        </a:rPr>
                        <a:t>f </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 </a:t>
                      </a:r>
                      <a:endParaRPr lang="en-US" dirty="0"/>
                    </a:p>
                  </a:txBody>
                  <a:tcPr marL="100344" marR="1003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 </a:t>
                      </a:r>
                      <a:r>
                        <a:rPr kumimoji="0" lang="en-US" sz="1800" b="0" i="1" u="none" strike="noStrike" kern="1200" baseline="0" dirty="0" smtClean="0">
                          <a:solidFill>
                            <a:schemeClr val="dk1"/>
                          </a:solidFill>
                          <a:latin typeface="+mn-lt"/>
                          <a:ea typeface="+mn-ea"/>
                          <a:cs typeface="+mn-cs"/>
                        </a:rPr>
                        <a:t>f </a:t>
                      </a:r>
                      <a:r>
                        <a:rPr kumimoji="0" lang="en-US" sz="1800" b="0" i="0" u="none" strike="noStrike" kern="1200" baseline="0" dirty="0" smtClean="0">
                          <a:solidFill>
                            <a:schemeClr val="dk1"/>
                          </a:solidFill>
                          <a:latin typeface="+mn-lt"/>
                          <a:ea typeface="+mn-ea"/>
                          <a:cs typeface="+mn-cs"/>
                        </a:rPr>
                        <a:t>:3)}|</a:t>
                      </a:r>
                      <a:r>
                        <a:rPr kumimoji="0" lang="en-US" sz="1800" b="0" i="1" u="none" strike="noStrike" kern="1200" baseline="0" dirty="0" smtClean="0">
                          <a:solidFill>
                            <a:schemeClr val="dk1"/>
                          </a:solidFill>
                          <a:latin typeface="+mn-lt"/>
                          <a:ea typeface="+mn-ea"/>
                          <a:cs typeface="+mn-cs"/>
                        </a:rPr>
                        <a:t>c</a:t>
                      </a:r>
                      <a:endParaRPr lang="en-US" dirty="0" smtClean="0"/>
                    </a:p>
                  </a:txBody>
                  <a:tcPr marL="100344" marR="100344"/>
                </a:tc>
              </a:tr>
              <a:tr h="381000">
                <a:tc>
                  <a:txBody>
                    <a:bodyPr/>
                    <a:lstStyle/>
                    <a:p>
                      <a:r>
                        <a:rPr kumimoji="0" lang="en-US" sz="1800" b="0" i="1" u="none" strike="noStrike" kern="1200" baseline="0" dirty="0" smtClean="0">
                          <a:solidFill>
                            <a:schemeClr val="dk1"/>
                          </a:solidFill>
                          <a:latin typeface="+mn-lt"/>
                          <a:ea typeface="+mn-ea"/>
                          <a:cs typeface="+mn-cs"/>
                        </a:rPr>
                        <a:t>f</a:t>
                      </a:r>
                      <a:endParaRPr lang="en-US" dirty="0"/>
                    </a:p>
                  </a:txBody>
                  <a:tcPr marL="100344" marR="1003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a:t>
                      </a:r>
                      <a:endParaRPr lang="en-US" dirty="0" smtClean="0"/>
                    </a:p>
                  </a:txBody>
                  <a:tcPr marL="100344" marR="10034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a:t>
                      </a:r>
                      <a:endParaRPr lang="en-US" dirty="0" smtClean="0"/>
                    </a:p>
                  </a:txBody>
                  <a:tcPr marL="100344" marR="100344"/>
                </a:tc>
              </a:tr>
            </a:tbl>
          </a:graphicData>
        </a:graphic>
      </p:graphicFrame>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010294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FP-Tree Implementation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fontScale="92500" lnSpcReduction="10000"/>
          </a:bodyPr>
          <a:lstStyle/>
          <a:p>
            <a:r>
              <a:rPr lang="en-US" dirty="0">
                <a:latin typeface="Times New Roman" pitchFamily="18" charset="0"/>
                <a:cs typeface="Times New Roman" pitchFamily="18" charset="0"/>
              </a:rPr>
              <a:t>In our implementation the initial FP-tree is built from a main memory representation of the (preprocessed) transaction database as a simple list of integer arrays.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list is sorted lexicographically </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sorted list can easily be turned into an FP-tree with a straightforward recursive procedure: at recursion depth k, the k-</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 item in each transaction is used to split the database into sections, one for each item. </a:t>
            </a: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4074496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Sales Order Background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Autofit/>
          </a:bodyPr>
          <a:lstStyle/>
          <a:p>
            <a:r>
              <a:rPr lang="en-US" sz="2400" dirty="0">
                <a:latin typeface="Times New Roman" pitchFamily="18" charset="0"/>
                <a:cs typeface="Times New Roman" pitchFamily="18" charset="0"/>
              </a:rPr>
              <a:t>An enterprise profitability depends on clear picture of product sales and delivery.</a:t>
            </a:r>
          </a:p>
          <a:p>
            <a:r>
              <a:rPr lang="en-US" sz="2400" dirty="0">
                <a:latin typeface="Times New Roman" pitchFamily="18" charset="0"/>
                <a:cs typeface="Times New Roman" pitchFamily="18" charset="0"/>
              </a:rPr>
              <a:t>Sales module functionality allows us to understand product sales in terms of volume and value</a:t>
            </a:r>
            <a:r>
              <a:rPr lang="en-US" sz="2400" dirty="0" smtClean="0">
                <a:latin typeface="Times New Roman" pitchFamily="18" charset="0"/>
                <a:cs typeface="Times New Roman" pitchFamily="18" charset="0"/>
              </a:rPr>
              <a:t>, by </a:t>
            </a:r>
            <a:r>
              <a:rPr lang="en-US" sz="2400" dirty="0">
                <a:latin typeface="Times New Roman" pitchFamily="18" charset="0"/>
                <a:cs typeface="Times New Roman" pitchFamily="18" charset="0"/>
              </a:rPr>
              <a:t>examining how much of the product are sold and how much they are sold for.</a:t>
            </a:r>
          </a:p>
          <a:p>
            <a:r>
              <a:rPr lang="en-US" sz="2400" dirty="0">
                <a:latin typeface="Times New Roman" pitchFamily="18" charset="0"/>
                <a:cs typeface="Times New Roman" pitchFamily="18" charset="0"/>
              </a:rPr>
              <a:t>The sales order is the entry point in the sales order process</a:t>
            </a:r>
            <a:r>
              <a:rPr lang="en-US" sz="2400" dirty="0" smtClean="0">
                <a:latin typeface="Times New Roman" pitchFamily="18" charset="0"/>
                <a:cs typeface="Times New Roman" pitchFamily="18" charset="0"/>
              </a:rPr>
              <a:t>, and </a:t>
            </a:r>
            <a:r>
              <a:rPr lang="en-US" sz="2400" dirty="0">
                <a:latin typeface="Times New Roman" pitchFamily="18" charset="0"/>
                <a:cs typeface="Times New Roman" pitchFamily="18" charset="0"/>
              </a:rPr>
              <a:t>is the record ,of a customer placing an order with the organization for the supply of goods or services.</a:t>
            </a:r>
          </a:p>
          <a:p>
            <a:r>
              <a:rPr lang="en-US" sz="2400" dirty="0">
                <a:latin typeface="Times New Roman" pitchFamily="18" charset="0"/>
                <a:cs typeface="Times New Roman" pitchFamily="18" charset="0"/>
              </a:rPr>
              <a:t>The analysis of the sales performance allows us to examine data at a high level(across many sales orders),or down to the detail of a single line item on one sales order.</a:t>
            </a:r>
          </a:p>
        </p:txBody>
      </p:sp>
      <p:sp>
        <p:nvSpPr>
          <p:cNvPr id="4"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280977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Bayesian Classification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620000" cy="4525963"/>
          </a:xfrm>
        </p:spPr>
        <p:txBody>
          <a:bodyPr>
            <a:normAutofit fontScale="92500" lnSpcReduction="10000"/>
          </a:bodyPr>
          <a:lstStyle/>
          <a:p>
            <a:r>
              <a:rPr lang="en-US" dirty="0">
                <a:latin typeface="Times New Roman" pitchFamily="18" charset="0"/>
                <a:cs typeface="Times New Roman" pitchFamily="18" charset="0"/>
              </a:rPr>
              <a:t>Bayesian classifiers are statistical classifiers. They can </a:t>
            </a:r>
            <a:r>
              <a:rPr lang="en-US" dirty="0" smtClean="0">
                <a:latin typeface="Times New Roman" pitchFamily="18" charset="0"/>
                <a:cs typeface="Times New Roman" pitchFamily="18" charset="0"/>
              </a:rPr>
              <a:t>predict class </a:t>
            </a:r>
            <a:r>
              <a:rPr lang="en-US" dirty="0">
                <a:latin typeface="Times New Roman" pitchFamily="18" charset="0"/>
                <a:cs typeface="Times New Roman" pitchFamily="18" charset="0"/>
              </a:rPr>
              <a:t>membership probabilities, such as the probability that a given tuple belongs </a:t>
            </a:r>
            <a:r>
              <a:rPr lang="en-US" dirty="0" smtClean="0">
                <a:latin typeface="Times New Roman" pitchFamily="18" charset="0"/>
                <a:cs typeface="Times New Roman" pitchFamily="18" charset="0"/>
              </a:rPr>
              <a:t>to a </a:t>
            </a:r>
            <a:r>
              <a:rPr lang="en-US" dirty="0">
                <a:latin typeface="Times New Roman" pitchFamily="18" charset="0"/>
                <a:cs typeface="Times New Roman" pitchFamily="18" charset="0"/>
              </a:rPr>
              <a:t>particular </a:t>
            </a:r>
            <a:r>
              <a:rPr lang="en-US" dirty="0" smtClean="0">
                <a:latin typeface="Times New Roman" pitchFamily="18" charset="0"/>
                <a:cs typeface="Times New Roman" pitchFamily="18" charset="0"/>
              </a:rPr>
              <a:t>class which is based on the Bayes theorem.</a:t>
            </a:r>
          </a:p>
          <a:p>
            <a:r>
              <a:rPr lang="en-US" dirty="0">
                <a:latin typeface="Times New Roman" pitchFamily="18" charset="0"/>
                <a:cs typeface="Times New Roman" pitchFamily="18" charset="0"/>
              </a:rPr>
              <a:t>Naïve Bayesian classifiers assume that the effect of an attribute value on a given </a:t>
            </a:r>
            <a:r>
              <a:rPr lang="en-US" dirty="0" smtClean="0">
                <a:latin typeface="Times New Roman" pitchFamily="18" charset="0"/>
                <a:cs typeface="Times New Roman" pitchFamily="18" charset="0"/>
              </a:rPr>
              <a:t>class is </a:t>
            </a:r>
            <a:r>
              <a:rPr lang="en-US" dirty="0">
                <a:latin typeface="Times New Roman" pitchFamily="18" charset="0"/>
                <a:cs typeface="Times New Roman" pitchFamily="18" charset="0"/>
              </a:rPr>
              <a:t>independent of the values of the other attributes. This assumption is called </a:t>
            </a:r>
            <a:r>
              <a:rPr lang="en-US" i="1" dirty="0">
                <a:latin typeface="Times New Roman" pitchFamily="18" charset="0"/>
                <a:cs typeface="Times New Roman" pitchFamily="18" charset="0"/>
              </a:rPr>
              <a:t>class </a:t>
            </a:r>
            <a:r>
              <a:rPr lang="en-US" i="1" dirty="0" smtClean="0">
                <a:latin typeface="Times New Roman" pitchFamily="18" charset="0"/>
                <a:cs typeface="Times New Roman" pitchFamily="18" charset="0"/>
              </a:rPr>
              <a:t>conditional independence</a:t>
            </a:r>
            <a:r>
              <a:rPr lang="en-US" dirty="0">
                <a:latin typeface="Times New Roman" pitchFamily="18" charset="0"/>
                <a:cs typeface="Times New Roman" pitchFamily="18" charset="0"/>
              </a:rPr>
              <a:t>.</a:t>
            </a: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498075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Bayes Theorem</a:t>
            </a:r>
            <a:endParaRPr lang="en-US"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0" y="1371600"/>
            <a:ext cx="3073938" cy="891823"/>
          </a:xfrm>
        </p:spPr>
      </p:pic>
      <p:sp>
        <p:nvSpPr>
          <p:cNvPr id="8" name="TextBox 7"/>
          <p:cNvSpPr txBox="1"/>
          <p:nvPr/>
        </p:nvSpPr>
        <p:spPr>
          <a:xfrm>
            <a:off x="1087582" y="2401899"/>
            <a:ext cx="7848600" cy="2677656"/>
          </a:xfrm>
          <a:prstGeom prst="rect">
            <a:avLst/>
          </a:prstGeom>
          <a:noFill/>
        </p:spPr>
        <p:txBody>
          <a:bodyPr wrap="square" rtlCol="0">
            <a:spAutoFit/>
          </a:bodyPr>
          <a:lstStyle/>
          <a:p>
            <a:pPr marL="342900" indent="-342900">
              <a:buFont typeface="Arial" pitchFamily="34" charset="0"/>
              <a:buChar char="•"/>
            </a:pPr>
            <a:r>
              <a:rPr lang="en-US" sz="2400" dirty="0">
                <a:latin typeface="Times New Roman" pitchFamily="18" charset="0"/>
                <a:cs typeface="Times New Roman" pitchFamily="18" charset="0"/>
              </a:rPr>
              <a:t>Suppose that there are </a:t>
            </a:r>
            <a:r>
              <a:rPr lang="en-US" sz="2400" i="1" dirty="0">
                <a:latin typeface="Times New Roman" pitchFamily="18" charset="0"/>
                <a:cs typeface="Times New Roman" pitchFamily="18" charset="0"/>
              </a:rPr>
              <a:t>m </a:t>
            </a:r>
            <a:r>
              <a:rPr lang="en-US" sz="2400" dirty="0">
                <a:latin typeface="Times New Roman" pitchFamily="18" charset="0"/>
                <a:cs typeface="Times New Roman" pitchFamily="18" charset="0"/>
              </a:rPr>
              <a:t>classes, </a:t>
            </a:r>
            <a:r>
              <a:rPr lang="en-US" sz="2400" i="1" dirty="0">
                <a:latin typeface="Times New Roman" pitchFamily="18" charset="0"/>
                <a:cs typeface="Times New Roman" pitchFamily="18" charset="0"/>
              </a:rPr>
              <a:t>C</a:t>
            </a:r>
            <a:r>
              <a:rPr lang="en-US" sz="2400" dirty="0">
                <a:latin typeface="Times New Roman" pitchFamily="18" charset="0"/>
                <a:cs typeface="Times New Roman" pitchFamily="18" charset="0"/>
              </a:rPr>
              <a:t>1, </a:t>
            </a:r>
            <a:r>
              <a:rPr lang="en-US" sz="2400" i="1" dirty="0">
                <a:latin typeface="Times New Roman" pitchFamily="18" charset="0"/>
                <a:cs typeface="Times New Roman" pitchFamily="18" charset="0"/>
              </a:rPr>
              <a:t>C</a:t>
            </a:r>
            <a:r>
              <a:rPr lang="en-US" sz="2400" dirty="0">
                <a:latin typeface="Times New Roman" pitchFamily="18" charset="0"/>
                <a:cs typeface="Times New Roman" pitchFamily="18" charset="0"/>
              </a:rPr>
              <a:t>2,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Cm</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Given </a:t>
            </a:r>
            <a:r>
              <a:rPr lang="en-US" sz="2400" dirty="0">
                <a:latin typeface="Times New Roman" pitchFamily="18" charset="0"/>
                <a:cs typeface="Times New Roman" pitchFamily="18" charset="0"/>
              </a:rPr>
              <a:t>a tuple, </a:t>
            </a:r>
            <a:r>
              <a:rPr lang="en-US" sz="2400" b="1" i="1" dirty="0">
                <a:latin typeface="Times New Roman" pitchFamily="18" charset="0"/>
                <a:cs typeface="Times New Roman" pitchFamily="18" charset="0"/>
              </a:rPr>
              <a:t>X</a:t>
            </a:r>
            <a:r>
              <a:rPr lang="en-US" sz="2400" dirty="0">
                <a:latin typeface="Times New Roman" pitchFamily="18" charset="0"/>
                <a:cs typeface="Times New Roman" pitchFamily="18" charset="0"/>
              </a:rPr>
              <a:t>, the classifier </a:t>
            </a:r>
            <a:r>
              <a:rPr lang="en-US" sz="2400" dirty="0" smtClean="0">
                <a:latin typeface="Times New Roman" pitchFamily="18" charset="0"/>
                <a:cs typeface="Times New Roman" pitchFamily="18" charset="0"/>
              </a:rPr>
              <a:t>will predict </a:t>
            </a:r>
            <a:r>
              <a:rPr lang="en-US" sz="2400" dirty="0">
                <a:latin typeface="Times New Roman" pitchFamily="18" charset="0"/>
                <a:cs typeface="Times New Roman" pitchFamily="18" charset="0"/>
              </a:rPr>
              <a:t>that </a:t>
            </a:r>
            <a:r>
              <a:rPr lang="en-US" sz="2400" b="1" i="1" dirty="0">
                <a:latin typeface="Times New Roman" pitchFamily="18" charset="0"/>
                <a:cs typeface="Times New Roman" pitchFamily="18" charset="0"/>
              </a:rPr>
              <a:t>X </a:t>
            </a:r>
            <a:r>
              <a:rPr lang="en-US" sz="2400" dirty="0">
                <a:latin typeface="Times New Roman" pitchFamily="18" charset="0"/>
                <a:cs typeface="Times New Roman" pitchFamily="18" charset="0"/>
              </a:rPr>
              <a:t>belongs to the class having the highest posterior probability, </a:t>
            </a:r>
            <a:r>
              <a:rPr lang="en-US" sz="2400" dirty="0" smtClean="0">
                <a:latin typeface="Times New Roman" pitchFamily="18" charset="0"/>
                <a:cs typeface="Times New Roman" pitchFamily="18" charset="0"/>
              </a:rPr>
              <a:t>conditioned on </a:t>
            </a:r>
            <a:r>
              <a:rPr lang="en-US" sz="2400" b="1" i="1" dirty="0">
                <a:latin typeface="Times New Roman" pitchFamily="18" charset="0"/>
                <a:cs typeface="Times New Roman" pitchFamily="18" charset="0"/>
              </a:rPr>
              <a:t>X</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That </a:t>
            </a:r>
            <a:r>
              <a:rPr lang="en-US" sz="2400" dirty="0">
                <a:latin typeface="Times New Roman" pitchFamily="18" charset="0"/>
                <a:cs typeface="Times New Roman" pitchFamily="18" charset="0"/>
              </a:rPr>
              <a:t>is, the naïve Bayesian classifier predicts that tuple </a:t>
            </a:r>
            <a:r>
              <a:rPr lang="en-US" sz="2400" b="1" i="1" dirty="0">
                <a:latin typeface="Times New Roman" pitchFamily="18" charset="0"/>
                <a:cs typeface="Times New Roman" pitchFamily="18" charset="0"/>
              </a:rPr>
              <a:t>X </a:t>
            </a:r>
            <a:r>
              <a:rPr lang="en-US" sz="2400" dirty="0">
                <a:latin typeface="Times New Roman" pitchFamily="18" charset="0"/>
                <a:cs typeface="Times New Roman" pitchFamily="18" charset="0"/>
              </a:rPr>
              <a:t>belongs to </a:t>
            </a:r>
            <a:r>
              <a:rPr lang="en-US" sz="2400" dirty="0" smtClean="0">
                <a:latin typeface="Times New Roman" pitchFamily="18" charset="0"/>
                <a:cs typeface="Times New Roman" pitchFamily="18" charset="0"/>
              </a:rPr>
              <a:t>the class </a:t>
            </a:r>
            <a:r>
              <a:rPr lang="en-US" sz="2400" i="1" dirty="0" err="1">
                <a:latin typeface="Times New Roman" pitchFamily="18" charset="0"/>
                <a:cs typeface="Times New Roman" pitchFamily="18" charset="0"/>
              </a:rPr>
              <a:t>Ci</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if and only </a:t>
            </a:r>
            <a:r>
              <a:rPr lang="en-US" sz="2400" dirty="0" smtClean="0">
                <a:latin typeface="Times New Roman" pitchFamily="18" charset="0"/>
                <a:cs typeface="Times New Roman" pitchFamily="18" charset="0"/>
              </a:rPr>
              <a:t>if </a:t>
            </a:r>
          </a:p>
          <a:p>
            <a:pPr algn="ct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Ci</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X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&gt; </a:t>
            </a:r>
            <a:r>
              <a:rPr lang="en-US" sz="2400" i="1"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Cj</a:t>
            </a:r>
            <a:r>
              <a:rPr lang="en-US" sz="2400" i="1" dirty="0" smtClean="0">
                <a:latin typeface="Times New Roman" pitchFamily="18" charset="0"/>
                <a:cs typeface="Times New Roman" pitchFamily="18" charset="0"/>
              </a:rPr>
              <a:t> | </a:t>
            </a:r>
            <a:r>
              <a:rPr lang="en-US" sz="2400" b="1" i="1" dirty="0" smtClean="0">
                <a:latin typeface="Times New Roman" pitchFamily="18" charset="0"/>
                <a:cs typeface="Times New Roman" pitchFamily="18" charset="0"/>
              </a:rPr>
              <a:t>X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for 1</a:t>
            </a:r>
            <a:r>
              <a:rPr lang="en-US" sz="2400" dirty="0" smtClean="0">
                <a:latin typeface="Times New Roman" pitchFamily="18" charset="0"/>
                <a:cs typeface="Times New Roman" pitchFamily="18" charset="0"/>
              </a:rPr>
              <a:t> &lt;=  j &lt;=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j !</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i</a:t>
            </a:r>
            <a:endParaRPr lang="en-US" sz="2400" i="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By Bayes Theorem</a:t>
            </a:r>
            <a:endParaRPr lang="en-US" sz="24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525982" y="5079555"/>
            <a:ext cx="2971800" cy="940244"/>
          </a:xfrm>
          <a:prstGeom prst="rect">
            <a:avLst/>
          </a:prstGeom>
        </p:spPr>
      </p:pic>
      <p:sp>
        <p:nvSpPr>
          <p:cNvPr id="7"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934856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Four Scenarios for Bayesian Classification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fontScale="92500" lnSpcReduction="20000"/>
          </a:bodyPr>
          <a:lstStyle/>
          <a:p>
            <a:r>
              <a:rPr lang="en-US" dirty="0">
                <a:latin typeface="Times New Roman" pitchFamily="18" charset="0"/>
                <a:cs typeface="Times New Roman" pitchFamily="18" charset="0"/>
              </a:rPr>
              <a:t>The first </a:t>
            </a:r>
            <a:r>
              <a:rPr lang="en-US" dirty="0" smtClean="0">
                <a:latin typeface="Times New Roman" pitchFamily="18" charset="0"/>
                <a:cs typeface="Times New Roman" pitchFamily="18" charset="0"/>
              </a:rPr>
              <a:t>and second prototype </a:t>
            </a:r>
            <a:r>
              <a:rPr lang="en-US" dirty="0">
                <a:latin typeface="Times New Roman" pitchFamily="18" charset="0"/>
                <a:cs typeface="Times New Roman" pitchFamily="18" charset="0"/>
              </a:rPr>
              <a:t>involves predicting the buying patterns of the given customer in the test set by classifying the training data on the months </a:t>
            </a:r>
            <a:r>
              <a:rPr lang="en-US" dirty="0" smtClean="0">
                <a:latin typeface="Times New Roman" pitchFamily="18" charset="0"/>
                <a:cs typeface="Times New Roman" pitchFamily="18" charset="0"/>
              </a:rPr>
              <a:t>or quarters of </a:t>
            </a:r>
            <a:r>
              <a:rPr lang="en-US" dirty="0">
                <a:latin typeface="Times New Roman" pitchFamily="18" charset="0"/>
                <a:cs typeface="Times New Roman" pitchFamily="18" charset="0"/>
              </a:rPr>
              <a:t>the year</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third prototype </a:t>
            </a:r>
            <a:r>
              <a:rPr lang="en-US" dirty="0">
                <a:latin typeface="Times New Roman" pitchFamily="18" charset="0"/>
                <a:cs typeface="Times New Roman" pitchFamily="18" charset="0"/>
              </a:rPr>
              <a:t>ranks the products bought by a particular customer and hence predicts which product he may be buying next.</a:t>
            </a:r>
          </a:p>
          <a:p>
            <a:r>
              <a:rPr lang="en-US" dirty="0" smtClean="0">
                <a:latin typeface="Times New Roman" pitchFamily="18" charset="0"/>
                <a:cs typeface="Times New Roman" pitchFamily="18" charset="0"/>
              </a:rPr>
              <a:t>The fourth prototype </a:t>
            </a:r>
            <a:r>
              <a:rPr lang="en-US" dirty="0">
                <a:latin typeface="Times New Roman" pitchFamily="18" charset="0"/>
                <a:cs typeface="Times New Roman" pitchFamily="18" charset="0"/>
              </a:rPr>
              <a:t>predicts whether a given customer in the test set buys a laptop or not depending on the data in the training set.</a:t>
            </a: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2642240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lstStyle/>
          <a:p>
            <a:pPr marL="82296" indent="0">
              <a:buNone/>
            </a:pPr>
            <a:r>
              <a:rPr lang="en-US" dirty="0">
                <a:latin typeface="Times New Roman" pitchFamily="18" charset="0"/>
                <a:cs typeface="Times New Roman" pitchFamily="18" charset="0"/>
              </a:rPr>
              <a:t>Technologies related to data mainly consist of data warehousing, business intelligence using dashboards and data mining. We have implemented all the above mentioned technologies in this project.</a:t>
            </a:r>
          </a:p>
          <a:p>
            <a:pPr marL="82296" indent="0">
              <a:buNone/>
            </a:pPr>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2086341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Enhancements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fontScale="92500" lnSpcReduction="10000"/>
          </a:bodyPr>
          <a:lstStyle/>
          <a:p>
            <a:r>
              <a:rPr lang="en-US" dirty="0">
                <a:latin typeface="Times New Roman" pitchFamily="18" charset="0"/>
                <a:cs typeface="Times New Roman" pitchFamily="18" charset="0"/>
              </a:rPr>
              <a:t>We would try to include more dimensions to the existing data mart to make it address complex scenarios. As more dimensions are added, the Business Intelligence module can also be improved by adding on different reports and dashboards.</a:t>
            </a: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data mining, we would like to implement different classification and prediction algorithms and compare the efficiencies of these algorithms analyzing the same data set. </a:t>
            </a: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2853974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Bibliography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fontScale="85000" lnSpcReduction="10000"/>
          </a:bodyPr>
          <a:lstStyle/>
          <a:p>
            <a:r>
              <a:rPr lang="en-US" dirty="0">
                <a:latin typeface="Times New Roman" pitchFamily="18" charset="0"/>
                <a:cs typeface="Times New Roman" pitchFamily="18" charset="0"/>
              </a:rPr>
              <a:t>JIAWEI HAN, JIAN PEI, YIWEN YIN and RUNYING MAO, “Mining Frequent Patterns without </a:t>
            </a:r>
            <a:r>
              <a:rPr lang="en-US" dirty="0" smtClean="0">
                <a:latin typeface="Times New Roman" pitchFamily="18" charset="0"/>
                <a:cs typeface="Times New Roman" pitchFamily="18" charset="0"/>
              </a:rPr>
              <a:t>Candidate Generation</a:t>
            </a:r>
            <a:r>
              <a:rPr lang="en-US" dirty="0">
                <a:latin typeface="Times New Roman" pitchFamily="18" charset="0"/>
                <a:cs typeface="Times New Roman" pitchFamily="18" charset="0"/>
              </a:rPr>
              <a:t>: A Frequent-Pattern </a:t>
            </a:r>
            <a:r>
              <a:rPr lang="en-US" dirty="0" smtClean="0">
                <a:latin typeface="Times New Roman" pitchFamily="18" charset="0"/>
                <a:cs typeface="Times New Roman" pitchFamily="18" charset="0"/>
              </a:rPr>
              <a:t>Tree Approach</a:t>
            </a:r>
            <a:r>
              <a:rPr lang="en-US" dirty="0">
                <a:latin typeface="Times New Roman" pitchFamily="18" charset="0"/>
                <a:cs typeface="Times New Roman" pitchFamily="18" charset="0"/>
              </a:rPr>
              <a:t>”, 2004.</a:t>
            </a:r>
          </a:p>
          <a:p>
            <a:r>
              <a:rPr lang="en-US" dirty="0" err="1" smtClean="0">
                <a:latin typeface="Times New Roman" pitchFamily="18" charset="0"/>
                <a:cs typeface="Times New Roman" pitchFamily="18" charset="0"/>
              </a:rPr>
              <a:t>Cristian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Bolgert</a:t>
            </a:r>
            <a:r>
              <a:rPr lang="en-US" dirty="0">
                <a:latin typeface="Times New Roman" pitchFamily="18" charset="0"/>
                <a:cs typeface="Times New Roman" pitchFamily="18" charset="0"/>
              </a:rPr>
              <a:t>, “An Implementation of the FP-growth Algorithm”, </a:t>
            </a:r>
            <a:r>
              <a:rPr lang="en-US" dirty="0" smtClean="0">
                <a:latin typeface="Times New Roman" pitchFamily="18" charset="0"/>
                <a:cs typeface="Times New Roman" pitchFamily="18" charset="0"/>
              </a:rPr>
              <a:t>2005.</a:t>
            </a:r>
          </a:p>
          <a:p>
            <a:r>
              <a:rPr lang="en-US" dirty="0">
                <a:latin typeface="Times New Roman" pitchFamily="18" charset="0"/>
                <a:cs typeface="Times New Roman" pitchFamily="18" charset="0"/>
              </a:rPr>
              <a:t>Erik G. and Learned-Miller, “Supervised Learning and Bayesian Classification”, </a:t>
            </a:r>
            <a:r>
              <a:rPr lang="en-US" dirty="0" smtClean="0">
                <a:latin typeface="Times New Roman" pitchFamily="18" charset="0"/>
                <a:cs typeface="Times New Roman" pitchFamily="18" charset="0"/>
              </a:rPr>
              <a:t>University </a:t>
            </a:r>
            <a:r>
              <a:rPr lang="en-US" dirty="0">
                <a:latin typeface="Times New Roman" pitchFamily="18" charset="0"/>
                <a:cs typeface="Times New Roman" pitchFamily="18" charset="0"/>
              </a:rPr>
              <a:t>of Massachusetts, Amherst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February 7, 2011</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2"/>
              </a:rPr>
              <a:t>www.microstrategy.com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3"/>
              </a:rPr>
              <a:t>www.informatica.com</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82296"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507950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907280"/>
          </a:xfrm>
        </p:spPr>
        <p:txBody>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193564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Warehouse and Data Mart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fontScale="85000" lnSpcReduction="20000"/>
          </a:bodyPr>
          <a:lstStyle/>
          <a:p>
            <a:r>
              <a:rPr lang="en-US" dirty="0">
                <a:latin typeface="Times New Roman" pitchFamily="18" charset="0"/>
                <a:cs typeface="Times New Roman" pitchFamily="18" charset="0"/>
              </a:rPr>
              <a:t>A data warehouse is a </a:t>
            </a:r>
            <a:r>
              <a:rPr lang="en-US" dirty="0" smtClean="0">
                <a:latin typeface="Times New Roman" pitchFamily="18" charset="0"/>
                <a:cs typeface="Times New Roman" pitchFamily="18" charset="0"/>
              </a:rPr>
              <a:t>repository of information collected from multiple sources, stored under a unified schema, and that usually resides in a single site.( Scope: Enterprise-wide)</a:t>
            </a:r>
          </a:p>
          <a:p>
            <a:r>
              <a:rPr lang="en-US" dirty="0">
                <a:latin typeface="Times New Roman" pitchFamily="18" charset="0"/>
                <a:cs typeface="Times New Roman" pitchFamily="18" charset="0"/>
              </a:rPr>
              <a:t>The data mart </a:t>
            </a:r>
            <a:r>
              <a:rPr lang="en-US" dirty="0" smtClean="0">
                <a:latin typeface="Times New Roman" pitchFamily="18" charset="0"/>
                <a:cs typeface="Times New Roman" pitchFamily="18" charset="0"/>
              </a:rPr>
              <a:t>, on the other hand, is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department subset </a:t>
            </a:r>
            <a:r>
              <a:rPr lang="en-US" dirty="0">
                <a:latin typeface="Times New Roman" pitchFamily="18" charset="0"/>
                <a:cs typeface="Times New Roman" pitchFamily="18" charset="0"/>
              </a:rPr>
              <a:t>of the data </a:t>
            </a:r>
            <a:r>
              <a:rPr lang="en-US" dirty="0" smtClean="0">
                <a:latin typeface="Times New Roman" pitchFamily="18" charset="0"/>
                <a:cs typeface="Times New Roman" pitchFamily="18" charset="0"/>
              </a:rPr>
              <a:t>warehouse. </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Scope: Department-wide)</a:t>
            </a:r>
          </a:p>
          <a:p>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data mart can be </a:t>
            </a:r>
            <a:r>
              <a:rPr lang="en-US" dirty="0">
                <a:latin typeface="Times New Roman" pitchFamily="18" charset="0"/>
                <a:cs typeface="Times New Roman" pitchFamily="18" charset="0"/>
              </a:rPr>
              <a:t>defined as a repository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answer very specific questions for a specific group of data consumers such as organizational divisions of marketing, sales, operations, finances, collections and others.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8"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406931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  Data </a:t>
            </a:r>
            <a:r>
              <a:rPr lang="en-US" sz="3600" dirty="0" smtClean="0">
                <a:latin typeface="Times New Roman" pitchFamily="18" charset="0"/>
                <a:cs typeface="Times New Roman" pitchFamily="18" charset="0"/>
              </a:rPr>
              <a:t>Warehouse Design Approaches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lstStyle/>
          <a:p>
            <a:pPr marL="82296" indent="0">
              <a:buNone/>
            </a:pPr>
            <a:r>
              <a:rPr lang="en-US" dirty="0" smtClean="0">
                <a:latin typeface="Times New Roman" pitchFamily="18" charset="0"/>
                <a:cs typeface="Times New Roman" pitchFamily="18" charset="0"/>
              </a:rPr>
              <a:t>There are two paradigms for designing a data warehouse. They are:-</a:t>
            </a:r>
          </a:p>
          <a:p>
            <a:r>
              <a:rPr lang="en-US" dirty="0" smtClean="0">
                <a:latin typeface="Times New Roman" pitchFamily="18" charset="0"/>
                <a:cs typeface="Times New Roman" pitchFamily="18" charset="0"/>
              </a:rPr>
              <a:t>William Inmon’s paradigm</a:t>
            </a:r>
          </a:p>
          <a:p>
            <a:r>
              <a:rPr lang="en-US" dirty="0">
                <a:latin typeface="Times New Roman" pitchFamily="18" charset="0"/>
                <a:cs typeface="Times New Roman" pitchFamily="18" charset="0"/>
              </a:rPr>
              <a:t>Ralph Kimball’s </a:t>
            </a:r>
            <a:r>
              <a:rPr lang="en-US" dirty="0" smtClean="0">
                <a:latin typeface="Times New Roman" pitchFamily="18" charset="0"/>
                <a:cs typeface="Times New Roman" pitchFamily="18" charset="0"/>
              </a:rPr>
              <a:t>paradigm</a:t>
            </a:r>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88402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William Inmom’s paradigm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lstStyle/>
          <a:p>
            <a:r>
              <a:rPr lang="en-US" dirty="0">
                <a:latin typeface="Times New Roman" pitchFamily="18" charset="0"/>
                <a:cs typeface="Times New Roman" pitchFamily="18" charset="0"/>
              </a:rPr>
              <a:t>Data warehouse is one part of the overall business intelligence system.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enterprise has one data warehouse, and data marts source their information from the data </a:t>
            </a:r>
            <a:r>
              <a:rPr lang="en-US" dirty="0" smtClean="0">
                <a:latin typeface="Times New Roman" pitchFamily="18" charset="0"/>
                <a:cs typeface="Times New Roman" pitchFamily="18" charset="0"/>
              </a:rPr>
              <a:t>warehouse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which results in a top down approach.</a:t>
            </a:r>
          </a:p>
          <a:p>
            <a:pPr marL="82296"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67400" y="4267200"/>
            <a:ext cx="2639291" cy="1657581"/>
          </a:xfrm>
          <a:prstGeom prst="rect">
            <a:avLst/>
          </a:prstGeom>
        </p:spPr>
      </p:pic>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75631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Ralph Kimball’s paradigm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620000" cy="4525963"/>
          </a:xfrm>
        </p:spPr>
        <p:txBody>
          <a:bodyPr/>
          <a:lstStyle/>
          <a:p>
            <a:r>
              <a:rPr lang="en-US" dirty="0">
                <a:latin typeface="Times New Roman" pitchFamily="18" charset="0"/>
                <a:cs typeface="Times New Roman" pitchFamily="18" charset="0"/>
              </a:rPr>
              <a:t>Data warehouse is the conglomerate of all data marts within the enterprise.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Information </a:t>
            </a:r>
            <a:r>
              <a:rPr lang="en-US" dirty="0">
                <a:latin typeface="Times New Roman" pitchFamily="18" charset="0"/>
                <a:cs typeface="Times New Roman" pitchFamily="18" charset="0"/>
              </a:rPr>
              <a:t>is always stored in the dimensional model.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is an bottom up approach.</a:t>
            </a:r>
          </a:p>
          <a:p>
            <a:pPr marL="82296"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000" y="3657600"/>
            <a:ext cx="1209844" cy="2505425"/>
          </a:xfrm>
          <a:prstGeom prst="rect">
            <a:avLst/>
          </a:prstGeom>
        </p:spPr>
      </p:pic>
      <p:sp>
        <p:nvSpPr>
          <p:cNvPr id="6"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8103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Kimball vs. Inmon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696200" cy="4525963"/>
          </a:xfrm>
        </p:spPr>
        <p:txBody>
          <a:bodyPr>
            <a:normAutofit/>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reality, the data warehouse in most enterprises are closer to Ralph Kimball's idea. This is because most data warehouses started out as a departmental effort, and hence they originated as a data mart.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Due to the ease of implementation of Kimball’s philosophy with </a:t>
            </a:r>
            <a:r>
              <a:rPr lang="en-US" dirty="0" smtClean="0">
                <a:latin typeface="Times New Roman" pitchFamily="18" charset="0"/>
                <a:cs typeface="Times New Roman" pitchFamily="18" charset="0"/>
              </a:rPr>
              <a:t>the advantage of quicker returns, data marts are built first.</a:t>
            </a:r>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3957672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Dimensional Modeling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600200"/>
            <a:ext cx="7543800" cy="4525963"/>
          </a:xfrm>
        </p:spPr>
        <p:txBody>
          <a:bodyPr>
            <a:normAutofit fontScale="92500" lnSpcReduction="10000"/>
          </a:bodyPr>
          <a:lstStyle/>
          <a:p>
            <a:pPr marL="82296" indent="0">
              <a:buNone/>
            </a:pPr>
            <a:r>
              <a:rPr lang="en-US" dirty="0">
                <a:latin typeface="Times New Roman" pitchFamily="18" charset="0"/>
                <a:cs typeface="Times New Roman" pitchFamily="18" charset="0"/>
              </a:rPr>
              <a:t>The most common modeling paradigms for building a data </a:t>
            </a:r>
            <a:r>
              <a:rPr lang="en-US" dirty="0" smtClean="0">
                <a:latin typeface="Times New Roman" pitchFamily="18" charset="0"/>
                <a:cs typeface="Times New Roman" pitchFamily="18" charset="0"/>
              </a:rPr>
              <a:t>mart are</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Star schema where there is a fact table and each dimension is represented by only one table, that is, the dimension tables are not normalized.</a:t>
            </a:r>
          </a:p>
          <a:p>
            <a:pPr lvl="0"/>
            <a:r>
              <a:rPr lang="en-US" dirty="0">
                <a:latin typeface="Times New Roman" pitchFamily="18" charset="0"/>
                <a:cs typeface="Times New Roman" pitchFamily="18" charset="0"/>
              </a:rPr>
              <a:t>Snowflake schema is a variant of the star schema model, where some dimensions are normalized, thereby further splitting the dimension tables in to additional tables.</a:t>
            </a:r>
          </a:p>
          <a:p>
            <a:endParaRPr lang="en-US"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1600200" y="6356350"/>
            <a:ext cx="6934200" cy="365125"/>
          </a:xfrm>
        </p:spPr>
        <p:txBody>
          <a:bodyPr/>
          <a:lstStyle/>
          <a:p>
            <a:r>
              <a:rPr lang="en-US" dirty="0" smtClean="0"/>
              <a:t>Dept Of ISE                                                                                                           </a:t>
            </a:r>
            <a:r>
              <a:rPr lang="en-US" dirty="0" smtClean="0"/>
              <a:t> </a:t>
            </a:r>
            <a:r>
              <a:rPr lang="en-US" dirty="0" smtClean="0"/>
              <a:t>Sales Order Data Mart &amp; BI Solution</a:t>
            </a:r>
            <a:endParaRPr lang="en-US" dirty="0"/>
          </a:p>
        </p:txBody>
      </p:sp>
    </p:spTree>
    <p:extLst>
      <p:ext uri="{BB962C8B-B14F-4D97-AF65-F5344CB8AC3E}">
        <p14:creationId xmlns:p14="http://schemas.microsoft.com/office/powerpoint/2010/main" xmlns="" val="144565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500</TotalTime>
  <Words>2292</Words>
  <Application>Microsoft Office PowerPoint</Application>
  <PresentationFormat>On-screen Show (4:3)</PresentationFormat>
  <Paragraphs>196</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SALES ORDER DATA MART AND BUSINESS INTELLIGENCE SOLUTION</vt:lpstr>
      <vt:lpstr>Aim of Project</vt:lpstr>
      <vt:lpstr>Sales Order Background</vt:lpstr>
      <vt:lpstr>Data Warehouse and Data Mart</vt:lpstr>
      <vt:lpstr>  Data Warehouse Design Approaches</vt:lpstr>
      <vt:lpstr>William Inmom’s paradigm</vt:lpstr>
      <vt:lpstr>Ralph Kimball’s paradigm</vt:lpstr>
      <vt:lpstr>Kimball vs. Inmon </vt:lpstr>
      <vt:lpstr>Dimensional Modeling </vt:lpstr>
      <vt:lpstr>Star Schema </vt:lpstr>
      <vt:lpstr>Components Of Data Warehouse</vt:lpstr>
      <vt:lpstr>Use of Staging Area</vt:lpstr>
      <vt:lpstr>Data Load Schedule and Dependency</vt:lpstr>
      <vt:lpstr>Surrogate Keys</vt:lpstr>
      <vt:lpstr>Slowly Changing Dimensions</vt:lpstr>
      <vt:lpstr>PowerCenter Platform</vt:lpstr>
      <vt:lpstr>PowerCenter Architecture</vt:lpstr>
      <vt:lpstr>Microstrategy</vt:lpstr>
      <vt:lpstr>Microstrategy Architecture</vt:lpstr>
      <vt:lpstr>MicroStrategy Attribute Hierarchy</vt:lpstr>
      <vt:lpstr>Business Intelligence Reports</vt:lpstr>
      <vt:lpstr>Data Mining </vt:lpstr>
      <vt:lpstr>Goals of Data Mining</vt:lpstr>
      <vt:lpstr>Frequent Item Sets</vt:lpstr>
      <vt:lpstr>Drawbacks of Apriori approach</vt:lpstr>
      <vt:lpstr>FP-Growth Algorithm</vt:lpstr>
      <vt:lpstr>FP-Tree Construction</vt:lpstr>
      <vt:lpstr>Mining FP-Tree</vt:lpstr>
      <vt:lpstr>FP-Tree Implementation</vt:lpstr>
      <vt:lpstr>Bayesian Classification</vt:lpstr>
      <vt:lpstr>Bayes Theorem</vt:lpstr>
      <vt:lpstr>Four Scenarios for Bayesian Classification</vt:lpstr>
      <vt:lpstr>Conclusion</vt:lpstr>
      <vt:lpstr>Future Enhancements</vt:lpstr>
      <vt:lpstr>Bibliography </vt:lpstr>
      <vt:lpstr>Thank You</vt:lpstr>
    </vt:vector>
  </TitlesOfParts>
  <Company>Informatica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 K, Ravi</dc:creator>
  <cp:lastModifiedBy>D.JAWAHAR</cp:lastModifiedBy>
  <cp:revision>63</cp:revision>
  <dcterms:created xsi:type="dcterms:W3CDTF">2011-05-30T05:56:27Z</dcterms:created>
  <dcterms:modified xsi:type="dcterms:W3CDTF">2011-05-30T23:30:45Z</dcterms:modified>
</cp:coreProperties>
</file>