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70" d="100"/>
          <a:sy n="70" d="100"/>
        </p:scale>
        <p:origin x="525"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4F79-C14F-6D57-EFFB-5382539D4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4A8244-5343-796F-961F-A68FE6D7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745190-F92D-E9EC-36D2-54EDDF841588}"/>
              </a:ext>
            </a:extLst>
          </p:cNvPr>
          <p:cNvSpPr>
            <a:spLocks noGrp="1"/>
          </p:cNvSpPr>
          <p:nvPr>
            <p:ph type="dt" sz="half" idx="10"/>
          </p:nvPr>
        </p:nvSpPr>
        <p:spPr/>
        <p:txBody>
          <a:bodyPr/>
          <a:lstStyle/>
          <a:p>
            <a:fld id="{09E98FD4-AF0D-4E27-8201-2682FE42880B}" type="datetimeFigureOut">
              <a:rPr lang="en-IN" smtClean="0"/>
              <a:t>09-07-2024</a:t>
            </a:fld>
            <a:endParaRPr lang="en-IN"/>
          </a:p>
        </p:txBody>
      </p:sp>
      <p:sp>
        <p:nvSpPr>
          <p:cNvPr id="5" name="Footer Placeholder 4">
            <a:extLst>
              <a:ext uri="{FF2B5EF4-FFF2-40B4-BE49-F238E27FC236}">
                <a16:creationId xmlns:a16="http://schemas.microsoft.com/office/drawing/2014/main" id="{B8A2AE06-AC11-6DC6-61DA-7FC9B03CDF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79E1A-6101-0F60-9E3D-A436094CCD47}"/>
              </a:ext>
            </a:extLst>
          </p:cNvPr>
          <p:cNvSpPr>
            <a:spLocks noGrp="1"/>
          </p:cNvSpPr>
          <p:nvPr>
            <p:ph type="sldNum" sz="quarter" idx="12"/>
          </p:nvPr>
        </p:nvSpPr>
        <p:spPr/>
        <p:txBody>
          <a:bodyPr/>
          <a:lstStyle/>
          <a:p>
            <a:fld id="{4FA118BC-7644-4B2C-8587-118E2FC873AA}" type="slidenum">
              <a:rPr lang="en-IN" smtClean="0"/>
              <a:t>‹#›</a:t>
            </a:fld>
            <a:endParaRPr lang="en-IN"/>
          </a:p>
        </p:txBody>
      </p:sp>
    </p:spTree>
    <p:extLst>
      <p:ext uri="{BB962C8B-B14F-4D97-AF65-F5344CB8AC3E}">
        <p14:creationId xmlns:p14="http://schemas.microsoft.com/office/powerpoint/2010/main" val="367319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67B-871D-B789-9390-EF41C687AC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6BF664-B40F-7BA7-A1E5-A724018F56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174F84-68E5-71C8-2FDB-60FFD69343E7}"/>
              </a:ext>
            </a:extLst>
          </p:cNvPr>
          <p:cNvSpPr>
            <a:spLocks noGrp="1"/>
          </p:cNvSpPr>
          <p:nvPr>
            <p:ph type="dt" sz="half" idx="10"/>
          </p:nvPr>
        </p:nvSpPr>
        <p:spPr/>
        <p:txBody>
          <a:bodyPr/>
          <a:lstStyle/>
          <a:p>
            <a:fld id="{09E98FD4-AF0D-4E27-8201-2682FE42880B}" type="datetimeFigureOut">
              <a:rPr lang="en-IN" smtClean="0"/>
              <a:t>09-07-2024</a:t>
            </a:fld>
            <a:endParaRPr lang="en-IN"/>
          </a:p>
        </p:txBody>
      </p:sp>
      <p:sp>
        <p:nvSpPr>
          <p:cNvPr id="5" name="Footer Placeholder 4">
            <a:extLst>
              <a:ext uri="{FF2B5EF4-FFF2-40B4-BE49-F238E27FC236}">
                <a16:creationId xmlns:a16="http://schemas.microsoft.com/office/drawing/2014/main" id="{DE8C1401-7922-94A3-E9B9-8D052FE51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381B66-4797-24D9-573D-E7D8784054F4}"/>
              </a:ext>
            </a:extLst>
          </p:cNvPr>
          <p:cNvSpPr>
            <a:spLocks noGrp="1"/>
          </p:cNvSpPr>
          <p:nvPr>
            <p:ph type="sldNum" sz="quarter" idx="12"/>
          </p:nvPr>
        </p:nvSpPr>
        <p:spPr/>
        <p:txBody>
          <a:bodyPr/>
          <a:lstStyle/>
          <a:p>
            <a:fld id="{4FA118BC-7644-4B2C-8587-118E2FC873AA}" type="slidenum">
              <a:rPr lang="en-IN" smtClean="0"/>
              <a:t>‹#›</a:t>
            </a:fld>
            <a:endParaRPr lang="en-IN"/>
          </a:p>
        </p:txBody>
      </p:sp>
    </p:spTree>
    <p:extLst>
      <p:ext uri="{BB962C8B-B14F-4D97-AF65-F5344CB8AC3E}">
        <p14:creationId xmlns:p14="http://schemas.microsoft.com/office/powerpoint/2010/main" val="3239993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1C21F2-6C8A-A9C9-D5CA-4E4FDA5C0A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3C219E-612F-C5FA-7D82-D1E84DCAF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40AEEC-A6A6-8619-A118-50C824410FE7}"/>
              </a:ext>
            </a:extLst>
          </p:cNvPr>
          <p:cNvSpPr>
            <a:spLocks noGrp="1"/>
          </p:cNvSpPr>
          <p:nvPr>
            <p:ph type="dt" sz="half" idx="10"/>
          </p:nvPr>
        </p:nvSpPr>
        <p:spPr/>
        <p:txBody>
          <a:bodyPr/>
          <a:lstStyle/>
          <a:p>
            <a:fld id="{09E98FD4-AF0D-4E27-8201-2682FE42880B}" type="datetimeFigureOut">
              <a:rPr lang="en-IN" smtClean="0"/>
              <a:t>09-07-2024</a:t>
            </a:fld>
            <a:endParaRPr lang="en-IN"/>
          </a:p>
        </p:txBody>
      </p:sp>
      <p:sp>
        <p:nvSpPr>
          <p:cNvPr id="5" name="Footer Placeholder 4">
            <a:extLst>
              <a:ext uri="{FF2B5EF4-FFF2-40B4-BE49-F238E27FC236}">
                <a16:creationId xmlns:a16="http://schemas.microsoft.com/office/drawing/2014/main" id="{FD97737C-71DD-45A8-00E1-E0A7E8C5E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01889-4CC4-13E0-305B-BB8FCE55D54E}"/>
              </a:ext>
            </a:extLst>
          </p:cNvPr>
          <p:cNvSpPr>
            <a:spLocks noGrp="1"/>
          </p:cNvSpPr>
          <p:nvPr>
            <p:ph type="sldNum" sz="quarter" idx="12"/>
          </p:nvPr>
        </p:nvSpPr>
        <p:spPr/>
        <p:txBody>
          <a:bodyPr/>
          <a:lstStyle/>
          <a:p>
            <a:fld id="{4FA118BC-7644-4B2C-8587-118E2FC873AA}" type="slidenum">
              <a:rPr lang="en-IN" smtClean="0"/>
              <a:t>‹#›</a:t>
            </a:fld>
            <a:endParaRPr lang="en-IN"/>
          </a:p>
        </p:txBody>
      </p:sp>
    </p:spTree>
    <p:extLst>
      <p:ext uri="{BB962C8B-B14F-4D97-AF65-F5344CB8AC3E}">
        <p14:creationId xmlns:p14="http://schemas.microsoft.com/office/powerpoint/2010/main" val="297663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0737-F4AD-7255-70E4-CEB4435FE5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7EEF42-06E8-2021-7A07-07F4F1098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9239FE-5E25-2DA8-BB13-D63E28459799}"/>
              </a:ext>
            </a:extLst>
          </p:cNvPr>
          <p:cNvSpPr>
            <a:spLocks noGrp="1"/>
          </p:cNvSpPr>
          <p:nvPr>
            <p:ph type="dt" sz="half" idx="10"/>
          </p:nvPr>
        </p:nvSpPr>
        <p:spPr/>
        <p:txBody>
          <a:bodyPr/>
          <a:lstStyle/>
          <a:p>
            <a:fld id="{09E98FD4-AF0D-4E27-8201-2682FE42880B}" type="datetimeFigureOut">
              <a:rPr lang="en-IN" smtClean="0"/>
              <a:t>09-07-2024</a:t>
            </a:fld>
            <a:endParaRPr lang="en-IN"/>
          </a:p>
        </p:txBody>
      </p:sp>
      <p:sp>
        <p:nvSpPr>
          <p:cNvPr id="5" name="Footer Placeholder 4">
            <a:extLst>
              <a:ext uri="{FF2B5EF4-FFF2-40B4-BE49-F238E27FC236}">
                <a16:creationId xmlns:a16="http://schemas.microsoft.com/office/drawing/2014/main" id="{71514980-2174-6404-4627-177CB4544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078B27-EB55-23D1-4305-370C982A2866}"/>
              </a:ext>
            </a:extLst>
          </p:cNvPr>
          <p:cNvSpPr>
            <a:spLocks noGrp="1"/>
          </p:cNvSpPr>
          <p:nvPr>
            <p:ph type="sldNum" sz="quarter" idx="12"/>
          </p:nvPr>
        </p:nvSpPr>
        <p:spPr/>
        <p:txBody>
          <a:bodyPr/>
          <a:lstStyle/>
          <a:p>
            <a:fld id="{4FA118BC-7644-4B2C-8587-118E2FC873AA}" type="slidenum">
              <a:rPr lang="en-IN" smtClean="0"/>
              <a:t>‹#›</a:t>
            </a:fld>
            <a:endParaRPr lang="en-IN"/>
          </a:p>
        </p:txBody>
      </p:sp>
    </p:spTree>
    <p:extLst>
      <p:ext uri="{BB962C8B-B14F-4D97-AF65-F5344CB8AC3E}">
        <p14:creationId xmlns:p14="http://schemas.microsoft.com/office/powerpoint/2010/main" val="266940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9420-3ED3-64A6-3D9E-5CBB382E1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87327B-3DD9-EC4F-8AA2-10F64999B8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A04660-B740-3502-CD80-364C8EEB077D}"/>
              </a:ext>
            </a:extLst>
          </p:cNvPr>
          <p:cNvSpPr>
            <a:spLocks noGrp="1"/>
          </p:cNvSpPr>
          <p:nvPr>
            <p:ph type="dt" sz="half" idx="10"/>
          </p:nvPr>
        </p:nvSpPr>
        <p:spPr/>
        <p:txBody>
          <a:bodyPr/>
          <a:lstStyle/>
          <a:p>
            <a:fld id="{09E98FD4-AF0D-4E27-8201-2682FE42880B}" type="datetimeFigureOut">
              <a:rPr lang="en-IN" smtClean="0"/>
              <a:t>09-07-2024</a:t>
            </a:fld>
            <a:endParaRPr lang="en-IN"/>
          </a:p>
        </p:txBody>
      </p:sp>
      <p:sp>
        <p:nvSpPr>
          <p:cNvPr id="5" name="Footer Placeholder 4">
            <a:extLst>
              <a:ext uri="{FF2B5EF4-FFF2-40B4-BE49-F238E27FC236}">
                <a16:creationId xmlns:a16="http://schemas.microsoft.com/office/drawing/2014/main" id="{A24D1AFE-73A4-5B8B-21D3-4A075A0B36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4464D-8669-5942-22C4-468E018EAAD2}"/>
              </a:ext>
            </a:extLst>
          </p:cNvPr>
          <p:cNvSpPr>
            <a:spLocks noGrp="1"/>
          </p:cNvSpPr>
          <p:nvPr>
            <p:ph type="sldNum" sz="quarter" idx="12"/>
          </p:nvPr>
        </p:nvSpPr>
        <p:spPr/>
        <p:txBody>
          <a:bodyPr/>
          <a:lstStyle/>
          <a:p>
            <a:fld id="{4FA118BC-7644-4B2C-8587-118E2FC873AA}" type="slidenum">
              <a:rPr lang="en-IN" smtClean="0"/>
              <a:t>‹#›</a:t>
            </a:fld>
            <a:endParaRPr lang="en-IN"/>
          </a:p>
        </p:txBody>
      </p:sp>
    </p:spTree>
    <p:extLst>
      <p:ext uri="{BB962C8B-B14F-4D97-AF65-F5344CB8AC3E}">
        <p14:creationId xmlns:p14="http://schemas.microsoft.com/office/powerpoint/2010/main" val="391247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C403-0568-275F-EC08-41F7FB53D2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C76D55-3AB8-62A7-BE3B-0AFCC9E674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27BFC9-C9C8-6373-894C-F4F0143D66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71D5EF-2747-1919-EF29-EB6D54D45E43}"/>
              </a:ext>
            </a:extLst>
          </p:cNvPr>
          <p:cNvSpPr>
            <a:spLocks noGrp="1"/>
          </p:cNvSpPr>
          <p:nvPr>
            <p:ph type="dt" sz="half" idx="10"/>
          </p:nvPr>
        </p:nvSpPr>
        <p:spPr/>
        <p:txBody>
          <a:bodyPr/>
          <a:lstStyle/>
          <a:p>
            <a:fld id="{09E98FD4-AF0D-4E27-8201-2682FE42880B}" type="datetimeFigureOut">
              <a:rPr lang="en-IN" smtClean="0"/>
              <a:t>09-07-2024</a:t>
            </a:fld>
            <a:endParaRPr lang="en-IN"/>
          </a:p>
        </p:txBody>
      </p:sp>
      <p:sp>
        <p:nvSpPr>
          <p:cNvPr id="6" name="Footer Placeholder 5">
            <a:extLst>
              <a:ext uri="{FF2B5EF4-FFF2-40B4-BE49-F238E27FC236}">
                <a16:creationId xmlns:a16="http://schemas.microsoft.com/office/drawing/2014/main" id="{BF849930-4975-BAA1-A98C-8F21E81F6F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C53FEE-2967-5AD4-9564-64854072DE9F}"/>
              </a:ext>
            </a:extLst>
          </p:cNvPr>
          <p:cNvSpPr>
            <a:spLocks noGrp="1"/>
          </p:cNvSpPr>
          <p:nvPr>
            <p:ph type="sldNum" sz="quarter" idx="12"/>
          </p:nvPr>
        </p:nvSpPr>
        <p:spPr/>
        <p:txBody>
          <a:bodyPr/>
          <a:lstStyle/>
          <a:p>
            <a:fld id="{4FA118BC-7644-4B2C-8587-118E2FC873AA}" type="slidenum">
              <a:rPr lang="en-IN" smtClean="0"/>
              <a:t>‹#›</a:t>
            </a:fld>
            <a:endParaRPr lang="en-IN"/>
          </a:p>
        </p:txBody>
      </p:sp>
    </p:spTree>
    <p:extLst>
      <p:ext uri="{BB962C8B-B14F-4D97-AF65-F5344CB8AC3E}">
        <p14:creationId xmlns:p14="http://schemas.microsoft.com/office/powerpoint/2010/main" val="43414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DC22-A874-A0CF-D16C-E5F456ED2F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14D44F-FC72-A38E-1E1F-4D5EB2068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2150B-70DF-EFD2-61F2-3AADDAD940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D81B58-C116-571E-58C8-579DF312B2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8DF3-6D92-7D74-6594-208174C64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888699-D16D-AAC6-7EDF-32D5A355077C}"/>
              </a:ext>
            </a:extLst>
          </p:cNvPr>
          <p:cNvSpPr>
            <a:spLocks noGrp="1"/>
          </p:cNvSpPr>
          <p:nvPr>
            <p:ph type="dt" sz="half" idx="10"/>
          </p:nvPr>
        </p:nvSpPr>
        <p:spPr/>
        <p:txBody>
          <a:bodyPr/>
          <a:lstStyle/>
          <a:p>
            <a:fld id="{09E98FD4-AF0D-4E27-8201-2682FE42880B}" type="datetimeFigureOut">
              <a:rPr lang="en-IN" smtClean="0"/>
              <a:t>09-07-2024</a:t>
            </a:fld>
            <a:endParaRPr lang="en-IN"/>
          </a:p>
        </p:txBody>
      </p:sp>
      <p:sp>
        <p:nvSpPr>
          <p:cNvPr id="8" name="Footer Placeholder 7">
            <a:extLst>
              <a:ext uri="{FF2B5EF4-FFF2-40B4-BE49-F238E27FC236}">
                <a16:creationId xmlns:a16="http://schemas.microsoft.com/office/drawing/2014/main" id="{25BA9BB3-4F2B-C6BC-D6E6-6F07095722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92B39D-CDC5-BB7A-B028-C4C2A4680599}"/>
              </a:ext>
            </a:extLst>
          </p:cNvPr>
          <p:cNvSpPr>
            <a:spLocks noGrp="1"/>
          </p:cNvSpPr>
          <p:nvPr>
            <p:ph type="sldNum" sz="quarter" idx="12"/>
          </p:nvPr>
        </p:nvSpPr>
        <p:spPr/>
        <p:txBody>
          <a:bodyPr/>
          <a:lstStyle/>
          <a:p>
            <a:fld id="{4FA118BC-7644-4B2C-8587-118E2FC873AA}" type="slidenum">
              <a:rPr lang="en-IN" smtClean="0"/>
              <a:t>‹#›</a:t>
            </a:fld>
            <a:endParaRPr lang="en-IN"/>
          </a:p>
        </p:txBody>
      </p:sp>
    </p:spTree>
    <p:extLst>
      <p:ext uri="{BB962C8B-B14F-4D97-AF65-F5344CB8AC3E}">
        <p14:creationId xmlns:p14="http://schemas.microsoft.com/office/powerpoint/2010/main" val="139318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3E67-82A6-42F9-1B60-19F22EB7F3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E3F0EE-2278-AEE5-A2EC-17786B85F526}"/>
              </a:ext>
            </a:extLst>
          </p:cNvPr>
          <p:cNvSpPr>
            <a:spLocks noGrp="1"/>
          </p:cNvSpPr>
          <p:nvPr>
            <p:ph type="dt" sz="half" idx="10"/>
          </p:nvPr>
        </p:nvSpPr>
        <p:spPr/>
        <p:txBody>
          <a:bodyPr/>
          <a:lstStyle/>
          <a:p>
            <a:fld id="{09E98FD4-AF0D-4E27-8201-2682FE42880B}" type="datetimeFigureOut">
              <a:rPr lang="en-IN" smtClean="0"/>
              <a:t>09-07-2024</a:t>
            </a:fld>
            <a:endParaRPr lang="en-IN"/>
          </a:p>
        </p:txBody>
      </p:sp>
      <p:sp>
        <p:nvSpPr>
          <p:cNvPr id="4" name="Footer Placeholder 3">
            <a:extLst>
              <a:ext uri="{FF2B5EF4-FFF2-40B4-BE49-F238E27FC236}">
                <a16:creationId xmlns:a16="http://schemas.microsoft.com/office/drawing/2014/main" id="{70E6EFDC-9CB1-7AE8-9F72-7800B15BA4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E40FAD-3FE9-0660-2BDD-F7A2B64C310F}"/>
              </a:ext>
            </a:extLst>
          </p:cNvPr>
          <p:cNvSpPr>
            <a:spLocks noGrp="1"/>
          </p:cNvSpPr>
          <p:nvPr>
            <p:ph type="sldNum" sz="quarter" idx="12"/>
          </p:nvPr>
        </p:nvSpPr>
        <p:spPr/>
        <p:txBody>
          <a:bodyPr/>
          <a:lstStyle/>
          <a:p>
            <a:fld id="{4FA118BC-7644-4B2C-8587-118E2FC873AA}" type="slidenum">
              <a:rPr lang="en-IN" smtClean="0"/>
              <a:t>‹#›</a:t>
            </a:fld>
            <a:endParaRPr lang="en-IN"/>
          </a:p>
        </p:txBody>
      </p:sp>
    </p:spTree>
    <p:extLst>
      <p:ext uri="{BB962C8B-B14F-4D97-AF65-F5344CB8AC3E}">
        <p14:creationId xmlns:p14="http://schemas.microsoft.com/office/powerpoint/2010/main" val="378275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51411-9DA3-3EE1-59D7-1A2C576C7BC5}"/>
              </a:ext>
            </a:extLst>
          </p:cNvPr>
          <p:cNvSpPr>
            <a:spLocks noGrp="1"/>
          </p:cNvSpPr>
          <p:nvPr>
            <p:ph type="dt" sz="half" idx="10"/>
          </p:nvPr>
        </p:nvSpPr>
        <p:spPr/>
        <p:txBody>
          <a:bodyPr/>
          <a:lstStyle/>
          <a:p>
            <a:fld id="{09E98FD4-AF0D-4E27-8201-2682FE42880B}" type="datetimeFigureOut">
              <a:rPr lang="en-IN" smtClean="0"/>
              <a:t>09-07-2024</a:t>
            </a:fld>
            <a:endParaRPr lang="en-IN"/>
          </a:p>
        </p:txBody>
      </p:sp>
      <p:sp>
        <p:nvSpPr>
          <p:cNvPr id="3" name="Footer Placeholder 2">
            <a:extLst>
              <a:ext uri="{FF2B5EF4-FFF2-40B4-BE49-F238E27FC236}">
                <a16:creationId xmlns:a16="http://schemas.microsoft.com/office/drawing/2014/main" id="{0FC7D64E-1ACB-1BDB-80E6-B2B1D4DEC6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CAE070-F6A6-9B48-8C3B-5E1C1106B5CA}"/>
              </a:ext>
            </a:extLst>
          </p:cNvPr>
          <p:cNvSpPr>
            <a:spLocks noGrp="1"/>
          </p:cNvSpPr>
          <p:nvPr>
            <p:ph type="sldNum" sz="quarter" idx="12"/>
          </p:nvPr>
        </p:nvSpPr>
        <p:spPr/>
        <p:txBody>
          <a:bodyPr/>
          <a:lstStyle/>
          <a:p>
            <a:fld id="{4FA118BC-7644-4B2C-8587-118E2FC873AA}" type="slidenum">
              <a:rPr lang="en-IN" smtClean="0"/>
              <a:t>‹#›</a:t>
            </a:fld>
            <a:endParaRPr lang="en-IN"/>
          </a:p>
        </p:txBody>
      </p:sp>
    </p:spTree>
    <p:extLst>
      <p:ext uri="{BB962C8B-B14F-4D97-AF65-F5344CB8AC3E}">
        <p14:creationId xmlns:p14="http://schemas.microsoft.com/office/powerpoint/2010/main" val="54663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9BA8-CE49-38CC-7555-B5F1FB228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941A49-39FF-1266-7275-CD2B8BE61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A22417-0377-3AAD-D2DB-A472C04E7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6C2DE-B803-4683-DB23-8472E601342C}"/>
              </a:ext>
            </a:extLst>
          </p:cNvPr>
          <p:cNvSpPr>
            <a:spLocks noGrp="1"/>
          </p:cNvSpPr>
          <p:nvPr>
            <p:ph type="dt" sz="half" idx="10"/>
          </p:nvPr>
        </p:nvSpPr>
        <p:spPr/>
        <p:txBody>
          <a:bodyPr/>
          <a:lstStyle/>
          <a:p>
            <a:fld id="{09E98FD4-AF0D-4E27-8201-2682FE42880B}" type="datetimeFigureOut">
              <a:rPr lang="en-IN" smtClean="0"/>
              <a:t>09-07-2024</a:t>
            </a:fld>
            <a:endParaRPr lang="en-IN"/>
          </a:p>
        </p:txBody>
      </p:sp>
      <p:sp>
        <p:nvSpPr>
          <p:cNvPr id="6" name="Footer Placeholder 5">
            <a:extLst>
              <a:ext uri="{FF2B5EF4-FFF2-40B4-BE49-F238E27FC236}">
                <a16:creationId xmlns:a16="http://schemas.microsoft.com/office/drawing/2014/main" id="{4ACE1A6E-8ED3-DEEA-7A9D-82AE6176A9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0077C8-A7F7-8DF4-502E-8B9BA8698A43}"/>
              </a:ext>
            </a:extLst>
          </p:cNvPr>
          <p:cNvSpPr>
            <a:spLocks noGrp="1"/>
          </p:cNvSpPr>
          <p:nvPr>
            <p:ph type="sldNum" sz="quarter" idx="12"/>
          </p:nvPr>
        </p:nvSpPr>
        <p:spPr/>
        <p:txBody>
          <a:bodyPr/>
          <a:lstStyle/>
          <a:p>
            <a:fld id="{4FA118BC-7644-4B2C-8587-118E2FC873AA}" type="slidenum">
              <a:rPr lang="en-IN" smtClean="0"/>
              <a:t>‹#›</a:t>
            </a:fld>
            <a:endParaRPr lang="en-IN"/>
          </a:p>
        </p:txBody>
      </p:sp>
    </p:spTree>
    <p:extLst>
      <p:ext uri="{BB962C8B-B14F-4D97-AF65-F5344CB8AC3E}">
        <p14:creationId xmlns:p14="http://schemas.microsoft.com/office/powerpoint/2010/main" val="166536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B379-371A-6F15-A08D-417EF295F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96B2A6-C215-AED4-039A-9BDA377402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31CBE3-BAFA-1209-0814-E2906F81F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22D311-D55A-E4F8-DE7E-00BD333B49A9}"/>
              </a:ext>
            </a:extLst>
          </p:cNvPr>
          <p:cNvSpPr>
            <a:spLocks noGrp="1"/>
          </p:cNvSpPr>
          <p:nvPr>
            <p:ph type="dt" sz="half" idx="10"/>
          </p:nvPr>
        </p:nvSpPr>
        <p:spPr/>
        <p:txBody>
          <a:bodyPr/>
          <a:lstStyle/>
          <a:p>
            <a:fld id="{09E98FD4-AF0D-4E27-8201-2682FE42880B}" type="datetimeFigureOut">
              <a:rPr lang="en-IN" smtClean="0"/>
              <a:t>09-07-2024</a:t>
            </a:fld>
            <a:endParaRPr lang="en-IN"/>
          </a:p>
        </p:txBody>
      </p:sp>
      <p:sp>
        <p:nvSpPr>
          <p:cNvPr id="6" name="Footer Placeholder 5">
            <a:extLst>
              <a:ext uri="{FF2B5EF4-FFF2-40B4-BE49-F238E27FC236}">
                <a16:creationId xmlns:a16="http://schemas.microsoft.com/office/drawing/2014/main" id="{F9BFF830-37A0-BF49-16BE-2F34197137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F5DDAF-DED9-D69F-EF4C-7A5B737377AE}"/>
              </a:ext>
            </a:extLst>
          </p:cNvPr>
          <p:cNvSpPr>
            <a:spLocks noGrp="1"/>
          </p:cNvSpPr>
          <p:nvPr>
            <p:ph type="sldNum" sz="quarter" idx="12"/>
          </p:nvPr>
        </p:nvSpPr>
        <p:spPr/>
        <p:txBody>
          <a:bodyPr/>
          <a:lstStyle/>
          <a:p>
            <a:fld id="{4FA118BC-7644-4B2C-8587-118E2FC873AA}" type="slidenum">
              <a:rPr lang="en-IN" smtClean="0"/>
              <a:t>‹#›</a:t>
            </a:fld>
            <a:endParaRPr lang="en-IN"/>
          </a:p>
        </p:txBody>
      </p:sp>
    </p:spTree>
    <p:extLst>
      <p:ext uri="{BB962C8B-B14F-4D97-AF65-F5344CB8AC3E}">
        <p14:creationId xmlns:p14="http://schemas.microsoft.com/office/powerpoint/2010/main" val="193377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61157B-A70C-4F8F-01CC-3828E1047B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20616C-879E-0B4D-C4C3-AEF4497C9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0B00B-B305-640E-53AC-7E59F5B93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98FD4-AF0D-4E27-8201-2682FE42880B}" type="datetimeFigureOut">
              <a:rPr lang="en-IN" smtClean="0"/>
              <a:t>09-07-2024</a:t>
            </a:fld>
            <a:endParaRPr lang="en-IN"/>
          </a:p>
        </p:txBody>
      </p:sp>
      <p:sp>
        <p:nvSpPr>
          <p:cNvPr id="5" name="Footer Placeholder 4">
            <a:extLst>
              <a:ext uri="{FF2B5EF4-FFF2-40B4-BE49-F238E27FC236}">
                <a16:creationId xmlns:a16="http://schemas.microsoft.com/office/drawing/2014/main" id="{1FE2753B-DE2F-51E2-A44C-3920EEE9D6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B1D368-EC0F-6FB6-B3BA-67FD64A4F6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118BC-7644-4B2C-8587-118E2FC873AA}" type="slidenum">
              <a:rPr lang="en-IN" smtClean="0"/>
              <a:t>‹#›</a:t>
            </a:fld>
            <a:endParaRPr lang="en-IN"/>
          </a:p>
        </p:txBody>
      </p:sp>
    </p:spTree>
    <p:extLst>
      <p:ext uri="{BB962C8B-B14F-4D97-AF65-F5344CB8AC3E}">
        <p14:creationId xmlns:p14="http://schemas.microsoft.com/office/powerpoint/2010/main" val="227988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4E1F0EB-16CE-59DB-9D29-92D832DB3AFA}"/>
              </a:ext>
            </a:extLst>
          </p:cNvPr>
          <p:cNvGraphicFramePr>
            <a:graphicFrameLocks noGrp="1"/>
          </p:cNvGraphicFramePr>
          <p:nvPr>
            <p:extLst>
              <p:ext uri="{D42A27DB-BD31-4B8C-83A1-F6EECF244321}">
                <p14:modId xmlns:p14="http://schemas.microsoft.com/office/powerpoint/2010/main" val="2754248484"/>
              </p:ext>
            </p:extLst>
          </p:nvPr>
        </p:nvGraphicFramePr>
        <p:xfrm>
          <a:off x="578514" y="1104243"/>
          <a:ext cx="10728657" cy="4087308"/>
        </p:xfrm>
        <a:graphic>
          <a:graphicData uri="http://schemas.openxmlformats.org/drawingml/2006/table">
            <a:tbl>
              <a:tblPr firstRow="1" bandRow="1">
                <a:tableStyleId>{F2DE63D5-997A-4646-A377-4702673A728D}</a:tableStyleId>
              </a:tblPr>
              <a:tblGrid>
                <a:gridCol w="3576219">
                  <a:extLst>
                    <a:ext uri="{9D8B030D-6E8A-4147-A177-3AD203B41FA5}">
                      <a16:colId xmlns:a16="http://schemas.microsoft.com/office/drawing/2014/main" val="2769773665"/>
                    </a:ext>
                  </a:extLst>
                </a:gridCol>
                <a:gridCol w="3576219">
                  <a:extLst>
                    <a:ext uri="{9D8B030D-6E8A-4147-A177-3AD203B41FA5}">
                      <a16:colId xmlns:a16="http://schemas.microsoft.com/office/drawing/2014/main" val="2054616646"/>
                    </a:ext>
                  </a:extLst>
                </a:gridCol>
                <a:gridCol w="3576219">
                  <a:extLst>
                    <a:ext uri="{9D8B030D-6E8A-4147-A177-3AD203B41FA5}">
                      <a16:colId xmlns:a16="http://schemas.microsoft.com/office/drawing/2014/main" val="1931112551"/>
                    </a:ext>
                  </a:extLst>
                </a:gridCol>
              </a:tblGrid>
              <a:tr h="515007">
                <a:tc>
                  <a:txBody>
                    <a:bodyPr/>
                    <a:lstStyle/>
                    <a:p>
                      <a:r>
                        <a:rPr lang="en-IN" dirty="0"/>
                        <a:t>Voice of Customer</a:t>
                      </a:r>
                    </a:p>
                  </a:txBody>
                  <a:tcPr/>
                </a:tc>
                <a:tc>
                  <a:txBody>
                    <a:bodyPr/>
                    <a:lstStyle/>
                    <a:p>
                      <a:r>
                        <a:rPr lang="en-IN" dirty="0"/>
                        <a:t>Need</a:t>
                      </a:r>
                    </a:p>
                  </a:txBody>
                  <a:tcPr/>
                </a:tc>
                <a:tc>
                  <a:txBody>
                    <a:bodyPr/>
                    <a:lstStyle/>
                    <a:p>
                      <a:r>
                        <a:rPr lang="en-IN" dirty="0"/>
                        <a:t>Requirements</a:t>
                      </a:r>
                    </a:p>
                  </a:txBody>
                  <a:tcPr/>
                </a:tc>
                <a:extLst>
                  <a:ext uri="{0D108BD9-81ED-4DB2-BD59-A6C34878D82A}">
                    <a16:rowId xmlns:a16="http://schemas.microsoft.com/office/drawing/2014/main" val="230098735"/>
                  </a:ext>
                </a:extLst>
              </a:tr>
              <a:tr h="3572301">
                <a:tc>
                  <a:txBody>
                    <a:bodyPr/>
                    <a:lstStyle/>
                    <a:p>
                      <a:r>
                        <a:rPr lang="en-US" dirty="0"/>
                        <a:t>We need a streamlined and integrated data analysis and visualization solution within Power BI. The current process relies heavily on Excel macros, which are cumbersome. Data sources are not easily modifiable or retrievable, and the graphical presentation is not straightforward. Additionally, we need dynamic date handling and the ability to link multiple data sources for comprehensive analysis</a:t>
                      </a:r>
                      <a:endParaRPr lang="en-IN" dirty="0"/>
                    </a:p>
                  </a:txBody>
                  <a:tcPr/>
                </a:tc>
                <a:tc>
                  <a:txBody>
                    <a:bodyPr/>
                    <a:lstStyle/>
                    <a:p>
                      <a:pPr marL="342900" indent="-342900">
                        <a:buAutoNum type="arabicPeriod"/>
                      </a:pPr>
                      <a:r>
                        <a:rPr lang="en-IN" dirty="0"/>
                        <a:t>Eliminate dependence on Excel macros.</a:t>
                      </a:r>
                    </a:p>
                    <a:p>
                      <a:pPr marL="342900" indent="-342900">
                        <a:buAutoNum type="arabicPeriod"/>
                      </a:pPr>
                      <a:r>
                        <a:rPr lang="en-IN" dirty="0"/>
                        <a:t>Seamless data source integration</a:t>
                      </a:r>
                    </a:p>
                    <a:p>
                      <a:pPr marL="342900" indent="-342900">
                        <a:buAutoNum type="arabicPeriod"/>
                      </a:pPr>
                      <a:r>
                        <a:rPr lang="en-IN" dirty="0"/>
                        <a:t>Enhanced graphical presentation</a:t>
                      </a:r>
                    </a:p>
                    <a:p>
                      <a:pPr marL="342900" indent="-342900">
                        <a:buAutoNum type="arabicPeriod"/>
                      </a:pPr>
                      <a:r>
                        <a:rPr lang="en-IN" dirty="0"/>
                        <a:t>Enable dynamic data handling.</a:t>
                      </a:r>
                    </a:p>
                    <a:p>
                      <a:pPr marL="342900" indent="-342900">
                        <a:buAutoNum type="arabicPeriod"/>
                      </a:pPr>
                      <a:r>
                        <a:rPr lang="en-IN" dirty="0"/>
                        <a:t>Comprehensive data analysis capabilities</a:t>
                      </a:r>
                    </a:p>
                  </a:txBody>
                  <a:tcPr/>
                </a:tc>
                <a:tc>
                  <a:txBody>
                    <a:bodyPr/>
                    <a:lstStyle/>
                    <a:p>
                      <a:pPr marL="342900" indent="-342900">
                        <a:buAutoNum type="arabicPeriod"/>
                      </a:pPr>
                      <a:r>
                        <a:rPr lang="en-US" dirty="0"/>
                        <a:t>Implement data transformation in Power Query</a:t>
                      </a:r>
                    </a:p>
                    <a:p>
                      <a:pPr marL="342900" indent="-342900">
                        <a:buAutoNum type="arabicPeriod"/>
                      </a:pPr>
                      <a:r>
                        <a:rPr lang="en-US" dirty="0"/>
                        <a:t>Create a key column and master table.</a:t>
                      </a:r>
                    </a:p>
                    <a:p>
                      <a:pPr marL="342900" indent="-342900">
                        <a:buAutoNum type="arabicPeriod"/>
                      </a:pPr>
                      <a:r>
                        <a:rPr lang="en-US" dirty="0"/>
                        <a:t>Develop complex data models.</a:t>
                      </a:r>
                    </a:p>
                    <a:p>
                      <a:pPr marL="342900" indent="-342900">
                        <a:buAutoNum type="arabicPeriod"/>
                      </a:pPr>
                      <a:r>
                        <a:rPr lang="en-US" dirty="0"/>
                        <a:t>Design reports with customer-specific fonts, colors, and designs</a:t>
                      </a:r>
                    </a:p>
                    <a:p>
                      <a:pPr marL="342900" indent="-342900">
                        <a:buAutoNum type="arabicPeriod"/>
                      </a:pPr>
                      <a:r>
                        <a:rPr lang="en-US" dirty="0"/>
                        <a:t>Use column charts, matrix visuals, drill-through features, and combination charts.</a:t>
                      </a:r>
                      <a:endParaRPr lang="en-IN" dirty="0"/>
                    </a:p>
                  </a:txBody>
                  <a:tcPr/>
                </a:tc>
                <a:extLst>
                  <a:ext uri="{0D108BD9-81ED-4DB2-BD59-A6C34878D82A}">
                    <a16:rowId xmlns:a16="http://schemas.microsoft.com/office/drawing/2014/main" val="1870989431"/>
                  </a:ext>
                </a:extLst>
              </a:tr>
            </a:tbl>
          </a:graphicData>
        </a:graphic>
      </p:graphicFrame>
      <p:sp>
        <p:nvSpPr>
          <p:cNvPr id="3" name="TextBox 2">
            <a:extLst>
              <a:ext uri="{FF2B5EF4-FFF2-40B4-BE49-F238E27FC236}">
                <a16:creationId xmlns:a16="http://schemas.microsoft.com/office/drawing/2014/main" id="{D1FF0641-62CF-E9E5-A81F-D3B465EC3607}"/>
              </a:ext>
            </a:extLst>
          </p:cNvPr>
          <p:cNvSpPr txBox="1"/>
          <p:nvPr/>
        </p:nvSpPr>
        <p:spPr>
          <a:xfrm>
            <a:off x="578514" y="193343"/>
            <a:ext cx="10728657" cy="584775"/>
          </a:xfrm>
          <a:prstGeom prst="rect">
            <a:avLst/>
          </a:prstGeom>
          <a:noFill/>
        </p:spPr>
        <p:txBody>
          <a:bodyPr wrap="square" rtlCol="0">
            <a:spAutoFit/>
          </a:bodyPr>
          <a:lstStyle/>
          <a:p>
            <a:r>
              <a:rPr lang="en-US" sz="3200" b="1" cap="all" dirty="0">
                <a:solidFill>
                  <a:schemeClr val="accent5"/>
                </a:solidFill>
                <a:latin typeface="Lao UI" panose="020B0502040204020203" pitchFamily="34" charset="0"/>
                <a:cs typeface="Lao UI" panose="020B0502040204020203" pitchFamily="34" charset="0"/>
              </a:rPr>
              <a:t>Need to requirements</a:t>
            </a:r>
          </a:p>
        </p:txBody>
      </p:sp>
    </p:spTree>
    <p:extLst>
      <p:ext uri="{BB962C8B-B14F-4D97-AF65-F5344CB8AC3E}">
        <p14:creationId xmlns:p14="http://schemas.microsoft.com/office/powerpoint/2010/main" val="66127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6CDB48-86F4-823B-CC28-087F88304640}"/>
              </a:ext>
            </a:extLst>
          </p:cNvPr>
          <p:cNvSpPr txBox="1"/>
          <p:nvPr/>
        </p:nvSpPr>
        <p:spPr>
          <a:xfrm>
            <a:off x="1133421" y="152400"/>
            <a:ext cx="10067980" cy="584775"/>
          </a:xfrm>
          <a:prstGeom prst="rect">
            <a:avLst/>
          </a:prstGeom>
          <a:noFill/>
        </p:spPr>
        <p:txBody>
          <a:bodyPr wrap="square" rtlCol="0">
            <a:spAutoFit/>
          </a:bodyPr>
          <a:lstStyle/>
          <a:p>
            <a:r>
              <a:rPr lang="en-US" sz="3200" b="1" cap="all" dirty="0">
                <a:solidFill>
                  <a:schemeClr val="accent5"/>
                </a:solidFill>
                <a:latin typeface="Lao UI" panose="020B0502040204020203" pitchFamily="34" charset="0"/>
                <a:cs typeface="Lao UI" panose="020B0502040204020203" pitchFamily="34" charset="0"/>
              </a:rPr>
              <a:t>Value stream map – PSI Repairs</a:t>
            </a:r>
          </a:p>
        </p:txBody>
      </p:sp>
      <p:pic>
        <p:nvPicPr>
          <p:cNvPr id="5" name="Picture 2" descr="Image result for value stream map icon">
            <a:extLst>
              <a:ext uri="{FF2B5EF4-FFF2-40B4-BE49-F238E27FC236}">
                <a16:creationId xmlns:a16="http://schemas.microsoft.com/office/drawing/2014/main" id="{22761D09-9179-F151-AA7A-9252D94D52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65" t="21327" r="65868" b="72747"/>
          <a:stretch/>
        </p:blipFill>
        <p:spPr bwMode="auto">
          <a:xfrm rot="3728777">
            <a:off x="1232267" y="4060932"/>
            <a:ext cx="643464" cy="2339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3F5F2F4-1257-DF13-D7A5-FAD40D15A4A6}"/>
              </a:ext>
            </a:extLst>
          </p:cNvPr>
          <p:cNvSpPr/>
          <p:nvPr/>
        </p:nvSpPr>
        <p:spPr>
          <a:xfrm>
            <a:off x="1134898" y="4876800"/>
            <a:ext cx="838200" cy="3810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63D3FBF-2D36-E6BB-83AA-3E28C166DE77}"/>
              </a:ext>
            </a:extLst>
          </p:cNvPr>
          <p:cNvSpPr/>
          <p:nvPr/>
        </p:nvSpPr>
        <p:spPr>
          <a:xfrm>
            <a:off x="2811298" y="4876800"/>
            <a:ext cx="838200" cy="3810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0BBAD5E-960B-9EBB-13C2-A32EA9B2C8E8}"/>
              </a:ext>
            </a:extLst>
          </p:cNvPr>
          <p:cNvSpPr/>
          <p:nvPr/>
        </p:nvSpPr>
        <p:spPr>
          <a:xfrm>
            <a:off x="4640098" y="4876800"/>
            <a:ext cx="838200" cy="3810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049B07-A7F0-3FAB-88DB-9B712E8AB15A}"/>
              </a:ext>
            </a:extLst>
          </p:cNvPr>
          <p:cNvSpPr/>
          <p:nvPr/>
        </p:nvSpPr>
        <p:spPr>
          <a:xfrm>
            <a:off x="6468898" y="4876800"/>
            <a:ext cx="838200" cy="3810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8CFE17-1C26-8D92-93B0-3DCC49E9FFBF}"/>
              </a:ext>
            </a:extLst>
          </p:cNvPr>
          <p:cNvSpPr/>
          <p:nvPr/>
        </p:nvSpPr>
        <p:spPr>
          <a:xfrm>
            <a:off x="8297698" y="4876800"/>
            <a:ext cx="838200" cy="3810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23C1CE2-0991-590E-EE1F-4010CA81E3B8}"/>
              </a:ext>
            </a:extLst>
          </p:cNvPr>
          <p:cNvSpPr/>
          <p:nvPr/>
        </p:nvSpPr>
        <p:spPr>
          <a:xfrm>
            <a:off x="10055378" y="4876800"/>
            <a:ext cx="838200" cy="3810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9F4B28-F0D6-0FEA-AD1C-6BC680BB6B73}"/>
              </a:ext>
            </a:extLst>
          </p:cNvPr>
          <p:cNvSpPr/>
          <p:nvPr/>
        </p:nvSpPr>
        <p:spPr>
          <a:xfrm>
            <a:off x="1134898" y="3510280"/>
            <a:ext cx="838200" cy="3429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latin typeface="Arial" panose="020B0604020202020204" pitchFamily="34" charset="0"/>
                <a:cs typeface="Arial" panose="020B0604020202020204" pitchFamily="34" charset="0"/>
              </a:rPr>
              <a:t>Refresh Power BI</a:t>
            </a:r>
            <a:endParaRPr lang="en-US" sz="800"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403DEA6-B590-290A-B107-226F65CDD8BC}"/>
              </a:ext>
            </a:extLst>
          </p:cNvPr>
          <p:cNvSpPr/>
          <p:nvPr/>
        </p:nvSpPr>
        <p:spPr>
          <a:xfrm>
            <a:off x="1134898" y="4495800"/>
            <a:ext cx="838200" cy="3429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Data Refresh</a:t>
            </a:r>
          </a:p>
        </p:txBody>
      </p:sp>
      <p:sp>
        <p:nvSpPr>
          <p:cNvPr id="14" name="Rectangle 13">
            <a:extLst>
              <a:ext uri="{FF2B5EF4-FFF2-40B4-BE49-F238E27FC236}">
                <a16:creationId xmlns:a16="http://schemas.microsoft.com/office/drawing/2014/main" id="{69FE3258-06DE-7766-FDD1-C532F3731F3C}"/>
              </a:ext>
            </a:extLst>
          </p:cNvPr>
          <p:cNvSpPr/>
          <p:nvPr/>
        </p:nvSpPr>
        <p:spPr>
          <a:xfrm>
            <a:off x="2811298" y="4495800"/>
            <a:ext cx="838200" cy="3429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Data Query Execution</a:t>
            </a:r>
          </a:p>
        </p:txBody>
      </p:sp>
      <p:sp>
        <p:nvSpPr>
          <p:cNvPr id="15" name="Rectangle 14">
            <a:extLst>
              <a:ext uri="{FF2B5EF4-FFF2-40B4-BE49-F238E27FC236}">
                <a16:creationId xmlns:a16="http://schemas.microsoft.com/office/drawing/2014/main" id="{98AE1743-DA30-28FA-8BA7-B1C9173EA7DD}"/>
              </a:ext>
            </a:extLst>
          </p:cNvPr>
          <p:cNvSpPr/>
          <p:nvPr/>
        </p:nvSpPr>
        <p:spPr>
          <a:xfrm>
            <a:off x="4640098" y="4495800"/>
            <a:ext cx="838200" cy="3429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Data Transform</a:t>
            </a:r>
          </a:p>
        </p:txBody>
      </p:sp>
      <p:sp>
        <p:nvSpPr>
          <p:cNvPr id="16" name="Rectangle 15">
            <a:extLst>
              <a:ext uri="{FF2B5EF4-FFF2-40B4-BE49-F238E27FC236}">
                <a16:creationId xmlns:a16="http://schemas.microsoft.com/office/drawing/2014/main" id="{B3ABF1D8-C676-9E53-BB8A-0FC3C96B53D5}"/>
              </a:ext>
            </a:extLst>
          </p:cNvPr>
          <p:cNvSpPr/>
          <p:nvPr/>
        </p:nvSpPr>
        <p:spPr>
          <a:xfrm>
            <a:off x="6468898" y="4495800"/>
            <a:ext cx="838200" cy="3429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Data Modelling</a:t>
            </a:r>
          </a:p>
        </p:txBody>
      </p:sp>
      <p:sp>
        <p:nvSpPr>
          <p:cNvPr id="17" name="Rectangle 16">
            <a:extLst>
              <a:ext uri="{FF2B5EF4-FFF2-40B4-BE49-F238E27FC236}">
                <a16:creationId xmlns:a16="http://schemas.microsoft.com/office/drawing/2014/main" id="{C5A2C132-F726-183B-B717-4FE2182CAAB2}"/>
              </a:ext>
            </a:extLst>
          </p:cNvPr>
          <p:cNvSpPr/>
          <p:nvPr/>
        </p:nvSpPr>
        <p:spPr>
          <a:xfrm>
            <a:off x="8297698" y="4495800"/>
            <a:ext cx="838200" cy="3429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Visualization</a:t>
            </a:r>
          </a:p>
        </p:txBody>
      </p:sp>
      <p:sp>
        <p:nvSpPr>
          <p:cNvPr id="18" name="Rectangle 17">
            <a:extLst>
              <a:ext uri="{FF2B5EF4-FFF2-40B4-BE49-F238E27FC236}">
                <a16:creationId xmlns:a16="http://schemas.microsoft.com/office/drawing/2014/main" id="{6854B0D3-7207-F864-654D-5BB3D266F5DF}"/>
              </a:ext>
            </a:extLst>
          </p:cNvPr>
          <p:cNvSpPr/>
          <p:nvPr/>
        </p:nvSpPr>
        <p:spPr>
          <a:xfrm>
            <a:off x="10055378" y="4495800"/>
            <a:ext cx="838200" cy="3429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Report &amp; Distribution</a:t>
            </a:r>
          </a:p>
        </p:txBody>
      </p:sp>
      <p:sp>
        <p:nvSpPr>
          <p:cNvPr id="20" name="Oval 19">
            <a:extLst>
              <a:ext uri="{FF2B5EF4-FFF2-40B4-BE49-F238E27FC236}">
                <a16:creationId xmlns:a16="http://schemas.microsoft.com/office/drawing/2014/main" id="{54B87237-4264-834D-279F-FD8CEA713695}"/>
              </a:ext>
            </a:extLst>
          </p:cNvPr>
          <p:cNvSpPr/>
          <p:nvPr/>
        </p:nvSpPr>
        <p:spPr>
          <a:xfrm>
            <a:off x="1155853" y="5099685"/>
            <a:ext cx="152400"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4B47505-690F-89F1-1C77-B5250985E38A}"/>
              </a:ext>
            </a:extLst>
          </p:cNvPr>
          <p:cNvSpPr/>
          <p:nvPr/>
        </p:nvSpPr>
        <p:spPr>
          <a:xfrm>
            <a:off x="1155853" y="5033010"/>
            <a:ext cx="207645" cy="12001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60440D2-AB76-1763-ACA6-41E4AE40791A}"/>
              </a:ext>
            </a:extLst>
          </p:cNvPr>
          <p:cNvSpPr/>
          <p:nvPr/>
        </p:nvSpPr>
        <p:spPr>
          <a:xfrm>
            <a:off x="1178713" y="5067300"/>
            <a:ext cx="108585"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a:t>
            </a:r>
          </a:p>
        </p:txBody>
      </p:sp>
      <p:sp>
        <p:nvSpPr>
          <p:cNvPr id="23" name="Oval 22">
            <a:extLst>
              <a:ext uri="{FF2B5EF4-FFF2-40B4-BE49-F238E27FC236}">
                <a16:creationId xmlns:a16="http://schemas.microsoft.com/office/drawing/2014/main" id="{6F44C08B-2F9C-90CF-AF6A-574DB119EE1B}"/>
              </a:ext>
            </a:extLst>
          </p:cNvPr>
          <p:cNvSpPr/>
          <p:nvPr/>
        </p:nvSpPr>
        <p:spPr>
          <a:xfrm>
            <a:off x="2832253" y="5100955"/>
            <a:ext cx="152400"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FA6A693-C896-2BA8-7453-A3931A3C6563}"/>
              </a:ext>
            </a:extLst>
          </p:cNvPr>
          <p:cNvSpPr/>
          <p:nvPr/>
        </p:nvSpPr>
        <p:spPr>
          <a:xfrm>
            <a:off x="2832253" y="5034280"/>
            <a:ext cx="207645" cy="12001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70362-EDBF-FA02-A753-F255B2C0336C}"/>
              </a:ext>
            </a:extLst>
          </p:cNvPr>
          <p:cNvSpPr/>
          <p:nvPr/>
        </p:nvSpPr>
        <p:spPr>
          <a:xfrm>
            <a:off x="2855113" y="5068570"/>
            <a:ext cx="108585"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a:t>
            </a:r>
          </a:p>
        </p:txBody>
      </p:sp>
      <p:sp>
        <p:nvSpPr>
          <p:cNvPr id="26" name="Oval 25">
            <a:extLst>
              <a:ext uri="{FF2B5EF4-FFF2-40B4-BE49-F238E27FC236}">
                <a16:creationId xmlns:a16="http://schemas.microsoft.com/office/drawing/2014/main" id="{371044F2-64C6-C575-A212-57DD02C736B5}"/>
              </a:ext>
            </a:extLst>
          </p:cNvPr>
          <p:cNvSpPr/>
          <p:nvPr/>
        </p:nvSpPr>
        <p:spPr>
          <a:xfrm>
            <a:off x="4694073" y="5098415"/>
            <a:ext cx="152400"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F59C40-B069-4AD6-EB07-71BB0B93D396}"/>
              </a:ext>
            </a:extLst>
          </p:cNvPr>
          <p:cNvSpPr/>
          <p:nvPr/>
        </p:nvSpPr>
        <p:spPr>
          <a:xfrm>
            <a:off x="4694073" y="5031740"/>
            <a:ext cx="207645" cy="12001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3F91801-7C84-F9CD-CD48-702CEDEB6549}"/>
              </a:ext>
            </a:extLst>
          </p:cNvPr>
          <p:cNvSpPr/>
          <p:nvPr/>
        </p:nvSpPr>
        <p:spPr>
          <a:xfrm>
            <a:off x="4716933" y="5066030"/>
            <a:ext cx="108585"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a:t>
            </a:r>
          </a:p>
        </p:txBody>
      </p:sp>
      <p:sp>
        <p:nvSpPr>
          <p:cNvPr id="29" name="Oval 28">
            <a:extLst>
              <a:ext uri="{FF2B5EF4-FFF2-40B4-BE49-F238E27FC236}">
                <a16:creationId xmlns:a16="http://schemas.microsoft.com/office/drawing/2014/main" id="{A8A94B70-0BFF-4C2B-5376-7A0D9014A05B}"/>
              </a:ext>
            </a:extLst>
          </p:cNvPr>
          <p:cNvSpPr/>
          <p:nvPr/>
        </p:nvSpPr>
        <p:spPr>
          <a:xfrm>
            <a:off x="6505093" y="5095875"/>
            <a:ext cx="152400"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3F65793-D554-14C8-C477-1C578EDF10FC}"/>
              </a:ext>
            </a:extLst>
          </p:cNvPr>
          <p:cNvSpPr/>
          <p:nvPr/>
        </p:nvSpPr>
        <p:spPr>
          <a:xfrm>
            <a:off x="6505093" y="5029200"/>
            <a:ext cx="207645" cy="12001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A682A32-0CA3-D5F2-0C8D-E88962DEF148}"/>
              </a:ext>
            </a:extLst>
          </p:cNvPr>
          <p:cNvSpPr/>
          <p:nvPr/>
        </p:nvSpPr>
        <p:spPr>
          <a:xfrm>
            <a:off x="6527953" y="5063490"/>
            <a:ext cx="108585"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a:t>
            </a:r>
          </a:p>
        </p:txBody>
      </p:sp>
      <p:sp>
        <p:nvSpPr>
          <p:cNvPr id="32" name="Oval 31">
            <a:extLst>
              <a:ext uri="{FF2B5EF4-FFF2-40B4-BE49-F238E27FC236}">
                <a16:creationId xmlns:a16="http://schemas.microsoft.com/office/drawing/2014/main" id="{9470E3CB-1638-D60A-DD0C-E72C91D07E91}"/>
              </a:ext>
            </a:extLst>
          </p:cNvPr>
          <p:cNvSpPr/>
          <p:nvPr/>
        </p:nvSpPr>
        <p:spPr>
          <a:xfrm>
            <a:off x="8344053" y="5095875"/>
            <a:ext cx="152400"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A9C8153-28C0-D93E-C55E-64A8B2623792}"/>
              </a:ext>
            </a:extLst>
          </p:cNvPr>
          <p:cNvSpPr/>
          <p:nvPr/>
        </p:nvSpPr>
        <p:spPr>
          <a:xfrm>
            <a:off x="8344053" y="5029200"/>
            <a:ext cx="207645" cy="12001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0E3644E-1FD1-0CE4-4113-5391D7BACC53}"/>
              </a:ext>
            </a:extLst>
          </p:cNvPr>
          <p:cNvSpPr/>
          <p:nvPr/>
        </p:nvSpPr>
        <p:spPr>
          <a:xfrm>
            <a:off x="8366913" y="5063490"/>
            <a:ext cx="108585"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a:t>
            </a:r>
          </a:p>
        </p:txBody>
      </p:sp>
      <p:sp>
        <p:nvSpPr>
          <p:cNvPr id="35" name="Oval 34">
            <a:extLst>
              <a:ext uri="{FF2B5EF4-FFF2-40B4-BE49-F238E27FC236}">
                <a16:creationId xmlns:a16="http://schemas.microsoft.com/office/drawing/2014/main" id="{93C97F6D-70CF-5D45-6D96-2A537908CD9D}"/>
              </a:ext>
            </a:extLst>
          </p:cNvPr>
          <p:cNvSpPr/>
          <p:nvPr/>
        </p:nvSpPr>
        <p:spPr>
          <a:xfrm>
            <a:off x="10096653" y="5095875"/>
            <a:ext cx="152400"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E3A34B-A1A3-4EB7-5558-1964DBE414A5}"/>
              </a:ext>
            </a:extLst>
          </p:cNvPr>
          <p:cNvSpPr/>
          <p:nvPr/>
        </p:nvSpPr>
        <p:spPr>
          <a:xfrm>
            <a:off x="10096653" y="5029200"/>
            <a:ext cx="207645" cy="12001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50BE637-6FCD-9AC7-1F35-EBECC769F50C}"/>
              </a:ext>
            </a:extLst>
          </p:cNvPr>
          <p:cNvSpPr/>
          <p:nvPr/>
        </p:nvSpPr>
        <p:spPr>
          <a:xfrm>
            <a:off x="10119513" y="5063490"/>
            <a:ext cx="108585" cy="1143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a:t>
            </a:r>
          </a:p>
        </p:txBody>
      </p:sp>
      <p:sp>
        <p:nvSpPr>
          <p:cNvPr id="38" name="Rectangle 37">
            <a:extLst>
              <a:ext uri="{FF2B5EF4-FFF2-40B4-BE49-F238E27FC236}">
                <a16:creationId xmlns:a16="http://schemas.microsoft.com/office/drawing/2014/main" id="{DE58D954-F64E-4ADC-777B-61287CA0B0D8}"/>
              </a:ext>
            </a:extLst>
          </p:cNvPr>
          <p:cNvSpPr/>
          <p:nvPr/>
        </p:nvSpPr>
        <p:spPr>
          <a:xfrm>
            <a:off x="10034081" y="3215834"/>
            <a:ext cx="838200" cy="342900"/>
          </a:xfrm>
          <a:prstGeom prst="rect">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Updated Dashboard</a:t>
            </a:r>
          </a:p>
        </p:txBody>
      </p:sp>
      <p:sp>
        <p:nvSpPr>
          <p:cNvPr id="39" name="Rectangle 38">
            <a:extLst>
              <a:ext uri="{FF2B5EF4-FFF2-40B4-BE49-F238E27FC236}">
                <a16:creationId xmlns:a16="http://schemas.microsoft.com/office/drawing/2014/main" id="{D048A047-3F7A-4A02-9A02-5C68139DAC42}"/>
              </a:ext>
            </a:extLst>
          </p:cNvPr>
          <p:cNvSpPr/>
          <p:nvPr/>
        </p:nvSpPr>
        <p:spPr>
          <a:xfrm>
            <a:off x="1134898" y="5339019"/>
            <a:ext cx="843280" cy="228600"/>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60 seconds</a:t>
            </a:r>
          </a:p>
        </p:txBody>
      </p:sp>
      <p:sp>
        <p:nvSpPr>
          <p:cNvPr id="40" name="Rectangle 39">
            <a:extLst>
              <a:ext uri="{FF2B5EF4-FFF2-40B4-BE49-F238E27FC236}">
                <a16:creationId xmlns:a16="http://schemas.microsoft.com/office/drawing/2014/main" id="{BEF0D661-83A6-785C-B483-12F017809061}"/>
              </a:ext>
            </a:extLst>
          </p:cNvPr>
          <p:cNvSpPr/>
          <p:nvPr/>
        </p:nvSpPr>
        <p:spPr>
          <a:xfrm>
            <a:off x="2806218" y="5339019"/>
            <a:ext cx="843280" cy="228600"/>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90 seconds</a:t>
            </a:r>
          </a:p>
        </p:txBody>
      </p:sp>
      <p:sp>
        <p:nvSpPr>
          <p:cNvPr id="41" name="Rectangle 40">
            <a:extLst>
              <a:ext uri="{FF2B5EF4-FFF2-40B4-BE49-F238E27FC236}">
                <a16:creationId xmlns:a16="http://schemas.microsoft.com/office/drawing/2014/main" id="{C3F7629C-C8FA-3288-149B-78D9B102FDD8}"/>
              </a:ext>
            </a:extLst>
          </p:cNvPr>
          <p:cNvSpPr/>
          <p:nvPr/>
        </p:nvSpPr>
        <p:spPr>
          <a:xfrm>
            <a:off x="4635018" y="5339019"/>
            <a:ext cx="843280" cy="228600"/>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120 seconds</a:t>
            </a:r>
          </a:p>
        </p:txBody>
      </p:sp>
      <p:sp>
        <p:nvSpPr>
          <p:cNvPr id="42" name="Rectangle 41">
            <a:extLst>
              <a:ext uri="{FF2B5EF4-FFF2-40B4-BE49-F238E27FC236}">
                <a16:creationId xmlns:a16="http://schemas.microsoft.com/office/drawing/2014/main" id="{508F8C7F-58D8-7738-D116-C02097B8A8F3}"/>
              </a:ext>
            </a:extLst>
          </p:cNvPr>
          <p:cNvSpPr/>
          <p:nvPr/>
        </p:nvSpPr>
        <p:spPr>
          <a:xfrm>
            <a:off x="6466358" y="5339019"/>
            <a:ext cx="843280" cy="228600"/>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150 seconds</a:t>
            </a:r>
          </a:p>
        </p:txBody>
      </p:sp>
      <p:sp>
        <p:nvSpPr>
          <p:cNvPr id="43" name="Rectangle 42">
            <a:extLst>
              <a:ext uri="{FF2B5EF4-FFF2-40B4-BE49-F238E27FC236}">
                <a16:creationId xmlns:a16="http://schemas.microsoft.com/office/drawing/2014/main" id="{BA26B33E-1EE1-D9B5-E980-5A961761D378}"/>
              </a:ext>
            </a:extLst>
          </p:cNvPr>
          <p:cNvSpPr/>
          <p:nvPr/>
        </p:nvSpPr>
        <p:spPr>
          <a:xfrm>
            <a:off x="8295158" y="5339019"/>
            <a:ext cx="843280" cy="228600"/>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180 seconds</a:t>
            </a:r>
          </a:p>
        </p:txBody>
      </p:sp>
      <p:sp>
        <p:nvSpPr>
          <p:cNvPr id="44" name="Rectangle 43">
            <a:extLst>
              <a:ext uri="{FF2B5EF4-FFF2-40B4-BE49-F238E27FC236}">
                <a16:creationId xmlns:a16="http://schemas.microsoft.com/office/drawing/2014/main" id="{AAC2CCF9-BBE5-00CA-E19A-E65549AAD4F5}"/>
              </a:ext>
            </a:extLst>
          </p:cNvPr>
          <p:cNvSpPr/>
          <p:nvPr/>
        </p:nvSpPr>
        <p:spPr>
          <a:xfrm>
            <a:off x="10050298" y="5334000"/>
            <a:ext cx="843280" cy="228600"/>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60 seconds</a:t>
            </a:r>
          </a:p>
        </p:txBody>
      </p:sp>
      <p:pic>
        <p:nvPicPr>
          <p:cNvPr id="46" name="Picture 2" descr="Image result for value stream map icon">
            <a:extLst>
              <a:ext uri="{FF2B5EF4-FFF2-40B4-BE49-F238E27FC236}">
                <a16:creationId xmlns:a16="http://schemas.microsoft.com/office/drawing/2014/main" id="{85A15B41-23F1-D934-3AF7-2A3B6F7EDC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65" t="21327" r="65868" b="72747"/>
          <a:stretch/>
        </p:blipFill>
        <p:spPr bwMode="auto">
          <a:xfrm rot="21134475">
            <a:off x="2083864" y="4594044"/>
            <a:ext cx="643464" cy="23398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Image result for value stream map icon">
            <a:extLst>
              <a:ext uri="{FF2B5EF4-FFF2-40B4-BE49-F238E27FC236}">
                <a16:creationId xmlns:a16="http://schemas.microsoft.com/office/drawing/2014/main" id="{DB9303B1-0AE8-1D27-9183-6D2A625FCF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65" t="21327" r="65868" b="72747"/>
          <a:stretch/>
        </p:blipFill>
        <p:spPr bwMode="auto">
          <a:xfrm rot="21134475">
            <a:off x="3848656" y="4594044"/>
            <a:ext cx="643464" cy="233987"/>
          </a:xfrm>
          <a:prstGeom prst="rect">
            <a:avLst/>
          </a:prstGeom>
          <a:noFill/>
          <a:extLst>
            <a:ext uri="{909E8E84-426E-40DD-AFC4-6F175D3DCCD1}">
              <a14:hiddenFill xmlns:a14="http://schemas.microsoft.com/office/drawing/2010/main">
                <a:solidFill>
                  <a:srgbClr val="FFFFFF"/>
                </a:solidFill>
              </a14:hiddenFill>
            </a:ext>
          </a:extLst>
        </p:spPr>
      </p:pic>
      <p:sp>
        <p:nvSpPr>
          <p:cNvPr id="48" name="Rounded Rectangle 67">
            <a:extLst>
              <a:ext uri="{FF2B5EF4-FFF2-40B4-BE49-F238E27FC236}">
                <a16:creationId xmlns:a16="http://schemas.microsoft.com/office/drawing/2014/main" id="{6322D673-34E8-A238-E094-03330319BF5F}"/>
              </a:ext>
            </a:extLst>
          </p:cNvPr>
          <p:cNvSpPr/>
          <p:nvPr/>
        </p:nvSpPr>
        <p:spPr>
          <a:xfrm>
            <a:off x="4644291" y="838200"/>
            <a:ext cx="1829687" cy="762000"/>
          </a:xfrm>
          <a:prstGeom prst="roundRect">
            <a:avLst>
              <a:gd name="adj" fmla="val 8167"/>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solidFill>
              <a:latin typeface="Arial" panose="020B0604020202020204" pitchFamily="34" charset="0"/>
              <a:cs typeface="Arial" panose="020B0604020202020204" pitchFamily="34" charset="0"/>
            </a:endParaRPr>
          </a:p>
        </p:txBody>
      </p:sp>
      <p:sp>
        <p:nvSpPr>
          <p:cNvPr id="49" name="Rounded Rectangle 68">
            <a:extLst>
              <a:ext uri="{FF2B5EF4-FFF2-40B4-BE49-F238E27FC236}">
                <a16:creationId xmlns:a16="http://schemas.microsoft.com/office/drawing/2014/main" id="{27D8F3C9-FD16-BE50-6ECE-07933F38E772}"/>
              </a:ext>
            </a:extLst>
          </p:cNvPr>
          <p:cNvSpPr/>
          <p:nvPr/>
        </p:nvSpPr>
        <p:spPr>
          <a:xfrm>
            <a:off x="4644291" y="838200"/>
            <a:ext cx="1829687" cy="304800"/>
          </a:xfrm>
          <a:prstGeom prst="roundRect">
            <a:avLst>
              <a:gd name="adj" fmla="val 8167"/>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Production Control</a:t>
            </a:r>
          </a:p>
        </p:txBody>
      </p:sp>
      <p:sp>
        <p:nvSpPr>
          <p:cNvPr id="50" name="Rectangle 49">
            <a:extLst>
              <a:ext uri="{FF2B5EF4-FFF2-40B4-BE49-F238E27FC236}">
                <a16:creationId xmlns:a16="http://schemas.microsoft.com/office/drawing/2014/main" id="{433DA1B0-A591-2441-44B6-68D41719E4BE}"/>
              </a:ext>
            </a:extLst>
          </p:cNvPr>
          <p:cNvSpPr/>
          <p:nvPr/>
        </p:nvSpPr>
        <p:spPr>
          <a:xfrm>
            <a:off x="5220740" y="1272996"/>
            <a:ext cx="676788" cy="215444"/>
          </a:xfrm>
          <a:prstGeom prst="rect">
            <a:avLst/>
          </a:prstGeom>
        </p:spPr>
        <p:txBody>
          <a:bodyPr wrap="none">
            <a:spAutoFit/>
          </a:bodyPr>
          <a:lstStyle/>
          <a:p>
            <a:pPr algn="ctr"/>
            <a:r>
              <a:rPr lang="en-US" sz="800" dirty="0">
                <a:latin typeface="Arial" panose="020B0604020202020204" pitchFamily="34" charset="0"/>
                <a:cs typeface="Arial" panose="020B0604020202020204" pitchFamily="34" charset="0"/>
              </a:rPr>
              <a:t>Resources</a:t>
            </a:r>
          </a:p>
        </p:txBody>
      </p:sp>
      <p:pic>
        <p:nvPicPr>
          <p:cNvPr id="51" name="Picture 50">
            <a:extLst>
              <a:ext uri="{FF2B5EF4-FFF2-40B4-BE49-F238E27FC236}">
                <a16:creationId xmlns:a16="http://schemas.microsoft.com/office/drawing/2014/main" id="{2EA6E4F3-286A-6568-37DB-3A7D5C6288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373" y="1219626"/>
            <a:ext cx="863461" cy="863461"/>
          </a:xfrm>
          <a:prstGeom prst="rect">
            <a:avLst/>
          </a:prstGeom>
        </p:spPr>
      </p:pic>
      <p:sp>
        <p:nvSpPr>
          <p:cNvPr id="52" name="TextBox 51">
            <a:extLst>
              <a:ext uri="{FF2B5EF4-FFF2-40B4-BE49-F238E27FC236}">
                <a16:creationId xmlns:a16="http://schemas.microsoft.com/office/drawing/2014/main" id="{41B45A10-3DB1-77B5-4D13-BAAF79FD7FEF}"/>
              </a:ext>
            </a:extLst>
          </p:cNvPr>
          <p:cNvSpPr txBox="1"/>
          <p:nvPr/>
        </p:nvSpPr>
        <p:spPr>
          <a:xfrm>
            <a:off x="1279789" y="1718657"/>
            <a:ext cx="562975" cy="215444"/>
          </a:xfrm>
          <a:prstGeom prst="rect">
            <a:avLst/>
          </a:prstGeom>
          <a:noFill/>
        </p:spPr>
        <p:txBody>
          <a:bodyPr wrap="none" rtlCol="0">
            <a:spAutoFit/>
          </a:bodyPr>
          <a:lstStyle/>
          <a:p>
            <a:pPr algn="ctr"/>
            <a:r>
              <a:rPr lang="en-US" sz="800" dirty="0">
                <a:latin typeface="Arial" panose="020B0604020202020204" pitchFamily="34" charset="0"/>
                <a:cs typeface="Arial" panose="020B0604020202020204" pitchFamily="34" charset="0"/>
              </a:rPr>
              <a:t>Supplier</a:t>
            </a:r>
          </a:p>
        </p:txBody>
      </p:sp>
      <p:sp>
        <p:nvSpPr>
          <p:cNvPr id="53" name="Rounded Rectangle 72">
            <a:extLst>
              <a:ext uri="{FF2B5EF4-FFF2-40B4-BE49-F238E27FC236}">
                <a16:creationId xmlns:a16="http://schemas.microsoft.com/office/drawing/2014/main" id="{C496DBB3-7D34-1917-7314-627AAB81612F}"/>
              </a:ext>
            </a:extLst>
          </p:cNvPr>
          <p:cNvSpPr/>
          <p:nvPr/>
        </p:nvSpPr>
        <p:spPr>
          <a:xfrm>
            <a:off x="4644291" y="2380903"/>
            <a:ext cx="1829687" cy="304800"/>
          </a:xfrm>
          <a:prstGeom prst="roundRect">
            <a:avLst>
              <a:gd name="adj" fmla="val 8167"/>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Daily Schedule</a:t>
            </a:r>
          </a:p>
        </p:txBody>
      </p:sp>
      <p:cxnSp>
        <p:nvCxnSpPr>
          <p:cNvPr id="54" name="Straight Arrow Connector 53">
            <a:extLst>
              <a:ext uri="{FF2B5EF4-FFF2-40B4-BE49-F238E27FC236}">
                <a16:creationId xmlns:a16="http://schemas.microsoft.com/office/drawing/2014/main" id="{27289DFF-9538-9586-92BC-622EE303E4B6}"/>
              </a:ext>
            </a:extLst>
          </p:cNvPr>
          <p:cNvCxnSpPr>
            <a:stCxn id="48" idx="2"/>
            <a:endCxn id="53" idx="0"/>
          </p:cNvCxnSpPr>
          <p:nvPr/>
        </p:nvCxnSpPr>
        <p:spPr>
          <a:xfrm>
            <a:off x="5559135" y="1600200"/>
            <a:ext cx="0" cy="780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0E7406D-919A-B3AD-1E58-2A8677D1F47B}"/>
              </a:ext>
            </a:extLst>
          </p:cNvPr>
          <p:cNvCxnSpPr>
            <a:stCxn id="53" idx="2"/>
            <a:endCxn id="12" idx="3"/>
          </p:cNvCxnSpPr>
          <p:nvPr/>
        </p:nvCxnSpPr>
        <p:spPr>
          <a:xfrm flipH="1">
            <a:off x="1973098" y="2685703"/>
            <a:ext cx="3586037" cy="9960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47E5AE4-69E3-A704-7784-359AF62F4172}"/>
              </a:ext>
            </a:extLst>
          </p:cNvPr>
          <p:cNvCxnSpPr>
            <a:stCxn id="53" idx="2"/>
            <a:endCxn id="14" idx="0"/>
          </p:cNvCxnSpPr>
          <p:nvPr/>
        </p:nvCxnSpPr>
        <p:spPr>
          <a:xfrm flipH="1">
            <a:off x="3230398" y="2685703"/>
            <a:ext cx="2328737" cy="1810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F917D65-AF40-5088-37B1-899DA9661C24}"/>
              </a:ext>
            </a:extLst>
          </p:cNvPr>
          <p:cNvCxnSpPr>
            <a:stCxn id="53" idx="2"/>
            <a:endCxn id="15" idx="0"/>
          </p:cNvCxnSpPr>
          <p:nvPr/>
        </p:nvCxnSpPr>
        <p:spPr>
          <a:xfrm flipH="1">
            <a:off x="5059198" y="2685703"/>
            <a:ext cx="499937" cy="1810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AD055B0-D857-1D55-DA91-2DB5E4CA47A2}"/>
              </a:ext>
            </a:extLst>
          </p:cNvPr>
          <p:cNvCxnSpPr>
            <a:stCxn id="53" idx="2"/>
            <a:endCxn id="16" idx="0"/>
          </p:cNvCxnSpPr>
          <p:nvPr/>
        </p:nvCxnSpPr>
        <p:spPr>
          <a:xfrm>
            <a:off x="5559135" y="2685703"/>
            <a:ext cx="1328863" cy="1810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70BA8A8-B017-1391-5641-86E438C639CB}"/>
              </a:ext>
            </a:extLst>
          </p:cNvPr>
          <p:cNvCxnSpPr>
            <a:stCxn id="53" idx="2"/>
            <a:endCxn id="17" idx="0"/>
          </p:cNvCxnSpPr>
          <p:nvPr/>
        </p:nvCxnSpPr>
        <p:spPr>
          <a:xfrm>
            <a:off x="5559135" y="2685703"/>
            <a:ext cx="3157663" cy="1810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11251B5-36FC-BBC1-B0F8-FCAE27F6A0C4}"/>
              </a:ext>
            </a:extLst>
          </p:cNvPr>
          <p:cNvCxnSpPr>
            <a:stCxn id="53" idx="2"/>
            <a:endCxn id="18" idx="0"/>
          </p:cNvCxnSpPr>
          <p:nvPr/>
        </p:nvCxnSpPr>
        <p:spPr>
          <a:xfrm>
            <a:off x="5559135" y="2685703"/>
            <a:ext cx="4915343" cy="1810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BD0777E-EF72-47F6-339D-E4C91D733876}"/>
              </a:ext>
            </a:extLst>
          </p:cNvPr>
          <p:cNvCxnSpPr>
            <a:stCxn id="53" idx="2"/>
            <a:endCxn id="38" idx="1"/>
          </p:cNvCxnSpPr>
          <p:nvPr/>
        </p:nvCxnSpPr>
        <p:spPr>
          <a:xfrm>
            <a:off x="5559135" y="2685703"/>
            <a:ext cx="4474946" cy="701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A510BB7-0905-BE27-3EEC-65CED0A769EB}"/>
              </a:ext>
            </a:extLst>
          </p:cNvPr>
          <p:cNvSpPr txBox="1"/>
          <p:nvPr/>
        </p:nvSpPr>
        <p:spPr>
          <a:xfrm>
            <a:off x="1123431" y="5575239"/>
            <a:ext cx="769763" cy="461665"/>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VA: 50 sec</a:t>
            </a:r>
          </a:p>
          <a:p>
            <a:r>
              <a:rPr lang="en-US" sz="800" dirty="0">
                <a:latin typeface="Arial" panose="020B0604020202020204" pitchFamily="34" charset="0"/>
                <a:cs typeface="Arial" panose="020B0604020202020204" pitchFamily="34" charset="0"/>
              </a:rPr>
              <a:t>ENVA: 5 sec</a:t>
            </a:r>
          </a:p>
          <a:p>
            <a:r>
              <a:rPr lang="en-US" sz="800" dirty="0">
                <a:latin typeface="Arial" panose="020B0604020202020204" pitchFamily="34" charset="0"/>
                <a:cs typeface="Arial" panose="020B0604020202020204" pitchFamily="34" charset="0"/>
              </a:rPr>
              <a:t>NVA: 5 sec</a:t>
            </a:r>
          </a:p>
        </p:txBody>
      </p:sp>
      <p:sp>
        <p:nvSpPr>
          <p:cNvPr id="63" name="TextBox 62">
            <a:extLst>
              <a:ext uri="{FF2B5EF4-FFF2-40B4-BE49-F238E27FC236}">
                <a16:creationId xmlns:a16="http://schemas.microsoft.com/office/drawing/2014/main" id="{56A03E61-122A-AA01-7331-00C1256EE96B}"/>
              </a:ext>
            </a:extLst>
          </p:cNvPr>
          <p:cNvSpPr txBox="1"/>
          <p:nvPr/>
        </p:nvSpPr>
        <p:spPr>
          <a:xfrm>
            <a:off x="2816378" y="5575300"/>
            <a:ext cx="827471" cy="461665"/>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VA: 70 sec</a:t>
            </a:r>
          </a:p>
          <a:p>
            <a:r>
              <a:rPr lang="en-US" sz="800" dirty="0">
                <a:latin typeface="Arial" panose="020B0604020202020204" pitchFamily="34" charset="0"/>
                <a:cs typeface="Arial" panose="020B0604020202020204" pitchFamily="34" charset="0"/>
              </a:rPr>
              <a:t>ENVA: 10 sec</a:t>
            </a:r>
          </a:p>
          <a:p>
            <a:r>
              <a:rPr lang="en-US" sz="800" dirty="0">
                <a:latin typeface="Arial" panose="020B0604020202020204" pitchFamily="34" charset="0"/>
                <a:cs typeface="Arial" panose="020B0604020202020204" pitchFamily="34" charset="0"/>
              </a:rPr>
              <a:t>NVA: 10 sec</a:t>
            </a:r>
          </a:p>
        </p:txBody>
      </p:sp>
      <p:sp>
        <p:nvSpPr>
          <p:cNvPr id="64" name="TextBox 63">
            <a:extLst>
              <a:ext uri="{FF2B5EF4-FFF2-40B4-BE49-F238E27FC236}">
                <a16:creationId xmlns:a16="http://schemas.microsoft.com/office/drawing/2014/main" id="{8B08DC21-34F7-F4D3-66C8-D991F2F8F52F}"/>
              </a:ext>
            </a:extLst>
          </p:cNvPr>
          <p:cNvSpPr txBox="1"/>
          <p:nvPr/>
        </p:nvSpPr>
        <p:spPr>
          <a:xfrm>
            <a:off x="4640373" y="5575300"/>
            <a:ext cx="827471" cy="461665"/>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VA: 90 sec</a:t>
            </a:r>
          </a:p>
          <a:p>
            <a:r>
              <a:rPr lang="en-US" sz="800" dirty="0">
                <a:latin typeface="Arial" panose="020B0604020202020204" pitchFamily="34" charset="0"/>
                <a:cs typeface="Arial" panose="020B0604020202020204" pitchFamily="34" charset="0"/>
              </a:rPr>
              <a:t>ENVA: 20 sec</a:t>
            </a:r>
          </a:p>
          <a:p>
            <a:r>
              <a:rPr lang="en-US" sz="800" dirty="0">
                <a:latin typeface="Arial" panose="020B0604020202020204" pitchFamily="34" charset="0"/>
                <a:cs typeface="Arial" panose="020B0604020202020204" pitchFamily="34" charset="0"/>
              </a:rPr>
              <a:t>NVA: 10 sec</a:t>
            </a:r>
          </a:p>
        </p:txBody>
      </p:sp>
      <p:sp>
        <p:nvSpPr>
          <p:cNvPr id="65" name="TextBox 64">
            <a:extLst>
              <a:ext uri="{FF2B5EF4-FFF2-40B4-BE49-F238E27FC236}">
                <a16:creationId xmlns:a16="http://schemas.microsoft.com/office/drawing/2014/main" id="{447CB6A1-08E1-3BD8-5F0A-6570ECA347A4}"/>
              </a:ext>
            </a:extLst>
          </p:cNvPr>
          <p:cNvSpPr txBox="1"/>
          <p:nvPr/>
        </p:nvSpPr>
        <p:spPr>
          <a:xfrm>
            <a:off x="6469173" y="5575300"/>
            <a:ext cx="798617" cy="461665"/>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VA: 110 sec</a:t>
            </a:r>
          </a:p>
          <a:p>
            <a:r>
              <a:rPr lang="en-US" sz="800" dirty="0">
                <a:latin typeface="Arial" panose="020B0604020202020204" pitchFamily="34" charset="0"/>
                <a:cs typeface="Arial" panose="020B0604020202020204" pitchFamily="34" charset="0"/>
              </a:rPr>
              <a:t>ENVA:20 sec</a:t>
            </a:r>
          </a:p>
          <a:p>
            <a:r>
              <a:rPr lang="en-US" sz="800" dirty="0">
                <a:latin typeface="Arial" panose="020B0604020202020204" pitchFamily="34" charset="0"/>
                <a:cs typeface="Arial" panose="020B0604020202020204" pitchFamily="34" charset="0"/>
              </a:rPr>
              <a:t>NVA: 20 sec</a:t>
            </a:r>
          </a:p>
        </p:txBody>
      </p:sp>
      <p:sp>
        <p:nvSpPr>
          <p:cNvPr id="66" name="TextBox 65">
            <a:extLst>
              <a:ext uri="{FF2B5EF4-FFF2-40B4-BE49-F238E27FC236}">
                <a16:creationId xmlns:a16="http://schemas.microsoft.com/office/drawing/2014/main" id="{7E3F63B1-9215-071D-0172-D5D85B211882}"/>
              </a:ext>
            </a:extLst>
          </p:cNvPr>
          <p:cNvSpPr txBox="1"/>
          <p:nvPr/>
        </p:nvSpPr>
        <p:spPr>
          <a:xfrm>
            <a:off x="8323373" y="5575300"/>
            <a:ext cx="827471" cy="461665"/>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VA: 140 sec</a:t>
            </a:r>
          </a:p>
          <a:p>
            <a:r>
              <a:rPr lang="en-US" sz="800" dirty="0">
                <a:latin typeface="Arial" panose="020B0604020202020204" pitchFamily="34" charset="0"/>
                <a:cs typeface="Arial" panose="020B0604020202020204" pitchFamily="34" charset="0"/>
              </a:rPr>
              <a:t>ENVA: 30 sec</a:t>
            </a:r>
          </a:p>
          <a:p>
            <a:r>
              <a:rPr lang="en-US" sz="800" dirty="0">
                <a:latin typeface="Arial" panose="020B0604020202020204" pitchFamily="34" charset="0"/>
                <a:cs typeface="Arial" panose="020B0604020202020204" pitchFamily="34" charset="0"/>
              </a:rPr>
              <a:t>NVA: 10 sec</a:t>
            </a:r>
          </a:p>
        </p:txBody>
      </p:sp>
      <p:sp>
        <p:nvSpPr>
          <p:cNvPr id="67" name="TextBox 66">
            <a:extLst>
              <a:ext uri="{FF2B5EF4-FFF2-40B4-BE49-F238E27FC236}">
                <a16:creationId xmlns:a16="http://schemas.microsoft.com/office/drawing/2014/main" id="{8BCE6409-C6E4-85B7-5CF5-A528D79B9631}"/>
              </a:ext>
            </a:extLst>
          </p:cNvPr>
          <p:cNvSpPr txBox="1"/>
          <p:nvPr/>
        </p:nvSpPr>
        <p:spPr>
          <a:xfrm>
            <a:off x="10075973" y="5575300"/>
            <a:ext cx="769763" cy="461665"/>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VA: 50 sec</a:t>
            </a:r>
          </a:p>
          <a:p>
            <a:r>
              <a:rPr lang="en-US" sz="800" dirty="0">
                <a:latin typeface="Arial" panose="020B0604020202020204" pitchFamily="34" charset="0"/>
                <a:cs typeface="Arial" panose="020B0604020202020204" pitchFamily="34" charset="0"/>
              </a:rPr>
              <a:t>ENVA: 5 sec</a:t>
            </a:r>
          </a:p>
          <a:p>
            <a:r>
              <a:rPr lang="en-US" sz="800" dirty="0">
                <a:latin typeface="Arial" panose="020B0604020202020204" pitchFamily="34" charset="0"/>
                <a:cs typeface="Arial" panose="020B0604020202020204" pitchFamily="34" charset="0"/>
              </a:rPr>
              <a:t>NVA: 5 sec</a:t>
            </a:r>
          </a:p>
        </p:txBody>
      </p:sp>
      <p:sp>
        <p:nvSpPr>
          <p:cNvPr id="69" name="Rectangle 68">
            <a:extLst>
              <a:ext uri="{FF2B5EF4-FFF2-40B4-BE49-F238E27FC236}">
                <a16:creationId xmlns:a16="http://schemas.microsoft.com/office/drawing/2014/main" id="{F63EC2D7-68D7-91A6-2793-2DDD2B83E700}"/>
              </a:ext>
            </a:extLst>
          </p:cNvPr>
          <p:cNvSpPr/>
          <p:nvPr/>
        </p:nvSpPr>
        <p:spPr>
          <a:xfrm>
            <a:off x="1133421" y="6172139"/>
            <a:ext cx="3238913" cy="3048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Total Cycle Time = 660 seconds</a:t>
            </a:r>
          </a:p>
        </p:txBody>
      </p:sp>
      <p:sp>
        <p:nvSpPr>
          <p:cNvPr id="70" name="Rectangle 69">
            <a:extLst>
              <a:ext uri="{FF2B5EF4-FFF2-40B4-BE49-F238E27FC236}">
                <a16:creationId xmlns:a16="http://schemas.microsoft.com/office/drawing/2014/main" id="{C9738B96-759A-3373-5363-107E39922E17}"/>
              </a:ext>
            </a:extLst>
          </p:cNvPr>
          <p:cNvSpPr/>
          <p:nvPr/>
        </p:nvSpPr>
        <p:spPr>
          <a:xfrm>
            <a:off x="4547954" y="6172139"/>
            <a:ext cx="3238913" cy="3048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Value Added Time = 510 seconds</a:t>
            </a:r>
          </a:p>
        </p:txBody>
      </p:sp>
      <p:sp>
        <p:nvSpPr>
          <p:cNvPr id="71" name="Rectangle 70">
            <a:extLst>
              <a:ext uri="{FF2B5EF4-FFF2-40B4-BE49-F238E27FC236}">
                <a16:creationId xmlns:a16="http://schemas.microsoft.com/office/drawing/2014/main" id="{169F3D1F-238D-40C6-976A-98BAD1A7EB85}"/>
              </a:ext>
            </a:extLst>
          </p:cNvPr>
          <p:cNvSpPr/>
          <p:nvPr/>
        </p:nvSpPr>
        <p:spPr>
          <a:xfrm>
            <a:off x="7962487" y="6172139"/>
            <a:ext cx="3238913" cy="3048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Process Cycle Efficiency = VA/Total Time = 600/900 = </a:t>
            </a:r>
            <a:r>
              <a:rPr lang="en-US" sz="800" b="1" dirty="0">
                <a:solidFill>
                  <a:schemeClr val="tx1"/>
                </a:solidFill>
                <a:latin typeface="Arial" panose="020B0604020202020204" pitchFamily="34" charset="0"/>
                <a:cs typeface="Arial" panose="020B0604020202020204" pitchFamily="34" charset="0"/>
              </a:rPr>
              <a:t>72.27%</a:t>
            </a:r>
          </a:p>
        </p:txBody>
      </p:sp>
      <p:sp>
        <p:nvSpPr>
          <p:cNvPr id="72" name="Freihandform 105">
            <a:extLst>
              <a:ext uri="{FF2B5EF4-FFF2-40B4-BE49-F238E27FC236}">
                <a16:creationId xmlns:a16="http://schemas.microsoft.com/office/drawing/2014/main" id="{11BE018F-A448-68B2-2951-CD61E4E4B4FD}"/>
              </a:ext>
            </a:extLst>
          </p:cNvPr>
          <p:cNvSpPr/>
          <p:nvPr/>
        </p:nvSpPr>
        <p:spPr>
          <a:xfrm rot="10175312">
            <a:off x="2179281" y="1343952"/>
            <a:ext cx="2245661" cy="238286"/>
          </a:xfrm>
          <a:custGeom>
            <a:avLst/>
            <a:gdLst>
              <a:gd name="connsiteX0" fmla="*/ 0 w 2114550"/>
              <a:gd name="connsiteY0" fmla="*/ 0 h 266700"/>
              <a:gd name="connsiteX1" fmla="*/ 1219200 w 2114550"/>
              <a:gd name="connsiteY1" fmla="*/ 38100 h 266700"/>
              <a:gd name="connsiteX2" fmla="*/ 771525 w 2114550"/>
              <a:gd name="connsiteY2" fmla="*/ 180975 h 266700"/>
              <a:gd name="connsiteX3" fmla="*/ 2114550 w 2114550"/>
              <a:gd name="connsiteY3" fmla="*/ 266700 h 266700"/>
              <a:gd name="connsiteX0" fmla="*/ 0 w 2114550"/>
              <a:gd name="connsiteY0" fmla="*/ 0 h 266700"/>
              <a:gd name="connsiteX1" fmla="*/ 1197769 w 2114550"/>
              <a:gd name="connsiteY1" fmla="*/ 2382 h 266700"/>
              <a:gd name="connsiteX2" fmla="*/ 771525 w 2114550"/>
              <a:gd name="connsiteY2" fmla="*/ 180975 h 266700"/>
              <a:gd name="connsiteX3" fmla="*/ 2114550 w 2114550"/>
              <a:gd name="connsiteY3" fmla="*/ 266700 h 266700"/>
              <a:gd name="connsiteX0" fmla="*/ 0 w 2114550"/>
              <a:gd name="connsiteY0" fmla="*/ 0 h 266700"/>
              <a:gd name="connsiteX1" fmla="*/ 1197769 w 2114550"/>
              <a:gd name="connsiteY1" fmla="*/ 2382 h 266700"/>
              <a:gd name="connsiteX2" fmla="*/ 769143 w 2114550"/>
              <a:gd name="connsiteY2" fmla="*/ 209550 h 266700"/>
              <a:gd name="connsiteX3" fmla="*/ 2114550 w 2114550"/>
              <a:gd name="connsiteY3" fmla="*/ 266700 h 266700"/>
              <a:gd name="connsiteX0" fmla="*/ 0 w 2109787"/>
              <a:gd name="connsiteY0" fmla="*/ 0 h 216693"/>
              <a:gd name="connsiteX1" fmla="*/ 1197769 w 2109787"/>
              <a:gd name="connsiteY1" fmla="*/ 2382 h 216693"/>
              <a:gd name="connsiteX2" fmla="*/ 769143 w 2109787"/>
              <a:gd name="connsiteY2" fmla="*/ 209550 h 216693"/>
              <a:gd name="connsiteX3" fmla="*/ 2109787 w 2109787"/>
              <a:gd name="connsiteY3" fmla="*/ 216693 h 216693"/>
            </a:gdLst>
            <a:ahLst/>
            <a:cxnLst>
              <a:cxn ang="0">
                <a:pos x="connsiteX0" y="connsiteY0"/>
              </a:cxn>
              <a:cxn ang="0">
                <a:pos x="connsiteX1" y="connsiteY1"/>
              </a:cxn>
              <a:cxn ang="0">
                <a:pos x="connsiteX2" y="connsiteY2"/>
              </a:cxn>
              <a:cxn ang="0">
                <a:pos x="connsiteX3" y="connsiteY3"/>
              </a:cxn>
            </a:cxnLst>
            <a:rect l="l" t="t" r="r" b="b"/>
            <a:pathLst>
              <a:path w="2109787" h="216693">
                <a:moveTo>
                  <a:pt x="0" y="0"/>
                </a:moveTo>
                <a:lnTo>
                  <a:pt x="1197769" y="2382"/>
                </a:lnTo>
                <a:lnTo>
                  <a:pt x="769143" y="209550"/>
                </a:lnTo>
                <a:lnTo>
                  <a:pt x="2109787" y="216693"/>
                </a:ln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Freihandform 105">
            <a:extLst>
              <a:ext uri="{FF2B5EF4-FFF2-40B4-BE49-F238E27FC236}">
                <a16:creationId xmlns:a16="http://schemas.microsoft.com/office/drawing/2014/main" id="{CFE65519-3C63-CE9B-F2E8-C2FC8511113E}"/>
              </a:ext>
            </a:extLst>
          </p:cNvPr>
          <p:cNvSpPr/>
          <p:nvPr/>
        </p:nvSpPr>
        <p:spPr>
          <a:xfrm rot="12124055">
            <a:off x="6564630" y="1848278"/>
            <a:ext cx="3676427" cy="323363"/>
          </a:xfrm>
          <a:custGeom>
            <a:avLst/>
            <a:gdLst>
              <a:gd name="connsiteX0" fmla="*/ 0 w 2114550"/>
              <a:gd name="connsiteY0" fmla="*/ 0 h 266700"/>
              <a:gd name="connsiteX1" fmla="*/ 1219200 w 2114550"/>
              <a:gd name="connsiteY1" fmla="*/ 38100 h 266700"/>
              <a:gd name="connsiteX2" fmla="*/ 771525 w 2114550"/>
              <a:gd name="connsiteY2" fmla="*/ 180975 h 266700"/>
              <a:gd name="connsiteX3" fmla="*/ 2114550 w 2114550"/>
              <a:gd name="connsiteY3" fmla="*/ 266700 h 266700"/>
              <a:gd name="connsiteX0" fmla="*/ 0 w 2114550"/>
              <a:gd name="connsiteY0" fmla="*/ 0 h 266700"/>
              <a:gd name="connsiteX1" fmla="*/ 1197769 w 2114550"/>
              <a:gd name="connsiteY1" fmla="*/ 2382 h 266700"/>
              <a:gd name="connsiteX2" fmla="*/ 771525 w 2114550"/>
              <a:gd name="connsiteY2" fmla="*/ 180975 h 266700"/>
              <a:gd name="connsiteX3" fmla="*/ 2114550 w 2114550"/>
              <a:gd name="connsiteY3" fmla="*/ 266700 h 266700"/>
              <a:gd name="connsiteX0" fmla="*/ 0 w 2114550"/>
              <a:gd name="connsiteY0" fmla="*/ 0 h 266700"/>
              <a:gd name="connsiteX1" fmla="*/ 1197769 w 2114550"/>
              <a:gd name="connsiteY1" fmla="*/ 2382 h 266700"/>
              <a:gd name="connsiteX2" fmla="*/ 769143 w 2114550"/>
              <a:gd name="connsiteY2" fmla="*/ 209550 h 266700"/>
              <a:gd name="connsiteX3" fmla="*/ 2114550 w 2114550"/>
              <a:gd name="connsiteY3" fmla="*/ 266700 h 266700"/>
              <a:gd name="connsiteX0" fmla="*/ 0 w 2109787"/>
              <a:gd name="connsiteY0" fmla="*/ 0 h 216693"/>
              <a:gd name="connsiteX1" fmla="*/ 1197769 w 2109787"/>
              <a:gd name="connsiteY1" fmla="*/ 2382 h 216693"/>
              <a:gd name="connsiteX2" fmla="*/ 769143 w 2109787"/>
              <a:gd name="connsiteY2" fmla="*/ 209550 h 216693"/>
              <a:gd name="connsiteX3" fmla="*/ 2109787 w 2109787"/>
              <a:gd name="connsiteY3" fmla="*/ 216693 h 216693"/>
            </a:gdLst>
            <a:ahLst/>
            <a:cxnLst>
              <a:cxn ang="0">
                <a:pos x="connsiteX0" y="connsiteY0"/>
              </a:cxn>
              <a:cxn ang="0">
                <a:pos x="connsiteX1" y="connsiteY1"/>
              </a:cxn>
              <a:cxn ang="0">
                <a:pos x="connsiteX2" y="connsiteY2"/>
              </a:cxn>
              <a:cxn ang="0">
                <a:pos x="connsiteX3" y="connsiteY3"/>
              </a:cxn>
            </a:cxnLst>
            <a:rect l="l" t="t" r="r" b="b"/>
            <a:pathLst>
              <a:path w="2109787" h="216693">
                <a:moveTo>
                  <a:pt x="0" y="0"/>
                </a:moveTo>
                <a:lnTo>
                  <a:pt x="1197769" y="2382"/>
                </a:lnTo>
                <a:lnTo>
                  <a:pt x="769143" y="209550"/>
                </a:lnTo>
                <a:lnTo>
                  <a:pt x="2109787" y="216693"/>
                </a:ln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4" name="Picture 2" descr="Image result for value stream map icon">
            <a:extLst>
              <a:ext uri="{FF2B5EF4-FFF2-40B4-BE49-F238E27FC236}">
                <a16:creationId xmlns:a16="http://schemas.microsoft.com/office/drawing/2014/main" id="{B14605D9-E087-C49A-7D5E-0D1692931B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65" t="21327" r="65868" b="72747"/>
          <a:stretch/>
        </p:blipFill>
        <p:spPr bwMode="auto">
          <a:xfrm rot="21134475">
            <a:off x="5651650" y="4583884"/>
            <a:ext cx="643464" cy="23398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Image result for value stream map icon">
            <a:extLst>
              <a:ext uri="{FF2B5EF4-FFF2-40B4-BE49-F238E27FC236}">
                <a16:creationId xmlns:a16="http://schemas.microsoft.com/office/drawing/2014/main" id="{EADA3D06-31EA-29EB-3A73-1BDE7C7B43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65" t="21327" r="65868" b="72747"/>
          <a:stretch/>
        </p:blipFill>
        <p:spPr bwMode="auto">
          <a:xfrm rot="21134475">
            <a:off x="7480450" y="4619444"/>
            <a:ext cx="643464" cy="23398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Image result for value stream map icon">
            <a:extLst>
              <a:ext uri="{FF2B5EF4-FFF2-40B4-BE49-F238E27FC236}">
                <a16:creationId xmlns:a16="http://schemas.microsoft.com/office/drawing/2014/main" id="{500A1376-4452-3AC5-B10A-EF960C9C47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65" t="21327" r="65868" b="72747"/>
          <a:stretch/>
        </p:blipFill>
        <p:spPr bwMode="auto">
          <a:xfrm rot="21134475">
            <a:off x="9295406" y="4614364"/>
            <a:ext cx="643464" cy="23398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Image result for value stream map icon">
            <a:extLst>
              <a:ext uri="{FF2B5EF4-FFF2-40B4-BE49-F238E27FC236}">
                <a16:creationId xmlns:a16="http://schemas.microsoft.com/office/drawing/2014/main" id="{EC14269B-BF74-322F-EF0D-A9FC87C2F0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65" t="21327" r="65868" b="72747"/>
          <a:stretch/>
        </p:blipFill>
        <p:spPr bwMode="auto">
          <a:xfrm rot="15558111">
            <a:off x="10167976" y="3841581"/>
            <a:ext cx="643464" cy="233987"/>
          </a:xfrm>
          <a:prstGeom prst="rect">
            <a:avLst/>
          </a:prstGeom>
          <a:noFill/>
          <a:extLst>
            <a:ext uri="{909E8E84-426E-40DD-AFC4-6F175D3DCCD1}">
              <a14:hiddenFill xmlns:a14="http://schemas.microsoft.com/office/drawing/2010/main">
                <a:solidFill>
                  <a:srgbClr val="FFFFFF"/>
                </a:solidFill>
              </a14:hiddenFill>
            </a:ext>
          </a:extLst>
        </p:spPr>
      </p:pic>
      <p:pic>
        <p:nvPicPr>
          <p:cNvPr id="80" name="Graphic 79" descr="Document with solid fill">
            <a:extLst>
              <a:ext uri="{FF2B5EF4-FFF2-40B4-BE49-F238E27FC236}">
                <a16:creationId xmlns:a16="http://schemas.microsoft.com/office/drawing/2014/main" id="{20EE4DCB-F38D-26B0-9EB6-44AF4A7153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16612" y="2775616"/>
            <a:ext cx="690849" cy="690849"/>
          </a:xfrm>
          <a:prstGeom prst="rect">
            <a:avLst/>
          </a:prstGeom>
        </p:spPr>
      </p:pic>
      <p:pic>
        <p:nvPicPr>
          <p:cNvPr id="83" name="Graphic 82" descr="Document with solid fill">
            <a:extLst>
              <a:ext uri="{FF2B5EF4-FFF2-40B4-BE49-F238E27FC236}">
                <a16:creationId xmlns:a16="http://schemas.microsoft.com/office/drawing/2014/main" id="{C2E85E46-3A50-A195-3F69-398DE05962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37366" y="2463213"/>
            <a:ext cx="690849" cy="690849"/>
          </a:xfrm>
          <a:prstGeom prst="rect">
            <a:avLst/>
          </a:prstGeom>
        </p:spPr>
      </p:pic>
    </p:spTree>
    <p:extLst>
      <p:ext uri="{BB962C8B-B14F-4D97-AF65-F5344CB8AC3E}">
        <p14:creationId xmlns:p14="http://schemas.microsoft.com/office/powerpoint/2010/main" val="285542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6CDB48-86F4-823B-CC28-087F88304640}"/>
              </a:ext>
            </a:extLst>
          </p:cNvPr>
          <p:cNvSpPr txBox="1"/>
          <p:nvPr/>
        </p:nvSpPr>
        <p:spPr>
          <a:xfrm>
            <a:off x="531367" y="152400"/>
            <a:ext cx="10824466" cy="584775"/>
          </a:xfrm>
          <a:prstGeom prst="rect">
            <a:avLst/>
          </a:prstGeom>
          <a:noFill/>
        </p:spPr>
        <p:txBody>
          <a:bodyPr wrap="square" rtlCol="0">
            <a:spAutoFit/>
          </a:bodyPr>
          <a:lstStyle/>
          <a:p>
            <a:r>
              <a:rPr lang="en-US" sz="3200" b="1" cap="all" dirty="0">
                <a:solidFill>
                  <a:schemeClr val="accent5"/>
                </a:solidFill>
                <a:latin typeface="Lao UI" panose="020B0502040204020203" pitchFamily="34" charset="0"/>
                <a:cs typeface="Lao UI" panose="020B0502040204020203" pitchFamily="34" charset="0"/>
              </a:rPr>
              <a:t>Impact Comparison</a:t>
            </a:r>
          </a:p>
        </p:txBody>
      </p:sp>
      <p:graphicFrame>
        <p:nvGraphicFramePr>
          <p:cNvPr id="2" name="Table 1">
            <a:extLst>
              <a:ext uri="{FF2B5EF4-FFF2-40B4-BE49-F238E27FC236}">
                <a16:creationId xmlns:a16="http://schemas.microsoft.com/office/drawing/2014/main" id="{213DDF87-CCE7-9F3E-53FC-13E23E26439E}"/>
              </a:ext>
            </a:extLst>
          </p:cNvPr>
          <p:cNvGraphicFramePr>
            <a:graphicFrameLocks noGrp="1"/>
          </p:cNvGraphicFramePr>
          <p:nvPr>
            <p:extLst>
              <p:ext uri="{D42A27DB-BD31-4B8C-83A1-F6EECF244321}">
                <p14:modId xmlns:p14="http://schemas.microsoft.com/office/powerpoint/2010/main" val="2276054512"/>
              </p:ext>
            </p:extLst>
          </p:nvPr>
        </p:nvGraphicFramePr>
        <p:xfrm>
          <a:off x="531368" y="1019640"/>
          <a:ext cx="10824465" cy="4614504"/>
        </p:xfrm>
        <a:graphic>
          <a:graphicData uri="http://schemas.openxmlformats.org/drawingml/2006/table">
            <a:tbl>
              <a:tblPr firstRow="1" bandRow="1">
                <a:tableStyleId>{F5AB1C69-6EDB-4FF4-983F-18BD219EF322}</a:tableStyleId>
              </a:tblPr>
              <a:tblGrid>
                <a:gridCol w="3608155">
                  <a:extLst>
                    <a:ext uri="{9D8B030D-6E8A-4147-A177-3AD203B41FA5}">
                      <a16:colId xmlns:a16="http://schemas.microsoft.com/office/drawing/2014/main" val="976488815"/>
                    </a:ext>
                  </a:extLst>
                </a:gridCol>
                <a:gridCol w="3608155">
                  <a:extLst>
                    <a:ext uri="{9D8B030D-6E8A-4147-A177-3AD203B41FA5}">
                      <a16:colId xmlns:a16="http://schemas.microsoft.com/office/drawing/2014/main" val="2516079958"/>
                    </a:ext>
                  </a:extLst>
                </a:gridCol>
                <a:gridCol w="3608155">
                  <a:extLst>
                    <a:ext uri="{9D8B030D-6E8A-4147-A177-3AD203B41FA5}">
                      <a16:colId xmlns:a16="http://schemas.microsoft.com/office/drawing/2014/main" val="964760943"/>
                    </a:ext>
                  </a:extLst>
                </a:gridCol>
              </a:tblGrid>
              <a:tr h="604986">
                <a:tc>
                  <a:txBody>
                    <a:bodyPr/>
                    <a:lstStyle/>
                    <a:p>
                      <a:r>
                        <a:rPr lang="en-IN" dirty="0"/>
                        <a:t>Parameter</a:t>
                      </a:r>
                    </a:p>
                  </a:txBody>
                  <a:tcPr/>
                </a:tc>
                <a:tc>
                  <a:txBody>
                    <a:bodyPr/>
                    <a:lstStyle/>
                    <a:p>
                      <a:r>
                        <a:rPr lang="en-IN" dirty="0"/>
                        <a:t>Before Automation</a:t>
                      </a:r>
                    </a:p>
                  </a:txBody>
                  <a:tcPr/>
                </a:tc>
                <a:tc>
                  <a:txBody>
                    <a:bodyPr/>
                    <a:lstStyle/>
                    <a:p>
                      <a:r>
                        <a:rPr lang="en-IN" dirty="0"/>
                        <a:t>After Automation</a:t>
                      </a:r>
                    </a:p>
                  </a:txBody>
                  <a:tcPr/>
                </a:tc>
                <a:extLst>
                  <a:ext uri="{0D108BD9-81ED-4DB2-BD59-A6C34878D82A}">
                    <a16:rowId xmlns:a16="http://schemas.microsoft.com/office/drawing/2014/main" val="1177667936"/>
                  </a:ext>
                </a:extLst>
              </a:tr>
              <a:tr h="604986">
                <a:tc>
                  <a:txBody>
                    <a:bodyPr/>
                    <a:lstStyle/>
                    <a:p>
                      <a:r>
                        <a:rPr lang="en-IN" dirty="0"/>
                        <a:t>Process Steps</a:t>
                      </a:r>
                    </a:p>
                  </a:txBody>
                  <a:tcPr/>
                </a:tc>
                <a:tc>
                  <a:txBody>
                    <a:bodyPr/>
                    <a:lstStyle/>
                    <a:p>
                      <a:r>
                        <a:rPr lang="en-IN" dirty="0"/>
                        <a:t>Manual data retrieval, consolidation, transformation, analysis, report generation, and distribution.</a:t>
                      </a:r>
                    </a:p>
                  </a:txBody>
                  <a:tcPr/>
                </a:tc>
                <a:tc>
                  <a:txBody>
                    <a:bodyPr/>
                    <a:lstStyle/>
                    <a:p>
                      <a:r>
                        <a:rPr lang="en-US" dirty="0"/>
                        <a:t>Automated data fetching, transformation, analysis, and report generation in Power BI.</a:t>
                      </a:r>
                      <a:endParaRPr lang="en-IN" dirty="0"/>
                    </a:p>
                  </a:txBody>
                  <a:tcPr/>
                </a:tc>
                <a:extLst>
                  <a:ext uri="{0D108BD9-81ED-4DB2-BD59-A6C34878D82A}">
                    <a16:rowId xmlns:a16="http://schemas.microsoft.com/office/drawing/2014/main" val="1531020743"/>
                  </a:ext>
                </a:extLst>
              </a:tr>
              <a:tr h="604986">
                <a:tc>
                  <a:txBody>
                    <a:bodyPr/>
                    <a:lstStyle/>
                    <a:p>
                      <a:r>
                        <a:rPr lang="en-IN" dirty="0"/>
                        <a:t>Cycle Time</a:t>
                      </a:r>
                    </a:p>
                  </a:txBody>
                  <a:tcPr/>
                </a:tc>
                <a:tc>
                  <a:txBody>
                    <a:bodyPr/>
                    <a:lstStyle/>
                    <a:p>
                      <a:r>
                        <a:rPr lang="en-IN" dirty="0"/>
                        <a:t>5400 Seconds (90 Minutes)</a:t>
                      </a:r>
                    </a:p>
                  </a:txBody>
                  <a:tcPr/>
                </a:tc>
                <a:tc>
                  <a:txBody>
                    <a:bodyPr/>
                    <a:lstStyle/>
                    <a:p>
                      <a:r>
                        <a:rPr lang="en-IN" dirty="0"/>
                        <a:t>660 Seconds (11 Minutes)</a:t>
                      </a:r>
                    </a:p>
                  </a:txBody>
                  <a:tcPr/>
                </a:tc>
                <a:extLst>
                  <a:ext uri="{0D108BD9-81ED-4DB2-BD59-A6C34878D82A}">
                    <a16:rowId xmlns:a16="http://schemas.microsoft.com/office/drawing/2014/main" val="437633612"/>
                  </a:ext>
                </a:extLst>
              </a:tr>
              <a:tr h="604986">
                <a:tc>
                  <a:txBody>
                    <a:bodyPr/>
                    <a:lstStyle/>
                    <a:p>
                      <a:r>
                        <a:rPr lang="en-IN" dirty="0"/>
                        <a:t>Value-Added (VA) Time</a:t>
                      </a:r>
                    </a:p>
                  </a:txBody>
                  <a:tcPr/>
                </a:tc>
                <a:tc>
                  <a:txBody>
                    <a:bodyPr/>
                    <a:lstStyle/>
                    <a:p>
                      <a:r>
                        <a:rPr lang="en-IN" dirty="0"/>
                        <a:t>1150 Seconds (Actual Analysis)</a:t>
                      </a:r>
                    </a:p>
                  </a:txBody>
                  <a:tcPr/>
                </a:tc>
                <a:tc>
                  <a:txBody>
                    <a:bodyPr/>
                    <a:lstStyle/>
                    <a:p>
                      <a:r>
                        <a:rPr lang="en-IN" dirty="0"/>
                        <a:t>510 Seconds</a:t>
                      </a:r>
                    </a:p>
                  </a:txBody>
                  <a:tcPr/>
                </a:tc>
                <a:extLst>
                  <a:ext uri="{0D108BD9-81ED-4DB2-BD59-A6C34878D82A}">
                    <a16:rowId xmlns:a16="http://schemas.microsoft.com/office/drawing/2014/main" val="2551243752"/>
                  </a:ext>
                </a:extLst>
              </a:tr>
              <a:tr h="604986">
                <a:tc>
                  <a:txBody>
                    <a:bodyPr/>
                    <a:lstStyle/>
                    <a:p>
                      <a:r>
                        <a:rPr lang="en-IN" dirty="0"/>
                        <a:t>Essential Non-Value-Added (ENVA) Time</a:t>
                      </a:r>
                    </a:p>
                  </a:txBody>
                  <a:tcPr/>
                </a:tc>
                <a:tc>
                  <a:txBody>
                    <a:bodyPr/>
                    <a:lstStyle/>
                    <a:p>
                      <a:r>
                        <a:rPr lang="en-IN" dirty="0"/>
                        <a:t>3000 Seconds (Data Prep, Transformation)</a:t>
                      </a:r>
                    </a:p>
                  </a:txBody>
                  <a:tcPr/>
                </a:tc>
                <a:tc>
                  <a:txBody>
                    <a:bodyPr/>
                    <a:lstStyle/>
                    <a:p>
                      <a:r>
                        <a:rPr lang="en-IN" dirty="0"/>
                        <a:t>90 Seconds</a:t>
                      </a:r>
                    </a:p>
                  </a:txBody>
                  <a:tcPr/>
                </a:tc>
                <a:extLst>
                  <a:ext uri="{0D108BD9-81ED-4DB2-BD59-A6C34878D82A}">
                    <a16:rowId xmlns:a16="http://schemas.microsoft.com/office/drawing/2014/main" val="1881783474"/>
                  </a:ext>
                </a:extLst>
              </a:tr>
              <a:tr h="604986">
                <a:tc>
                  <a:txBody>
                    <a:bodyPr/>
                    <a:lstStyle/>
                    <a:p>
                      <a:r>
                        <a:rPr lang="en-IN" dirty="0"/>
                        <a:t>Non-Value-Added (NVA) Time</a:t>
                      </a:r>
                    </a:p>
                  </a:txBody>
                  <a:tcPr/>
                </a:tc>
                <a:tc>
                  <a:txBody>
                    <a:bodyPr/>
                    <a:lstStyle/>
                    <a:p>
                      <a:r>
                        <a:rPr lang="en-US" dirty="0"/>
                        <a:t>1250 Seconds (Manual Efforts, Waiting Time)</a:t>
                      </a:r>
                      <a:endParaRPr lang="en-IN" dirty="0"/>
                    </a:p>
                  </a:txBody>
                  <a:tcPr/>
                </a:tc>
                <a:tc>
                  <a:txBody>
                    <a:bodyPr/>
                    <a:lstStyle/>
                    <a:p>
                      <a:r>
                        <a:rPr lang="en-IN" dirty="0"/>
                        <a:t>60 Seconds</a:t>
                      </a:r>
                    </a:p>
                  </a:txBody>
                  <a:tcPr/>
                </a:tc>
                <a:extLst>
                  <a:ext uri="{0D108BD9-81ED-4DB2-BD59-A6C34878D82A}">
                    <a16:rowId xmlns:a16="http://schemas.microsoft.com/office/drawing/2014/main" val="4199823348"/>
                  </a:ext>
                </a:extLst>
              </a:tr>
              <a:tr h="604986">
                <a:tc>
                  <a:txBody>
                    <a:bodyPr/>
                    <a:lstStyle/>
                    <a:p>
                      <a:r>
                        <a:rPr lang="en-IN" dirty="0"/>
                        <a:t>Efficiency Improvement</a:t>
                      </a:r>
                    </a:p>
                  </a:txBody>
                  <a:tcPr/>
                </a:tc>
                <a:tc>
                  <a:txBody>
                    <a:bodyPr/>
                    <a:lstStyle/>
                    <a:p>
                      <a:r>
                        <a:rPr lang="en-IN" dirty="0"/>
                        <a:t>(1150 / 5400) * 100 = 21.30%</a:t>
                      </a:r>
                    </a:p>
                  </a:txBody>
                  <a:tcPr/>
                </a:tc>
                <a:tc>
                  <a:txBody>
                    <a:bodyPr/>
                    <a:lstStyle/>
                    <a:p>
                      <a:r>
                        <a:rPr lang="en-IN" dirty="0"/>
                        <a:t>(510 / 660) * 100 = 72.27%</a:t>
                      </a:r>
                    </a:p>
                  </a:txBody>
                  <a:tcPr/>
                </a:tc>
                <a:extLst>
                  <a:ext uri="{0D108BD9-81ED-4DB2-BD59-A6C34878D82A}">
                    <a16:rowId xmlns:a16="http://schemas.microsoft.com/office/drawing/2014/main" val="854130038"/>
                  </a:ext>
                </a:extLst>
              </a:tr>
            </a:tbl>
          </a:graphicData>
        </a:graphic>
      </p:graphicFrame>
    </p:spTree>
    <p:extLst>
      <p:ext uri="{BB962C8B-B14F-4D97-AF65-F5344CB8AC3E}">
        <p14:creationId xmlns:p14="http://schemas.microsoft.com/office/powerpoint/2010/main" val="66790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DBD0E-8DA0-C4E2-3487-FDC0D3F5112D}"/>
              </a:ext>
            </a:extLst>
          </p:cNvPr>
          <p:cNvSpPr>
            <a:spLocks noGrp="1"/>
          </p:cNvSpPr>
          <p:nvPr>
            <p:ph idx="1"/>
          </p:nvPr>
        </p:nvSpPr>
        <p:spPr/>
        <p:txBody>
          <a:bodyPr>
            <a:normAutofit/>
          </a:bodyPr>
          <a:lstStyle/>
          <a:p>
            <a:pPr marL="0" indent="0">
              <a:buNone/>
            </a:pPr>
            <a:r>
              <a:rPr lang="en-IN" sz="2400" dirty="0"/>
              <a:t>Time Saved per Cycle: 5400 seconds - 660 seconds = 4740 seconds (79 minutes)</a:t>
            </a:r>
          </a:p>
          <a:p>
            <a:pPr marL="0" indent="0">
              <a:buNone/>
            </a:pPr>
            <a:r>
              <a:rPr lang="en-IN" sz="2400" dirty="0"/>
              <a:t>Per Person:</a:t>
            </a:r>
          </a:p>
          <a:p>
            <a:pPr lvl="1"/>
            <a:r>
              <a:rPr lang="en-IN" dirty="0"/>
              <a:t>Manual cycles per week: Assume 5 cycles.</a:t>
            </a:r>
          </a:p>
          <a:p>
            <a:pPr lvl="1"/>
            <a:r>
              <a:rPr lang="en-IN" dirty="0"/>
              <a:t>Time saved per week per person: 5 cycles * 79 minutes = 395 minutes (6.58 hours).</a:t>
            </a:r>
          </a:p>
          <a:p>
            <a:pPr lvl="1"/>
            <a:r>
              <a:rPr lang="en-IN" dirty="0"/>
              <a:t>Time saved per week for 40 persons: 6.58 hours * 40 = 263.2 hours.</a:t>
            </a:r>
          </a:p>
          <a:p>
            <a:pPr marL="0" indent="0">
              <a:buNone/>
            </a:pPr>
            <a:r>
              <a:rPr lang="en-IN" sz="2400" dirty="0"/>
              <a:t>Total Time Saved per Week: 263.2 hours.</a:t>
            </a:r>
          </a:p>
          <a:p>
            <a:pPr marL="0" indent="0">
              <a:buNone/>
            </a:pPr>
            <a:r>
              <a:rPr lang="en-IN" sz="2400" dirty="0"/>
              <a:t>Total Time Saved per Year: 263.2 hours * 52 weeks = 13686.4 hours.</a:t>
            </a:r>
          </a:p>
        </p:txBody>
      </p:sp>
      <p:sp>
        <p:nvSpPr>
          <p:cNvPr id="8" name="TextBox 7">
            <a:extLst>
              <a:ext uri="{FF2B5EF4-FFF2-40B4-BE49-F238E27FC236}">
                <a16:creationId xmlns:a16="http://schemas.microsoft.com/office/drawing/2014/main" id="{F1F0E8BC-08B4-23AC-BEB2-BF3599EAE111}"/>
              </a:ext>
            </a:extLst>
          </p:cNvPr>
          <p:cNvSpPr txBox="1"/>
          <p:nvPr/>
        </p:nvSpPr>
        <p:spPr>
          <a:xfrm>
            <a:off x="838200" y="787400"/>
            <a:ext cx="10515600" cy="584775"/>
          </a:xfrm>
          <a:prstGeom prst="rect">
            <a:avLst/>
          </a:prstGeom>
          <a:noFill/>
        </p:spPr>
        <p:txBody>
          <a:bodyPr wrap="square" rtlCol="0">
            <a:spAutoFit/>
          </a:bodyPr>
          <a:lstStyle/>
          <a:p>
            <a:r>
              <a:rPr lang="en-US" sz="3200" b="1" cap="all" dirty="0">
                <a:solidFill>
                  <a:schemeClr val="accent5"/>
                </a:solidFill>
                <a:latin typeface="Lao UI" panose="020B0502040204020203" pitchFamily="34" charset="0"/>
                <a:cs typeface="Lao UI" panose="020B0502040204020203" pitchFamily="34" charset="0"/>
              </a:rPr>
              <a:t>Net impact calculation</a:t>
            </a:r>
          </a:p>
        </p:txBody>
      </p:sp>
    </p:spTree>
    <p:extLst>
      <p:ext uri="{BB962C8B-B14F-4D97-AF65-F5344CB8AC3E}">
        <p14:creationId xmlns:p14="http://schemas.microsoft.com/office/powerpoint/2010/main" val="240199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493</Words>
  <Application>Microsoft Office PowerPoint</Application>
  <PresentationFormat>Widescreen</PresentationFormat>
  <Paragraphs>91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Lao UI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 Chaubey</dc:creator>
  <cp:lastModifiedBy>Ravi Chaubey</cp:lastModifiedBy>
  <cp:revision>8</cp:revision>
  <dcterms:created xsi:type="dcterms:W3CDTF">2024-06-19T04:53:32Z</dcterms:created>
  <dcterms:modified xsi:type="dcterms:W3CDTF">2024-07-09T08:29:37Z</dcterms:modified>
</cp:coreProperties>
</file>