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6.jpeg" ContentType="image/jpeg"/>
  <Override PartName="/ppt/media/image15.png" ContentType="image/png"/>
  <Override PartName="/ppt/media/image1.png" ContentType="image/png"/>
  <Override PartName="/ppt/media/image3.png" ContentType="image/png"/>
  <Override PartName="/ppt/media/image14.png" ContentType="image/png"/>
  <Override PartName="/ppt/media/image4.jpeg" ContentType="image/jpe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9143280" cy="22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9143280" cy="365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457200" y="533520"/>
            <a:ext cx="8228880" cy="9900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220680"/>
            <a:ext cx="9143280" cy="22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0"/>
            <a:ext cx="9143280" cy="365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85800" y="1371600"/>
            <a:ext cx="7848000" cy="1926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IN" sz="6000" spc="-94" strike="noStrike" cap="all">
                <a:solidFill>
                  <a:srgbClr val="d2533c"/>
                </a:solidFill>
                <a:latin typeface="Arial"/>
              </a:rPr>
              <a:t>CHAPTER -1</a:t>
            </a:r>
            <a:endParaRPr b="0" lang="en-IN" sz="6000" spc="-1" strike="noStrike">
              <a:latin typeface="Arial"/>
            </a:endParaRPr>
          </a:p>
        </p:txBody>
      </p:sp>
      <p:sp>
        <p:nvSpPr>
          <p:cNvPr id="82" name="CustomShape 2"/>
          <p:cNvSpPr/>
          <p:nvPr/>
        </p:nvSpPr>
        <p:spPr>
          <a:xfrm>
            <a:off x="685800" y="3505320"/>
            <a:ext cx="6400080" cy="1751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961"/>
              </a:spcBef>
            </a:pPr>
            <a:r>
              <a:rPr b="0" lang="en-IN" sz="4800" spc="-1" strike="noStrike">
                <a:solidFill>
                  <a:srgbClr val="57576e"/>
                </a:solidFill>
                <a:latin typeface="Arial"/>
              </a:rPr>
              <a:t>INFORMATION SYSTEM</a:t>
            </a:r>
            <a:endParaRPr b="0" lang="en-IN" sz="4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TYPES OF INFORMATION SYSTEM( IS)</a:t>
            </a:r>
            <a:endParaRPr b="0" lang="en-IN" sz="4000" spc="-1" strike="noStrike">
              <a:latin typeface="Arial"/>
            </a:endParaRPr>
          </a:p>
        </p:txBody>
      </p:sp>
      <p:sp>
        <p:nvSpPr>
          <p:cNvPr id="105"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479"/>
              </a:spcBef>
            </a:pPr>
            <a:r>
              <a:rPr b="0" lang="en-IN" sz="2400" spc="-1" strike="noStrike">
                <a:solidFill>
                  <a:srgbClr val="292934"/>
                </a:solidFill>
                <a:latin typeface="Arial"/>
              </a:rPr>
              <a:t>There are 5 Types of Information Systems as mentioned below:</a:t>
            </a:r>
            <a:endParaRPr b="0" lang="en-IN" sz="2400" spc="-1" strike="noStrike">
              <a:latin typeface="Arial"/>
            </a:endParaRPr>
          </a:p>
          <a:p>
            <a:pPr marL="457200" indent="-456480" algn="just">
              <a:lnSpc>
                <a:spcPct val="100000"/>
              </a:lnSpc>
              <a:spcBef>
                <a:spcPts val="479"/>
              </a:spcBef>
              <a:buClr>
                <a:srgbClr val="93a299"/>
              </a:buClr>
              <a:buSzPct val="85000"/>
              <a:buFont typeface="Arial"/>
              <a:buAutoNum type="arabicPeriod"/>
            </a:pPr>
            <a:r>
              <a:rPr b="1" lang="en-IN" sz="2400" spc="-1" strike="noStrike">
                <a:solidFill>
                  <a:srgbClr val="292934"/>
                </a:solidFill>
                <a:latin typeface="Arial"/>
              </a:rPr>
              <a:t>Transaction Processing Systems</a:t>
            </a:r>
            <a:endParaRPr b="0" lang="en-IN" sz="2400" spc="-1" strike="noStrike">
              <a:latin typeface="Arial"/>
            </a:endParaRPr>
          </a:p>
          <a:p>
            <a:pPr marL="457200" indent="-456480" algn="just">
              <a:lnSpc>
                <a:spcPct val="100000"/>
              </a:lnSpc>
              <a:spcBef>
                <a:spcPts val="479"/>
              </a:spcBef>
              <a:buClr>
                <a:srgbClr val="93a299"/>
              </a:buClr>
              <a:buSzPct val="85000"/>
              <a:buFont typeface="Arial"/>
              <a:buAutoNum type="arabicPeriod"/>
            </a:pPr>
            <a:r>
              <a:rPr b="1" lang="en-IN" sz="2400" spc="-1" strike="noStrike">
                <a:solidFill>
                  <a:srgbClr val="292934"/>
                </a:solidFill>
                <a:latin typeface="Arial"/>
              </a:rPr>
              <a:t> </a:t>
            </a:r>
            <a:r>
              <a:rPr b="1" lang="en-IN" sz="2400" spc="-1" strike="noStrike">
                <a:solidFill>
                  <a:srgbClr val="292934"/>
                </a:solidFill>
                <a:latin typeface="Arial"/>
              </a:rPr>
              <a:t>Management Information Systems(MIS)</a:t>
            </a:r>
            <a:endParaRPr b="0" lang="en-IN" sz="2400" spc="-1" strike="noStrike">
              <a:latin typeface="Arial"/>
            </a:endParaRPr>
          </a:p>
          <a:p>
            <a:pPr marL="457200" indent="-456480" algn="just">
              <a:lnSpc>
                <a:spcPct val="100000"/>
              </a:lnSpc>
              <a:spcBef>
                <a:spcPts val="479"/>
              </a:spcBef>
              <a:buClr>
                <a:srgbClr val="93a299"/>
              </a:buClr>
              <a:buSzPct val="85000"/>
              <a:buFont typeface="Arial"/>
              <a:buAutoNum type="arabicPeriod"/>
            </a:pPr>
            <a:r>
              <a:rPr b="1" lang="en-IN" sz="2400" spc="-1" strike="noStrike">
                <a:solidFill>
                  <a:srgbClr val="292934"/>
                </a:solidFill>
                <a:latin typeface="Arial"/>
              </a:rPr>
              <a:t>Decision Support Systems</a:t>
            </a:r>
            <a:endParaRPr b="0" lang="en-IN" sz="2400" spc="-1" strike="noStrike">
              <a:latin typeface="Arial"/>
            </a:endParaRPr>
          </a:p>
          <a:p>
            <a:pPr marL="457200" indent="-456480" algn="just">
              <a:lnSpc>
                <a:spcPct val="100000"/>
              </a:lnSpc>
              <a:spcBef>
                <a:spcPts val="479"/>
              </a:spcBef>
              <a:buClr>
                <a:srgbClr val="93a299"/>
              </a:buClr>
              <a:buSzPct val="85000"/>
              <a:buFont typeface="Arial"/>
              <a:buAutoNum type="arabicPeriod"/>
            </a:pPr>
            <a:r>
              <a:rPr b="1" lang="en-IN" sz="2400" spc="-1" strike="noStrike">
                <a:solidFill>
                  <a:srgbClr val="292934"/>
                </a:solidFill>
                <a:latin typeface="Arial"/>
              </a:rPr>
              <a:t>Expert Systems and Neutral Networks</a:t>
            </a:r>
            <a:endParaRPr b="0" lang="en-IN" sz="2400" spc="-1" strike="noStrike">
              <a:latin typeface="Arial"/>
            </a:endParaRPr>
          </a:p>
          <a:p>
            <a:pPr marL="457200" indent="-456480" algn="just">
              <a:lnSpc>
                <a:spcPct val="100000"/>
              </a:lnSpc>
              <a:spcBef>
                <a:spcPts val="479"/>
              </a:spcBef>
              <a:buClr>
                <a:srgbClr val="93a299"/>
              </a:buClr>
              <a:buSzPct val="85000"/>
              <a:buFont typeface="Arial"/>
              <a:buAutoNum type="arabicPeriod"/>
            </a:pPr>
            <a:r>
              <a:rPr b="1" lang="en-IN" sz="2400" spc="-1" strike="noStrike">
                <a:solidFill>
                  <a:srgbClr val="292934"/>
                </a:solidFill>
                <a:latin typeface="Arial"/>
              </a:rPr>
              <a:t>Information Systems in Organizations</a:t>
            </a: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WHAT IS SECURITY?</a:t>
            </a:r>
            <a:endParaRPr b="0" lang="en-IN" sz="4000" spc="-1" strike="noStrike">
              <a:latin typeface="Arial"/>
            </a:endParaRPr>
          </a:p>
        </p:txBody>
      </p:sp>
      <p:sp>
        <p:nvSpPr>
          <p:cNvPr id="107"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The quality or state of being secure--to be free from danger”</a:t>
            </a:r>
            <a:endParaRPr b="0" lang="en-IN" sz="2400" spc="-1" strike="noStrike">
              <a:latin typeface="Arial"/>
            </a:endParaRPr>
          </a:p>
          <a:p>
            <a:pPr marL="182880" indent="-182160">
              <a:lnSpc>
                <a:spcPct val="100000"/>
              </a:lnSpc>
              <a:spcBef>
                <a:spcPts val="561"/>
              </a:spcBef>
              <a:buClr>
                <a:srgbClr val="93a299"/>
              </a:buClr>
              <a:buSzPct val="85000"/>
              <a:buFont typeface="Arial"/>
              <a:buChar char="•"/>
            </a:pPr>
            <a:r>
              <a:rPr b="0" lang="en-IN" sz="2800" spc="-1" strike="noStrike">
                <a:solidFill>
                  <a:srgbClr val="292934"/>
                </a:solidFill>
                <a:latin typeface="Arial"/>
                <a:ea typeface="新細明體"/>
              </a:rPr>
              <a:t>A successful organization should have multiple layers of security in place: </a:t>
            </a:r>
            <a:endParaRPr b="0" lang="en-IN" sz="2800" spc="-1" strike="noStrike">
              <a:latin typeface="Arial"/>
            </a:endParaRPr>
          </a:p>
          <a:p>
            <a:pPr lvl="1" marL="45720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Physical security</a:t>
            </a:r>
            <a:endParaRPr b="0" lang="en-IN" sz="2400" spc="-1" strike="noStrike">
              <a:latin typeface="Arial"/>
            </a:endParaRPr>
          </a:p>
          <a:p>
            <a:pPr lvl="1" marL="45720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Personal security </a:t>
            </a:r>
            <a:endParaRPr b="0" lang="en-IN" sz="2400" spc="-1" strike="noStrike">
              <a:latin typeface="Arial"/>
            </a:endParaRPr>
          </a:p>
          <a:p>
            <a:pPr lvl="1" marL="45720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Operations security </a:t>
            </a:r>
            <a:endParaRPr b="0" lang="en-IN" sz="2400" spc="-1" strike="noStrike">
              <a:latin typeface="Arial"/>
            </a:endParaRPr>
          </a:p>
          <a:p>
            <a:pPr lvl="1" marL="45720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Communications security </a:t>
            </a:r>
            <a:endParaRPr b="0" lang="en-IN" sz="2400" spc="-1" strike="noStrike">
              <a:latin typeface="Arial"/>
            </a:endParaRPr>
          </a:p>
          <a:p>
            <a:pPr lvl="1" marL="45720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Network security</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ea typeface="新細明體"/>
              </a:rPr>
              <a:t>What Is Information Security?</a:t>
            </a:r>
            <a:endParaRPr b="0" lang="en-IN" sz="4000" spc="-1" strike="noStrike">
              <a:latin typeface="Arial"/>
            </a:endParaRPr>
          </a:p>
        </p:txBody>
      </p:sp>
      <p:sp>
        <p:nvSpPr>
          <p:cNvPr id="109"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The protection of information and its critical elements, including the systems and hardware that use, store, and transmit that information.</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Information security (InfoSec) is designed to protect the confidentiality, integrity and availability(CIA) of computer system data from those with malicious intentions.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For example, a message could be modified during transmission by someone intercepting it before it reaches the intended recipient. Good cryptography tools can help mitigate this security threat.</a:t>
            </a:r>
            <a:endParaRPr b="0" lang="en-IN" sz="24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ENCRYPTION</a:t>
            </a:r>
            <a:br/>
            <a:endParaRPr b="0" lang="en-IN" sz="4000" spc="-1" strike="noStrike">
              <a:latin typeface="Arial"/>
            </a:endParaRPr>
          </a:p>
        </p:txBody>
      </p:sp>
      <p:pic>
        <p:nvPicPr>
          <p:cNvPr id="111" name="Content Placeholder 3" descr=""/>
          <p:cNvPicPr/>
          <p:nvPr/>
        </p:nvPicPr>
        <p:blipFill>
          <a:blip r:embed="rId1"/>
          <a:stretch/>
        </p:blipFill>
        <p:spPr>
          <a:xfrm>
            <a:off x="1395360" y="2066760"/>
            <a:ext cx="6352560" cy="39427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CIA Triangle</a:t>
            </a:r>
            <a:endParaRPr b="0" lang="en-IN" sz="4000" spc="-1" strike="noStrike">
              <a:latin typeface="Arial"/>
            </a:endParaRPr>
          </a:p>
        </p:txBody>
      </p:sp>
      <p:sp>
        <p:nvSpPr>
          <p:cNvPr id="113"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The C.I.A. triangle was the standard based on confidentiality, integrity, and availability.</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u="sng">
                <a:solidFill>
                  <a:srgbClr val="292934"/>
                </a:solidFill>
                <a:uFillTx/>
                <a:latin typeface="Arial"/>
                <a:ea typeface="新細明體"/>
              </a:rPr>
              <a:t>Confidentiality</a:t>
            </a:r>
            <a:r>
              <a:rPr b="0" lang="en-IN" sz="2400" spc="-1" strike="noStrike">
                <a:solidFill>
                  <a:srgbClr val="292934"/>
                </a:solidFill>
                <a:latin typeface="Arial"/>
                <a:ea typeface="新細明體"/>
              </a:rPr>
              <a:t>: Access must be restricted to authorized users only.</a:t>
            </a:r>
            <a:endParaRPr b="0" lang="en-IN" sz="2400" spc="-1" strike="noStrike">
              <a:latin typeface="Arial"/>
            </a:endParaRPr>
          </a:p>
          <a:p>
            <a:pPr algn="just">
              <a:lnSpc>
                <a:spcPct val="100000"/>
              </a:lnSpc>
              <a:spcBef>
                <a:spcPts val="479"/>
              </a:spcBef>
            </a:pPr>
            <a:r>
              <a:rPr b="0" lang="en-IN" sz="2400" spc="-1" strike="noStrike">
                <a:solidFill>
                  <a:srgbClr val="292934"/>
                </a:solidFill>
                <a:latin typeface="Arial"/>
                <a:ea typeface="新細明體"/>
              </a:rPr>
              <a:t>Example: ID and passwords to authenticate authorized users.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u="sng">
                <a:solidFill>
                  <a:srgbClr val="292934"/>
                </a:solidFill>
                <a:uFillTx/>
                <a:latin typeface="Arial"/>
                <a:ea typeface="新細明體"/>
              </a:rPr>
              <a:t>Integrity</a:t>
            </a:r>
            <a:r>
              <a:rPr b="0" lang="en-IN" sz="2400" spc="-1" strike="noStrike">
                <a:solidFill>
                  <a:srgbClr val="292934"/>
                </a:solidFill>
                <a:latin typeface="Arial"/>
                <a:ea typeface="新細明體"/>
              </a:rPr>
              <a:t>: maintaining the consistency, accuracy, and trustworthiness of data.</a:t>
            </a:r>
            <a:endParaRPr b="0" lang="en-IN" sz="2400" spc="-1" strike="noStrike">
              <a:latin typeface="Arial"/>
            </a:endParaRPr>
          </a:p>
          <a:p>
            <a:pPr algn="just">
              <a:lnSpc>
                <a:spcPct val="100000"/>
              </a:lnSpc>
              <a:spcBef>
                <a:spcPts val="479"/>
              </a:spcBef>
            </a:pPr>
            <a:r>
              <a:rPr b="0" lang="en-IN" sz="2400" spc="-1" strike="noStrike">
                <a:solidFill>
                  <a:srgbClr val="292934"/>
                </a:solidFill>
                <a:latin typeface="Arial"/>
                <a:ea typeface="新細明體"/>
              </a:rPr>
              <a:t>Example: Checksums for the verification of integrity.</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u="sng">
                <a:solidFill>
                  <a:srgbClr val="292934"/>
                </a:solidFill>
                <a:uFillTx/>
                <a:latin typeface="Arial"/>
                <a:ea typeface="新細明體"/>
              </a:rPr>
              <a:t>Availability</a:t>
            </a:r>
            <a:r>
              <a:rPr b="0" lang="en-IN" sz="2400" spc="-1" strike="noStrike">
                <a:solidFill>
                  <a:srgbClr val="292934"/>
                </a:solidFill>
                <a:latin typeface="Arial"/>
                <a:ea typeface="新細明體"/>
              </a:rPr>
              <a:t>: Should be available to authorized users.</a:t>
            </a:r>
            <a:endParaRPr b="0" lang="en-IN" sz="24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CIA Triangle</a:t>
            </a:r>
            <a:endParaRPr b="0" lang="en-IN" sz="4000" spc="-1" strike="noStrike">
              <a:latin typeface="Arial"/>
            </a:endParaRPr>
          </a:p>
        </p:txBody>
      </p:sp>
      <p:sp>
        <p:nvSpPr>
          <p:cNvPr id="115" name="CustomShape 2"/>
          <p:cNvSpPr/>
          <p:nvPr/>
        </p:nvSpPr>
        <p:spPr>
          <a:xfrm>
            <a:off x="457200" y="1600200"/>
            <a:ext cx="8228880" cy="4876200"/>
          </a:xfrm>
          <a:prstGeom prst="rect">
            <a:avLst/>
          </a:prstGeom>
          <a:noFill/>
          <a:ln>
            <a:noFill/>
          </a:ln>
        </p:spPr>
        <p:style>
          <a:lnRef idx="0"/>
          <a:fillRef idx="0"/>
          <a:effectRef idx="0"/>
          <a:fontRef idx="minor"/>
        </p:style>
      </p:sp>
      <p:pic>
        <p:nvPicPr>
          <p:cNvPr id="116" name="Picture 2" descr=""/>
          <p:cNvPicPr/>
          <p:nvPr/>
        </p:nvPicPr>
        <p:blipFill>
          <a:blip r:embed="rId1"/>
          <a:stretch/>
        </p:blipFill>
        <p:spPr>
          <a:xfrm>
            <a:off x="533520" y="1676520"/>
            <a:ext cx="8076600" cy="46476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THREAT</a:t>
            </a:r>
            <a:endParaRPr b="0" lang="en-IN" sz="4000" spc="-1" strike="noStrike">
              <a:latin typeface="Arial"/>
            </a:endParaRPr>
          </a:p>
        </p:txBody>
      </p:sp>
      <p:sp>
        <p:nvSpPr>
          <p:cNvPr id="118"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 </a:t>
            </a:r>
            <a:r>
              <a:rPr b="1" lang="en-IN" sz="2400" spc="-1" strike="noStrike">
                <a:solidFill>
                  <a:srgbClr val="292934"/>
                </a:solidFill>
                <a:latin typeface="Arial"/>
              </a:rPr>
              <a:t>threat</a:t>
            </a:r>
            <a:r>
              <a:rPr b="0" lang="en-IN" sz="2400" spc="-1" strike="noStrike">
                <a:solidFill>
                  <a:srgbClr val="292934"/>
                </a:solidFill>
                <a:latin typeface="Arial"/>
              </a:rPr>
              <a:t> is a possible danger that might exploit a vulnerability to breach security and therefore cause possible harm.</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 threat can be either “intentional" (i.e. hacking: an individual cracker or a criminal organization) or “accidental" (e.g. the possibility of a computer malfunctioning, or the possibility of a natural disaster such as an earthquake, a fire)or otherwise a circumstance, capability, action, or event.</a:t>
            </a:r>
            <a:endParaRPr b="0" lang="en-IN" sz="24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THREATS</a:t>
            </a:r>
            <a:endParaRPr b="0" lang="en-IN" sz="4000" spc="-1" strike="noStrike">
              <a:latin typeface="Arial"/>
            </a:endParaRPr>
          </a:p>
        </p:txBody>
      </p:sp>
      <p:sp>
        <p:nvSpPr>
          <p:cNvPr id="120"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Asset: something of value to the organization</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Actor: Who or what may violate the security requirements of an asset.</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Motive: Indication of whether  the actor’s intension are deliberate or accidental.</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Access: How the asset will be accessed.</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Five types of physical and logical assets:</a:t>
            </a:r>
            <a:endParaRPr b="0" lang="en-IN" sz="24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rPr>
              <a:t>Information</a:t>
            </a:r>
            <a:endParaRPr b="0" lang="en-IN" sz="20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rPr>
              <a:t>Software</a:t>
            </a:r>
            <a:endParaRPr b="0" lang="en-IN" sz="20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rPr>
              <a:t>Hardware</a:t>
            </a:r>
            <a:endParaRPr b="0" lang="en-IN" sz="20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rPr>
              <a:t>People</a:t>
            </a:r>
            <a:endParaRPr b="0" lang="en-IN" sz="20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rPr>
              <a:t>Systems</a:t>
            </a:r>
            <a:endParaRPr b="0" lang="en-IN" sz="20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Asset Types and their values</a:t>
            </a:r>
            <a:endParaRPr b="0" lang="en-IN" sz="4000" spc="-1" strike="noStrike">
              <a:latin typeface="Arial"/>
            </a:endParaRPr>
          </a:p>
        </p:txBody>
      </p:sp>
      <p:sp>
        <p:nvSpPr>
          <p:cNvPr id="122"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Physical Assets (hardware, cars)</a:t>
            </a:r>
            <a:endParaRPr b="0" lang="en-IN" sz="2400" spc="-1" strike="noStrike">
              <a:latin typeface="Arial"/>
            </a:endParaRPr>
          </a:p>
          <a:p>
            <a:pPr>
              <a:lnSpc>
                <a:spcPct val="100000"/>
              </a:lnSpc>
              <a:spcBef>
                <a:spcPts val="479"/>
              </a:spcBef>
            </a:pP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Logical Assets (purchased softwares, OS, DB)</a:t>
            </a:r>
            <a:endParaRPr b="0" lang="en-IN" sz="2400" spc="-1" strike="noStrike">
              <a:latin typeface="Arial"/>
            </a:endParaRPr>
          </a:p>
          <a:p>
            <a:pPr>
              <a:lnSpc>
                <a:spcPct val="100000"/>
              </a:lnSpc>
              <a:spcBef>
                <a:spcPts val="479"/>
              </a:spcBef>
            </a:pP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Intangible Assets (business reputation, confidence)</a:t>
            </a:r>
            <a:endParaRPr b="0" lang="en-IN" sz="2400" spc="-1" strike="noStrike">
              <a:latin typeface="Arial"/>
            </a:endParaRPr>
          </a:p>
          <a:p>
            <a:pPr>
              <a:lnSpc>
                <a:spcPct val="100000"/>
              </a:lnSpc>
              <a:spcBef>
                <a:spcPts val="479"/>
              </a:spcBef>
            </a:pP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Human Assets (human skills, knowledge)</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IMPORTANT TERMS</a:t>
            </a:r>
            <a:endParaRPr b="0" lang="en-IN" sz="4000" spc="-1" strike="noStrike">
              <a:latin typeface="Arial"/>
            </a:endParaRPr>
          </a:p>
        </p:txBody>
      </p:sp>
      <p:sp>
        <p:nvSpPr>
          <p:cNvPr id="124"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479"/>
              </a:spcBef>
              <a:buClr>
                <a:srgbClr val="93a299"/>
              </a:buClr>
              <a:buSzPct val="85000"/>
              <a:buFont typeface="Arial"/>
              <a:buChar char="•"/>
            </a:pPr>
            <a:r>
              <a:rPr b="0" lang="en-IN" sz="2400" spc="-1" strike="noStrike" u="sng">
                <a:solidFill>
                  <a:srgbClr val="292934"/>
                </a:solidFill>
                <a:uFillTx/>
                <a:latin typeface="Arial"/>
              </a:rPr>
              <a:t>Security gaps </a:t>
            </a:r>
            <a:r>
              <a:rPr b="0" lang="en-IN" sz="2400" spc="-1" strike="noStrike">
                <a:solidFill>
                  <a:srgbClr val="292934"/>
                </a:solidFill>
                <a:latin typeface="Arial"/>
              </a:rPr>
              <a:t>are points at which security is missing, and thus system is vulnerable.</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u="sng">
                <a:solidFill>
                  <a:srgbClr val="292934"/>
                </a:solidFill>
                <a:uFillTx/>
                <a:latin typeface="Arial"/>
              </a:rPr>
              <a:t>Vulnerability</a:t>
            </a:r>
            <a:r>
              <a:rPr b="0" lang="en-IN" sz="2400" spc="-1" strike="noStrike">
                <a:solidFill>
                  <a:srgbClr val="292934"/>
                </a:solidFill>
                <a:latin typeface="Arial"/>
              </a:rPr>
              <a:t> is state in which an object can potentially be affected by a force or another object or even a situation but not necessarily is or will be.</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u="sng">
                <a:solidFill>
                  <a:srgbClr val="292934"/>
                </a:solidFill>
                <a:uFillTx/>
                <a:latin typeface="Arial"/>
              </a:rPr>
              <a:t>Threat</a:t>
            </a:r>
            <a:r>
              <a:rPr b="0" lang="en-IN" sz="2400" spc="-1" strike="noStrike">
                <a:solidFill>
                  <a:srgbClr val="292934"/>
                </a:solidFill>
                <a:latin typeface="Arial"/>
              </a:rPr>
              <a:t> is defined as security risk that has high possibility of becoming a system breach.</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u="sng">
                <a:solidFill>
                  <a:srgbClr val="292934"/>
                </a:solidFill>
                <a:uFillTx/>
                <a:latin typeface="Arial"/>
              </a:rPr>
              <a:t>RISK</a:t>
            </a:r>
            <a:r>
              <a:rPr b="0" lang="en-IN" sz="2400" spc="-1" strike="noStrike">
                <a:solidFill>
                  <a:srgbClr val="292934"/>
                </a:solidFill>
                <a:latin typeface="Arial"/>
              </a:rPr>
              <a:t>:The potential for loss, damage or destruction of an asset as a result of a threat exploiting a vulnerability.</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u="sng">
                <a:solidFill>
                  <a:srgbClr val="292934"/>
                </a:solidFill>
                <a:uFillTx/>
                <a:latin typeface="Arial"/>
              </a:rPr>
              <a:t>SYSTEM </a:t>
            </a:r>
            <a:r>
              <a:rPr b="0" lang="en-IN" sz="2400" spc="-1" strike="noStrike">
                <a:solidFill>
                  <a:srgbClr val="292934"/>
                </a:solidFill>
                <a:latin typeface="Arial"/>
              </a:rPr>
              <a:t>BREACH:A security breach is any incident that results in unauthorized access of data, applications, services, networks and/or devices by bypassing their underlying security mechanisms.</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MEANING OF IMFORMATION SYSTEM (IS)</a:t>
            </a:r>
            <a:endParaRPr b="0" lang="en-IN" sz="4000" spc="-1" strike="noStrike">
              <a:latin typeface="Arial"/>
            </a:endParaRPr>
          </a:p>
        </p:txBody>
      </p:sp>
      <p:sp>
        <p:nvSpPr>
          <p:cNvPr id="84"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479"/>
              </a:spcBef>
            </a:pPr>
            <a:endParaRPr b="0" lang="en-IN" sz="18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An Information System (IS) is a set of interrelated components that collect, process, store and distribute information to support decision making and control in an organization.</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Vast majority of computerized IS relies on data warehouse and database management system(DBMS) software to manage the storage and retrieval of information in the system.</a:t>
            </a:r>
            <a:endParaRPr b="0" lang="en-IN" sz="2400" spc="-1" strike="noStrike">
              <a:latin typeface="Arial"/>
            </a:endParaRPr>
          </a:p>
          <a:p>
            <a:pPr algn="just">
              <a:lnSpc>
                <a:spcPct val="100000"/>
              </a:lnSpc>
              <a:spcBef>
                <a:spcPts val="479"/>
              </a:spcBef>
            </a:pPr>
            <a:endParaRPr b="0" lang="en-IN" sz="2400" spc="-1" strike="noStrike">
              <a:latin typeface="Arial"/>
            </a:endParaRPr>
          </a:p>
          <a:p>
            <a:pPr marL="274320">
              <a:lnSpc>
                <a:spcPct val="100000"/>
              </a:lnSpc>
              <a:spcBef>
                <a:spcPts val="400"/>
              </a:spcBef>
            </a:pPr>
            <a:endParaRPr b="0" lang="en-IN" sz="2400" spc="-1" strike="noStrike">
              <a:latin typeface="Arial"/>
            </a:endParaRPr>
          </a:p>
          <a:p>
            <a:pPr marL="274320">
              <a:lnSpc>
                <a:spcPct val="100000"/>
              </a:lnSpc>
              <a:spcBef>
                <a:spcPts val="400"/>
              </a:spcBef>
            </a:pPr>
            <a:endParaRPr b="0" lang="en-IN" sz="2400" spc="-1" strike="noStrike">
              <a:latin typeface="Arial"/>
            </a:endParaRPr>
          </a:p>
          <a:p>
            <a:pPr marL="274320">
              <a:lnSpc>
                <a:spcPct val="100000"/>
              </a:lnSpc>
              <a:spcBef>
                <a:spcPts val="400"/>
              </a:spcBef>
            </a:pPr>
            <a:endParaRPr b="0" lang="en-IN" sz="2400" spc="-1" strike="noStrike">
              <a:latin typeface="Arial"/>
            </a:endParaRPr>
          </a:p>
          <a:p>
            <a:pPr marL="274320">
              <a:lnSpc>
                <a:spcPct val="100000"/>
              </a:lnSpc>
              <a:spcBef>
                <a:spcPts val="479"/>
              </a:spcBef>
            </a:pPr>
            <a:endParaRPr b="0" lang="en-IN" sz="24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Data Integrity violation process</a:t>
            </a:r>
            <a:endParaRPr b="0" lang="en-IN" sz="4000" spc="-1" strike="noStrike">
              <a:latin typeface="Arial"/>
            </a:endParaRPr>
          </a:p>
        </p:txBody>
      </p:sp>
      <p:pic>
        <p:nvPicPr>
          <p:cNvPr id="126" name="Content Placeholder 3" descr=""/>
          <p:cNvPicPr/>
          <p:nvPr/>
        </p:nvPicPr>
        <p:blipFill>
          <a:blip r:embed="rId1"/>
          <a:stretch/>
        </p:blipFill>
        <p:spPr>
          <a:xfrm>
            <a:off x="309240" y="533520"/>
            <a:ext cx="8605440" cy="60951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Database Security Levels</a:t>
            </a:r>
            <a:endParaRPr b="0" lang="en-IN" sz="4000" spc="-1" strike="noStrike">
              <a:latin typeface="Arial"/>
            </a:endParaRPr>
          </a:p>
        </p:txBody>
      </p:sp>
      <p:pic>
        <p:nvPicPr>
          <p:cNvPr id="128" name="Content Placeholder 3" descr=""/>
          <p:cNvPicPr/>
          <p:nvPr/>
        </p:nvPicPr>
        <p:blipFill>
          <a:blip r:embed="rId1"/>
          <a:stretch/>
        </p:blipFill>
        <p:spPr>
          <a:xfrm>
            <a:off x="1295280" y="1676520"/>
            <a:ext cx="6171480" cy="493740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Database Security Levels</a:t>
            </a:r>
            <a:endParaRPr b="0" lang="en-IN" sz="4000" spc="-1" strike="noStrike">
              <a:latin typeface="Arial"/>
            </a:endParaRPr>
          </a:p>
        </p:txBody>
      </p:sp>
      <p:sp>
        <p:nvSpPr>
          <p:cNvPr id="130"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VIEW database object is stored query that returns columns and rows from selected tables.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Data provided by view object is protected by database system functionality that allows schema owners to grant or revoke privileges.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Data files in which data resides are protected by database and that protection is enforced by OS file permissions.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Finally database is secured by DBMS (through accounts and password mechanism, privileges, permissions to few)</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Menaces to Databases</a:t>
            </a:r>
            <a:endParaRPr b="0" lang="en-IN" sz="4000" spc="-1" strike="noStrike">
              <a:latin typeface="Arial"/>
            </a:endParaRPr>
          </a:p>
        </p:txBody>
      </p:sp>
      <p:sp>
        <p:nvSpPr>
          <p:cNvPr id="132"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Security Vulnerability</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Security Threat (security violation that can happen any time because of security vulnerability)</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Security Risk (A known security gap that company intentionally leaves open)</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Types of Vulnerabilities</a:t>
            </a:r>
            <a:endParaRPr b="0" lang="en-IN" sz="4000" spc="-1" strike="noStrike">
              <a:latin typeface="Arial"/>
            </a:endParaRPr>
          </a:p>
        </p:txBody>
      </p:sp>
      <p:sp>
        <p:nvSpPr>
          <p:cNvPr id="134"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Installation and configuration (results from default installation/configuration which is known publicly and we don’t enforce any security measures)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User mistakes (due to carelessness in implementing procedures)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Software (found in commercial softwares, patches not applied)</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Design and implementation (due to improper software analysis, design as well as coding deficiencies)</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Types of Threats</a:t>
            </a:r>
            <a:endParaRPr b="0" lang="en-IN" sz="4000" spc="-1" strike="noStrike">
              <a:latin typeface="Arial"/>
            </a:endParaRPr>
          </a:p>
        </p:txBody>
      </p:sp>
      <p:sp>
        <p:nvSpPr>
          <p:cNvPr id="136"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People (people intentionally/unitentionally  inflict damage, e.g. hackers,terrorists)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Malicious code (software code that is intentionally written to damage the components, e.g. viruses)</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Natural disasters </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Technological disasters (malfunction in equipment, e.g. network failure, hardware failure) </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Types of Risks</a:t>
            </a:r>
            <a:endParaRPr b="0" lang="en-IN" sz="4000" spc="-1" strike="noStrike">
              <a:latin typeface="Arial"/>
            </a:endParaRPr>
          </a:p>
        </p:txBody>
      </p:sp>
      <p:sp>
        <p:nvSpPr>
          <p:cNvPr id="138"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People (loss of people who are vital components of DB, e.g. due to resignation)</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Hardware (results in hardware unavailability, down due to failure, malfunction)</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Data (data loss, corruption)</a:t>
            </a:r>
            <a:endParaRPr b="0" lang="en-IN" sz="2400" spc="-1" strike="noStrike">
              <a:latin typeface="Arial"/>
            </a:endParaRPr>
          </a:p>
          <a:p>
            <a:pPr>
              <a:lnSpc>
                <a:spcPct val="100000"/>
              </a:lnSpc>
              <a:spcBef>
                <a:spcPts val="479"/>
              </a:spcBef>
            </a:pPr>
            <a:endParaRPr b="0" lang="en-IN" sz="2400" spc="-1" strike="noStrike">
              <a:latin typeface="Arial"/>
            </a:endParaRPr>
          </a:p>
          <a:p>
            <a:pPr marL="274320" indent="-273600">
              <a:lnSpc>
                <a:spcPct val="100000"/>
              </a:lnSpc>
              <a:spcBef>
                <a:spcPts val="479"/>
              </a:spcBef>
              <a:buClr>
                <a:srgbClr val="726056"/>
              </a:buClr>
              <a:buSzPct val="85000"/>
              <a:buFont typeface="Wingdings 2" charset="2"/>
              <a:buChar char=""/>
            </a:pPr>
            <a:r>
              <a:rPr b="0" lang="en-IN" sz="2400" spc="-1" strike="noStrike">
                <a:solidFill>
                  <a:srgbClr val="292934"/>
                </a:solidFill>
                <a:latin typeface="Arial"/>
              </a:rPr>
              <a:t>Confidence (loss of public confidence in data produced by company)</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COMMON THREATS TO INFOSEC</a:t>
            </a:r>
            <a:endParaRPr b="0" lang="en-IN" sz="4000" spc="-1" strike="noStrike">
              <a:latin typeface="Arial"/>
            </a:endParaRPr>
          </a:p>
        </p:txBody>
      </p:sp>
      <p:sp>
        <p:nvSpPr>
          <p:cNvPr id="140"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Spam</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Spam occurs when you receive several unsolicited emails that will phish for your information by tricking you into following links.</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COMMON THREATS TO INFOSEC</a:t>
            </a:r>
            <a:endParaRPr b="0" lang="en-IN" sz="4000" spc="-1" strike="noStrike">
              <a:latin typeface="Arial"/>
            </a:endParaRPr>
          </a:p>
        </p:txBody>
      </p:sp>
      <p:sp>
        <p:nvSpPr>
          <p:cNvPr id="142"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1" lang="en-IN" sz="2400" spc="-1" strike="noStrike">
                <a:solidFill>
                  <a:srgbClr val="292934"/>
                </a:solidFill>
                <a:latin typeface="Arial"/>
              </a:rPr>
              <a:t>Phishing</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Phishing in unfortunately very easy to execute. It consists of fake emails or messages that look exactly like emails from legitimate companies. You are deluded into thinking it’s the legitimate company and you may enter your personal and financial information.</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Ransomware</a:t>
            </a:r>
            <a:endParaRPr b="0" lang="en-IN" sz="2400" spc="-1" strike="noStrike">
              <a:latin typeface="Arial"/>
            </a:endParaRPr>
          </a:p>
          <a:p>
            <a:pPr algn="just">
              <a:lnSpc>
                <a:spcPct val="100000"/>
              </a:lnSpc>
              <a:spcBef>
                <a:spcPts val="479"/>
              </a:spcBef>
            </a:pPr>
            <a:r>
              <a:rPr b="0" lang="en-IN" sz="2400" spc="-1" strike="noStrike">
                <a:solidFill>
                  <a:srgbClr val="292934"/>
                </a:solidFill>
                <a:latin typeface="Arial"/>
              </a:rPr>
              <a:t>	</a:t>
            </a:r>
            <a:r>
              <a:rPr b="0" lang="en-IN" sz="2400" spc="-1" strike="noStrike">
                <a:solidFill>
                  <a:srgbClr val="292934"/>
                </a:solidFill>
                <a:latin typeface="Arial"/>
              </a:rPr>
              <a:t>a type of malicious software designed to block access to a computer system until a sum of money is paid.</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COMMON THREATS TO INFOSEC</a:t>
            </a:r>
            <a:endParaRPr b="0" lang="en-IN" sz="4000" spc="-1" strike="noStrike">
              <a:latin typeface="Arial"/>
            </a:endParaRPr>
          </a:p>
        </p:txBody>
      </p:sp>
      <p:sp>
        <p:nvSpPr>
          <p:cNvPr id="144"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Computer worm</a:t>
            </a:r>
            <a:endParaRPr b="0" lang="en-IN" sz="2400" spc="-1" strike="noStrike">
              <a:latin typeface="Arial"/>
            </a:endParaRPr>
          </a:p>
          <a:p>
            <a:pPr algn="just">
              <a:lnSpc>
                <a:spcPct val="100000"/>
              </a:lnSpc>
              <a:spcBef>
                <a:spcPts val="479"/>
              </a:spcBef>
            </a:pPr>
            <a:r>
              <a:rPr b="0" lang="en-IN" sz="2400" spc="-1" strike="noStrike">
                <a:solidFill>
                  <a:srgbClr val="292934"/>
                </a:solidFill>
                <a:latin typeface="Arial"/>
              </a:rPr>
              <a:t>	</a:t>
            </a:r>
            <a:r>
              <a:rPr b="0" lang="en-IN" sz="2400" spc="-1" strike="noStrike">
                <a:solidFill>
                  <a:srgbClr val="292934"/>
                </a:solidFill>
                <a:latin typeface="Arial"/>
              </a:rPr>
              <a:t>A worm is a specific type of virus. Unlike a typical virus, it's goal isn't to alter system files, but to replicate so many times that it consumes hard disk space or memory. Worm victims will notice their computers running slower or crashing</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Spyware / Trojan Horse</a:t>
            </a:r>
            <a:endParaRPr b="0" lang="en-IN" sz="2400" spc="-1" strike="noStrike">
              <a:latin typeface="Arial"/>
            </a:endParaRPr>
          </a:p>
          <a:p>
            <a:pPr algn="just">
              <a:lnSpc>
                <a:spcPct val="100000"/>
              </a:lnSpc>
              <a:spcBef>
                <a:spcPts val="479"/>
              </a:spcBef>
            </a:pPr>
            <a:r>
              <a:rPr b="0" lang="en-IN" sz="2400" spc="-1" strike="noStrike">
                <a:solidFill>
                  <a:srgbClr val="292934"/>
                </a:solidFill>
                <a:latin typeface="Arial"/>
              </a:rPr>
              <a:t>	</a:t>
            </a:r>
            <a:r>
              <a:rPr b="0" lang="en-IN" sz="2400" spc="-1" strike="noStrike">
                <a:solidFill>
                  <a:srgbClr val="292934"/>
                </a:solidFill>
                <a:latin typeface="Arial"/>
              </a:rPr>
              <a:t>A Trojan Horse is a malicious program that looks like a legitimate software. While installed on your computer it runs automatically and will spy on your system, or delete your files.</a:t>
            </a:r>
            <a:endParaRPr b="0" lang="en-IN" sz="2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MEANING OF IMFORMATION SYSTEM (IS)</a:t>
            </a:r>
            <a:endParaRPr b="0" lang="en-IN" sz="4000" spc="-1" strike="noStrike">
              <a:latin typeface="Arial"/>
            </a:endParaRPr>
          </a:p>
        </p:txBody>
      </p:sp>
      <p:sp>
        <p:nvSpPr>
          <p:cNvPr id="86"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IS accept data from their environment and manipulate data to produce information that is used to solve a problem or address a business need.</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In earlier days, majority of information system were manual systems.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These days, IS is mostly computerized, software intensive systems.</a:t>
            </a: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p:txBody>
      </p:sp>
      <p:pic>
        <p:nvPicPr>
          <p:cNvPr id="87" name="Picture 2" descr=""/>
          <p:cNvPicPr/>
          <p:nvPr/>
        </p:nvPicPr>
        <p:blipFill>
          <a:blip r:embed="rId1"/>
          <a:stretch/>
        </p:blipFill>
        <p:spPr>
          <a:xfrm>
            <a:off x="1066680" y="4367160"/>
            <a:ext cx="6857280" cy="233280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tretch/>
        </p:blipFill>
        <p:spPr>
          <a:xfrm>
            <a:off x="399240" y="1170000"/>
            <a:ext cx="8457840" cy="457164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880200" y="1251000"/>
            <a:ext cx="7495920" cy="440964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 descr=""/>
          <p:cNvPicPr/>
          <p:nvPr/>
        </p:nvPicPr>
        <p:blipFill>
          <a:blip r:embed="rId1"/>
          <a:stretch/>
        </p:blipFill>
        <p:spPr>
          <a:xfrm>
            <a:off x="470520" y="1236600"/>
            <a:ext cx="8314920" cy="443844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tretch/>
        </p:blipFill>
        <p:spPr>
          <a:xfrm>
            <a:off x="561240" y="1127160"/>
            <a:ext cx="8133840" cy="465732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618120" y="1198800"/>
            <a:ext cx="8019720" cy="451440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484920" y="1189080"/>
            <a:ext cx="8286480" cy="453348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 descr=""/>
          <p:cNvPicPr/>
          <p:nvPr/>
        </p:nvPicPr>
        <p:blipFill>
          <a:blip r:embed="rId1"/>
          <a:stretch/>
        </p:blipFill>
        <p:spPr>
          <a:xfrm>
            <a:off x="523080" y="1146240"/>
            <a:ext cx="8210160" cy="461916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COMMON THREATS TO INFOSEC</a:t>
            </a:r>
            <a:endParaRPr b="0" lang="en-IN" sz="4000" spc="-1" strike="noStrike">
              <a:latin typeface="Arial"/>
            </a:endParaRPr>
          </a:p>
        </p:txBody>
      </p:sp>
      <p:sp>
        <p:nvSpPr>
          <p:cNvPr id="153"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Distributed denial-of-service attack</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The attack strategy is to contact a specific website or server over and over again. It increases the volume of traffic and shuts down the website / server. The malicious user usually uses a network of zombie computers.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Network of zombie computers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This is a way to execute several security threats. The malicious user takes control of several computers and controls them remotely.</a:t>
            </a:r>
            <a:endParaRPr b="0" lang="en-IN" sz="24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rPr>
              <a:t>COMMON THREATS TO INFOSEC</a:t>
            </a:r>
            <a:endParaRPr b="0" lang="en-IN" sz="4000" spc="-1" strike="noStrike">
              <a:latin typeface="Arial"/>
            </a:endParaRPr>
          </a:p>
        </p:txBody>
      </p:sp>
      <p:sp>
        <p:nvSpPr>
          <p:cNvPr id="155"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Malware</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This is the common name given to several security threats that infiltrate and damage your computer.</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1" lang="en-IN" sz="2400" spc="-1" strike="noStrike">
                <a:solidFill>
                  <a:srgbClr val="292934"/>
                </a:solidFill>
                <a:latin typeface="Arial"/>
              </a:rPr>
              <a:t>Virus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A virus is always hidden in a legitimate software or website and infects your computer as well as the computers of everyone in your contact list.</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PROTECTING INFORMATION SECURITY</a:t>
            </a:r>
            <a:endParaRPr b="0" lang="en-IN" sz="4000" spc="-1" strike="noStrike">
              <a:latin typeface="Arial"/>
            </a:endParaRPr>
          </a:p>
        </p:txBody>
      </p:sp>
      <p:sp>
        <p:nvSpPr>
          <p:cNvPr id="157"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Preventive Controls: Prevent an error or an attack from taking effect.</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Detective Controls: Detect a violation.</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Corrective Controls: Detect and correct an exceptional situation.</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MANUAL vs COMPUTERIZED SYSTEM</a:t>
            </a:r>
            <a:endParaRPr b="0" lang="en-IN" sz="4000" spc="-1" strike="noStrike">
              <a:latin typeface="Arial"/>
            </a:endParaRPr>
          </a:p>
        </p:txBody>
      </p:sp>
      <p:sp>
        <p:nvSpPr>
          <p:cNvPr id="89"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DISADVANTAGES OF MANUAL SYSTEM:</a:t>
            </a:r>
            <a:endParaRPr b="0" lang="en-IN" sz="2400" spc="-1" strike="noStrike">
              <a:latin typeface="Arial"/>
            </a:endParaRPr>
          </a:p>
          <a:p>
            <a:pPr lvl="1" marL="457200" indent="-182160">
              <a:lnSpc>
                <a:spcPct val="100000"/>
              </a:lnSpc>
              <a:spcBef>
                <a:spcPts val="400"/>
              </a:spcBef>
              <a:buClr>
                <a:srgbClr val="93a299"/>
              </a:buClr>
              <a:buSzPct val="85000"/>
              <a:buFont typeface="Arial"/>
              <a:buChar char="•"/>
            </a:pPr>
            <a:r>
              <a:rPr b="0" lang="en-IN" sz="2000" spc="-1" strike="noStrike">
                <a:solidFill>
                  <a:srgbClr val="292934"/>
                </a:solidFill>
                <a:latin typeface="Arial"/>
              </a:rPr>
              <a:t>Time Taking Process</a:t>
            </a:r>
            <a:endParaRPr b="0" lang="en-IN" sz="2000" spc="-1" strike="noStrike">
              <a:latin typeface="Arial"/>
            </a:endParaRPr>
          </a:p>
          <a:p>
            <a:pPr lvl="1" marL="457200" indent="-182160">
              <a:lnSpc>
                <a:spcPct val="100000"/>
              </a:lnSpc>
              <a:spcBef>
                <a:spcPts val="400"/>
              </a:spcBef>
              <a:buClr>
                <a:srgbClr val="93a299"/>
              </a:buClr>
              <a:buSzPct val="85000"/>
              <a:buFont typeface="Arial"/>
              <a:buChar char="•"/>
            </a:pPr>
            <a:r>
              <a:rPr b="0" lang="en-IN" sz="2000" spc="-1" strike="noStrike">
                <a:solidFill>
                  <a:srgbClr val="292934"/>
                </a:solidFill>
                <a:latin typeface="Arial"/>
              </a:rPr>
              <a:t>Difficult to handle</a:t>
            </a:r>
            <a:endParaRPr b="0" lang="en-IN" sz="2000" spc="-1" strike="noStrike">
              <a:latin typeface="Arial"/>
            </a:endParaRPr>
          </a:p>
          <a:p>
            <a:pPr lvl="1" marL="457200" indent="-182160">
              <a:lnSpc>
                <a:spcPct val="100000"/>
              </a:lnSpc>
              <a:spcBef>
                <a:spcPts val="400"/>
              </a:spcBef>
              <a:buClr>
                <a:srgbClr val="93a299"/>
              </a:buClr>
              <a:buSzPct val="85000"/>
              <a:buFont typeface="Arial"/>
              <a:buChar char="•"/>
            </a:pPr>
            <a:r>
              <a:rPr b="0" lang="en-IN" sz="2000" spc="-1" strike="noStrike">
                <a:solidFill>
                  <a:srgbClr val="292934"/>
                </a:solidFill>
                <a:latin typeface="Arial"/>
              </a:rPr>
              <a:t>More possibilities of errors</a:t>
            </a:r>
            <a:endParaRPr b="0" lang="en-IN" sz="2000" spc="-1" strike="noStrike">
              <a:latin typeface="Arial"/>
            </a:endParaRPr>
          </a:p>
          <a:p>
            <a:pPr>
              <a:lnSpc>
                <a:spcPct val="100000"/>
              </a:lnSpc>
            </a:pPr>
            <a:endParaRPr b="0" lang="en-IN" sz="2000" spc="-1" strike="noStrike">
              <a:latin typeface="Arial"/>
            </a:endParaRPr>
          </a:p>
          <a:p>
            <a:pPr lvl="1" marL="457200" indent="-182160">
              <a:lnSpc>
                <a:spcPct val="100000"/>
              </a:lnSpc>
              <a:spcBef>
                <a:spcPts val="400"/>
              </a:spcBef>
              <a:buClr>
                <a:srgbClr val="93a299"/>
              </a:buClr>
              <a:buSzPct val="85000"/>
              <a:buFont typeface="Arial"/>
              <a:buChar char="•"/>
            </a:pPr>
            <a:r>
              <a:rPr b="0" lang="en-IN" sz="2000" spc="-1" strike="noStrike">
                <a:solidFill>
                  <a:srgbClr val="292934"/>
                </a:solidFill>
                <a:latin typeface="Arial"/>
              </a:rPr>
              <a:t>ADVANTAGES OF COMPUTERIZED SYSTEM</a:t>
            </a:r>
            <a:endParaRPr b="0" lang="en-IN" sz="2000" spc="-1" strike="noStrike">
              <a:latin typeface="Arial"/>
            </a:endParaRPr>
          </a:p>
          <a:p>
            <a:pPr lvl="2" marL="731520" indent="-182160">
              <a:lnSpc>
                <a:spcPct val="100000"/>
              </a:lnSpc>
              <a:spcBef>
                <a:spcPts val="360"/>
              </a:spcBef>
              <a:buClr>
                <a:srgbClr val="93a299"/>
              </a:buClr>
              <a:buSzPct val="90000"/>
              <a:buFont typeface="Arial"/>
              <a:buChar char="•"/>
            </a:pPr>
            <a:r>
              <a:rPr b="0" lang="en-IN" sz="1800" spc="-1" strike="noStrike">
                <a:solidFill>
                  <a:srgbClr val="292934"/>
                </a:solidFill>
                <a:latin typeface="Arial"/>
              </a:rPr>
              <a:t>Time saving</a:t>
            </a:r>
            <a:endParaRPr b="0" lang="en-IN" sz="1800" spc="-1" strike="noStrike">
              <a:latin typeface="Arial"/>
            </a:endParaRPr>
          </a:p>
          <a:p>
            <a:pPr lvl="2" marL="731520" indent="-182160">
              <a:lnSpc>
                <a:spcPct val="100000"/>
              </a:lnSpc>
              <a:spcBef>
                <a:spcPts val="360"/>
              </a:spcBef>
              <a:buClr>
                <a:srgbClr val="93a299"/>
              </a:buClr>
              <a:buSzPct val="90000"/>
              <a:buFont typeface="Arial"/>
              <a:buChar char="•"/>
            </a:pPr>
            <a:r>
              <a:rPr b="0" lang="en-IN" sz="1800" spc="-1" strike="noStrike">
                <a:solidFill>
                  <a:srgbClr val="292934"/>
                </a:solidFill>
                <a:latin typeface="Arial"/>
              </a:rPr>
              <a:t>Proper management</a:t>
            </a:r>
            <a:endParaRPr b="0" lang="en-IN" sz="1800" spc="-1" strike="noStrike">
              <a:latin typeface="Arial"/>
            </a:endParaRPr>
          </a:p>
          <a:p>
            <a:pPr lvl="2" marL="731520" indent="-182160">
              <a:lnSpc>
                <a:spcPct val="100000"/>
              </a:lnSpc>
              <a:spcBef>
                <a:spcPts val="360"/>
              </a:spcBef>
              <a:buClr>
                <a:srgbClr val="93a299"/>
              </a:buClr>
              <a:buSzPct val="90000"/>
              <a:buFont typeface="Arial"/>
              <a:buChar char="•"/>
            </a:pPr>
            <a:r>
              <a:rPr b="0" lang="en-IN" sz="1800" spc="-1" strike="noStrike">
                <a:solidFill>
                  <a:srgbClr val="292934"/>
                </a:solidFill>
                <a:latin typeface="Arial"/>
              </a:rPr>
              <a:t>Easy to handle</a:t>
            </a:r>
            <a:endParaRPr b="0" lang="en-IN" sz="1800" spc="-1" strike="noStrike">
              <a:latin typeface="Arial"/>
            </a:endParaRPr>
          </a:p>
          <a:p>
            <a:pPr lvl="2" marL="731520" indent="-182160">
              <a:lnSpc>
                <a:spcPct val="100000"/>
              </a:lnSpc>
              <a:spcBef>
                <a:spcPts val="360"/>
              </a:spcBef>
              <a:buClr>
                <a:srgbClr val="93a299"/>
              </a:buClr>
              <a:buSzPct val="90000"/>
              <a:buFont typeface="Arial"/>
              <a:buChar char="•"/>
            </a:pPr>
            <a:r>
              <a:rPr b="0" lang="en-IN" sz="1800" spc="-1" strike="noStrike">
                <a:solidFill>
                  <a:srgbClr val="292934"/>
                </a:solidFill>
                <a:latin typeface="Arial"/>
              </a:rPr>
              <a:t>Less possibilities of errors</a:t>
            </a:r>
            <a:endParaRPr b="0" lang="en-IN" sz="1800" spc="-1" strike="noStrike">
              <a:latin typeface="Arial"/>
            </a:endParaRPr>
          </a:p>
          <a:p>
            <a:pPr>
              <a:lnSpc>
                <a:spcPct val="100000"/>
              </a:lnSpc>
            </a:pPr>
            <a:endParaRPr b="0" lang="en-IN" sz="1800" spc="-1" strike="noStrike">
              <a:latin typeface="Arial"/>
            </a:endParaRPr>
          </a:p>
          <a:p>
            <a:pPr marL="274320">
              <a:lnSpc>
                <a:spcPct val="100000"/>
              </a:lnSpc>
              <a:spcBef>
                <a:spcPts val="400"/>
              </a:spcBef>
            </a:pPr>
            <a:r>
              <a:rPr b="0" lang="en-IN" sz="2000" spc="-1" strike="noStrike">
                <a:solidFill>
                  <a:srgbClr val="292934"/>
                </a:solidFill>
                <a:latin typeface="Arial"/>
              </a:rPr>
              <a:t>	</a:t>
            </a:r>
            <a:endParaRPr b="0" lang="en-IN" sz="20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SYSTEM DEVELOPMENT LIFE CYCLE</a:t>
            </a:r>
            <a:endParaRPr b="0" lang="en-IN" sz="4000" spc="-1" strike="noStrike">
              <a:latin typeface="Arial"/>
            </a:endParaRPr>
          </a:p>
        </p:txBody>
      </p:sp>
      <p:sp>
        <p:nvSpPr>
          <p:cNvPr id="159"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It is a process of creating information systems, and the models and methodologies that people use to develop these systems.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 </a:t>
            </a:r>
            <a:r>
              <a:rPr b="0" lang="en-IN" sz="2400" spc="-1" strike="noStrike">
                <a:solidFill>
                  <a:srgbClr val="292934"/>
                </a:solidFill>
                <a:latin typeface="Arial"/>
              </a:rPr>
              <a:t>The SDLC process was designed to ensure that end-state solutions meet user requirements in support of business strategic goals and objectives.</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 </a:t>
            </a:r>
            <a:r>
              <a:rPr b="0" lang="en-IN" sz="2400" spc="-1" strike="noStrike">
                <a:solidFill>
                  <a:srgbClr val="292934"/>
                </a:solidFill>
                <a:latin typeface="Arial"/>
              </a:rPr>
              <a:t>SDLC is used to develop, maintain and replace Information System</a:t>
            </a:r>
            <a:endParaRPr b="0" lang="en-IN" sz="2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SYSTEM DEVELOPMENT LIFE CYCLE</a:t>
            </a:r>
            <a:endParaRPr b="0" lang="en-IN" sz="4000" spc="-1" strike="noStrike">
              <a:latin typeface="Arial"/>
            </a:endParaRPr>
          </a:p>
        </p:txBody>
      </p:sp>
      <p:sp>
        <p:nvSpPr>
          <p:cNvPr id="161"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There are main 5 steps in SDLC.</a:t>
            </a:r>
            <a:endParaRPr b="0" lang="en-IN" sz="2400" spc="-1" strike="noStrike">
              <a:latin typeface="Arial"/>
            </a:endParaRPr>
          </a:p>
          <a:p>
            <a:pPr>
              <a:lnSpc>
                <a:spcPct val="100000"/>
              </a:lnSpc>
              <a:spcBef>
                <a:spcPts val="479"/>
              </a:spcBef>
            </a:pPr>
            <a:endParaRPr b="0" lang="en-IN" sz="2400" spc="-1" strike="noStrike">
              <a:latin typeface="Arial"/>
            </a:endParaRPr>
          </a:p>
          <a:p>
            <a:pPr lvl="1" marL="457200" indent="-182160">
              <a:lnSpc>
                <a:spcPct val="100000"/>
              </a:lnSpc>
              <a:spcBef>
                <a:spcPts val="479"/>
              </a:spcBef>
              <a:buClr>
                <a:srgbClr val="93a299"/>
              </a:buClr>
              <a:buSzPct val="85000"/>
              <a:buFont typeface="Wingdings" charset="2"/>
              <a:buChar char=""/>
            </a:pPr>
            <a:r>
              <a:rPr b="0" lang="en-IN" sz="2400" spc="-1" strike="noStrike">
                <a:solidFill>
                  <a:srgbClr val="292934"/>
                </a:solidFill>
                <a:latin typeface="Arial"/>
              </a:rPr>
              <a:t>PLANNING</a:t>
            </a:r>
            <a:endParaRPr b="0" lang="en-IN" sz="2400" spc="-1" strike="noStrike">
              <a:latin typeface="Arial"/>
            </a:endParaRPr>
          </a:p>
          <a:p>
            <a:pPr lvl="1" marL="457200" indent="-182160">
              <a:lnSpc>
                <a:spcPct val="100000"/>
              </a:lnSpc>
              <a:spcBef>
                <a:spcPts val="479"/>
              </a:spcBef>
              <a:buClr>
                <a:srgbClr val="93a299"/>
              </a:buClr>
              <a:buSzPct val="85000"/>
              <a:buFont typeface="Wingdings" charset="2"/>
              <a:buChar char=""/>
            </a:pPr>
            <a:r>
              <a:rPr b="0" lang="en-IN" sz="2400" spc="-1" strike="noStrike">
                <a:solidFill>
                  <a:srgbClr val="292934"/>
                </a:solidFill>
                <a:latin typeface="Arial"/>
              </a:rPr>
              <a:t>ANALYSIS</a:t>
            </a:r>
            <a:endParaRPr b="0" lang="en-IN" sz="2400" spc="-1" strike="noStrike">
              <a:latin typeface="Arial"/>
            </a:endParaRPr>
          </a:p>
          <a:p>
            <a:pPr lvl="1" marL="457200" indent="-182160">
              <a:lnSpc>
                <a:spcPct val="100000"/>
              </a:lnSpc>
              <a:spcBef>
                <a:spcPts val="479"/>
              </a:spcBef>
              <a:buClr>
                <a:srgbClr val="93a299"/>
              </a:buClr>
              <a:buSzPct val="85000"/>
              <a:buFont typeface="Wingdings" charset="2"/>
              <a:buChar char=""/>
            </a:pPr>
            <a:r>
              <a:rPr b="0" lang="en-IN" sz="2400" spc="-1" strike="noStrike">
                <a:solidFill>
                  <a:srgbClr val="292934"/>
                </a:solidFill>
                <a:latin typeface="Arial"/>
              </a:rPr>
              <a:t>DESIGN</a:t>
            </a:r>
            <a:endParaRPr b="0" lang="en-IN" sz="2400" spc="-1" strike="noStrike">
              <a:latin typeface="Arial"/>
            </a:endParaRPr>
          </a:p>
          <a:p>
            <a:pPr lvl="1" marL="457200" indent="-182160">
              <a:lnSpc>
                <a:spcPct val="100000"/>
              </a:lnSpc>
              <a:spcBef>
                <a:spcPts val="479"/>
              </a:spcBef>
              <a:buClr>
                <a:srgbClr val="93a299"/>
              </a:buClr>
              <a:buSzPct val="85000"/>
              <a:buFont typeface="Wingdings" charset="2"/>
              <a:buChar char=""/>
            </a:pPr>
            <a:r>
              <a:rPr b="0" lang="en-IN" sz="2400" spc="-1" strike="noStrike">
                <a:solidFill>
                  <a:srgbClr val="292934"/>
                </a:solidFill>
                <a:latin typeface="Arial"/>
              </a:rPr>
              <a:t>IMPLEMENTATION</a:t>
            </a:r>
            <a:endParaRPr b="0" lang="en-IN" sz="2400" spc="-1" strike="noStrike">
              <a:latin typeface="Arial"/>
            </a:endParaRPr>
          </a:p>
          <a:p>
            <a:pPr lvl="1" marL="457200" indent="-182160">
              <a:lnSpc>
                <a:spcPct val="100000"/>
              </a:lnSpc>
              <a:spcBef>
                <a:spcPts val="479"/>
              </a:spcBef>
              <a:buClr>
                <a:srgbClr val="93a299"/>
              </a:buClr>
              <a:buSzPct val="85000"/>
              <a:buFont typeface="Wingdings" charset="2"/>
              <a:buChar char=""/>
            </a:pPr>
            <a:r>
              <a:rPr b="0" lang="en-IN" sz="2400" spc="-1" strike="noStrike">
                <a:solidFill>
                  <a:srgbClr val="292934"/>
                </a:solidFill>
                <a:latin typeface="Arial"/>
              </a:rPr>
              <a:t>MAINTENANCE</a:t>
            </a:r>
            <a:endParaRPr b="0" lang="en-IN" sz="2400" spc="-1" strike="noStrike">
              <a:latin typeface="Arial"/>
            </a:endParaRPr>
          </a:p>
        </p:txBody>
      </p:sp>
      <p:pic>
        <p:nvPicPr>
          <p:cNvPr id="162" name="Picture 2" descr=""/>
          <p:cNvPicPr/>
          <p:nvPr/>
        </p:nvPicPr>
        <p:blipFill>
          <a:blip r:embed="rId1"/>
          <a:stretch/>
        </p:blipFill>
        <p:spPr>
          <a:xfrm>
            <a:off x="3886200" y="2286000"/>
            <a:ext cx="4952160" cy="354024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SYSTEM DEVELOPMENT LIFE CYCLE</a:t>
            </a:r>
            <a:endParaRPr b="0" lang="en-IN" sz="4000" spc="-1" strike="noStrike">
              <a:latin typeface="Arial"/>
            </a:endParaRPr>
          </a:p>
        </p:txBody>
      </p:sp>
      <p:sp>
        <p:nvSpPr>
          <p:cNvPr id="164"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1" lang="en-IN" sz="2400" spc="-1" strike="noStrike" u="sng">
                <a:solidFill>
                  <a:srgbClr val="292934"/>
                </a:solidFill>
                <a:uFillTx/>
                <a:latin typeface="Arial"/>
                <a:ea typeface="新細明體"/>
              </a:rPr>
              <a:t>PLANNING</a:t>
            </a:r>
            <a:endParaRPr b="0" lang="en-IN" sz="2400" spc="-1" strike="noStrike">
              <a:latin typeface="Arial"/>
            </a:endParaRPr>
          </a:p>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What is the problem the system is being developed to solve?  </a:t>
            </a:r>
            <a:endParaRPr b="0" lang="en-IN" sz="24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ea typeface="新細明體"/>
              </a:rPr>
              <a:t>The objectives, constraints, and scope of the project are specified</a:t>
            </a:r>
            <a:endParaRPr b="0" lang="en-IN" sz="20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ea typeface="新細明體"/>
              </a:rPr>
              <a:t>A preliminary cost/benefit analysis is developed</a:t>
            </a:r>
            <a:endParaRPr b="0" lang="en-IN" sz="2000" spc="-1" strike="noStrike">
              <a:latin typeface="Arial"/>
            </a:endParaRPr>
          </a:p>
          <a:p>
            <a:pPr lvl="1" marL="457200" indent="-182160" algn="just">
              <a:lnSpc>
                <a:spcPct val="100000"/>
              </a:lnSpc>
              <a:spcBef>
                <a:spcPts val="400"/>
              </a:spcBef>
              <a:buClr>
                <a:srgbClr val="93a299"/>
              </a:buClr>
              <a:buSzPct val="85000"/>
              <a:buFont typeface="Arial"/>
              <a:buChar char="•"/>
            </a:pPr>
            <a:r>
              <a:rPr b="0" lang="en-IN" sz="2000" spc="-1" strike="noStrike">
                <a:solidFill>
                  <a:srgbClr val="292934"/>
                </a:solidFill>
                <a:latin typeface="Arial"/>
                <a:ea typeface="新細明體"/>
              </a:rPr>
              <a:t>A feasibility analysis is performed to assesses the economic, technical, and behavioral feasibilities of the process.</a:t>
            </a:r>
            <a:endParaRPr b="0" lang="en-IN" sz="2000" spc="-1" strike="noStrike">
              <a:latin typeface="Arial"/>
            </a:endParaRPr>
          </a:p>
          <a:p>
            <a:pPr>
              <a:lnSpc>
                <a:spcPct val="100000"/>
              </a:lnSpc>
              <a:spcBef>
                <a:spcPts val="479"/>
              </a:spcBef>
            </a:pPr>
            <a:endParaRPr b="0" lang="en-IN" sz="20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SYSTEM DEVELOPMENT LIFE CYCLE</a:t>
            </a:r>
            <a:endParaRPr b="0" lang="en-IN" sz="4000" spc="-1" strike="noStrike">
              <a:latin typeface="Arial"/>
            </a:endParaRPr>
          </a:p>
        </p:txBody>
      </p:sp>
      <p:sp>
        <p:nvSpPr>
          <p:cNvPr id="166"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400"/>
              </a:spcBef>
            </a:pPr>
            <a:r>
              <a:rPr b="1" lang="en-IN" sz="2000" spc="-1" strike="noStrike" u="sng">
                <a:solidFill>
                  <a:srgbClr val="292934"/>
                </a:solidFill>
                <a:uFillTx/>
                <a:latin typeface="Arial"/>
                <a:ea typeface="新細明體"/>
              </a:rPr>
              <a:t>ANALYSIS</a:t>
            </a:r>
            <a:endParaRPr b="0" lang="en-IN" sz="2000" spc="-1" strike="noStrike">
              <a:latin typeface="Arial"/>
            </a:endParaRPr>
          </a:p>
          <a:p>
            <a:pPr marL="182880" indent="-182160" algn="just">
              <a:lnSpc>
                <a:spcPct val="100000"/>
              </a:lnSpc>
              <a:spcBef>
                <a:spcPts val="561"/>
              </a:spcBef>
              <a:buClr>
                <a:srgbClr val="93a299"/>
              </a:buClr>
              <a:buSzPct val="85000"/>
              <a:buFont typeface="Arial"/>
              <a:buChar char="•"/>
            </a:pPr>
            <a:r>
              <a:rPr b="0" lang="en-IN" sz="2800" spc="-1" strike="noStrike">
                <a:solidFill>
                  <a:srgbClr val="292934"/>
                </a:solidFill>
                <a:latin typeface="Arial"/>
                <a:ea typeface="新細明體"/>
              </a:rPr>
              <a:t>Consists primarily of</a:t>
            </a:r>
            <a:r>
              <a:rPr b="0" lang="en-IN" sz="2400" spc="-1" strike="noStrike">
                <a:solidFill>
                  <a:srgbClr val="292934"/>
                </a:solidFill>
                <a:latin typeface="Arial"/>
                <a:ea typeface="新細明體"/>
              </a:rPr>
              <a:t> </a:t>
            </a:r>
            <a:endParaRPr b="0" lang="en-IN" sz="2400" spc="-1" strike="noStrike">
              <a:latin typeface="Arial"/>
            </a:endParaRPr>
          </a:p>
          <a:p>
            <a:pPr lvl="1" marL="457200" indent="-182160" algn="just">
              <a:lnSpc>
                <a:spcPct val="100000"/>
              </a:lnSpc>
              <a:spcBef>
                <a:spcPts val="439"/>
              </a:spcBef>
              <a:buClr>
                <a:srgbClr val="93a299"/>
              </a:buClr>
              <a:buSzPct val="85000"/>
              <a:buFont typeface="Arial"/>
              <a:buChar char="•"/>
            </a:pPr>
            <a:r>
              <a:rPr b="0" lang="en-IN" sz="2200" spc="-1" strike="noStrike">
                <a:solidFill>
                  <a:srgbClr val="292934"/>
                </a:solidFill>
                <a:latin typeface="Arial"/>
                <a:ea typeface="新細明體"/>
              </a:rPr>
              <a:t>assessments of the organization</a:t>
            </a:r>
            <a:endParaRPr b="0" lang="en-IN" sz="2200" spc="-1" strike="noStrike">
              <a:latin typeface="Arial"/>
            </a:endParaRPr>
          </a:p>
          <a:p>
            <a:pPr lvl="1" marL="457200" indent="-182160" algn="just">
              <a:lnSpc>
                <a:spcPct val="100000"/>
              </a:lnSpc>
              <a:spcBef>
                <a:spcPts val="439"/>
              </a:spcBef>
              <a:buClr>
                <a:srgbClr val="93a299"/>
              </a:buClr>
              <a:buSzPct val="85000"/>
              <a:buFont typeface="Arial"/>
              <a:buChar char="•"/>
            </a:pPr>
            <a:r>
              <a:rPr b="0" lang="en-IN" sz="2200" spc="-1" strike="noStrike">
                <a:solidFill>
                  <a:srgbClr val="292934"/>
                </a:solidFill>
                <a:latin typeface="Arial"/>
                <a:ea typeface="新細明體"/>
              </a:rPr>
              <a:t>the status of current systems</a:t>
            </a:r>
            <a:endParaRPr b="0" lang="en-IN" sz="2200" spc="-1" strike="noStrike">
              <a:latin typeface="Arial"/>
            </a:endParaRPr>
          </a:p>
          <a:p>
            <a:pPr lvl="1" marL="457200" indent="-182160" algn="just">
              <a:lnSpc>
                <a:spcPct val="100000"/>
              </a:lnSpc>
              <a:spcBef>
                <a:spcPts val="439"/>
              </a:spcBef>
              <a:buClr>
                <a:srgbClr val="93a299"/>
              </a:buClr>
              <a:buSzPct val="85000"/>
              <a:buFont typeface="Arial"/>
              <a:buChar char="•"/>
            </a:pPr>
            <a:r>
              <a:rPr b="0" lang="en-IN" sz="2200" spc="-1" strike="noStrike">
                <a:solidFill>
                  <a:srgbClr val="292934"/>
                </a:solidFill>
                <a:latin typeface="Arial"/>
                <a:ea typeface="新細明體"/>
              </a:rPr>
              <a:t>capability to support the proposed systems  </a:t>
            </a:r>
            <a:endParaRPr b="0" lang="en-IN" sz="2200" spc="-1" strike="noStrike">
              <a:latin typeface="Arial"/>
            </a:endParaRPr>
          </a:p>
          <a:p>
            <a:pPr marL="182880" indent="-182160" algn="just">
              <a:lnSpc>
                <a:spcPct val="100000"/>
              </a:lnSpc>
              <a:spcBef>
                <a:spcPts val="561"/>
              </a:spcBef>
              <a:buClr>
                <a:srgbClr val="93a299"/>
              </a:buClr>
              <a:buSzPct val="85000"/>
              <a:buFont typeface="Arial"/>
              <a:buChar char="•"/>
            </a:pPr>
            <a:r>
              <a:rPr b="0" lang="en-IN" sz="2800" spc="-1" strike="noStrike">
                <a:solidFill>
                  <a:srgbClr val="292934"/>
                </a:solidFill>
                <a:latin typeface="Arial"/>
                <a:ea typeface="新細明體"/>
              </a:rPr>
              <a:t>Analysts begin to determine</a:t>
            </a:r>
            <a:endParaRPr b="0" lang="en-IN" sz="2800" spc="-1" strike="noStrike">
              <a:latin typeface="Arial"/>
            </a:endParaRPr>
          </a:p>
          <a:p>
            <a:pPr lvl="1" marL="457200" indent="-182160" algn="just">
              <a:lnSpc>
                <a:spcPct val="100000"/>
              </a:lnSpc>
              <a:spcBef>
                <a:spcPts val="439"/>
              </a:spcBef>
              <a:buClr>
                <a:srgbClr val="93a299"/>
              </a:buClr>
              <a:buSzPct val="85000"/>
              <a:buFont typeface="Arial"/>
              <a:buChar char="•"/>
            </a:pPr>
            <a:r>
              <a:rPr b="0" lang="en-IN" sz="2200" spc="-1" strike="noStrike">
                <a:solidFill>
                  <a:srgbClr val="292934"/>
                </a:solidFill>
                <a:latin typeface="Arial"/>
                <a:ea typeface="新細明體"/>
              </a:rPr>
              <a:t>what the new system is expected to do</a:t>
            </a:r>
            <a:endParaRPr b="0" lang="en-IN" sz="2200" spc="-1" strike="noStrike">
              <a:latin typeface="Arial"/>
            </a:endParaRPr>
          </a:p>
          <a:p>
            <a:pPr lvl="1" marL="457200" indent="-182160" algn="just">
              <a:lnSpc>
                <a:spcPct val="100000"/>
              </a:lnSpc>
              <a:spcBef>
                <a:spcPts val="439"/>
              </a:spcBef>
              <a:buClr>
                <a:srgbClr val="93a299"/>
              </a:buClr>
              <a:buSzPct val="85000"/>
              <a:buFont typeface="Arial"/>
              <a:buChar char="•"/>
            </a:pPr>
            <a:r>
              <a:rPr b="0" lang="en-IN" sz="2200" spc="-1" strike="noStrike">
                <a:solidFill>
                  <a:srgbClr val="292934"/>
                </a:solidFill>
                <a:latin typeface="Arial"/>
                <a:ea typeface="新細明體"/>
              </a:rPr>
              <a:t>how the new system will interact with existing systems</a:t>
            </a:r>
            <a:endParaRPr b="0" lang="en-IN" sz="2200" spc="-1" strike="noStrike">
              <a:latin typeface="Arial"/>
            </a:endParaRPr>
          </a:p>
          <a:p>
            <a:pPr marL="182880" indent="-182160" algn="just">
              <a:lnSpc>
                <a:spcPct val="100000"/>
              </a:lnSpc>
              <a:spcBef>
                <a:spcPts val="561"/>
              </a:spcBef>
              <a:buClr>
                <a:srgbClr val="93a299"/>
              </a:buClr>
              <a:buSzPct val="85000"/>
              <a:buFont typeface="Arial"/>
              <a:buChar char="•"/>
            </a:pPr>
            <a:r>
              <a:rPr b="0" lang="en-IN" sz="2800" spc="-1" strike="noStrike">
                <a:solidFill>
                  <a:srgbClr val="292934"/>
                </a:solidFill>
                <a:latin typeface="Arial"/>
                <a:ea typeface="新細明體"/>
              </a:rPr>
              <a:t>Ends with the documentation of the findings and a feasibility analysis update</a:t>
            </a:r>
            <a:endParaRPr b="0" lang="en-IN" sz="2800" spc="-1" strike="noStrike">
              <a:latin typeface="Arial"/>
            </a:endParaRPr>
          </a:p>
          <a:p>
            <a:pPr>
              <a:lnSpc>
                <a:spcPct val="100000"/>
              </a:lnSpc>
              <a:spcBef>
                <a:spcPts val="479"/>
              </a:spcBef>
            </a:pPr>
            <a:endParaRPr b="0" lang="en-IN" sz="28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SYSTEM DEVELOPMENT LIFE CYCLE</a:t>
            </a:r>
            <a:endParaRPr b="0" lang="en-IN" sz="4000" spc="-1" strike="noStrike">
              <a:latin typeface="Arial"/>
            </a:endParaRPr>
          </a:p>
        </p:txBody>
      </p:sp>
      <p:sp>
        <p:nvSpPr>
          <p:cNvPr id="168"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1" lang="en-IN" sz="2400" spc="-1" strike="noStrike" u="sng">
                <a:solidFill>
                  <a:srgbClr val="292934"/>
                </a:solidFill>
                <a:uFillTx/>
                <a:latin typeface="Arial"/>
              </a:rPr>
              <a:t>DESIGN</a:t>
            </a:r>
            <a:endParaRPr b="0" lang="en-IN" sz="2400" spc="-1" strike="noStrike">
              <a:latin typeface="Arial"/>
            </a:endParaRPr>
          </a:p>
          <a:p>
            <a:pPr marL="182880" indent="-182160" algn="just">
              <a:lnSpc>
                <a:spcPct val="90000"/>
              </a:lnSpc>
              <a:spcBef>
                <a:spcPts val="479"/>
              </a:spcBef>
              <a:buClr>
                <a:srgbClr val="93a299"/>
              </a:buClr>
              <a:buSzPct val="85000"/>
              <a:buFont typeface="Arial"/>
              <a:buChar char="•"/>
            </a:pPr>
            <a:r>
              <a:rPr b="0" lang="en-IN" sz="2400" spc="-1" strike="noStrike">
                <a:solidFill>
                  <a:srgbClr val="292934"/>
                </a:solidFill>
                <a:latin typeface="Arial"/>
                <a:ea typeface="新細明體"/>
              </a:rPr>
              <a:t>Based on business need, applications are selected capable of providing needed services </a:t>
            </a:r>
            <a:endParaRPr b="0" lang="en-IN" sz="2400" spc="-1" strike="noStrike">
              <a:latin typeface="Arial"/>
            </a:endParaRPr>
          </a:p>
          <a:p>
            <a:pPr marL="182880" indent="-182160" algn="just">
              <a:lnSpc>
                <a:spcPct val="90000"/>
              </a:lnSpc>
              <a:spcBef>
                <a:spcPts val="479"/>
              </a:spcBef>
              <a:buClr>
                <a:srgbClr val="93a299"/>
              </a:buClr>
              <a:buSzPct val="85000"/>
              <a:buFont typeface="Arial"/>
              <a:buChar char="•"/>
            </a:pPr>
            <a:r>
              <a:rPr b="0" lang="en-IN" sz="2400" spc="-1" strike="noStrike">
                <a:solidFill>
                  <a:srgbClr val="292934"/>
                </a:solidFill>
                <a:latin typeface="Arial"/>
                <a:ea typeface="新細明體"/>
              </a:rPr>
              <a:t>Based on applications needed, data support and structures capable of providing the needed inputs are identified</a:t>
            </a:r>
            <a:endParaRPr b="0" lang="en-IN" sz="2400" spc="-1" strike="noStrike">
              <a:latin typeface="Arial"/>
            </a:endParaRPr>
          </a:p>
          <a:p>
            <a:pPr marL="182880" indent="-182160" algn="just">
              <a:lnSpc>
                <a:spcPct val="90000"/>
              </a:lnSpc>
              <a:spcBef>
                <a:spcPts val="479"/>
              </a:spcBef>
              <a:buClr>
                <a:srgbClr val="93a299"/>
              </a:buClr>
              <a:buSzPct val="85000"/>
              <a:buFont typeface="Arial"/>
              <a:buChar char="•"/>
            </a:pPr>
            <a:r>
              <a:rPr b="0" lang="en-IN" sz="2400" spc="-1" strike="noStrike">
                <a:solidFill>
                  <a:srgbClr val="292934"/>
                </a:solidFill>
                <a:latin typeface="Arial"/>
                <a:ea typeface="新細明體"/>
              </a:rPr>
              <a:t>Finally, based on all of the above, select specific ways to implement the physical solution are chosen  </a:t>
            </a:r>
            <a:endParaRPr b="0" lang="en-IN" sz="2400" spc="-1" strike="noStrike">
              <a:latin typeface="Arial"/>
            </a:endParaRPr>
          </a:p>
          <a:p>
            <a:pPr marL="182880" indent="-182160" algn="just">
              <a:lnSpc>
                <a:spcPct val="90000"/>
              </a:lnSpc>
              <a:spcBef>
                <a:spcPts val="479"/>
              </a:spcBef>
              <a:buClr>
                <a:srgbClr val="93a299"/>
              </a:buClr>
              <a:buSzPct val="85000"/>
              <a:buFont typeface="Arial"/>
              <a:buChar char="•"/>
            </a:pPr>
            <a:r>
              <a:rPr b="0" lang="en-IN" sz="2400" spc="-1" strike="noStrike">
                <a:solidFill>
                  <a:srgbClr val="292934"/>
                </a:solidFill>
                <a:latin typeface="Arial"/>
                <a:ea typeface="新細明體"/>
              </a:rPr>
              <a:t>At the end, another feasibility analysis is performed.</a:t>
            </a:r>
            <a:endParaRPr b="0" lang="en-IN" sz="24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SYSTEM DEVELOPMENT LIFE CYCLE</a:t>
            </a:r>
            <a:endParaRPr b="0" lang="en-IN" sz="4000" spc="-1" strike="noStrike">
              <a:latin typeface="Arial"/>
            </a:endParaRPr>
          </a:p>
        </p:txBody>
      </p:sp>
      <p:sp>
        <p:nvSpPr>
          <p:cNvPr id="170"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1" lang="en-IN" sz="2400" spc="-1" strike="noStrike" u="sng">
                <a:solidFill>
                  <a:srgbClr val="292934"/>
                </a:solidFill>
                <a:uFillTx/>
                <a:latin typeface="Arial"/>
                <a:ea typeface="新細明體"/>
              </a:rPr>
              <a:t>IMPLEMENTATION</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Components are ordered, received, assembled, and tested</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Users are trained and documentation created</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Users are then presented with the system for a performance review and acceptance test.</a:t>
            </a:r>
            <a:endParaRPr b="0" lang="en-IN" sz="2400" spc="-1" strike="noStrike">
              <a:latin typeface="Arial"/>
            </a:endParaRPr>
          </a:p>
          <a:p>
            <a:pPr>
              <a:lnSpc>
                <a:spcPct val="100000"/>
              </a:lnSpc>
              <a:spcBef>
                <a:spcPts val="479"/>
              </a:spcBef>
            </a:pPr>
            <a:r>
              <a:rPr b="1" lang="en-IN" sz="2400" spc="-1" strike="noStrike" u="sng">
                <a:solidFill>
                  <a:srgbClr val="292934"/>
                </a:solidFill>
                <a:uFillTx/>
                <a:latin typeface="Arial"/>
                <a:ea typeface="新細明體"/>
              </a:rPr>
              <a:t>MAINTENANCE</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Tasks necessary to support and modify the system for the remainder of its useful life</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The life cycle continues until the process begins again from the investigation phase</a:t>
            </a:r>
            <a:endParaRPr b="0" lang="en-IN" sz="24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When the current system can no longer support the mission of the organization, a new project is implemented.</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533520"/>
            <a:ext cx="8228880" cy="990000"/>
          </a:xfrm>
          <a:prstGeom prst="rect">
            <a:avLst/>
          </a:prstGeom>
          <a:noFill/>
          <a:ln>
            <a:noFill/>
          </a:ln>
        </p:spPr>
        <p:style>
          <a:lnRef idx="0"/>
          <a:fillRef idx="0"/>
          <a:effectRef idx="0"/>
          <a:fontRef idx="minor"/>
        </p:style>
      </p:sp>
      <p:sp>
        <p:nvSpPr>
          <p:cNvPr id="172" name="CustomShape 2"/>
          <p:cNvSpPr/>
          <p:nvPr/>
        </p:nvSpPr>
        <p:spPr>
          <a:xfrm>
            <a:off x="457200" y="1600200"/>
            <a:ext cx="8228880" cy="4876200"/>
          </a:xfrm>
          <a:prstGeom prst="rect">
            <a:avLst/>
          </a:prstGeom>
          <a:noFill/>
          <a:ln>
            <a:noFill/>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94" strike="noStrike">
                <a:solidFill>
                  <a:srgbClr val="d2533c"/>
                </a:solidFill>
                <a:latin typeface="Arial"/>
                <a:ea typeface="新細明體"/>
              </a:rPr>
              <a:t>Critical Characteristics Of Information</a:t>
            </a:r>
            <a:endParaRPr b="0" lang="en-IN" sz="4000" spc="-1" strike="noStrike">
              <a:latin typeface="Arial"/>
            </a:endParaRPr>
          </a:p>
        </p:txBody>
      </p:sp>
      <p:sp>
        <p:nvSpPr>
          <p:cNvPr id="91"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479"/>
              </a:spcBef>
            </a:pPr>
            <a:r>
              <a:rPr b="0" lang="en-IN" sz="2400" spc="-1" strike="noStrike">
                <a:solidFill>
                  <a:srgbClr val="292934"/>
                </a:solidFill>
                <a:latin typeface="Arial"/>
                <a:ea typeface="新細明體"/>
              </a:rPr>
              <a:t>	</a:t>
            </a:r>
            <a:r>
              <a:rPr b="0" lang="en-IN" sz="2400" spc="-1" strike="noStrike">
                <a:solidFill>
                  <a:srgbClr val="292934"/>
                </a:solidFill>
                <a:latin typeface="Arial"/>
                <a:ea typeface="新細明體"/>
              </a:rPr>
              <a:t>The value of information comes from the characteristics it possesses. </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Availability</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Accuracy</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Authenticity</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Confidentiality</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Integrity</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Utility</a:t>
            </a:r>
            <a:endParaRPr b="0" lang="en-IN" sz="2400" spc="-1" strike="noStrike">
              <a:latin typeface="Arial"/>
            </a:endParaRPr>
          </a:p>
          <a:p>
            <a:pPr lvl="1" marL="45720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ea typeface="新細明體"/>
              </a:rPr>
              <a:t>Possession</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FUNCTIONS  OF IMFORMATION SYSTEM (IS)</a:t>
            </a:r>
            <a:endParaRPr b="0" lang="en-IN" sz="4000" spc="-1" strike="noStrike">
              <a:latin typeface="Arial"/>
            </a:endParaRPr>
          </a:p>
        </p:txBody>
      </p:sp>
      <p:sp>
        <p:nvSpPr>
          <p:cNvPr id="93"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marL="182880" indent="-182160" algn="just">
              <a:lnSpc>
                <a:spcPct val="100000"/>
              </a:lnSpc>
              <a:spcBef>
                <a:spcPts val="479"/>
              </a:spcBef>
              <a:buClr>
                <a:srgbClr val="93a299"/>
              </a:buClr>
              <a:buSzPct val="85000"/>
              <a:buFont typeface="Arial"/>
              <a:buChar char="•"/>
            </a:pPr>
            <a:r>
              <a:rPr b="0" lang="en-IN" sz="2400" spc="-1" strike="noStrike">
                <a:solidFill>
                  <a:srgbClr val="292934"/>
                </a:solidFill>
                <a:latin typeface="Arial"/>
              </a:rPr>
              <a:t>Major Functions: </a:t>
            </a:r>
            <a:endParaRPr b="0" lang="en-IN" sz="2400" spc="-1" strike="noStrike">
              <a:latin typeface="Arial"/>
            </a:endParaRPr>
          </a:p>
          <a:p>
            <a:pPr lvl="1" marL="457200" indent="-182160" algn="just">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input </a:t>
            </a:r>
            <a:endParaRPr b="0" lang="en-IN" sz="2000" spc="-1" strike="noStrike">
              <a:latin typeface="Arial"/>
            </a:endParaRPr>
          </a:p>
          <a:p>
            <a:pPr lvl="1" marL="457200" indent="-182160" algn="just">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Storage </a:t>
            </a:r>
            <a:endParaRPr b="0" lang="en-IN" sz="2000" spc="-1" strike="noStrike">
              <a:latin typeface="Arial"/>
            </a:endParaRPr>
          </a:p>
          <a:p>
            <a:pPr lvl="1" marL="457200" indent="-182160" algn="just">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Processing</a:t>
            </a:r>
            <a:endParaRPr b="0" lang="en-IN" sz="2000" spc="-1" strike="noStrike">
              <a:latin typeface="Arial"/>
            </a:endParaRPr>
          </a:p>
          <a:p>
            <a:pPr lvl="1" marL="457200" indent="-182160" algn="just">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Control </a:t>
            </a:r>
            <a:endParaRPr b="0" lang="en-IN" sz="2000" spc="-1" strike="noStrike">
              <a:latin typeface="Arial"/>
            </a:endParaRPr>
          </a:p>
          <a:p>
            <a:pPr lvl="1" marL="457200" indent="-182160" algn="just">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Output</a:t>
            </a:r>
            <a:endParaRPr b="0" lang="en-IN" sz="2000" spc="-1" strike="noStrike">
              <a:latin typeface="Arial"/>
            </a:endParaRPr>
          </a:p>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Examples:</a:t>
            </a:r>
            <a:endParaRPr b="0" lang="en-IN" sz="2400" spc="-1" strike="noStrike">
              <a:latin typeface="Arial"/>
            </a:endParaRPr>
          </a:p>
          <a:p>
            <a:pPr lvl="1" marL="457200" indent="-182160">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In Finance – Financial </a:t>
            </a:r>
            <a:endParaRPr b="0" lang="en-IN" sz="2000" spc="-1" strike="noStrike">
              <a:latin typeface="Arial"/>
            </a:endParaRPr>
          </a:p>
          <a:p>
            <a:pPr marL="274320">
              <a:lnSpc>
                <a:spcPct val="100000"/>
              </a:lnSpc>
              <a:spcBef>
                <a:spcPts val="400"/>
              </a:spcBef>
            </a:pPr>
            <a:r>
              <a:rPr b="0" lang="en-IN" sz="2000" spc="-1" strike="noStrike">
                <a:solidFill>
                  <a:srgbClr val="292934"/>
                </a:solidFill>
                <a:latin typeface="Arial"/>
              </a:rPr>
              <a:t>Management Information</a:t>
            </a:r>
            <a:endParaRPr b="0" lang="en-IN" sz="2000" spc="-1" strike="noStrike">
              <a:latin typeface="Arial"/>
            </a:endParaRPr>
          </a:p>
          <a:p>
            <a:pPr marL="274320">
              <a:lnSpc>
                <a:spcPct val="100000"/>
              </a:lnSpc>
              <a:spcBef>
                <a:spcPts val="400"/>
              </a:spcBef>
            </a:pPr>
            <a:r>
              <a:rPr b="0" lang="en-IN" sz="2000" spc="-1" strike="noStrike">
                <a:solidFill>
                  <a:srgbClr val="292934"/>
                </a:solidFill>
                <a:latin typeface="Arial"/>
              </a:rPr>
              <a:t>System</a:t>
            </a:r>
            <a:endParaRPr b="0" lang="en-IN" sz="2000" spc="-1" strike="noStrike">
              <a:latin typeface="Arial"/>
            </a:endParaRPr>
          </a:p>
          <a:p>
            <a:pPr lvl="1" marL="457200" indent="-182160">
              <a:lnSpc>
                <a:spcPct val="100000"/>
              </a:lnSpc>
              <a:spcBef>
                <a:spcPts val="400"/>
              </a:spcBef>
              <a:buClr>
                <a:srgbClr val="93a299"/>
              </a:buClr>
              <a:buSzPct val="85000"/>
              <a:buFont typeface="Wingdings" charset="2"/>
              <a:buChar char=""/>
            </a:pPr>
            <a:r>
              <a:rPr b="0" lang="en-IN" sz="2000" spc="-1" strike="noStrike">
                <a:solidFill>
                  <a:srgbClr val="292934"/>
                </a:solidFill>
                <a:latin typeface="Arial"/>
              </a:rPr>
              <a:t>In Marketing and Sales </a:t>
            </a:r>
            <a:endParaRPr b="0" lang="en-IN" sz="2000" spc="-1" strike="noStrike">
              <a:latin typeface="Arial"/>
            </a:endParaRPr>
          </a:p>
          <a:p>
            <a:pPr marL="274320">
              <a:lnSpc>
                <a:spcPct val="100000"/>
              </a:lnSpc>
              <a:spcBef>
                <a:spcPts val="400"/>
              </a:spcBef>
            </a:pPr>
            <a:r>
              <a:rPr b="0" lang="en-IN" sz="2000" spc="-1" strike="noStrike">
                <a:solidFill>
                  <a:srgbClr val="292934"/>
                </a:solidFill>
                <a:latin typeface="Arial"/>
              </a:rPr>
              <a:t>Area– CRM (Customer </a:t>
            </a:r>
            <a:endParaRPr b="0" lang="en-IN" sz="2000" spc="-1" strike="noStrike">
              <a:latin typeface="Arial"/>
            </a:endParaRPr>
          </a:p>
          <a:p>
            <a:pPr marL="274320">
              <a:lnSpc>
                <a:spcPct val="100000"/>
              </a:lnSpc>
              <a:spcBef>
                <a:spcPts val="400"/>
              </a:spcBef>
            </a:pPr>
            <a:r>
              <a:rPr b="0" lang="en-IN" sz="2000" spc="-1" strike="noStrike">
                <a:solidFill>
                  <a:srgbClr val="292934"/>
                </a:solidFill>
                <a:latin typeface="Arial"/>
              </a:rPr>
              <a:t>relationship management).</a:t>
            </a:r>
            <a:endParaRPr b="0" lang="en-IN" sz="2000" spc="-1" strike="noStrike">
              <a:latin typeface="Arial"/>
            </a:endParaRPr>
          </a:p>
          <a:p>
            <a:pPr marL="274320">
              <a:lnSpc>
                <a:spcPct val="100000"/>
              </a:lnSpc>
              <a:spcBef>
                <a:spcPts val="479"/>
              </a:spcBef>
            </a:pPr>
            <a:endParaRPr b="0" lang="en-IN" sz="2000" spc="-1" strike="noStrike">
              <a:latin typeface="Arial"/>
            </a:endParaRPr>
          </a:p>
        </p:txBody>
      </p:sp>
      <p:pic>
        <p:nvPicPr>
          <p:cNvPr id="94" name="Picture 5" descr=""/>
          <p:cNvPicPr/>
          <p:nvPr/>
        </p:nvPicPr>
        <p:blipFill>
          <a:blip r:embed="rId1"/>
          <a:stretch/>
        </p:blipFill>
        <p:spPr>
          <a:xfrm>
            <a:off x="4114800" y="1676520"/>
            <a:ext cx="4419000" cy="4037760"/>
          </a:xfrm>
          <a:prstGeom prst="rect">
            <a:avLst/>
          </a:prstGeom>
          <a:ln>
            <a:noFill/>
          </a:ln>
        </p:spPr>
      </p:pic>
      <p:sp>
        <p:nvSpPr>
          <p:cNvPr id="95" name="CustomShape 3"/>
          <p:cNvSpPr/>
          <p:nvPr/>
        </p:nvSpPr>
        <p:spPr>
          <a:xfrm>
            <a:off x="4495680" y="5943600"/>
            <a:ext cx="4037760" cy="337680"/>
          </a:xfrm>
          <a:prstGeom prst="rect">
            <a:avLst/>
          </a:prstGeom>
          <a:noFill/>
          <a:ln>
            <a:noFill/>
          </a:ln>
        </p:spPr>
        <p:style>
          <a:lnRef idx="0"/>
          <a:fillRef idx="0"/>
          <a:effectRef idx="0"/>
          <a:fontRef idx="minor"/>
        </p:style>
      </p:sp>
      <p:sp>
        <p:nvSpPr>
          <p:cNvPr id="96" name="CustomShape 4"/>
          <p:cNvSpPr/>
          <p:nvPr/>
        </p:nvSpPr>
        <p:spPr>
          <a:xfrm>
            <a:off x="4114800" y="5867280"/>
            <a:ext cx="4571280" cy="33336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292934"/>
                </a:solidFill>
                <a:latin typeface="Arial"/>
                <a:ea typeface="DejaVu Sans"/>
              </a:rPr>
              <a:t>Fig 2: Functions of Information System</a:t>
            </a:r>
            <a:endParaRPr b="0" lang="en-IN" sz="16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IMPORTANCE  OF IMFORMATION SYSTEM (IS)</a:t>
            </a:r>
            <a:endParaRPr b="0" lang="en-IN" sz="4000" spc="-1" strike="noStrike">
              <a:latin typeface="Arial"/>
            </a:endParaRPr>
          </a:p>
        </p:txBody>
      </p:sp>
      <p:sp>
        <p:nvSpPr>
          <p:cNvPr id="98"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gn="just">
              <a:lnSpc>
                <a:spcPct val="100000"/>
              </a:lnSpc>
              <a:spcBef>
                <a:spcPts val="561"/>
              </a:spcBef>
              <a:buClr>
                <a:srgbClr val="93a299"/>
              </a:buClr>
              <a:buSzPct val="85000"/>
              <a:buFont typeface="Arial"/>
              <a:buChar char="•"/>
            </a:pPr>
            <a:r>
              <a:rPr b="1" lang="en-IN" sz="2800" spc="-1" strike="noStrike">
                <a:solidFill>
                  <a:srgbClr val="292934"/>
                </a:solidFill>
                <a:latin typeface="Arial"/>
              </a:rPr>
              <a:t>Operations Management: </a:t>
            </a:r>
            <a:r>
              <a:rPr b="0" lang="en-IN" sz="2800" spc="-1" strike="noStrike">
                <a:solidFill>
                  <a:srgbClr val="292934"/>
                </a:solidFill>
                <a:latin typeface="Arial"/>
              </a:rPr>
              <a:t>All operations are done efficiently .</a:t>
            </a:r>
            <a:endParaRPr b="0" lang="en-IN" sz="2800" spc="-1" strike="noStrike">
              <a:latin typeface="Arial"/>
            </a:endParaRPr>
          </a:p>
          <a:p>
            <a:pPr marL="182880" indent="-182160" algn="just">
              <a:lnSpc>
                <a:spcPct val="100000"/>
              </a:lnSpc>
              <a:spcBef>
                <a:spcPts val="561"/>
              </a:spcBef>
              <a:buClr>
                <a:srgbClr val="93a299"/>
              </a:buClr>
              <a:buSzPct val="85000"/>
              <a:buFont typeface="Arial"/>
              <a:buChar char="•"/>
            </a:pPr>
            <a:r>
              <a:rPr b="1" lang="en-IN" sz="2800" spc="-1" strike="noStrike">
                <a:solidFill>
                  <a:srgbClr val="292934"/>
                </a:solidFill>
                <a:latin typeface="Arial"/>
              </a:rPr>
              <a:t>Decision-Making: </a:t>
            </a:r>
            <a:r>
              <a:rPr b="0" lang="en-IN" sz="2800" spc="-1" strike="noStrike">
                <a:solidFill>
                  <a:srgbClr val="292934"/>
                </a:solidFill>
                <a:latin typeface="Arial"/>
              </a:rPr>
              <a:t>Help to make profitable decisions for any organization.</a:t>
            </a:r>
            <a:endParaRPr b="0" lang="en-IN" sz="2800" spc="-1" strike="noStrike">
              <a:latin typeface="Arial"/>
            </a:endParaRPr>
          </a:p>
          <a:p>
            <a:pPr marL="182880" indent="-182160" algn="just">
              <a:lnSpc>
                <a:spcPct val="100000"/>
              </a:lnSpc>
              <a:spcBef>
                <a:spcPts val="561"/>
              </a:spcBef>
              <a:buClr>
                <a:srgbClr val="93a299"/>
              </a:buClr>
              <a:buSzPct val="85000"/>
              <a:buFont typeface="Arial"/>
              <a:buChar char="•"/>
            </a:pPr>
            <a:r>
              <a:rPr b="1" lang="en-IN" sz="2800" spc="-1" strike="noStrike">
                <a:solidFill>
                  <a:srgbClr val="292934"/>
                </a:solidFill>
                <a:latin typeface="Arial"/>
              </a:rPr>
              <a:t>Record-Keeping: </a:t>
            </a:r>
            <a:r>
              <a:rPr b="0" lang="en-IN" sz="2800" spc="-1" strike="noStrike">
                <a:solidFill>
                  <a:srgbClr val="292934"/>
                </a:solidFill>
                <a:latin typeface="Arial"/>
              </a:rPr>
              <a:t>All data is saved and kept for any reference.</a:t>
            </a:r>
            <a:endParaRPr b="0" lang="en-IN" sz="2800" spc="-1" strike="noStrike">
              <a:latin typeface="Arial"/>
            </a:endParaRPr>
          </a:p>
          <a:p>
            <a:pPr marL="182880" indent="-182160" algn="just">
              <a:lnSpc>
                <a:spcPct val="100000"/>
              </a:lnSpc>
              <a:spcBef>
                <a:spcPts val="561"/>
              </a:spcBef>
              <a:buClr>
                <a:srgbClr val="93a299"/>
              </a:buClr>
              <a:buSzPct val="85000"/>
              <a:buFont typeface="Arial"/>
              <a:buChar char="•"/>
            </a:pPr>
            <a:r>
              <a:rPr b="1" lang="en-IN" sz="2800" spc="-1" strike="noStrike">
                <a:solidFill>
                  <a:srgbClr val="292934"/>
                </a:solidFill>
                <a:latin typeface="Arial"/>
              </a:rPr>
              <a:t>Main purpose</a:t>
            </a:r>
            <a:r>
              <a:rPr b="0" lang="en-IN" sz="2800" spc="-1" strike="noStrike">
                <a:solidFill>
                  <a:srgbClr val="292934"/>
                </a:solidFill>
                <a:latin typeface="Arial"/>
              </a:rPr>
              <a:t>: To turn raw data into useful information that can be used for decision making in an organization.</a:t>
            </a:r>
            <a:endParaRPr b="0" lang="en-IN" sz="2800" spc="-1" strike="noStrike">
              <a:latin typeface="Arial"/>
            </a:endParaRPr>
          </a:p>
          <a:p>
            <a:pPr>
              <a:lnSpc>
                <a:spcPct val="100000"/>
              </a:lnSpc>
              <a:spcBef>
                <a:spcPts val="479"/>
              </a:spcBef>
            </a:pPr>
            <a:endParaRPr b="0" lang="en-IN" sz="2800" spc="-1" strike="noStrike">
              <a:latin typeface="Arial"/>
            </a:endParaRPr>
          </a:p>
          <a:p>
            <a:pPr>
              <a:lnSpc>
                <a:spcPct val="100000"/>
              </a:lnSpc>
              <a:spcBef>
                <a:spcPts val="479"/>
              </a:spcBef>
            </a:pPr>
            <a:endParaRPr b="0" lang="en-IN" sz="2800" spc="-1" strike="noStrike">
              <a:latin typeface="Arial"/>
            </a:endParaRPr>
          </a:p>
          <a:p>
            <a:pPr>
              <a:lnSpc>
                <a:spcPct val="100000"/>
              </a:lnSpc>
              <a:spcBef>
                <a:spcPts val="479"/>
              </a:spcBef>
            </a:pPr>
            <a:endParaRPr b="0" lang="en-IN" sz="2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COMPONENTS OF INFORMATION SYSTEM (IS)</a:t>
            </a:r>
            <a:endParaRPr b="0" lang="en-IN" sz="4000" spc="-1" strike="noStrike">
              <a:latin typeface="Arial"/>
            </a:endParaRPr>
          </a:p>
        </p:txBody>
      </p:sp>
      <p:sp>
        <p:nvSpPr>
          <p:cNvPr id="100"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479"/>
              </a:spcBef>
              <a:buClr>
                <a:srgbClr val="93a299"/>
              </a:buClr>
              <a:buSzPct val="85000"/>
              <a:buFont typeface="Arial"/>
              <a:buChar char="•"/>
            </a:pPr>
            <a:r>
              <a:rPr b="0" lang="en-IN" sz="2400" spc="-1" strike="noStrike">
                <a:solidFill>
                  <a:srgbClr val="292934"/>
                </a:solidFill>
                <a:latin typeface="Arial"/>
              </a:rPr>
              <a:t>An information system is essentially made up of five components</a:t>
            </a:r>
            <a:endParaRPr b="0" lang="en-IN" sz="2400" spc="-1" strike="noStrike">
              <a:latin typeface="Arial"/>
            </a:endParaRPr>
          </a:p>
          <a:p>
            <a:pPr lvl="1" marL="457200" indent="-182160">
              <a:lnSpc>
                <a:spcPct val="100000"/>
              </a:lnSpc>
              <a:spcBef>
                <a:spcPts val="561"/>
              </a:spcBef>
              <a:buClr>
                <a:srgbClr val="93a299"/>
              </a:buClr>
              <a:buSzPct val="85000"/>
              <a:buFont typeface="Wingdings" charset="2"/>
              <a:buChar char=""/>
            </a:pPr>
            <a:r>
              <a:rPr b="0" lang="en-IN" sz="2000" spc="-1" strike="noStrike">
                <a:solidFill>
                  <a:srgbClr val="292934"/>
                </a:solidFill>
                <a:latin typeface="Arial"/>
              </a:rPr>
              <a:t> </a:t>
            </a:r>
            <a:r>
              <a:rPr b="0" lang="en-IN" sz="2800" spc="-1" strike="noStrike">
                <a:solidFill>
                  <a:srgbClr val="292934"/>
                </a:solidFill>
                <a:latin typeface="Arial"/>
              </a:rPr>
              <a:t>hardware</a:t>
            </a:r>
            <a:endParaRPr b="0" lang="en-IN" sz="2800" spc="-1" strike="noStrike">
              <a:latin typeface="Arial"/>
            </a:endParaRPr>
          </a:p>
          <a:p>
            <a:pPr lvl="1" marL="457200" indent="-182160">
              <a:lnSpc>
                <a:spcPct val="100000"/>
              </a:lnSpc>
              <a:spcBef>
                <a:spcPts val="561"/>
              </a:spcBef>
              <a:buClr>
                <a:srgbClr val="93a299"/>
              </a:buClr>
              <a:buSzPct val="85000"/>
              <a:buFont typeface="Wingdings" charset="2"/>
              <a:buChar char=""/>
            </a:pPr>
            <a:r>
              <a:rPr b="0" lang="en-IN" sz="2800" spc="-1" strike="noStrike">
                <a:solidFill>
                  <a:srgbClr val="292934"/>
                </a:solidFill>
                <a:latin typeface="Arial"/>
              </a:rPr>
              <a:t> </a:t>
            </a:r>
            <a:r>
              <a:rPr b="0" lang="en-IN" sz="2800" spc="-1" strike="noStrike">
                <a:solidFill>
                  <a:srgbClr val="292934"/>
                </a:solidFill>
                <a:latin typeface="Arial"/>
              </a:rPr>
              <a:t>software</a:t>
            </a:r>
            <a:endParaRPr b="0" lang="en-IN" sz="2800" spc="-1" strike="noStrike">
              <a:latin typeface="Arial"/>
            </a:endParaRPr>
          </a:p>
          <a:p>
            <a:pPr lvl="1" marL="457200" indent="-182160">
              <a:lnSpc>
                <a:spcPct val="100000"/>
              </a:lnSpc>
              <a:spcBef>
                <a:spcPts val="561"/>
              </a:spcBef>
              <a:buClr>
                <a:srgbClr val="93a299"/>
              </a:buClr>
              <a:buSzPct val="85000"/>
              <a:buFont typeface="Wingdings" charset="2"/>
              <a:buChar char=""/>
            </a:pPr>
            <a:r>
              <a:rPr b="0" lang="en-IN" sz="2800" spc="-1" strike="noStrike">
                <a:solidFill>
                  <a:srgbClr val="292934"/>
                </a:solidFill>
                <a:latin typeface="Arial"/>
              </a:rPr>
              <a:t>Database</a:t>
            </a:r>
            <a:endParaRPr b="0" lang="en-IN" sz="2800" spc="-1" strike="noStrike">
              <a:latin typeface="Arial"/>
            </a:endParaRPr>
          </a:p>
          <a:p>
            <a:pPr lvl="1" marL="457200" indent="-182160">
              <a:lnSpc>
                <a:spcPct val="100000"/>
              </a:lnSpc>
              <a:spcBef>
                <a:spcPts val="561"/>
              </a:spcBef>
              <a:buClr>
                <a:srgbClr val="93a299"/>
              </a:buClr>
              <a:buSzPct val="85000"/>
              <a:buFont typeface="Wingdings" charset="2"/>
              <a:buChar char=""/>
            </a:pPr>
            <a:r>
              <a:rPr b="0" lang="en-IN" sz="2800" spc="-1" strike="noStrike">
                <a:solidFill>
                  <a:srgbClr val="292934"/>
                </a:solidFill>
                <a:latin typeface="Arial"/>
              </a:rPr>
              <a:t>network </a:t>
            </a:r>
            <a:endParaRPr b="0" lang="en-IN" sz="2800" spc="-1" strike="noStrike">
              <a:latin typeface="Arial"/>
            </a:endParaRPr>
          </a:p>
          <a:p>
            <a:pPr lvl="1" marL="457200" indent="-182160">
              <a:lnSpc>
                <a:spcPct val="100000"/>
              </a:lnSpc>
              <a:spcBef>
                <a:spcPts val="561"/>
              </a:spcBef>
              <a:buClr>
                <a:srgbClr val="93a299"/>
              </a:buClr>
              <a:buSzPct val="85000"/>
              <a:buFont typeface="Wingdings" charset="2"/>
              <a:buChar char=""/>
            </a:pPr>
            <a:r>
              <a:rPr b="0" lang="en-IN" sz="2800" spc="-1" strike="noStrike">
                <a:solidFill>
                  <a:srgbClr val="292934"/>
                </a:solidFill>
                <a:latin typeface="Arial"/>
              </a:rPr>
              <a:t>people.</a:t>
            </a:r>
            <a:endParaRPr b="0" lang="en-IN" sz="2800" spc="-1" strike="noStrike">
              <a:latin typeface="Arial"/>
            </a:endParaRPr>
          </a:p>
        </p:txBody>
      </p:sp>
      <p:pic>
        <p:nvPicPr>
          <p:cNvPr id="101" name="Picture 2" descr=""/>
          <p:cNvPicPr/>
          <p:nvPr/>
        </p:nvPicPr>
        <p:blipFill>
          <a:blip r:embed="rId1"/>
          <a:stretch/>
        </p:blipFill>
        <p:spPr>
          <a:xfrm>
            <a:off x="3505320" y="1981080"/>
            <a:ext cx="4690440" cy="39092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533520"/>
            <a:ext cx="8228880" cy="9900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94" strike="noStrike">
                <a:solidFill>
                  <a:srgbClr val="d2533c"/>
                </a:solidFill>
                <a:latin typeface="Arial"/>
              </a:rPr>
              <a:t>MAJOR ROLES OF INFORMATION SYSTEM (IS)</a:t>
            </a:r>
            <a:endParaRPr b="0" lang="en-IN" sz="4000" spc="-1" strike="noStrike">
              <a:latin typeface="Arial"/>
            </a:endParaRPr>
          </a:p>
        </p:txBody>
      </p:sp>
      <p:sp>
        <p:nvSpPr>
          <p:cNvPr id="103" name="CustomShape 2"/>
          <p:cNvSpPr/>
          <p:nvPr/>
        </p:nvSpPr>
        <p:spPr>
          <a:xfrm>
            <a:off x="457200" y="1600200"/>
            <a:ext cx="8228880" cy="4876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IN" sz="2400" spc="-1" strike="noStrike">
                <a:solidFill>
                  <a:srgbClr val="292934"/>
                </a:solidFill>
                <a:latin typeface="Arial"/>
              </a:rPr>
              <a:t>Three major roles of the business applications of information systems include: </a:t>
            </a:r>
            <a:br/>
            <a:r>
              <a:rPr b="0" lang="en-IN" sz="2400" spc="-1" strike="noStrike">
                <a:solidFill>
                  <a:srgbClr val="292934"/>
                </a:solidFill>
                <a:latin typeface="Arial"/>
              </a:rPr>
              <a:t>• </a:t>
            </a:r>
            <a:r>
              <a:rPr b="1" lang="en-IN" sz="2400" spc="-1" strike="noStrike">
                <a:solidFill>
                  <a:srgbClr val="292934"/>
                </a:solidFill>
                <a:latin typeface="Arial"/>
              </a:rPr>
              <a:t>Support Business Processes </a:t>
            </a:r>
            <a:r>
              <a:rPr b="0" lang="en-IN" sz="2400" spc="-1" strike="noStrike">
                <a:solidFill>
                  <a:srgbClr val="292934"/>
                </a:solidFill>
                <a:latin typeface="Arial"/>
              </a:rPr>
              <a:t>– involves dealing with information systems that support the business processes and operations in a business.</a:t>
            </a:r>
            <a:br/>
            <a:r>
              <a:rPr b="0" lang="en-IN" sz="2400" spc="-1" strike="noStrike">
                <a:solidFill>
                  <a:srgbClr val="292934"/>
                </a:solidFill>
                <a:latin typeface="Arial"/>
              </a:rPr>
              <a:t>• </a:t>
            </a:r>
            <a:r>
              <a:rPr b="1" lang="en-IN" sz="2400" spc="-1" strike="noStrike">
                <a:solidFill>
                  <a:srgbClr val="292934"/>
                </a:solidFill>
                <a:latin typeface="Arial"/>
              </a:rPr>
              <a:t>Support Decision Making </a:t>
            </a:r>
            <a:r>
              <a:rPr b="0" lang="en-IN" sz="2400" spc="-1" strike="noStrike">
                <a:solidFill>
                  <a:srgbClr val="292934"/>
                </a:solidFill>
                <a:latin typeface="Arial"/>
              </a:rPr>
              <a:t>– help decision makers to make better decisions and attempt to gain a competitive advantage.</a:t>
            </a:r>
            <a:br/>
            <a:r>
              <a:rPr b="0" lang="en-IN" sz="2400" spc="-1" strike="noStrike">
                <a:solidFill>
                  <a:srgbClr val="292934"/>
                </a:solidFill>
                <a:latin typeface="Arial"/>
              </a:rPr>
              <a:t>• </a:t>
            </a:r>
            <a:r>
              <a:rPr b="1" lang="en-IN" sz="2400" spc="-1" strike="noStrike">
                <a:solidFill>
                  <a:srgbClr val="292934"/>
                </a:solidFill>
                <a:latin typeface="Arial"/>
              </a:rPr>
              <a:t>Support Competitive Advantage </a:t>
            </a:r>
            <a:r>
              <a:rPr b="0" lang="en-IN" sz="2400" spc="-1" strike="noStrike">
                <a:solidFill>
                  <a:srgbClr val="292934"/>
                </a:solidFill>
                <a:latin typeface="Arial"/>
              </a:rPr>
              <a:t>– help decision makers to gain a strategic advantage over competitors requires innovative use of information technology.</a:t>
            </a:r>
            <a:endParaRPr b="0" lang="en-IN" sz="2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Clarity</Template>
  <TotalTime>1177</TotalTime>
  <Application>LibreOffice/6.0.7.3$Linux_X86_64 LibreOffice_project/00m0$Build-3</Application>
  <Words>1598</Words>
  <Paragraphs>238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2018-07-17T04:54:05Z</dcterms:created>
  <dc:creator>asd</dc:creator>
  <dc:description/>
  <dc:language>en-IN</dc:language>
  <cp:lastModifiedBy/>
  <dcterms:modified xsi:type="dcterms:W3CDTF">2020-05-15T23:09:31Z</dcterms:modified>
  <cp:revision>73</cp:revision>
  <dc:subject/>
  <dc:title>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