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1"/>
  </p:notesMasterIdLst>
  <p:sldIdLst>
    <p:sldId id="256" r:id="rId2"/>
    <p:sldId id="257" r:id="rId3"/>
    <p:sldId id="258" r:id="rId4"/>
    <p:sldId id="287" r:id="rId5"/>
    <p:sldId id="279" r:id="rId6"/>
    <p:sldId id="259" r:id="rId7"/>
    <p:sldId id="260" r:id="rId8"/>
    <p:sldId id="261" r:id="rId9"/>
    <p:sldId id="262" r:id="rId10"/>
    <p:sldId id="263" r:id="rId11"/>
    <p:sldId id="268" r:id="rId12"/>
    <p:sldId id="269" r:id="rId13"/>
    <p:sldId id="290" r:id="rId14"/>
    <p:sldId id="270" r:id="rId15"/>
    <p:sldId id="271" r:id="rId16"/>
    <p:sldId id="272" r:id="rId17"/>
    <p:sldId id="285" r:id="rId18"/>
    <p:sldId id="297" r:id="rId19"/>
    <p:sldId id="288" r:id="rId20"/>
    <p:sldId id="289" r:id="rId21"/>
    <p:sldId id="291" r:id="rId22"/>
    <p:sldId id="292" r:id="rId23"/>
    <p:sldId id="293" r:id="rId24"/>
    <p:sldId id="294" r:id="rId25"/>
    <p:sldId id="295" r:id="rId26"/>
    <p:sldId id="296" r:id="rId27"/>
    <p:sldId id="273" r:id="rId28"/>
    <p:sldId id="274" r:id="rId29"/>
    <p:sldId id="275" r:id="rId30"/>
    <p:sldId id="276" r:id="rId31"/>
    <p:sldId id="277" r:id="rId32"/>
    <p:sldId id="286" r:id="rId33"/>
    <p:sldId id="278" r:id="rId34"/>
    <p:sldId id="280" r:id="rId35"/>
    <p:sldId id="281" r:id="rId36"/>
    <p:sldId id="282" r:id="rId37"/>
    <p:sldId id="283" r:id="rId38"/>
    <p:sldId id="284" r:id="rId39"/>
    <p:sldId id="298"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48C21A-F6D6-4207-A807-62C3A8F2F0A1}" type="datetimeFigureOut">
              <a:rPr lang="en-US" smtClean="0"/>
              <a:t>8/3/2018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72C262-41BD-436A-8AAC-07A1581A0AC0}" type="slidenum">
              <a:rPr lang="en-US" smtClean="0"/>
              <a:t>‹#›</a:t>
            </a:fld>
            <a:endParaRPr lang="en-US" dirty="0"/>
          </a:p>
        </p:txBody>
      </p:sp>
    </p:spTree>
    <p:extLst>
      <p:ext uri="{BB962C8B-B14F-4D97-AF65-F5344CB8AC3E}">
        <p14:creationId xmlns:p14="http://schemas.microsoft.com/office/powerpoint/2010/main" val="1157276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4B04203-B091-4AF3-9BB0-D3D60C5D5D26}" type="datetimeFigureOut">
              <a:rPr lang="en-US" smtClean="0"/>
              <a:t>8/3/2018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5558A6-E5B8-4788-8177-3A9AFEDB0E66}" type="slidenum">
              <a:rPr lang="en-US" smtClean="0"/>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B04203-B091-4AF3-9BB0-D3D60C5D5D26}" type="datetimeFigureOut">
              <a:rPr lang="en-US" smtClean="0"/>
              <a:t>8/3/2018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5558A6-E5B8-4788-8177-3A9AFEDB0E6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B04203-B091-4AF3-9BB0-D3D60C5D5D26}" type="datetimeFigureOut">
              <a:rPr lang="en-US" smtClean="0"/>
              <a:t>8/3/2018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5558A6-E5B8-4788-8177-3A9AFEDB0E6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B04203-B091-4AF3-9BB0-D3D60C5D5D26}" type="datetimeFigureOut">
              <a:rPr lang="en-US" smtClean="0"/>
              <a:t>8/3/2018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5558A6-E5B8-4788-8177-3A9AFEDB0E6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B04203-B091-4AF3-9BB0-D3D60C5D5D26}" type="datetimeFigureOut">
              <a:rPr lang="en-US" smtClean="0"/>
              <a:t>8/3/2018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5558A6-E5B8-4788-8177-3A9AFEDB0E66}" type="slidenum">
              <a:rPr lang="en-US" smtClean="0"/>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4B04203-B091-4AF3-9BB0-D3D60C5D5D26}" type="datetimeFigureOut">
              <a:rPr lang="en-US" smtClean="0"/>
              <a:t>8/3/2018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15558A6-E5B8-4788-8177-3A9AFEDB0E6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4B04203-B091-4AF3-9BB0-D3D60C5D5D26}" type="datetimeFigureOut">
              <a:rPr lang="en-US" smtClean="0"/>
              <a:t>8/3/2018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15558A6-E5B8-4788-8177-3A9AFEDB0E66}" type="slidenum">
              <a:rPr lang="en-US" smtClean="0"/>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B04203-B091-4AF3-9BB0-D3D60C5D5D26}" type="datetimeFigureOut">
              <a:rPr lang="en-US" smtClean="0"/>
              <a:t>8/3/2018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15558A6-E5B8-4788-8177-3A9AFEDB0E6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B04203-B091-4AF3-9BB0-D3D60C5D5D26}" type="datetimeFigureOut">
              <a:rPr lang="en-US" smtClean="0"/>
              <a:t>8/3/2018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15558A6-E5B8-4788-8177-3A9AFEDB0E6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B04203-B091-4AF3-9BB0-D3D60C5D5D26}" type="datetimeFigureOut">
              <a:rPr lang="en-US" smtClean="0"/>
              <a:t>8/3/2018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15558A6-E5B8-4788-8177-3A9AFEDB0E66}" type="slidenum">
              <a:rPr lang="en-US" smtClean="0"/>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B04203-B091-4AF3-9BB0-D3D60C5D5D26}" type="datetimeFigureOut">
              <a:rPr lang="en-US" smtClean="0"/>
              <a:t>8/3/2018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15558A6-E5B8-4788-8177-3A9AFEDB0E66}"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B4B04203-B091-4AF3-9BB0-D3D60C5D5D26}" type="datetimeFigureOut">
              <a:rPr lang="en-US" smtClean="0"/>
              <a:t>8/3/2018</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415558A6-E5B8-4788-8177-3A9AFEDB0E6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smtClean="0"/>
              <a:t>CHAPTER -1</a:t>
            </a:r>
            <a:endParaRPr lang="en-US" sz="6000" dirty="0"/>
          </a:p>
        </p:txBody>
      </p:sp>
      <p:sp>
        <p:nvSpPr>
          <p:cNvPr id="3" name="Subtitle 2"/>
          <p:cNvSpPr>
            <a:spLocks noGrp="1"/>
          </p:cNvSpPr>
          <p:nvPr>
            <p:ph type="subTitle" idx="1"/>
          </p:nvPr>
        </p:nvSpPr>
        <p:spPr/>
        <p:txBody>
          <a:bodyPr>
            <a:normAutofit/>
          </a:bodyPr>
          <a:lstStyle/>
          <a:p>
            <a:r>
              <a:rPr lang="en-US" sz="4800" dirty="0" smtClean="0"/>
              <a:t>INFORMATION SYSTEM</a:t>
            </a:r>
            <a:endParaRPr lang="en-US" sz="4800" dirty="0"/>
          </a:p>
        </p:txBody>
      </p:sp>
    </p:spTree>
    <p:extLst>
      <p:ext uri="{BB962C8B-B14F-4D97-AF65-F5344CB8AC3E}">
        <p14:creationId xmlns:p14="http://schemas.microsoft.com/office/powerpoint/2010/main" val="3954347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INFORMATION SYSTEM( IS)</a:t>
            </a:r>
            <a:endParaRPr lang="en-US" dirty="0"/>
          </a:p>
        </p:txBody>
      </p:sp>
      <p:sp>
        <p:nvSpPr>
          <p:cNvPr id="3" name="Content Placeholder 2"/>
          <p:cNvSpPr>
            <a:spLocks noGrp="1"/>
          </p:cNvSpPr>
          <p:nvPr>
            <p:ph idx="1"/>
          </p:nvPr>
        </p:nvSpPr>
        <p:spPr/>
        <p:txBody>
          <a:bodyPr>
            <a:normAutofit/>
          </a:bodyPr>
          <a:lstStyle/>
          <a:p>
            <a:pPr marL="0" indent="0" algn="just" fontAlgn="base">
              <a:buNone/>
            </a:pPr>
            <a:r>
              <a:rPr lang="en-US" dirty="0" smtClean="0"/>
              <a:t>There are 5 </a:t>
            </a:r>
            <a:r>
              <a:rPr lang="en-US" dirty="0"/>
              <a:t>Types of Information </a:t>
            </a:r>
            <a:r>
              <a:rPr lang="en-US" dirty="0" smtClean="0"/>
              <a:t>Systems as mentioned below:</a:t>
            </a:r>
            <a:endParaRPr lang="en-US" dirty="0"/>
          </a:p>
          <a:p>
            <a:pPr marL="457200" indent="-457200" algn="just" fontAlgn="base">
              <a:buAutoNum type="arabicPeriod"/>
            </a:pPr>
            <a:r>
              <a:rPr lang="en-US" b="1" dirty="0" smtClean="0"/>
              <a:t>Transaction </a:t>
            </a:r>
            <a:r>
              <a:rPr lang="en-US" b="1" dirty="0"/>
              <a:t>Processing </a:t>
            </a:r>
            <a:r>
              <a:rPr lang="en-US" b="1" dirty="0" smtClean="0"/>
              <a:t>Systems</a:t>
            </a:r>
          </a:p>
          <a:p>
            <a:pPr marL="457200" indent="-457200" algn="just" fontAlgn="base">
              <a:buAutoNum type="arabicPeriod"/>
            </a:pPr>
            <a:r>
              <a:rPr lang="en-US" b="1" dirty="0" smtClean="0"/>
              <a:t> </a:t>
            </a:r>
            <a:r>
              <a:rPr lang="en-US" b="1" dirty="0"/>
              <a:t>Management Information Systems(MIS</a:t>
            </a:r>
            <a:r>
              <a:rPr lang="en-US" b="1" dirty="0" smtClean="0"/>
              <a:t>)</a:t>
            </a:r>
          </a:p>
          <a:p>
            <a:pPr marL="457200" indent="-457200" algn="just" fontAlgn="base">
              <a:buFont typeface="Arial" pitchFamily="34" charset="0"/>
              <a:buAutoNum type="arabicPeriod"/>
            </a:pPr>
            <a:r>
              <a:rPr lang="en-US" b="1" dirty="0"/>
              <a:t>Decision Support Systems</a:t>
            </a:r>
          </a:p>
          <a:p>
            <a:pPr marL="457200" indent="-457200" algn="just" fontAlgn="base">
              <a:buFont typeface="Arial" pitchFamily="34" charset="0"/>
              <a:buAutoNum type="arabicPeriod"/>
            </a:pPr>
            <a:r>
              <a:rPr lang="en-US" b="1" dirty="0"/>
              <a:t>Expert Systems and Neutral </a:t>
            </a:r>
            <a:r>
              <a:rPr lang="en-US" b="1" dirty="0" smtClean="0"/>
              <a:t>Networks</a:t>
            </a:r>
          </a:p>
          <a:p>
            <a:pPr marL="457200" indent="-457200" algn="just" fontAlgn="base">
              <a:buFont typeface="Arial" pitchFamily="34" charset="0"/>
              <a:buAutoNum type="arabicPeriod"/>
            </a:pPr>
            <a:r>
              <a:rPr lang="en-US" b="1" dirty="0"/>
              <a:t>Information Systems in Organizations</a:t>
            </a:r>
          </a:p>
          <a:p>
            <a:pPr marL="0" indent="0" algn="just" fontAlgn="base">
              <a:buNone/>
            </a:pPr>
            <a:endParaRPr lang="en-US" b="1" dirty="0"/>
          </a:p>
          <a:p>
            <a:pPr marL="457200" indent="-457200" algn="just" fontAlgn="base">
              <a:buAutoNum type="arabicPeriod"/>
            </a:pPr>
            <a:endParaRPr lang="en-US" b="1" dirty="0"/>
          </a:p>
          <a:p>
            <a:pPr marL="457200" indent="-457200" algn="just" fontAlgn="base">
              <a:buAutoNum type="arabicPeriod"/>
            </a:pPr>
            <a:endParaRPr lang="en-US" b="1" dirty="0"/>
          </a:p>
          <a:p>
            <a:pPr marL="0" indent="0" algn="just" fontAlgn="base">
              <a:buNone/>
            </a:pPr>
            <a:endParaRPr lang="en-US" dirty="0"/>
          </a:p>
        </p:txBody>
      </p:sp>
    </p:spTree>
    <p:extLst>
      <p:ext uri="{BB962C8B-B14F-4D97-AF65-F5344CB8AC3E}">
        <p14:creationId xmlns:p14="http://schemas.microsoft.com/office/powerpoint/2010/main" val="3757422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SECURITY?</a:t>
            </a:r>
            <a:endParaRPr lang="en-US" dirty="0"/>
          </a:p>
        </p:txBody>
      </p:sp>
      <p:sp>
        <p:nvSpPr>
          <p:cNvPr id="3" name="Content Placeholder 2"/>
          <p:cNvSpPr>
            <a:spLocks noGrp="1"/>
          </p:cNvSpPr>
          <p:nvPr>
            <p:ph idx="1"/>
          </p:nvPr>
        </p:nvSpPr>
        <p:spPr/>
        <p:txBody>
          <a:bodyPr/>
          <a:lstStyle/>
          <a:p>
            <a:r>
              <a:rPr lang="en-US" altLang="zh-TW" dirty="0">
                <a:ea typeface="新細明體" charset="-120"/>
              </a:rPr>
              <a:t>The quality or state of being secure--to be free from danger</a:t>
            </a:r>
            <a:r>
              <a:rPr lang="en-US" altLang="zh-TW" dirty="0" smtClean="0">
                <a:ea typeface="新細明體" charset="-120"/>
              </a:rPr>
              <a:t>”</a:t>
            </a:r>
          </a:p>
          <a:p>
            <a:r>
              <a:rPr lang="en-US" altLang="zh-TW" sz="2800" dirty="0">
                <a:ea typeface="新細明體" charset="-120"/>
              </a:rPr>
              <a:t>A successful organization should have multiple layers of security in place: </a:t>
            </a:r>
          </a:p>
          <a:p>
            <a:pPr lvl="1"/>
            <a:r>
              <a:rPr lang="en-US" altLang="zh-TW" sz="2400" dirty="0">
                <a:ea typeface="新細明體" charset="-120"/>
              </a:rPr>
              <a:t>Physical security</a:t>
            </a:r>
          </a:p>
          <a:p>
            <a:pPr lvl="1"/>
            <a:r>
              <a:rPr lang="en-US" altLang="zh-TW" sz="2400" dirty="0">
                <a:ea typeface="新細明體" charset="-120"/>
              </a:rPr>
              <a:t>Personal security </a:t>
            </a:r>
          </a:p>
          <a:p>
            <a:pPr lvl="1"/>
            <a:r>
              <a:rPr lang="en-US" altLang="zh-TW" sz="2400" dirty="0">
                <a:ea typeface="新細明體" charset="-120"/>
              </a:rPr>
              <a:t>Operations security </a:t>
            </a:r>
          </a:p>
          <a:p>
            <a:pPr lvl="1"/>
            <a:r>
              <a:rPr lang="en-US" altLang="zh-TW" sz="2400" dirty="0">
                <a:ea typeface="新細明體" charset="-120"/>
              </a:rPr>
              <a:t>Communications security </a:t>
            </a:r>
          </a:p>
          <a:p>
            <a:pPr lvl="1"/>
            <a:r>
              <a:rPr lang="en-US" altLang="zh-TW" sz="2400" dirty="0">
                <a:ea typeface="新細明體" charset="-120"/>
              </a:rPr>
              <a:t>Network security</a:t>
            </a:r>
          </a:p>
          <a:p>
            <a:endParaRPr lang="en-US" dirty="0"/>
          </a:p>
        </p:txBody>
      </p:sp>
    </p:spTree>
    <p:extLst>
      <p:ext uri="{BB962C8B-B14F-4D97-AF65-F5344CB8AC3E}">
        <p14:creationId xmlns:p14="http://schemas.microsoft.com/office/powerpoint/2010/main" val="3367870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ea typeface="新細明體" charset="-120"/>
              </a:rPr>
              <a:t>What Is Information Security?</a:t>
            </a:r>
            <a:endParaRPr lang="en-US" dirty="0"/>
          </a:p>
        </p:txBody>
      </p:sp>
      <p:sp>
        <p:nvSpPr>
          <p:cNvPr id="3" name="Content Placeholder 2"/>
          <p:cNvSpPr>
            <a:spLocks noGrp="1"/>
          </p:cNvSpPr>
          <p:nvPr>
            <p:ph idx="1"/>
          </p:nvPr>
        </p:nvSpPr>
        <p:spPr/>
        <p:txBody>
          <a:bodyPr/>
          <a:lstStyle/>
          <a:p>
            <a:pPr algn="just"/>
            <a:r>
              <a:rPr lang="en-US" altLang="zh-TW" dirty="0">
                <a:ea typeface="新細明體" charset="-120"/>
              </a:rPr>
              <a:t>The protection of information and its critical elements, including the systems and hardware that use, store, and transmit that </a:t>
            </a:r>
            <a:r>
              <a:rPr lang="en-US" altLang="zh-TW" dirty="0" smtClean="0">
                <a:ea typeface="新細明體" charset="-120"/>
              </a:rPr>
              <a:t>information.</a:t>
            </a:r>
          </a:p>
          <a:p>
            <a:pPr algn="just"/>
            <a:r>
              <a:rPr lang="en-US" dirty="0"/>
              <a:t>I</a:t>
            </a:r>
            <a:r>
              <a:rPr lang="en-US" dirty="0" smtClean="0"/>
              <a:t>nformation </a:t>
            </a:r>
            <a:r>
              <a:rPr lang="en-US" dirty="0"/>
              <a:t>security (</a:t>
            </a:r>
            <a:r>
              <a:rPr lang="en-US" dirty="0" smtClean="0"/>
              <a:t>InfoSec) </a:t>
            </a:r>
            <a:r>
              <a:rPr lang="en-US" dirty="0"/>
              <a:t>is designed to protect the confidentiality, integrity and </a:t>
            </a:r>
            <a:r>
              <a:rPr lang="en-US" dirty="0" smtClean="0"/>
              <a:t>availability(CIA) </a:t>
            </a:r>
            <a:r>
              <a:rPr lang="en-US" dirty="0"/>
              <a:t>of computer system data from those with malicious </a:t>
            </a:r>
            <a:r>
              <a:rPr lang="en-US" dirty="0" smtClean="0"/>
              <a:t>intentions.</a:t>
            </a:r>
            <a:endParaRPr lang="en-US" altLang="zh-TW" dirty="0">
              <a:ea typeface="新細明體" charset="-120"/>
            </a:endParaRPr>
          </a:p>
          <a:p>
            <a:pPr algn="just"/>
            <a:r>
              <a:rPr lang="en-US" dirty="0" smtClean="0"/>
              <a:t>For </a:t>
            </a:r>
            <a:r>
              <a:rPr lang="en-US" dirty="0"/>
              <a:t>example, a message could be modified during transmission by someone intercepting it before it reaches the intended recipient. Good cryptography tools can help mitigate this security threat.</a:t>
            </a:r>
          </a:p>
        </p:txBody>
      </p:sp>
    </p:spTree>
    <p:extLst>
      <p:ext uri="{BB962C8B-B14F-4D97-AF65-F5344CB8AC3E}">
        <p14:creationId xmlns:p14="http://schemas.microsoft.com/office/powerpoint/2010/main" val="860593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ENCRYPTION</a:t>
            </a:r>
            <a:br>
              <a:rPr lang="en-US"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5412" y="2066925"/>
            <a:ext cx="6353175" cy="3943350"/>
          </a:xfrm>
        </p:spPr>
      </p:pic>
    </p:spTree>
    <p:extLst>
      <p:ext uri="{BB962C8B-B14F-4D97-AF65-F5344CB8AC3E}">
        <p14:creationId xmlns:p14="http://schemas.microsoft.com/office/powerpoint/2010/main" val="2193603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CIA Triangle</a:t>
            </a:r>
            <a:endParaRPr lang="en-US" dirty="0"/>
          </a:p>
        </p:txBody>
      </p:sp>
      <p:sp>
        <p:nvSpPr>
          <p:cNvPr id="3" name="Content Placeholder 2"/>
          <p:cNvSpPr>
            <a:spLocks noGrp="1"/>
          </p:cNvSpPr>
          <p:nvPr>
            <p:ph idx="1"/>
          </p:nvPr>
        </p:nvSpPr>
        <p:spPr/>
        <p:txBody>
          <a:bodyPr/>
          <a:lstStyle/>
          <a:p>
            <a:pPr algn="just"/>
            <a:r>
              <a:rPr lang="en-US" altLang="zh-TW" dirty="0">
                <a:ea typeface="新細明體" charset="-120"/>
              </a:rPr>
              <a:t>The C.I.A. triangle was the standard based on confidentiality, integrity, and availability.</a:t>
            </a:r>
          </a:p>
          <a:p>
            <a:pPr algn="just"/>
            <a:r>
              <a:rPr lang="en-US" u="sng" dirty="0" smtClean="0"/>
              <a:t>Confidentiality</a:t>
            </a:r>
            <a:r>
              <a:rPr lang="en-US" dirty="0" smtClean="0"/>
              <a:t>:</a:t>
            </a:r>
            <a:r>
              <a:rPr lang="en-US" dirty="0"/>
              <a:t> Access must be restricted to </a:t>
            </a:r>
            <a:r>
              <a:rPr lang="en-US" dirty="0" smtClean="0"/>
              <a:t>authorized users only.</a:t>
            </a:r>
          </a:p>
          <a:p>
            <a:pPr marL="0" indent="0" algn="just">
              <a:buNone/>
            </a:pPr>
            <a:r>
              <a:rPr lang="en-US" dirty="0" smtClean="0"/>
              <a:t>Example: ID and passwords to authenticate authorized users.</a:t>
            </a:r>
          </a:p>
          <a:p>
            <a:pPr algn="just"/>
            <a:r>
              <a:rPr lang="en-US" u="sng" dirty="0" smtClean="0"/>
              <a:t>Integrity</a:t>
            </a:r>
            <a:r>
              <a:rPr lang="en-US" dirty="0" smtClean="0"/>
              <a:t>:</a:t>
            </a:r>
            <a:r>
              <a:rPr lang="en-US" dirty="0"/>
              <a:t> maintaining the consistency, accuracy, and trustworthiness of </a:t>
            </a:r>
            <a:r>
              <a:rPr lang="en-US" dirty="0" smtClean="0"/>
              <a:t>data.</a:t>
            </a:r>
          </a:p>
          <a:p>
            <a:pPr marL="0" indent="0" algn="just">
              <a:buNone/>
            </a:pPr>
            <a:r>
              <a:rPr lang="en-US" dirty="0" smtClean="0"/>
              <a:t>Example: Checksums for the verification of integrity.</a:t>
            </a:r>
          </a:p>
          <a:p>
            <a:pPr algn="just"/>
            <a:r>
              <a:rPr lang="en-US" u="sng" dirty="0" smtClean="0"/>
              <a:t>Availability</a:t>
            </a:r>
            <a:r>
              <a:rPr lang="en-US" dirty="0" smtClean="0"/>
              <a:t>: Should be available to authorized users.</a:t>
            </a:r>
          </a:p>
        </p:txBody>
      </p:sp>
    </p:spTree>
    <p:extLst>
      <p:ext uri="{BB962C8B-B14F-4D97-AF65-F5344CB8AC3E}">
        <p14:creationId xmlns:p14="http://schemas.microsoft.com/office/powerpoint/2010/main" val="3264861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CIA Triangle</a:t>
            </a:r>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8077200" cy="4648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6634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a:t>
            </a:r>
            <a:endParaRPr lang="en-US" dirty="0"/>
          </a:p>
        </p:txBody>
      </p:sp>
      <p:sp>
        <p:nvSpPr>
          <p:cNvPr id="3" name="Content Placeholder 2"/>
          <p:cNvSpPr>
            <a:spLocks noGrp="1"/>
          </p:cNvSpPr>
          <p:nvPr>
            <p:ph idx="1"/>
          </p:nvPr>
        </p:nvSpPr>
        <p:spPr/>
        <p:txBody>
          <a:bodyPr/>
          <a:lstStyle/>
          <a:p>
            <a:pPr algn="just"/>
            <a:r>
              <a:rPr lang="en-US" dirty="0"/>
              <a:t>A </a:t>
            </a:r>
            <a:r>
              <a:rPr lang="en-US" b="1" dirty="0"/>
              <a:t>threat</a:t>
            </a:r>
            <a:r>
              <a:rPr lang="en-US" dirty="0"/>
              <a:t> is a possible danger that might exploit a </a:t>
            </a:r>
            <a:r>
              <a:rPr lang="en-US" dirty="0" smtClean="0"/>
              <a:t>vulnerability</a:t>
            </a:r>
            <a:r>
              <a:rPr lang="en-US" dirty="0"/>
              <a:t> to breach security and therefore cause </a:t>
            </a:r>
            <a:r>
              <a:rPr lang="en-US" dirty="0" smtClean="0"/>
              <a:t>possible </a:t>
            </a:r>
            <a:r>
              <a:rPr lang="en-US" dirty="0"/>
              <a:t>harm</a:t>
            </a:r>
            <a:r>
              <a:rPr lang="en-US" dirty="0" smtClean="0"/>
              <a:t>.</a:t>
            </a:r>
          </a:p>
          <a:p>
            <a:pPr algn="just"/>
            <a:r>
              <a:rPr lang="en-US" dirty="0"/>
              <a:t>A threat can be either </a:t>
            </a:r>
            <a:r>
              <a:rPr lang="en-US" dirty="0" smtClean="0"/>
              <a:t>“intentional" </a:t>
            </a:r>
            <a:r>
              <a:rPr lang="en-US" dirty="0"/>
              <a:t>(i.e. hacking: an individual cracker or a criminal organization) or </a:t>
            </a:r>
            <a:r>
              <a:rPr lang="en-US" dirty="0" smtClean="0"/>
              <a:t>“accidental" </a:t>
            </a:r>
            <a:r>
              <a:rPr lang="en-US" dirty="0"/>
              <a:t>(e.g. the possibility of a computer malfunctioning, or the possibility of </a:t>
            </a:r>
            <a:r>
              <a:rPr lang="en-US" dirty="0" smtClean="0"/>
              <a:t>a natural disaster</a:t>
            </a:r>
            <a:r>
              <a:rPr lang="en-US" dirty="0"/>
              <a:t> such as an </a:t>
            </a:r>
            <a:r>
              <a:rPr lang="en-US" dirty="0" smtClean="0"/>
              <a:t>earthquake, </a:t>
            </a:r>
            <a:r>
              <a:rPr lang="en-US" dirty="0"/>
              <a:t>a </a:t>
            </a:r>
            <a:r>
              <a:rPr lang="en-US" dirty="0" smtClean="0"/>
              <a:t>fire)or </a:t>
            </a:r>
            <a:r>
              <a:rPr lang="en-US" dirty="0"/>
              <a:t>otherwise a circumstance, capability, action, or event.</a:t>
            </a:r>
          </a:p>
        </p:txBody>
      </p:sp>
    </p:spTree>
    <p:extLst>
      <p:ext uri="{BB962C8B-B14F-4D97-AF65-F5344CB8AC3E}">
        <p14:creationId xmlns:p14="http://schemas.microsoft.com/office/powerpoint/2010/main" val="3185834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THREATS</a:t>
            </a:r>
            <a:endParaRPr lang="en-US" dirty="0"/>
          </a:p>
        </p:txBody>
      </p:sp>
      <p:sp>
        <p:nvSpPr>
          <p:cNvPr id="3" name="Content Placeholder 2"/>
          <p:cNvSpPr>
            <a:spLocks noGrp="1"/>
          </p:cNvSpPr>
          <p:nvPr>
            <p:ph idx="1"/>
          </p:nvPr>
        </p:nvSpPr>
        <p:spPr/>
        <p:txBody>
          <a:bodyPr/>
          <a:lstStyle/>
          <a:p>
            <a:pPr algn="just"/>
            <a:r>
              <a:rPr lang="en-US" dirty="0" smtClean="0"/>
              <a:t>Asset: something of value to the organization</a:t>
            </a:r>
          </a:p>
          <a:p>
            <a:pPr algn="just"/>
            <a:r>
              <a:rPr lang="en-US" dirty="0" smtClean="0"/>
              <a:t>Actor: Who or what may violate the security requirements of an asset.</a:t>
            </a:r>
          </a:p>
          <a:p>
            <a:pPr algn="just"/>
            <a:r>
              <a:rPr lang="en-US" dirty="0" smtClean="0"/>
              <a:t>Motive: Indication of whether  the actor’s intension are deliberate or accidental.</a:t>
            </a:r>
          </a:p>
          <a:p>
            <a:pPr algn="just"/>
            <a:r>
              <a:rPr lang="en-US" dirty="0" smtClean="0"/>
              <a:t>Access: How the asset will be accessed by an asset.</a:t>
            </a:r>
          </a:p>
          <a:p>
            <a:pPr algn="just"/>
            <a:r>
              <a:rPr lang="en-US" dirty="0" smtClean="0"/>
              <a:t>Five types of physical and logical assets:</a:t>
            </a:r>
          </a:p>
          <a:p>
            <a:pPr lvl="1" algn="just"/>
            <a:r>
              <a:rPr lang="en-US" dirty="0" smtClean="0"/>
              <a:t>Information</a:t>
            </a:r>
          </a:p>
          <a:p>
            <a:pPr lvl="1" algn="just"/>
            <a:r>
              <a:rPr lang="en-US" dirty="0" smtClean="0"/>
              <a:t>Software</a:t>
            </a:r>
          </a:p>
          <a:p>
            <a:pPr lvl="1" algn="just"/>
            <a:r>
              <a:rPr lang="en-US" dirty="0" smtClean="0"/>
              <a:t>Hardware</a:t>
            </a:r>
          </a:p>
          <a:p>
            <a:pPr lvl="1" algn="just"/>
            <a:r>
              <a:rPr lang="en-US" dirty="0" smtClean="0"/>
              <a:t>People</a:t>
            </a:r>
          </a:p>
          <a:p>
            <a:pPr lvl="1" algn="just"/>
            <a:r>
              <a:rPr lang="en-US" dirty="0" smtClean="0"/>
              <a:t>Systems</a:t>
            </a:r>
            <a:endParaRPr lang="en-US" dirty="0"/>
          </a:p>
        </p:txBody>
      </p:sp>
    </p:spTree>
    <p:extLst>
      <p:ext uri="{BB962C8B-B14F-4D97-AF65-F5344CB8AC3E}">
        <p14:creationId xmlns:p14="http://schemas.microsoft.com/office/powerpoint/2010/main" val="4262280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Asset Types and their values</a:t>
            </a:r>
          </a:p>
        </p:txBody>
      </p:sp>
      <p:sp>
        <p:nvSpPr>
          <p:cNvPr id="3" name="Content Placeholder 2"/>
          <p:cNvSpPr>
            <a:spLocks noGrp="1"/>
          </p:cNvSpPr>
          <p:nvPr>
            <p:ph idx="1"/>
          </p:nvPr>
        </p:nvSpPr>
        <p:spPr/>
        <p:txBody>
          <a:bodyPr/>
          <a:lstStyle/>
          <a:p>
            <a:r>
              <a:rPr lang="en-US" dirty="0"/>
              <a:t>Physical Assets (hardware, cars)</a:t>
            </a:r>
          </a:p>
          <a:p>
            <a:endParaRPr lang="en-US" dirty="0"/>
          </a:p>
          <a:p>
            <a:r>
              <a:rPr lang="en-US" dirty="0"/>
              <a:t>Logical Assets (purchased </a:t>
            </a:r>
            <a:r>
              <a:rPr lang="en-US" dirty="0" err="1"/>
              <a:t>softwares</a:t>
            </a:r>
            <a:r>
              <a:rPr lang="en-US" dirty="0"/>
              <a:t>, OS, DB)</a:t>
            </a:r>
          </a:p>
          <a:p>
            <a:endParaRPr lang="en-US" dirty="0"/>
          </a:p>
          <a:p>
            <a:r>
              <a:rPr lang="en-US" dirty="0"/>
              <a:t>Intangible Assets (business reputation, confidence)</a:t>
            </a:r>
          </a:p>
          <a:p>
            <a:endParaRPr lang="en-US" dirty="0"/>
          </a:p>
          <a:p>
            <a:r>
              <a:rPr lang="en-US" dirty="0"/>
              <a:t>Human Assets (human skills, knowledge)</a:t>
            </a:r>
          </a:p>
          <a:p>
            <a:endParaRPr lang="en-US" dirty="0"/>
          </a:p>
        </p:txBody>
      </p:sp>
    </p:spTree>
    <p:extLst>
      <p:ext uri="{BB962C8B-B14F-4D97-AF65-F5344CB8AC3E}">
        <p14:creationId xmlns:p14="http://schemas.microsoft.com/office/powerpoint/2010/main" val="2833444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TERMS</a:t>
            </a:r>
            <a:endParaRPr lang="en-US" dirty="0"/>
          </a:p>
        </p:txBody>
      </p:sp>
      <p:sp>
        <p:nvSpPr>
          <p:cNvPr id="3" name="Content Placeholder 2"/>
          <p:cNvSpPr>
            <a:spLocks noGrp="1"/>
          </p:cNvSpPr>
          <p:nvPr>
            <p:ph idx="1"/>
          </p:nvPr>
        </p:nvSpPr>
        <p:spPr/>
        <p:txBody>
          <a:bodyPr>
            <a:normAutofit lnSpcReduction="10000"/>
          </a:bodyPr>
          <a:lstStyle/>
          <a:p>
            <a:r>
              <a:rPr lang="en-US" u="sng" dirty="0"/>
              <a:t>Security gaps </a:t>
            </a:r>
            <a:r>
              <a:rPr lang="en-US" dirty="0"/>
              <a:t>are points at which security is missing, and thus system is vulnerable</a:t>
            </a:r>
            <a:r>
              <a:rPr lang="en-US" dirty="0" smtClean="0"/>
              <a:t>.</a:t>
            </a:r>
          </a:p>
          <a:p>
            <a:r>
              <a:rPr lang="en-US" u="sng" dirty="0"/>
              <a:t>Vulnerability</a:t>
            </a:r>
            <a:r>
              <a:rPr lang="en-US" dirty="0"/>
              <a:t> is state in which an object can potentially be affected by a force or another object or even a situation but not necessarily is or will be</a:t>
            </a:r>
            <a:r>
              <a:rPr lang="en-US" dirty="0" smtClean="0"/>
              <a:t>.</a:t>
            </a:r>
          </a:p>
          <a:p>
            <a:r>
              <a:rPr lang="en-US" u="sng" dirty="0"/>
              <a:t>Threat</a:t>
            </a:r>
            <a:r>
              <a:rPr lang="en-US" dirty="0"/>
              <a:t> is defined as security risk that has high possibility of becoming a system breach.</a:t>
            </a:r>
          </a:p>
          <a:p>
            <a:r>
              <a:rPr lang="en-US" u="sng" dirty="0" err="1" smtClean="0"/>
              <a:t>RISK</a:t>
            </a:r>
            <a:r>
              <a:rPr lang="en-US" dirty="0" err="1" smtClean="0"/>
              <a:t>:The</a:t>
            </a:r>
            <a:r>
              <a:rPr lang="en-US" dirty="0" smtClean="0"/>
              <a:t> </a:t>
            </a:r>
            <a:r>
              <a:rPr lang="en-US" dirty="0"/>
              <a:t>potential for loss, damage or destruction of an asset as a result of a threat exploiting a vulnerability</a:t>
            </a:r>
            <a:r>
              <a:rPr lang="en-US" dirty="0" smtClean="0"/>
              <a:t>.</a:t>
            </a:r>
          </a:p>
          <a:p>
            <a:r>
              <a:rPr lang="en-US" u="sng" dirty="0" smtClean="0"/>
              <a:t>SYSTEM </a:t>
            </a:r>
            <a:r>
              <a:rPr lang="en-US" dirty="0" smtClean="0"/>
              <a:t>BREACH:A</a:t>
            </a:r>
            <a:r>
              <a:rPr lang="en-US" dirty="0"/>
              <a:t> </a:t>
            </a:r>
            <a:r>
              <a:rPr lang="en-US" dirty="0" smtClean="0"/>
              <a:t>security </a:t>
            </a:r>
            <a:r>
              <a:rPr lang="en-US" dirty="0"/>
              <a:t>breach is any incident that results in unauthorized access of data, applications, services, networks and/or devices by bypassing their underlying security mechanisms.</a:t>
            </a:r>
          </a:p>
          <a:p>
            <a:endParaRPr lang="en-US" dirty="0"/>
          </a:p>
          <a:p>
            <a:endParaRPr lang="en-US" dirty="0"/>
          </a:p>
        </p:txBody>
      </p:sp>
    </p:spTree>
    <p:extLst>
      <p:ext uri="{BB962C8B-B14F-4D97-AF65-F5344CB8AC3E}">
        <p14:creationId xmlns:p14="http://schemas.microsoft.com/office/powerpoint/2010/main" val="122895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MEANING OF IMFORMATION SYSTEM (IS)</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pPr algn="just"/>
            <a:endParaRPr lang="en-US" dirty="0" smtClean="0"/>
          </a:p>
          <a:p>
            <a:pPr algn="just"/>
            <a:r>
              <a:rPr lang="en-US" dirty="0" smtClean="0"/>
              <a:t>An Information System (IS) is a set of interrelated components that collect, process, store and distribute information to support decision making and control in an organization.</a:t>
            </a:r>
          </a:p>
          <a:p>
            <a:pPr algn="just"/>
            <a:r>
              <a:rPr lang="en-US" dirty="0"/>
              <a:t>Vast majority of computerized IS relies on data warehouse and database management system(DBMS) software to manage the storage and retrieval of information in the system.</a:t>
            </a:r>
          </a:p>
          <a:p>
            <a:pPr algn="just"/>
            <a:endParaRPr lang="en-US" dirty="0" smtClean="0"/>
          </a:p>
          <a:p>
            <a:pPr marL="274320" lvl="1" indent="0">
              <a:buNone/>
            </a:pPr>
            <a:endParaRPr lang="en-US" dirty="0" smtClean="0"/>
          </a:p>
          <a:p>
            <a:pPr marL="274320" lvl="1" indent="0">
              <a:buNone/>
            </a:pPr>
            <a:endParaRPr lang="en-US" dirty="0" smtClean="0"/>
          </a:p>
          <a:p>
            <a:pPr marL="274320" lvl="1" indent="0">
              <a:buNone/>
            </a:pPr>
            <a:endParaRPr lang="en-US" dirty="0" smtClean="0"/>
          </a:p>
          <a:p>
            <a:endParaRPr lang="en-US" dirty="0"/>
          </a:p>
        </p:txBody>
      </p:sp>
    </p:spTree>
    <p:extLst>
      <p:ext uri="{BB962C8B-B14F-4D97-AF65-F5344CB8AC3E}">
        <p14:creationId xmlns:p14="http://schemas.microsoft.com/office/powerpoint/2010/main" val="2218963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Integrity violation process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254" y="533400"/>
            <a:ext cx="8606145" cy="6096000"/>
          </a:xfrm>
        </p:spPr>
      </p:pic>
    </p:spTree>
    <p:extLst>
      <p:ext uri="{BB962C8B-B14F-4D97-AF65-F5344CB8AC3E}">
        <p14:creationId xmlns:p14="http://schemas.microsoft.com/office/powerpoint/2010/main" val="1688342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Security Levels</a:t>
            </a:r>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1676400"/>
            <a:ext cx="6172200" cy="4938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8102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Security Levels</a:t>
            </a:r>
          </a:p>
        </p:txBody>
      </p:sp>
      <p:sp>
        <p:nvSpPr>
          <p:cNvPr id="3" name="Content Placeholder 2"/>
          <p:cNvSpPr>
            <a:spLocks noGrp="1"/>
          </p:cNvSpPr>
          <p:nvPr>
            <p:ph idx="1"/>
          </p:nvPr>
        </p:nvSpPr>
        <p:spPr/>
        <p:txBody>
          <a:bodyPr>
            <a:normAutofit fontScale="92500"/>
          </a:bodyPr>
          <a:lstStyle/>
          <a:p>
            <a:pPr marL="274320" indent="-274320">
              <a:buClr>
                <a:schemeClr val="accent3"/>
              </a:buClr>
              <a:buFont typeface="Wingdings 2"/>
              <a:buChar char=""/>
              <a:defRPr/>
            </a:pPr>
            <a:r>
              <a:rPr lang="en-US" dirty="0"/>
              <a:t>VIEW database object is stored query that returns columns and rows from selected tables.</a:t>
            </a:r>
          </a:p>
          <a:p>
            <a:pPr marL="274320" indent="-274320">
              <a:buClr>
                <a:schemeClr val="accent3"/>
              </a:buClr>
              <a:buFont typeface="Wingdings 2"/>
              <a:buChar char=""/>
              <a:defRPr/>
            </a:pPr>
            <a:endParaRPr lang="en-US" dirty="0"/>
          </a:p>
          <a:p>
            <a:pPr marL="274320" indent="-274320">
              <a:buClr>
                <a:schemeClr val="accent3"/>
              </a:buClr>
              <a:buFont typeface="Wingdings 2"/>
              <a:buChar char=""/>
              <a:defRPr/>
            </a:pPr>
            <a:r>
              <a:rPr lang="en-US" dirty="0"/>
              <a:t>Data provided by view object is protected by database system functionality that allows schema owners to grant or revoke privileges.</a:t>
            </a:r>
          </a:p>
          <a:p>
            <a:pPr marL="274320" indent="-274320">
              <a:buClr>
                <a:schemeClr val="accent3"/>
              </a:buClr>
              <a:buFont typeface="Wingdings 2"/>
              <a:buChar char=""/>
              <a:defRPr/>
            </a:pPr>
            <a:endParaRPr lang="en-US" dirty="0"/>
          </a:p>
          <a:p>
            <a:pPr marL="274320" indent="-274320">
              <a:buClr>
                <a:schemeClr val="accent3"/>
              </a:buClr>
              <a:buFont typeface="Wingdings 2"/>
              <a:buChar char=""/>
              <a:defRPr/>
            </a:pPr>
            <a:r>
              <a:rPr lang="en-US" dirty="0"/>
              <a:t>Data files in which data resides are protected by database and that protection is enforced by OS file permissions.</a:t>
            </a:r>
          </a:p>
          <a:p>
            <a:pPr marL="274320" indent="-274320">
              <a:buClr>
                <a:schemeClr val="accent3"/>
              </a:buClr>
              <a:buFont typeface="Wingdings 2"/>
              <a:buChar char=""/>
              <a:defRPr/>
            </a:pPr>
            <a:endParaRPr lang="en-US" dirty="0"/>
          </a:p>
          <a:p>
            <a:pPr marL="274320" indent="-274320">
              <a:buClr>
                <a:schemeClr val="accent3"/>
              </a:buClr>
              <a:buFont typeface="Wingdings 2"/>
              <a:buChar char=""/>
              <a:defRPr/>
            </a:pPr>
            <a:r>
              <a:rPr lang="en-US" dirty="0"/>
              <a:t>Finally database is secured by DBMS (through accounts and password mechanism, privileges, permissions to few)</a:t>
            </a:r>
          </a:p>
          <a:p>
            <a:endParaRPr lang="en-US" dirty="0"/>
          </a:p>
        </p:txBody>
      </p:sp>
    </p:spTree>
    <p:extLst>
      <p:ext uri="{BB962C8B-B14F-4D97-AF65-F5344CB8AC3E}">
        <p14:creationId xmlns:p14="http://schemas.microsoft.com/office/powerpoint/2010/main" val="4228538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Menaces to Databases</a:t>
            </a:r>
          </a:p>
        </p:txBody>
      </p:sp>
      <p:sp>
        <p:nvSpPr>
          <p:cNvPr id="3" name="Content Placeholder 2"/>
          <p:cNvSpPr>
            <a:spLocks noGrp="1"/>
          </p:cNvSpPr>
          <p:nvPr>
            <p:ph idx="1"/>
          </p:nvPr>
        </p:nvSpPr>
        <p:spPr/>
        <p:txBody>
          <a:bodyPr/>
          <a:lstStyle/>
          <a:p>
            <a:r>
              <a:rPr lang="en-US" dirty="0"/>
              <a:t>Security Vulnerability</a:t>
            </a:r>
          </a:p>
          <a:p>
            <a:r>
              <a:rPr lang="en-US" dirty="0"/>
              <a:t>Security Threat (security violation that can happen any time because of security vulnerability)</a:t>
            </a:r>
          </a:p>
          <a:p>
            <a:r>
              <a:rPr lang="en-US" dirty="0"/>
              <a:t>Security Risk (A known security gap that company intentionally leaves open)</a:t>
            </a:r>
          </a:p>
          <a:p>
            <a:endParaRPr lang="en-US" dirty="0"/>
          </a:p>
        </p:txBody>
      </p:sp>
    </p:spTree>
    <p:extLst>
      <p:ext uri="{BB962C8B-B14F-4D97-AF65-F5344CB8AC3E}">
        <p14:creationId xmlns:p14="http://schemas.microsoft.com/office/powerpoint/2010/main" val="4215091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Vulnerabilities</a:t>
            </a:r>
          </a:p>
        </p:txBody>
      </p:sp>
      <p:sp>
        <p:nvSpPr>
          <p:cNvPr id="3" name="Content Placeholder 2"/>
          <p:cNvSpPr>
            <a:spLocks noGrp="1"/>
          </p:cNvSpPr>
          <p:nvPr>
            <p:ph idx="1"/>
          </p:nvPr>
        </p:nvSpPr>
        <p:spPr/>
        <p:txBody>
          <a:bodyPr>
            <a:normAutofit lnSpcReduction="10000"/>
          </a:bodyPr>
          <a:lstStyle/>
          <a:p>
            <a:pPr marL="274320" indent="-274320">
              <a:buClr>
                <a:schemeClr val="accent3"/>
              </a:buClr>
              <a:buFont typeface="Wingdings 2"/>
              <a:buChar char=""/>
              <a:defRPr/>
            </a:pPr>
            <a:r>
              <a:rPr lang="en-US" dirty="0"/>
              <a:t>Installation and configuration (results from default installation/configuration which is known publicly and we don’t enforce any security measures)</a:t>
            </a:r>
          </a:p>
          <a:p>
            <a:pPr marL="274320" indent="-274320">
              <a:buClr>
                <a:schemeClr val="accent3"/>
              </a:buClr>
              <a:buFont typeface="Wingdings 2"/>
              <a:buChar char=""/>
              <a:defRPr/>
            </a:pPr>
            <a:endParaRPr lang="en-US" dirty="0"/>
          </a:p>
          <a:p>
            <a:pPr marL="274320" indent="-274320">
              <a:buClr>
                <a:schemeClr val="accent3"/>
              </a:buClr>
              <a:buFont typeface="Wingdings 2"/>
              <a:buChar char=""/>
              <a:defRPr/>
            </a:pPr>
            <a:r>
              <a:rPr lang="en-US" dirty="0"/>
              <a:t>User mistakes (due to carelessness in implementing procedures)</a:t>
            </a:r>
          </a:p>
          <a:p>
            <a:pPr marL="274320" indent="-274320">
              <a:buClr>
                <a:schemeClr val="accent3"/>
              </a:buClr>
              <a:buFont typeface="Wingdings 2"/>
              <a:buChar char=""/>
              <a:defRPr/>
            </a:pPr>
            <a:endParaRPr lang="en-US" dirty="0"/>
          </a:p>
          <a:p>
            <a:pPr marL="274320" indent="-274320">
              <a:buClr>
                <a:schemeClr val="accent3"/>
              </a:buClr>
              <a:buFont typeface="Wingdings 2"/>
              <a:buChar char=""/>
              <a:defRPr/>
            </a:pPr>
            <a:r>
              <a:rPr lang="en-US" dirty="0"/>
              <a:t>Software (found in commercial </a:t>
            </a:r>
            <a:r>
              <a:rPr lang="en-US" dirty="0" err="1"/>
              <a:t>softwares</a:t>
            </a:r>
            <a:r>
              <a:rPr lang="en-US" dirty="0"/>
              <a:t>, patches not applied)</a:t>
            </a:r>
          </a:p>
          <a:p>
            <a:pPr marL="274320" indent="-274320">
              <a:buClr>
                <a:schemeClr val="accent3"/>
              </a:buClr>
              <a:buFont typeface="Wingdings 2"/>
              <a:buChar char=""/>
              <a:defRPr/>
            </a:pPr>
            <a:endParaRPr lang="en-US" dirty="0"/>
          </a:p>
          <a:p>
            <a:pPr marL="274320" indent="-274320">
              <a:buClr>
                <a:schemeClr val="accent3"/>
              </a:buClr>
              <a:buFont typeface="Wingdings 2"/>
              <a:buChar char=""/>
              <a:defRPr/>
            </a:pPr>
            <a:r>
              <a:rPr lang="en-US" dirty="0"/>
              <a:t>Design and implementation (due to improper software analysis, design as well as coding deficiencies)</a:t>
            </a:r>
          </a:p>
          <a:p>
            <a:endParaRPr lang="en-US" dirty="0"/>
          </a:p>
        </p:txBody>
      </p:sp>
    </p:spTree>
    <p:extLst>
      <p:ext uri="{BB962C8B-B14F-4D97-AF65-F5344CB8AC3E}">
        <p14:creationId xmlns:p14="http://schemas.microsoft.com/office/powerpoint/2010/main" val="705260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Threats</a:t>
            </a:r>
          </a:p>
        </p:txBody>
      </p:sp>
      <p:sp>
        <p:nvSpPr>
          <p:cNvPr id="3" name="Content Placeholder 2"/>
          <p:cNvSpPr>
            <a:spLocks noGrp="1"/>
          </p:cNvSpPr>
          <p:nvPr>
            <p:ph idx="1"/>
          </p:nvPr>
        </p:nvSpPr>
        <p:spPr/>
        <p:txBody>
          <a:bodyPr/>
          <a:lstStyle/>
          <a:p>
            <a:pPr marL="274320" indent="-274320">
              <a:buClr>
                <a:schemeClr val="accent3"/>
              </a:buClr>
              <a:buFont typeface="Wingdings 2"/>
              <a:buChar char=""/>
              <a:defRPr/>
            </a:pPr>
            <a:r>
              <a:rPr lang="en-US" dirty="0"/>
              <a:t>People (people intentionally/</a:t>
            </a:r>
            <a:r>
              <a:rPr lang="en-US" dirty="0" err="1"/>
              <a:t>unitentionally</a:t>
            </a:r>
            <a:r>
              <a:rPr lang="en-US" dirty="0"/>
              <a:t>  inflict damage, e.g. </a:t>
            </a:r>
            <a:r>
              <a:rPr lang="en-US" dirty="0" err="1"/>
              <a:t>hackers,terrorists</a:t>
            </a:r>
            <a:r>
              <a:rPr lang="en-US" dirty="0"/>
              <a:t>)</a:t>
            </a:r>
          </a:p>
          <a:p>
            <a:pPr marL="274320" indent="-274320">
              <a:buClr>
                <a:schemeClr val="accent3"/>
              </a:buClr>
              <a:buFont typeface="Wingdings 2"/>
              <a:buChar char=""/>
              <a:defRPr/>
            </a:pPr>
            <a:endParaRPr lang="en-US" dirty="0"/>
          </a:p>
          <a:p>
            <a:pPr marL="274320" indent="-274320">
              <a:buClr>
                <a:schemeClr val="accent3"/>
              </a:buClr>
              <a:buFont typeface="Wingdings 2"/>
              <a:buChar char=""/>
              <a:defRPr/>
            </a:pPr>
            <a:r>
              <a:rPr lang="en-US" dirty="0"/>
              <a:t>Malicious code (software code that is intentionally written to damage the components, e.g. viruses)</a:t>
            </a:r>
          </a:p>
          <a:p>
            <a:pPr marL="274320" indent="-274320">
              <a:buClr>
                <a:schemeClr val="accent3"/>
              </a:buClr>
              <a:buFont typeface="Wingdings 2"/>
              <a:buChar char=""/>
              <a:defRPr/>
            </a:pPr>
            <a:endParaRPr lang="en-US" dirty="0"/>
          </a:p>
          <a:p>
            <a:pPr marL="274320" indent="-274320">
              <a:buClr>
                <a:schemeClr val="accent3"/>
              </a:buClr>
              <a:buFont typeface="Wingdings 2"/>
              <a:buChar char=""/>
              <a:defRPr/>
            </a:pPr>
            <a:r>
              <a:rPr lang="en-US" dirty="0"/>
              <a:t>Natural disasters </a:t>
            </a:r>
          </a:p>
          <a:p>
            <a:pPr marL="274320" indent="-274320">
              <a:buClr>
                <a:schemeClr val="accent3"/>
              </a:buClr>
              <a:buFont typeface="Wingdings 2"/>
              <a:buChar char=""/>
              <a:defRPr/>
            </a:pPr>
            <a:endParaRPr lang="en-US" dirty="0"/>
          </a:p>
          <a:p>
            <a:pPr marL="274320" indent="-274320">
              <a:buClr>
                <a:schemeClr val="accent3"/>
              </a:buClr>
              <a:buFont typeface="Wingdings 2"/>
              <a:buChar char=""/>
              <a:defRPr/>
            </a:pPr>
            <a:r>
              <a:rPr lang="en-US" dirty="0"/>
              <a:t>Technological disasters (malfunction in equipment, e.g. network failure, hardware failure) </a:t>
            </a:r>
          </a:p>
          <a:p>
            <a:endParaRPr lang="en-US" dirty="0"/>
          </a:p>
        </p:txBody>
      </p:sp>
    </p:spTree>
    <p:extLst>
      <p:ext uri="{BB962C8B-B14F-4D97-AF65-F5344CB8AC3E}">
        <p14:creationId xmlns:p14="http://schemas.microsoft.com/office/powerpoint/2010/main" val="1700587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Risks</a:t>
            </a:r>
          </a:p>
        </p:txBody>
      </p:sp>
      <p:sp>
        <p:nvSpPr>
          <p:cNvPr id="3" name="Content Placeholder 2"/>
          <p:cNvSpPr>
            <a:spLocks noGrp="1"/>
          </p:cNvSpPr>
          <p:nvPr>
            <p:ph idx="1"/>
          </p:nvPr>
        </p:nvSpPr>
        <p:spPr/>
        <p:txBody>
          <a:bodyPr/>
          <a:lstStyle/>
          <a:p>
            <a:pPr marL="274320" indent="-274320">
              <a:buClr>
                <a:schemeClr val="accent3"/>
              </a:buClr>
              <a:buFont typeface="Wingdings 2"/>
              <a:buChar char=""/>
              <a:defRPr/>
            </a:pPr>
            <a:r>
              <a:rPr lang="en-US" dirty="0"/>
              <a:t>People (loss of people who are vital components of DB, e.g. due to resignation)</a:t>
            </a:r>
          </a:p>
          <a:p>
            <a:pPr marL="274320" indent="-274320">
              <a:buClr>
                <a:schemeClr val="accent3"/>
              </a:buClr>
              <a:buFont typeface="Wingdings 2"/>
              <a:buChar char=""/>
              <a:defRPr/>
            </a:pPr>
            <a:endParaRPr lang="en-US" dirty="0"/>
          </a:p>
          <a:p>
            <a:pPr marL="274320" indent="-274320">
              <a:buClr>
                <a:schemeClr val="accent3"/>
              </a:buClr>
              <a:buFont typeface="Wingdings 2"/>
              <a:buChar char=""/>
              <a:defRPr/>
            </a:pPr>
            <a:r>
              <a:rPr lang="en-US" dirty="0"/>
              <a:t>Hardware (results in hardware unavailability, down due to failure, malfunction)</a:t>
            </a:r>
          </a:p>
          <a:p>
            <a:pPr marL="274320" indent="-274320">
              <a:buClr>
                <a:schemeClr val="accent3"/>
              </a:buClr>
              <a:buFont typeface="Wingdings 2"/>
              <a:buChar char=""/>
              <a:defRPr/>
            </a:pPr>
            <a:endParaRPr lang="en-US" dirty="0"/>
          </a:p>
          <a:p>
            <a:pPr marL="274320" indent="-274320">
              <a:buClr>
                <a:schemeClr val="accent3"/>
              </a:buClr>
              <a:buFont typeface="Wingdings 2"/>
              <a:buChar char=""/>
              <a:defRPr/>
            </a:pPr>
            <a:r>
              <a:rPr lang="en-US" dirty="0"/>
              <a:t>Data (data loss, corruption)</a:t>
            </a:r>
          </a:p>
          <a:p>
            <a:pPr marL="274320" indent="-274320">
              <a:buClr>
                <a:schemeClr val="accent3"/>
              </a:buClr>
              <a:buFont typeface="Wingdings 2"/>
              <a:buChar char=""/>
              <a:defRPr/>
            </a:pPr>
            <a:endParaRPr lang="en-US" dirty="0"/>
          </a:p>
          <a:p>
            <a:pPr marL="274320" indent="-274320">
              <a:buClr>
                <a:schemeClr val="accent3"/>
              </a:buClr>
              <a:buFont typeface="Wingdings 2"/>
              <a:buChar char=""/>
              <a:defRPr/>
            </a:pPr>
            <a:r>
              <a:rPr lang="en-US" dirty="0"/>
              <a:t>Confidence (loss of public confidence in data produced by company)</a:t>
            </a:r>
          </a:p>
          <a:p>
            <a:endParaRPr lang="en-US" dirty="0"/>
          </a:p>
        </p:txBody>
      </p:sp>
    </p:spTree>
    <p:extLst>
      <p:ext uri="{BB962C8B-B14F-4D97-AF65-F5344CB8AC3E}">
        <p14:creationId xmlns:p14="http://schemas.microsoft.com/office/powerpoint/2010/main" val="34983085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THREATS TO INFOSEC</a:t>
            </a:r>
            <a:endParaRPr lang="en-US" dirty="0"/>
          </a:p>
        </p:txBody>
      </p:sp>
      <p:sp>
        <p:nvSpPr>
          <p:cNvPr id="3" name="Content Placeholder 2"/>
          <p:cNvSpPr>
            <a:spLocks noGrp="1"/>
          </p:cNvSpPr>
          <p:nvPr>
            <p:ph idx="1"/>
          </p:nvPr>
        </p:nvSpPr>
        <p:spPr/>
        <p:txBody>
          <a:bodyPr>
            <a:normAutofit/>
          </a:bodyPr>
          <a:lstStyle/>
          <a:p>
            <a:pPr algn="just"/>
            <a:r>
              <a:rPr lang="en-US" b="1" dirty="0"/>
              <a:t>Spam</a:t>
            </a:r>
          </a:p>
          <a:p>
            <a:pPr algn="just"/>
            <a:r>
              <a:rPr lang="en-US" dirty="0" smtClean="0"/>
              <a:t>Spam </a:t>
            </a:r>
            <a:r>
              <a:rPr lang="en-US" dirty="0"/>
              <a:t>occurs when you receive several unsolicited emails that will phish for your information by tricking you into following links.</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7167807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THREATS TO INFOSEC</a:t>
            </a:r>
          </a:p>
        </p:txBody>
      </p:sp>
      <p:sp>
        <p:nvSpPr>
          <p:cNvPr id="3" name="Content Placeholder 2"/>
          <p:cNvSpPr>
            <a:spLocks noGrp="1"/>
          </p:cNvSpPr>
          <p:nvPr>
            <p:ph idx="1"/>
          </p:nvPr>
        </p:nvSpPr>
        <p:spPr/>
        <p:txBody>
          <a:bodyPr/>
          <a:lstStyle/>
          <a:p>
            <a:r>
              <a:rPr lang="en-US" b="1" dirty="0"/>
              <a:t>Phishing</a:t>
            </a:r>
          </a:p>
          <a:p>
            <a:pPr algn="just"/>
            <a:r>
              <a:rPr lang="en-US" dirty="0"/>
              <a:t>Phishing in unfortunately very easy to execute. It consists of fake emails or messages that look exactly like emails from legitimate companies. You are deluded into thinking it’s the legitimate company and you may enter your personal and financial information.</a:t>
            </a:r>
          </a:p>
          <a:p>
            <a:pPr algn="just"/>
            <a:r>
              <a:rPr lang="en-US" b="1" dirty="0" err="1"/>
              <a:t>Ransomware</a:t>
            </a:r>
            <a:endParaRPr lang="en-US" b="1" dirty="0"/>
          </a:p>
          <a:p>
            <a:pPr algn="just"/>
            <a:r>
              <a:rPr lang="en-US" dirty="0" err="1"/>
              <a:t>Ransomware</a:t>
            </a:r>
            <a:r>
              <a:rPr lang="en-US" dirty="0"/>
              <a:t> went viral last month because of “</a:t>
            </a:r>
            <a:r>
              <a:rPr lang="en-US" dirty="0" err="1"/>
              <a:t>Wannacry</a:t>
            </a:r>
            <a:r>
              <a:rPr lang="en-US" dirty="0"/>
              <a:t>” and “</a:t>
            </a:r>
            <a:r>
              <a:rPr lang="en-US" dirty="0" err="1"/>
              <a:t>Petya</a:t>
            </a:r>
            <a:r>
              <a:rPr lang="en-US" dirty="0"/>
              <a:t> Or </a:t>
            </a:r>
            <a:r>
              <a:rPr lang="en-US" dirty="0" err="1"/>
              <a:t>NotPetya</a:t>
            </a:r>
            <a:r>
              <a:rPr lang="en-US" dirty="0"/>
              <a:t>”. Hackers sneak into computers and restrict the access to your system and files. Then they ask for a payment in exchange for regaining access to your system.</a:t>
            </a:r>
          </a:p>
          <a:p>
            <a:endParaRPr lang="en-US" dirty="0"/>
          </a:p>
        </p:txBody>
      </p:sp>
    </p:spTree>
    <p:extLst>
      <p:ext uri="{BB962C8B-B14F-4D97-AF65-F5344CB8AC3E}">
        <p14:creationId xmlns:p14="http://schemas.microsoft.com/office/powerpoint/2010/main" val="2950426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THREATS TO INFOSEC</a:t>
            </a:r>
          </a:p>
        </p:txBody>
      </p:sp>
      <p:sp>
        <p:nvSpPr>
          <p:cNvPr id="3" name="Content Placeholder 2"/>
          <p:cNvSpPr>
            <a:spLocks noGrp="1"/>
          </p:cNvSpPr>
          <p:nvPr>
            <p:ph idx="1"/>
          </p:nvPr>
        </p:nvSpPr>
        <p:spPr/>
        <p:txBody>
          <a:bodyPr/>
          <a:lstStyle/>
          <a:p>
            <a:pPr algn="just"/>
            <a:r>
              <a:rPr lang="en-US" b="1" dirty="0"/>
              <a:t>Computer worm</a:t>
            </a:r>
          </a:p>
          <a:p>
            <a:pPr marL="0" indent="0" algn="just">
              <a:buNone/>
            </a:pPr>
            <a:r>
              <a:rPr lang="en-US" dirty="0" smtClean="0"/>
              <a:t>	A </a:t>
            </a:r>
            <a:r>
              <a:rPr lang="en-US" dirty="0"/>
              <a:t>worm is a specific type of virus. Unlike a typical virus, it's goal isn't to alter system files, but to replicate so many times that it consumes hard disk space or memory. Worm victims will notice their computers running slower or </a:t>
            </a:r>
            <a:r>
              <a:rPr lang="en-US" dirty="0" smtClean="0"/>
              <a:t>crashing</a:t>
            </a:r>
          </a:p>
          <a:p>
            <a:pPr algn="just"/>
            <a:r>
              <a:rPr lang="en-US" b="1" dirty="0" smtClean="0"/>
              <a:t>Spyware </a:t>
            </a:r>
            <a:r>
              <a:rPr lang="en-US" b="1" dirty="0"/>
              <a:t>/ Trojan Horse</a:t>
            </a:r>
          </a:p>
          <a:p>
            <a:pPr marL="0" indent="0" algn="just">
              <a:buNone/>
            </a:pPr>
            <a:r>
              <a:rPr lang="en-US" dirty="0" smtClean="0"/>
              <a:t>	A </a:t>
            </a:r>
            <a:r>
              <a:rPr lang="en-US" dirty="0"/>
              <a:t>Trojan Horse is a malicious program that looks like a legitimate software. While installed on your computer it runs automatically and will spy on your system, or delete your files.</a:t>
            </a:r>
          </a:p>
        </p:txBody>
      </p:sp>
    </p:spTree>
    <p:extLst>
      <p:ext uri="{BB962C8B-B14F-4D97-AF65-F5344CB8AC3E}">
        <p14:creationId xmlns:p14="http://schemas.microsoft.com/office/powerpoint/2010/main" val="4101724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MEANING OF IMFORMATION SYSTEM (IS)</a:t>
            </a:r>
          </a:p>
        </p:txBody>
      </p:sp>
      <p:sp>
        <p:nvSpPr>
          <p:cNvPr id="3" name="Content Placeholder 2"/>
          <p:cNvSpPr>
            <a:spLocks noGrp="1"/>
          </p:cNvSpPr>
          <p:nvPr>
            <p:ph idx="1"/>
          </p:nvPr>
        </p:nvSpPr>
        <p:spPr/>
        <p:txBody>
          <a:bodyPr>
            <a:normAutofit/>
          </a:bodyPr>
          <a:lstStyle/>
          <a:p>
            <a:pPr algn="just"/>
            <a:r>
              <a:rPr lang="en-US" dirty="0" smtClean="0"/>
              <a:t>IS accept data from their environment and manipulate data to produce information that is used to solve a problem or address a business need.</a:t>
            </a:r>
          </a:p>
          <a:p>
            <a:pPr algn="just"/>
            <a:r>
              <a:rPr lang="en-US" dirty="0" smtClean="0"/>
              <a:t>In earlier days, majority of information system were manual systems.</a:t>
            </a:r>
          </a:p>
          <a:p>
            <a:pPr algn="just"/>
            <a:r>
              <a:rPr lang="en-US" dirty="0" smtClean="0"/>
              <a:t>These days, IS is mostly computerized, software intensive systems.</a:t>
            </a:r>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367212"/>
            <a:ext cx="6858000"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83892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THREATS TO INFOSEC</a:t>
            </a:r>
          </a:p>
        </p:txBody>
      </p:sp>
      <p:sp>
        <p:nvSpPr>
          <p:cNvPr id="3" name="Content Placeholder 2"/>
          <p:cNvSpPr>
            <a:spLocks noGrp="1"/>
          </p:cNvSpPr>
          <p:nvPr>
            <p:ph idx="1"/>
          </p:nvPr>
        </p:nvSpPr>
        <p:spPr/>
        <p:txBody>
          <a:bodyPr/>
          <a:lstStyle/>
          <a:p>
            <a:pPr algn="just"/>
            <a:r>
              <a:rPr lang="en-US" b="1" dirty="0"/>
              <a:t>Distributed denial-of-service attack</a:t>
            </a:r>
          </a:p>
          <a:p>
            <a:pPr algn="just"/>
            <a:r>
              <a:rPr lang="en-US" dirty="0"/>
              <a:t>The attack strategy is to contact a specific website or server over and over again. It increases the volume of traffic and shuts down the website / server. The malicious user usually uses a network of zombie computers.</a:t>
            </a:r>
          </a:p>
          <a:p>
            <a:pPr algn="just"/>
            <a:r>
              <a:rPr lang="en-US" b="1" dirty="0"/>
              <a:t>Network of zombie computers</a:t>
            </a:r>
          </a:p>
          <a:p>
            <a:pPr algn="just"/>
            <a:r>
              <a:rPr lang="en-US" dirty="0"/>
              <a:t>This is a way to execute several security threats. The malicious user takes control of several computers and controls them remotely.</a:t>
            </a:r>
          </a:p>
        </p:txBody>
      </p:sp>
    </p:spTree>
    <p:extLst>
      <p:ext uri="{BB962C8B-B14F-4D97-AF65-F5344CB8AC3E}">
        <p14:creationId xmlns:p14="http://schemas.microsoft.com/office/powerpoint/2010/main" val="41527116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THREATS TO INFOSEC</a:t>
            </a:r>
          </a:p>
        </p:txBody>
      </p:sp>
      <p:sp>
        <p:nvSpPr>
          <p:cNvPr id="3" name="Content Placeholder 2"/>
          <p:cNvSpPr>
            <a:spLocks noGrp="1"/>
          </p:cNvSpPr>
          <p:nvPr>
            <p:ph idx="1"/>
          </p:nvPr>
        </p:nvSpPr>
        <p:spPr/>
        <p:txBody>
          <a:bodyPr/>
          <a:lstStyle/>
          <a:p>
            <a:pPr algn="just"/>
            <a:r>
              <a:rPr lang="en-US" b="1" dirty="0"/>
              <a:t>Malware</a:t>
            </a:r>
          </a:p>
          <a:p>
            <a:pPr algn="just"/>
            <a:r>
              <a:rPr lang="en-US" dirty="0"/>
              <a:t>This is the common name given to several security threats that infiltrate and damage your computer.</a:t>
            </a:r>
          </a:p>
          <a:p>
            <a:pPr algn="just"/>
            <a:r>
              <a:rPr lang="en-US" b="1" dirty="0"/>
              <a:t>Virus</a:t>
            </a:r>
          </a:p>
          <a:p>
            <a:pPr algn="just"/>
            <a:r>
              <a:rPr lang="en-US" dirty="0"/>
              <a:t>A virus is always hidden in a legitimate software or website and infects your computer as well as the computers of everyone in your contact list.</a:t>
            </a:r>
          </a:p>
          <a:p>
            <a:endParaRPr lang="en-US" dirty="0"/>
          </a:p>
        </p:txBody>
      </p:sp>
    </p:spTree>
    <p:extLst>
      <p:ext uri="{BB962C8B-B14F-4D97-AF65-F5344CB8AC3E}">
        <p14:creationId xmlns:p14="http://schemas.microsoft.com/office/powerpoint/2010/main" val="42259953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PROTECTING INFORMATION SECURITY</a:t>
            </a:r>
            <a:endParaRPr lang="en-US" dirty="0"/>
          </a:p>
        </p:txBody>
      </p:sp>
      <p:sp>
        <p:nvSpPr>
          <p:cNvPr id="3" name="Content Placeholder 2"/>
          <p:cNvSpPr>
            <a:spLocks noGrp="1"/>
          </p:cNvSpPr>
          <p:nvPr>
            <p:ph idx="1"/>
          </p:nvPr>
        </p:nvSpPr>
        <p:spPr/>
        <p:txBody>
          <a:bodyPr/>
          <a:lstStyle/>
          <a:p>
            <a:r>
              <a:rPr lang="en-US" dirty="0" smtClean="0"/>
              <a:t>Preventive Controls: Prevent an error or an attack from taking effect.</a:t>
            </a:r>
          </a:p>
          <a:p>
            <a:r>
              <a:rPr lang="en-US" dirty="0" smtClean="0"/>
              <a:t>Detective Controls: Detect a violation.</a:t>
            </a:r>
          </a:p>
          <a:p>
            <a:r>
              <a:rPr lang="en-US" dirty="0" smtClean="0"/>
              <a:t>Corrective Controls: Detect and correct an exceptional situation.</a:t>
            </a:r>
          </a:p>
          <a:p>
            <a:endParaRPr lang="en-US" dirty="0"/>
          </a:p>
        </p:txBody>
      </p:sp>
    </p:spTree>
    <p:extLst>
      <p:ext uri="{BB962C8B-B14F-4D97-AF65-F5344CB8AC3E}">
        <p14:creationId xmlns:p14="http://schemas.microsoft.com/office/powerpoint/2010/main" val="36137409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SYSTEM DEVELOPMENT LIFE CYCLE</a:t>
            </a:r>
            <a:endParaRPr lang="en-US" dirty="0"/>
          </a:p>
        </p:txBody>
      </p:sp>
      <p:sp>
        <p:nvSpPr>
          <p:cNvPr id="3" name="Content Placeholder 2"/>
          <p:cNvSpPr>
            <a:spLocks noGrp="1"/>
          </p:cNvSpPr>
          <p:nvPr>
            <p:ph idx="1"/>
          </p:nvPr>
        </p:nvSpPr>
        <p:spPr/>
        <p:txBody>
          <a:bodyPr/>
          <a:lstStyle/>
          <a:p>
            <a:pPr algn="just"/>
            <a:r>
              <a:rPr lang="en-US" dirty="0"/>
              <a:t>It is a process of creating information systems, and the models and methodologies that people use to develop these systems</a:t>
            </a:r>
            <a:r>
              <a:rPr lang="en-US" dirty="0" smtClean="0"/>
              <a:t>.</a:t>
            </a:r>
          </a:p>
          <a:p>
            <a:pPr algn="just"/>
            <a:r>
              <a:rPr lang="en-US" dirty="0" smtClean="0"/>
              <a:t> </a:t>
            </a:r>
            <a:r>
              <a:rPr lang="en-US" dirty="0"/>
              <a:t>The SDLC process was designed to ensure that end-state solutions meet user requirements in support of business strategic goals and objectives</a:t>
            </a:r>
            <a:r>
              <a:rPr lang="en-US" dirty="0" smtClean="0"/>
              <a:t>.</a:t>
            </a:r>
          </a:p>
          <a:p>
            <a:pPr algn="just"/>
            <a:r>
              <a:rPr lang="en-US" dirty="0" smtClean="0"/>
              <a:t> </a:t>
            </a:r>
            <a:r>
              <a:rPr lang="en-US" dirty="0"/>
              <a:t>SDLC is used to develop, maintain and replace Information System</a:t>
            </a:r>
          </a:p>
        </p:txBody>
      </p:sp>
    </p:spTree>
    <p:extLst>
      <p:ext uri="{BB962C8B-B14F-4D97-AF65-F5344CB8AC3E}">
        <p14:creationId xmlns:p14="http://schemas.microsoft.com/office/powerpoint/2010/main" val="22775241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SYSTEM DEVELOPMENT LIFE CYCLE</a:t>
            </a:r>
          </a:p>
        </p:txBody>
      </p:sp>
      <p:sp>
        <p:nvSpPr>
          <p:cNvPr id="3" name="Content Placeholder 2"/>
          <p:cNvSpPr>
            <a:spLocks noGrp="1"/>
          </p:cNvSpPr>
          <p:nvPr>
            <p:ph idx="1"/>
          </p:nvPr>
        </p:nvSpPr>
        <p:spPr/>
        <p:txBody>
          <a:bodyPr/>
          <a:lstStyle/>
          <a:p>
            <a:r>
              <a:rPr lang="en-US" dirty="0" smtClean="0"/>
              <a:t>There are main 5 steps in SDLC.</a:t>
            </a:r>
          </a:p>
          <a:p>
            <a:pPr marL="0" indent="0">
              <a:buNone/>
            </a:pPr>
            <a:endParaRPr lang="en-US" dirty="0" smtClean="0"/>
          </a:p>
          <a:p>
            <a:pPr lvl="1">
              <a:buFont typeface="Wingdings" pitchFamily="2" charset="2"/>
              <a:buChar char="Ø"/>
            </a:pPr>
            <a:r>
              <a:rPr lang="en-US" sz="2400" dirty="0" smtClean="0"/>
              <a:t>PLANNING</a:t>
            </a:r>
          </a:p>
          <a:p>
            <a:pPr lvl="1">
              <a:buFont typeface="Wingdings" pitchFamily="2" charset="2"/>
              <a:buChar char="Ø"/>
            </a:pPr>
            <a:r>
              <a:rPr lang="en-US" sz="2400" dirty="0" smtClean="0"/>
              <a:t>ANALYSIS</a:t>
            </a:r>
          </a:p>
          <a:p>
            <a:pPr lvl="1">
              <a:buFont typeface="Wingdings" pitchFamily="2" charset="2"/>
              <a:buChar char="Ø"/>
            </a:pPr>
            <a:r>
              <a:rPr lang="en-US" sz="2400" dirty="0" smtClean="0"/>
              <a:t>DESIGN</a:t>
            </a:r>
          </a:p>
          <a:p>
            <a:pPr lvl="1">
              <a:buFont typeface="Wingdings" pitchFamily="2" charset="2"/>
              <a:buChar char="Ø"/>
            </a:pPr>
            <a:r>
              <a:rPr lang="en-US" sz="2400" dirty="0" smtClean="0"/>
              <a:t>IMPLEMENTATION</a:t>
            </a:r>
          </a:p>
          <a:p>
            <a:pPr lvl="1">
              <a:buFont typeface="Wingdings" pitchFamily="2" charset="2"/>
              <a:buChar char="Ø"/>
            </a:pPr>
            <a:r>
              <a:rPr lang="en-US" sz="2400" dirty="0" smtClean="0"/>
              <a:t>MAINTENANCE</a:t>
            </a:r>
            <a:endParaRPr 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2286000"/>
            <a:ext cx="4953000" cy="3540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74762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SYSTEM DEVELOPMENT LIFE CYCLE</a:t>
            </a:r>
          </a:p>
        </p:txBody>
      </p:sp>
      <p:sp>
        <p:nvSpPr>
          <p:cNvPr id="3" name="Content Placeholder 2"/>
          <p:cNvSpPr>
            <a:spLocks noGrp="1"/>
          </p:cNvSpPr>
          <p:nvPr>
            <p:ph idx="1"/>
          </p:nvPr>
        </p:nvSpPr>
        <p:spPr/>
        <p:txBody>
          <a:bodyPr/>
          <a:lstStyle/>
          <a:p>
            <a:pPr marL="0" indent="0">
              <a:buNone/>
            </a:pPr>
            <a:r>
              <a:rPr lang="en-US" altLang="zh-TW" b="1" u="sng" dirty="0" smtClean="0">
                <a:ea typeface="新細明體" charset="-120"/>
              </a:rPr>
              <a:t>PLANNING</a:t>
            </a:r>
          </a:p>
          <a:p>
            <a:pPr algn="just"/>
            <a:r>
              <a:rPr lang="en-US" altLang="zh-TW" dirty="0" smtClean="0">
                <a:ea typeface="新細明體" charset="-120"/>
              </a:rPr>
              <a:t>What </a:t>
            </a:r>
            <a:r>
              <a:rPr lang="en-US" altLang="zh-TW" dirty="0">
                <a:ea typeface="新細明體" charset="-120"/>
              </a:rPr>
              <a:t>is the problem the system is being developed to solve?  </a:t>
            </a:r>
          </a:p>
          <a:p>
            <a:pPr lvl="1" algn="just"/>
            <a:r>
              <a:rPr lang="en-US" altLang="zh-TW" dirty="0">
                <a:ea typeface="新細明體" charset="-120"/>
              </a:rPr>
              <a:t>The objectives, constraints, and scope of the project are specified</a:t>
            </a:r>
          </a:p>
          <a:p>
            <a:pPr lvl="1" algn="just"/>
            <a:r>
              <a:rPr lang="en-US" altLang="zh-TW" dirty="0">
                <a:ea typeface="新細明體" charset="-120"/>
              </a:rPr>
              <a:t>A preliminary cost/benefit analysis is developed</a:t>
            </a:r>
          </a:p>
          <a:p>
            <a:pPr lvl="1" algn="just"/>
            <a:r>
              <a:rPr lang="en-US" altLang="zh-TW" dirty="0">
                <a:ea typeface="新細明體" charset="-120"/>
              </a:rPr>
              <a:t>A feasibility analysis is performed to assesses the economic, technical, and behavioral feasibilities of the </a:t>
            </a:r>
            <a:r>
              <a:rPr lang="en-US" altLang="zh-TW" dirty="0" smtClean="0">
                <a:ea typeface="新細明體" charset="-120"/>
              </a:rPr>
              <a:t>process.</a:t>
            </a:r>
          </a:p>
          <a:p>
            <a:endParaRPr lang="en-US" dirty="0"/>
          </a:p>
        </p:txBody>
      </p:sp>
    </p:spTree>
    <p:extLst>
      <p:ext uri="{BB962C8B-B14F-4D97-AF65-F5344CB8AC3E}">
        <p14:creationId xmlns:p14="http://schemas.microsoft.com/office/powerpoint/2010/main" val="36548044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SYSTEM DEVELOPMENT LIFE CYCLE</a:t>
            </a:r>
          </a:p>
        </p:txBody>
      </p:sp>
      <p:sp>
        <p:nvSpPr>
          <p:cNvPr id="3" name="Content Placeholder 2"/>
          <p:cNvSpPr>
            <a:spLocks noGrp="1"/>
          </p:cNvSpPr>
          <p:nvPr>
            <p:ph idx="1"/>
          </p:nvPr>
        </p:nvSpPr>
        <p:spPr/>
        <p:txBody>
          <a:bodyPr>
            <a:normAutofit/>
          </a:bodyPr>
          <a:lstStyle/>
          <a:p>
            <a:pPr marL="0" lvl="1" indent="0" algn="just">
              <a:buNone/>
            </a:pPr>
            <a:r>
              <a:rPr lang="en-US" altLang="zh-TW" b="1" u="sng" dirty="0" smtClean="0">
                <a:ea typeface="新細明體" charset="-120"/>
              </a:rPr>
              <a:t>ANALYSIS</a:t>
            </a:r>
            <a:endParaRPr lang="en-US" altLang="zh-TW" sz="2800" dirty="0" smtClean="0">
              <a:ea typeface="新細明體" charset="-120"/>
            </a:endParaRPr>
          </a:p>
          <a:p>
            <a:pPr algn="just"/>
            <a:r>
              <a:rPr lang="en-US" altLang="zh-TW" sz="2800" dirty="0" smtClean="0">
                <a:ea typeface="新細明體" charset="-120"/>
              </a:rPr>
              <a:t>Consists </a:t>
            </a:r>
            <a:r>
              <a:rPr lang="en-US" altLang="zh-TW" sz="2800" dirty="0">
                <a:ea typeface="新細明體" charset="-120"/>
              </a:rPr>
              <a:t>primarily of</a:t>
            </a:r>
            <a:r>
              <a:rPr lang="en-US" altLang="zh-TW" dirty="0">
                <a:ea typeface="新細明體" charset="-120"/>
              </a:rPr>
              <a:t> </a:t>
            </a:r>
          </a:p>
          <a:p>
            <a:pPr lvl="1" algn="just"/>
            <a:r>
              <a:rPr lang="en-US" altLang="zh-TW" sz="2200" dirty="0">
                <a:ea typeface="新細明體" charset="-120"/>
              </a:rPr>
              <a:t>assessments of the organization</a:t>
            </a:r>
          </a:p>
          <a:p>
            <a:pPr lvl="1" algn="just"/>
            <a:r>
              <a:rPr lang="en-US" altLang="zh-TW" sz="2200" dirty="0">
                <a:ea typeface="新細明體" charset="-120"/>
              </a:rPr>
              <a:t>the status of current systems</a:t>
            </a:r>
          </a:p>
          <a:p>
            <a:pPr lvl="1" algn="just"/>
            <a:r>
              <a:rPr lang="en-US" altLang="zh-TW" sz="2200" dirty="0">
                <a:ea typeface="新細明體" charset="-120"/>
              </a:rPr>
              <a:t>capability to support the proposed systems  </a:t>
            </a:r>
          </a:p>
          <a:p>
            <a:pPr algn="just"/>
            <a:r>
              <a:rPr lang="en-US" altLang="zh-TW" sz="2800" dirty="0">
                <a:ea typeface="新細明體" charset="-120"/>
              </a:rPr>
              <a:t>Analysts begin to determine</a:t>
            </a:r>
          </a:p>
          <a:p>
            <a:pPr lvl="1" algn="just"/>
            <a:r>
              <a:rPr lang="en-US" altLang="zh-TW" sz="2200" dirty="0">
                <a:ea typeface="新細明體" charset="-120"/>
              </a:rPr>
              <a:t>what the new system is expected to do</a:t>
            </a:r>
          </a:p>
          <a:p>
            <a:pPr lvl="1" algn="just"/>
            <a:r>
              <a:rPr lang="en-US" altLang="zh-TW" sz="2200" dirty="0">
                <a:ea typeface="新細明體" charset="-120"/>
              </a:rPr>
              <a:t>how the new system will interact with existing systems</a:t>
            </a:r>
          </a:p>
          <a:p>
            <a:pPr algn="just"/>
            <a:r>
              <a:rPr lang="en-US" altLang="zh-TW" sz="2800" dirty="0">
                <a:ea typeface="新細明體" charset="-120"/>
              </a:rPr>
              <a:t>Ends with the documentation of the findings and a feasibility analysis update</a:t>
            </a:r>
          </a:p>
          <a:p>
            <a:pPr marL="0" indent="0">
              <a:buNone/>
            </a:pPr>
            <a:endParaRPr lang="en-US" dirty="0"/>
          </a:p>
        </p:txBody>
      </p:sp>
    </p:spTree>
    <p:extLst>
      <p:ext uri="{BB962C8B-B14F-4D97-AF65-F5344CB8AC3E}">
        <p14:creationId xmlns:p14="http://schemas.microsoft.com/office/powerpoint/2010/main" val="42409489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SYSTEM DEVELOPMENT LIFE CYCLE</a:t>
            </a:r>
          </a:p>
        </p:txBody>
      </p:sp>
      <p:sp>
        <p:nvSpPr>
          <p:cNvPr id="3" name="Content Placeholder 2"/>
          <p:cNvSpPr>
            <a:spLocks noGrp="1"/>
          </p:cNvSpPr>
          <p:nvPr>
            <p:ph idx="1"/>
          </p:nvPr>
        </p:nvSpPr>
        <p:spPr/>
        <p:txBody>
          <a:bodyPr/>
          <a:lstStyle/>
          <a:p>
            <a:pPr marL="0" indent="0">
              <a:buNone/>
            </a:pPr>
            <a:r>
              <a:rPr lang="en-US" b="1" u="sng" dirty="0" smtClean="0"/>
              <a:t>DESIGN</a:t>
            </a:r>
          </a:p>
          <a:p>
            <a:pPr algn="just">
              <a:lnSpc>
                <a:spcPct val="90000"/>
              </a:lnSpc>
            </a:pPr>
            <a:r>
              <a:rPr lang="en-US" altLang="zh-TW" dirty="0">
                <a:ea typeface="新細明體" charset="-120"/>
              </a:rPr>
              <a:t>Based on business need, applications are selected capable of providing needed services </a:t>
            </a:r>
          </a:p>
          <a:p>
            <a:pPr algn="just">
              <a:lnSpc>
                <a:spcPct val="90000"/>
              </a:lnSpc>
            </a:pPr>
            <a:r>
              <a:rPr lang="en-US" altLang="zh-TW" dirty="0">
                <a:ea typeface="新細明體" charset="-120"/>
              </a:rPr>
              <a:t>Based on applications needed, data support and structures capable of providing the needed inputs are identified</a:t>
            </a:r>
          </a:p>
          <a:p>
            <a:pPr algn="just">
              <a:lnSpc>
                <a:spcPct val="90000"/>
              </a:lnSpc>
            </a:pPr>
            <a:r>
              <a:rPr lang="en-US" altLang="zh-TW" dirty="0">
                <a:ea typeface="新細明體" charset="-120"/>
              </a:rPr>
              <a:t>Finally, based on all of the above, select specific ways to implement the physical solution are chosen  </a:t>
            </a:r>
          </a:p>
          <a:p>
            <a:pPr algn="just">
              <a:lnSpc>
                <a:spcPct val="90000"/>
              </a:lnSpc>
            </a:pPr>
            <a:r>
              <a:rPr lang="en-US" altLang="zh-TW" dirty="0">
                <a:ea typeface="新細明體" charset="-120"/>
              </a:rPr>
              <a:t>At the end, another feasibility analysis is </a:t>
            </a:r>
            <a:r>
              <a:rPr lang="en-US" altLang="zh-TW" dirty="0" smtClean="0">
                <a:ea typeface="新細明體" charset="-120"/>
              </a:rPr>
              <a:t>performed.</a:t>
            </a:r>
            <a:endParaRPr lang="en-US" dirty="0"/>
          </a:p>
        </p:txBody>
      </p:sp>
    </p:spTree>
    <p:extLst>
      <p:ext uri="{BB962C8B-B14F-4D97-AF65-F5344CB8AC3E}">
        <p14:creationId xmlns:p14="http://schemas.microsoft.com/office/powerpoint/2010/main" val="21692804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SYSTEM DEVELOPMENT LIFE CYCLE</a:t>
            </a:r>
          </a:p>
        </p:txBody>
      </p:sp>
      <p:sp>
        <p:nvSpPr>
          <p:cNvPr id="3" name="Content Placeholder 2"/>
          <p:cNvSpPr>
            <a:spLocks noGrp="1"/>
          </p:cNvSpPr>
          <p:nvPr>
            <p:ph idx="1"/>
          </p:nvPr>
        </p:nvSpPr>
        <p:spPr/>
        <p:txBody>
          <a:bodyPr>
            <a:normAutofit fontScale="92500"/>
          </a:bodyPr>
          <a:lstStyle/>
          <a:p>
            <a:pPr marL="0" indent="0">
              <a:buNone/>
            </a:pPr>
            <a:r>
              <a:rPr lang="en-US" altLang="zh-TW" b="1" u="sng" dirty="0" smtClean="0">
                <a:ea typeface="新細明體" charset="-120"/>
              </a:rPr>
              <a:t>IMPLEMENTATION</a:t>
            </a:r>
          </a:p>
          <a:p>
            <a:r>
              <a:rPr lang="en-US" altLang="zh-TW" dirty="0" smtClean="0">
                <a:ea typeface="新細明體" charset="-120"/>
              </a:rPr>
              <a:t>Components </a:t>
            </a:r>
            <a:r>
              <a:rPr lang="en-US" altLang="zh-TW" dirty="0">
                <a:ea typeface="新細明體" charset="-120"/>
              </a:rPr>
              <a:t>are ordered, received, assembled, and tested</a:t>
            </a:r>
          </a:p>
          <a:p>
            <a:r>
              <a:rPr lang="en-US" altLang="zh-TW" dirty="0">
                <a:ea typeface="新細明體" charset="-120"/>
              </a:rPr>
              <a:t>Users are trained and documentation created</a:t>
            </a:r>
          </a:p>
          <a:p>
            <a:r>
              <a:rPr lang="en-US" altLang="zh-TW" dirty="0">
                <a:ea typeface="新細明體" charset="-120"/>
              </a:rPr>
              <a:t>Users are then presented with the system for a performance review and acceptance </a:t>
            </a:r>
            <a:r>
              <a:rPr lang="en-US" altLang="zh-TW" dirty="0" smtClean="0">
                <a:ea typeface="新細明體" charset="-120"/>
              </a:rPr>
              <a:t>test.</a:t>
            </a:r>
          </a:p>
          <a:p>
            <a:pPr marL="0" indent="0">
              <a:buNone/>
            </a:pPr>
            <a:r>
              <a:rPr lang="en-US" altLang="zh-TW" b="1" u="sng" dirty="0" smtClean="0">
                <a:ea typeface="新細明體" charset="-120"/>
              </a:rPr>
              <a:t>MAINTENANCE</a:t>
            </a:r>
          </a:p>
          <a:p>
            <a:r>
              <a:rPr lang="en-US" altLang="zh-TW" dirty="0">
                <a:ea typeface="新細明體" charset="-120"/>
              </a:rPr>
              <a:t>Tasks necessary to support and modify the system for the remainder of its useful life</a:t>
            </a:r>
          </a:p>
          <a:p>
            <a:r>
              <a:rPr lang="en-US" altLang="zh-TW" dirty="0">
                <a:ea typeface="新細明體" charset="-120"/>
              </a:rPr>
              <a:t>The life cycle continues until the process begins again from the investigation phase</a:t>
            </a:r>
          </a:p>
          <a:p>
            <a:r>
              <a:rPr lang="en-US" altLang="zh-TW" dirty="0">
                <a:ea typeface="新細明體" charset="-120"/>
              </a:rPr>
              <a:t>When the current system can no longer support the mission of the organization, a new project is </a:t>
            </a:r>
            <a:r>
              <a:rPr lang="en-US" altLang="zh-TW" dirty="0" smtClean="0">
                <a:ea typeface="新細明體" charset="-120"/>
              </a:rPr>
              <a:t>implemented.</a:t>
            </a:r>
            <a:endParaRPr lang="en-US" altLang="zh-TW" dirty="0">
              <a:ea typeface="新細明體" charset="-120"/>
            </a:endParaRPr>
          </a:p>
          <a:p>
            <a:pPr marL="0" indent="0">
              <a:buNone/>
            </a:pPr>
            <a:endParaRPr lang="en-US" altLang="zh-TW" dirty="0">
              <a:ea typeface="新細明體" charset="-120"/>
            </a:endParaRPr>
          </a:p>
          <a:p>
            <a:endParaRPr lang="en-US" dirty="0"/>
          </a:p>
        </p:txBody>
      </p:sp>
    </p:spTree>
    <p:extLst>
      <p:ext uri="{BB962C8B-B14F-4D97-AF65-F5344CB8AC3E}">
        <p14:creationId xmlns:p14="http://schemas.microsoft.com/office/powerpoint/2010/main" val="18594233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smtClean="0"/>
          </a:p>
        </p:txBody>
      </p:sp>
    </p:spTree>
    <p:extLst>
      <p:ext uri="{BB962C8B-B14F-4D97-AF65-F5344CB8AC3E}">
        <p14:creationId xmlns:p14="http://schemas.microsoft.com/office/powerpoint/2010/main" val="1842355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MANUAL </a:t>
            </a:r>
            <a:r>
              <a:rPr lang="en-US" dirty="0" err="1" smtClean="0"/>
              <a:t>vs</a:t>
            </a:r>
            <a:r>
              <a:rPr lang="en-US" dirty="0" smtClean="0"/>
              <a:t> COMPUTERIZED SYSTEM</a:t>
            </a:r>
            <a:endParaRPr lang="en-US" dirty="0"/>
          </a:p>
        </p:txBody>
      </p:sp>
      <p:sp>
        <p:nvSpPr>
          <p:cNvPr id="3" name="Content Placeholder 2"/>
          <p:cNvSpPr>
            <a:spLocks noGrp="1"/>
          </p:cNvSpPr>
          <p:nvPr>
            <p:ph idx="1"/>
          </p:nvPr>
        </p:nvSpPr>
        <p:spPr/>
        <p:txBody>
          <a:bodyPr/>
          <a:lstStyle/>
          <a:p>
            <a:r>
              <a:rPr lang="en-US" dirty="0" smtClean="0"/>
              <a:t>DISADVANTAGES OF MANUAL SYSTEM:</a:t>
            </a:r>
          </a:p>
          <a:p>
            <a:pPr lvl="1"/>
            <a:r>
              <a:rPr lang="en-US" dirty="0" smtClean="0"/>
              <a:t>Time Taking Process</a:t>
            </a:r>
          </a:p>
          <a:p>
            <a:pPr lvl="1"/>
            <a:r>
              <a:rPr lang="en-US" dirty="0" smtClean="0"/>
              <a:t>Difficult to handle</a:t>
            </a:r>
          </a:p>
          <a:p>
            <a:pPr lvl="1"/>
            <a:r>
              <a:rPr lang="en-US" dirty="0" smtClean="0"/>
              <a:t>More possibilities of errors</a:t>
            </a:r>
          </a:p>
          <a:p>
            <a:pPr lvl="1"/>
            <a:endParaRPr lang="en-US" dirty="0"/>
          </a:p>
          <a:p>
            <a:pPr lvl="1"/>
            <a:r>
              <a:rPr lang="en-US" dirty="0" smtClean="0"/>
              <a:t>ADVANTAGES OF COMPUTERIZED SYSTEM</a:t>
            </a:r>
          </a:p>
          <a:p>
            <a:pPr lvl="2"/>
            <a:r>
              <a:rPr lang="en-US" dirty="0" smtClean="0"/>
              <a:t>Time saving</a:t>
            </a:r>
          </a:p>
          <a:p>
            <a:pPr lvl="2"/>
            <a:r>
              <a:rPr lang="en-US" dirty="0" smtClean="0"/>
              <a:t>Proper management</a:t>
            </a:r>
          </a:p>
          <a:p>
            <a:pPr lvl="2"/>
            <a:r>
              <a:rPr lang="en-US" dirty="0" smtClean="0"/>
              <a:t>Easy to handle</a:t>
            </a:r>
          </a:p>
          <a:p>
            <a:pPr lvl="2"/>
            <a:r>
              <a:rPr lang="en-US" dirty="0" smtClean="0"/>
              <a:t>Less possibilities of errors</a:t>
            </a:r>
          </a:p>
          <a:p>
            <a:pPr lvl="2"/>
            <a:endParaRPr lang="en-US" dirty="0" smtClean="0"/>
          </a:p>
          <a:p>
            <a:pPr marL="274320" lvl="1" indent="0">
              <a:buNone/>
            </a:pPr>
            <a:r>
              <a:rPr lang="en-US" dirty="0"/>
              <a:t>	</a:t>
            </a:r>
            <a:endParaRPr lang="en-US" dirty="0" smtClean="0"/>
          </a:p>
        </p:txBody>
      </p:sp>
    </p:spTree>
    <p:extLst>
      <p:ext uri="{BB962C8B-B14F-4D97-AF65-F5344CB8AC3E}">
        <p14:creationId xmlns:p14="http://schemas.microsoft.com/office/powerpoint/2010/main" val="1599289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ea typeface="新細明體" charset="-120"/>
              </a:rPr>
              <a:t>Critical Characteristics Of Information</a:t>
            </a:r>
            <a:endParaRPr lang="en-US" dirty="0"/>
          </a:p>
        </p:txBody>
      </p:sp>
      <p:sp>
        <p:nvSpPr>
          <p:cNvPr id="3" name="Content Placeholder 2"/>
          <p:cNvSpPr>
            <a:spLocks noGrp="1"/>
          </p:cNvSpPr>
          <p:nvPr>
            <p:ph idx="1"/>
          </p:nvPr>
        </p:nvSpPr>
        <p:spPr/>
        <p:txBody>
          <a:bodyPr/>
          <a:lstStyle/>
          <a:p>
            <a:pPr algn="just">
              <a:buNone/>
            </a:pPr>
            <a:r>
              <a:rPr lang="zh-TW" altLang="en-US" dirty="0">
                <a:ea typeface="新細明體" charset="-120"/>
              </a:rPr>
              <a:t>	</a:t>
            </a:r>
            <a:r>
              <a:rPr lang="en-US" altLang="zh-TW" dirty="0">
                <a:ea typeface="新細明體" charset="-120"/>
              </a:rPr>
              <a:t>The value of information comes from the characteristics it possesses. </a:t>
            </a:r>
          </a:p>
          <a:p>
            <a:pPr lvl="1" algn="just"/>
            <a:r>
              <a:rPr lang="en-US" altLang="zh-TW" sz="2400" dirty="0">
                <a:ea typeface="新細明體" charset="-120"/>
              </a:rPr>
              <a:t>Availability</a:t>
            </a:r>
          </a:p>
          <a:p>
            <a:pPr lvl="1" algn="just"/>
            <a:r>
              <a:rPr lang="en-US" altLang="zh-TW" sz="2400" dirty="0">
                <a:ea typeface="新細明體" charset="-120"/>
              </a:rPr>
              <a:t>Accuracy</a:t>
            </a:r>
          </a:p>
          <a:p>
            <a:pPr lvl="1" algn="just"/>
            <a:r>
              <a:rPr lang="en-US" altLang="zh-TW" sz="2400" dirty="0">
                <a:ea typeface="新細明體" charset="-120"/>
              </a:rPr>
              <a:t>Authenticity</a:t>
            </a:r>
          </a:p>
          <a:p>
            <a:pPr lvl="1" algn="just"/>
            <a:r>
              <a:rPr lang="en-US" altLang="zh-TW" sz="2400" dirty="0">
                <a:ea typeface="新細明體" charset="-120"/>
              </a:rPr>
              <a:t>Confidentiality</a:t>
            </a:r>
          </a:p>
          <a:p>
            <a:pPr lvl="1" algn="just"/>
            <a:r>
              <a:rPr lang="en-US" altLang="zh-TW" sz="2400" dirty="0">
                <a:ea typeface="新細明體" charset="-120"/>
              </a:rPr>
              <a:t>Integrity</a:t>
            </a:r>
          </a:p>
          <a:p>
            <a:pPr lvl="1" algn="just"/>
            <a:r>
              <a:rPr lang="en-US" altLang="zh-TW" sz="2400" dirty="0">
                <a:ea typeface="新細明體" charset="-120"/>
              </a:rPr>
              <a:t>Utility</a:t>
            </a:r>
          </a:p>
          <a:p>
            <a:pPr lvl="1" algn="just"/>
            <a:r>
              <a:rPr lang="en-US" altLang="zh-TW" sz="2400" dirty="0">
                <a:ea typeface="新細明體" charset="-120"/>
              </a:rPr>
              <a:t>Possession</a:t>
            </a:r>
          </a:p>
          <a:p>
            <a:pPr marL="0" indent="0">
              <a:buNone/>
            </a:pPr>
            <a:endParaRPr lang="en-US" dirty="0"/>
          </a:p>
        </p:txBody>
      </p:sp>
    </p:spTree>
    <p:extLst>
      <p:ext uri="{BB962C8B-B14F-4D97-AF65-F5344CB8AC3E}">
        <p14:creationId xmlns:p14="http://schemas.microsoft.com/office/powerpoint/2010/main" val="194615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FUNCTIONS  </a:t>
            </a:r>
            <a:r>
              <a:rPr lang="en-US" dirty="0"/>
              <a:t>OF IMFORMATION SYSTEM (IS</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algn="just"/>
            <a:r>
              <a:rPr lang="en-US" dirty="0"/>
              <a:t>Major Functions: </a:t>
            </a:r>
          </a:p>
          <a:p>
            <a:pPr lvl="1" algn="just">
              <a:buFont typeface="Wingdings" pitchFamily="2" charset="2"/>
              <a:buChar char="q"/>
            </a:pPr>
            <a:r>
              <a:rPr lang="en-US" dirty="0"/>
              <a:t>input </a:t>
            </a:r>
          </a:p>
          <a:p>
            <a:pPr lvl="1" algn="just">
              <a:buFont typeface="Wingdings" pitchFamily="2" charset="2"/>
              <a:buChar char="q"/>
            </a:pPr>
            <a:r>
              <a:rPr lang="en-US" dirty="0"/>
              <a:t>Storage </a:t>
            </a:r>
          </a:p>
          <a:p>
            <a:pPr lvl="1" algn="just">
              <a:buFont typeface="Wingdings" pitchFamily="2" charset="2"/>
              <a:buChar char="q"/>
            </a:pPr>
            <a:r>
              <a:rPr lang="en-US" dirty="0"/>
              <a:t>Processing</a:t>
            </a:r>
          </a:p>
          <a:p>
            <a:pPr lvl="1" algn="just">
              <a:buFont typeface="Wingdings" pitchFamily="2" charset="2"/>
              <a:buChar char="q"/>
            </a:pPr>
            <a:r>
              <a:rPr lang="en-US" dirty="0"/>
              <a:t>Control </a:t>
            </a:r>
          </a:p>
          <a:p>
            <a:pPr lvl="1" algn="just">
              <a:buFont typeface="Wingdings" pitchFamily="2" charset="2"/>
              <a:buChar char="q"/>
            </a:pPr>
            <a:r>
              <a:rPr lang="en-US" dirty="0"/>
              <a:t>Output</a:t>
            </a:r>
          </a:p>
          <a:p>
            <a:r>
              <a:rPr lang="en-US" dirty="0" smtClean="0"/>
              <a:t>Examples:</a:t>
            </a:r>
          </a:p>
          <a:p>
            <a:pPr lvl="1">
              <a:buFont typeface="Wingdings" pitchFamily="2" charset="2"/>
              <a:buChar char="q"/>
            </a:pPr>
            <a:r>
              <a:rPr lang="en-US" dirty="0" smtClean="0"/>
              <a:t>In Finance – Financial </a:t>
            </a:r>
          </a:p>
          <a:p>
            <a:pPr marL="274320" lvl="1" indent="0">
              <a:buNone/>
            </a:pPr>
            <a:r>
              <a:rPr lang="en-US" dirty="0" smtClean="0"/>
              <a:t>Management Information</a:t>
            </a:r>
          </a:p>
          <a:p>
            <a:pPr marL="274320" lvl="1" indent="0">
              <a:buNone/>
            </a:pPr>
            <a:r>
              <a:rPr lang="en-US" dirty="0" smtClean="0"/>
              <a:t>System</a:t>
            </a:r>
          </a:p>
          <a:p>
            <a:pPr lvl="1">
              <a:buFont typeface="Wingdings" pitchFamily="2" charset="2"/>
              <a:buChar char="q"/>
            </a:pPr>
            <a:r>
              <a:rPr lang="en-US" dirty="0" smtClean="0"/>
              <a:t>In Marketing and Sales </a:t>
            </a:r>
          </a:p>
          <a:p>
            <a:pPr marL="274320" lvl="1" indent="0">
              <a:buNone/>
            </a:pPr>
            <a:r>
              <a:rPr lang="en-US" dirty="0" smtClean="0"/>
              <a:t>Area– CRM (Customer </a:t>
            </a:r>
          </a:p>
          <a:p>
            <a:pPr marL="274320" lvl="1" indent="0">
              <a:buNone/>
            </a:pPr>
            <a:r>
              <a:rPr lang="en-US" dirty="0" smtClean="0"/>
              <a:t>relationship management).</a:t>
            </a:r>
          </a:p>
          <a:p>
            <a:pPr>
              <a:buFont typeface="Wingdings" pitchFamily="2" charset="2"/>
              <a:buChar char="q"/>
            </a:pPr>
            <a:endParaRPr lang="en-US"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676400"/>
            <a:ext cx="44196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495800" y="5943600"/>
            <a:ext cx="4038600" cy="338554"/>
          </a:xfrm>
          <a:prstGeom prst="rect">
            <a:avLst/>
          </a:prstGeom>
          <a:noFill/>
        </p:spPr>
        <p:txBody>
          <a:bodyPr wrap="square" rtlCol="0">
            <a:spAutoFit/>
          </a:bodyPr>
          <a:lstStyle/>
          <a:p>
            <a:endParaRPr lang="en-US" sz="1600" dirty="0"/>
          </a:p>
        </p:txBody>
      </p:sp>
      <p:sp>
        <p:nvSpPr>
          <p:cNvPr id="9" name="TextBox 8"/>
          <p:cNvSpPr txBox="1"/>
          <p:nvPr/>
        </p:nvSpPr>
        <p:spPr>
          <a:xfrm>
            <a:off x="4114800" y="5867400"/>
            <a:ext cx="4572000" cy="338554"/>
          </a:xfrm>
          <a:prstGeom prst="rect">
            <a:avLst/>
          </a:prstGeom>
          <a:noFill/>
        </p:spPr>
        <p:txBody>
          <a:bodyPr wrap="square" rtlCol="0">
            <a:spAutoFit/>
          </a:bodyPr>
          <a:lstStyle/>
          <a:p>
            <a:r>
              <a:rPr lang="en-US" sz="1600" dirty="0" smtClean="0"/>
              <a:t>Fig 2: Functions of Information System</a:t>
            </a:r>
            <a:endParaRPr lang="en-US" sz="1600" dirty="0"/>
          </a:p>
        </p:txBody>
      </p:sp>
    </p:spTree>
    <p:extLst>
      <p:ext uri="{BB962C8B-B14F-4D97-AF65-F5344CB8AC3E}">
        <p14:creationId xmlns:p14="http://schemas.microsoft.com/office/powerpoint/2010/main" val="3222542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IMPORTANCE  </a:t>
            </a:r>
            <a:r>
              <a:rPr lang="en-US" dirty="0"/>
              <a:t>OF IMFORMATION SYSTEM (IS)</a:t>
            </a:r>
          </a:p>
        </p:txBody>
      </p:sp>
      <p:sp>
        <p:nvSpPr>
          <p:cNvPr id="3" name="Content Placeholder 2"/>
          <p:cNvSpPr>
            <a:spLocks noGrp="1"/>
          </p:cNvSpPr>
          <p:nvPr>
            <p:ph idx="1"/>
          </p:nvPr>
        </p:nvSpPr>
        <p:spPr/>
        <p:txBody>
          <a:bodyPr/>
          <a:lstStyle/>
          <a:p>
            <a:pPr algn="just"/>
            <a:r>
              <a:rPr lang="en-US" sz="2800" b="1" dirty="0"/>
              <a:t>Operations </a:t>
            </a:r>
            <a:r>
              <a:rPr lang="en-US" sz="2800" b="1" dirty="0" smtClean="0"/>
              <a:t>Management: </a:t>
            </a:r>
            <a:r>
              <a:rPr lang="en-US" sz="2800" dirty="0" smtClean="0"/>
              <a:t>All operations are done efficiently .</a:t>
            </a:r>
            <a:endParaRPr lang="en-US" sz="2800" dirty="0"/>
          </a:p>
          <a:p>
            <a:pPr algn="just"/>
            <a:r>
              <a:rPr lang="en-US" sz="2800" b="1" dirty="0" smtClean="0"/>
              <a:t>Decision-Making: </a:t>
            </a:r>
            <a:r>
              <a:rPr lang="en-US" sz="2800" dirty="0" smtClean="0"/>
              <a:t>Help to make profitable decisions for any organization.</a:t>
            </a:r>
            <a:endParaRPr lang="en-US" sz="2800" dirty="0"/>
          </a:p>
          <a:p>
            <a:pPr algn="just"/>
            <a:r>
              <a:rPr lang="en-US" sz="2800" b="1" dirty="0" smtClean="0"/>
              <a:t>Record-Keeping: </a:t>
            </a:r>
            <a:r>
              <a:rPr lang="en-US" sz="2800" dirty="0" smtClean="0"/>
              <a:t>All data is saved and kept for any reference.</a:t>
            </a:r>
          </a:p>
          <a:p>
            <a:pPr algn="just"/>
            <a:r>
              <a:rPr lang="en-US" sz="2800" b="1" dirty="0" smtClean="0"/>
              <a:t>Main purpose</a:t>
            </a:r>
            <a:r>
              <a:rPr lang="en-US" sz="2800" dirty="0" smtClean="0"/>
              <a:t>:</a:t>
            </a:r>
            <a:r>
              <a:rPr lang="en-US" sz="2800" dirty="0"/>
              <a:t> T</a:t>
            </a:r>
            <a:r>
              <a:rPr lang="en-US" sz="2800" dirty="0" smtClean="0"/>
              <a:t>o </a:t>
            </a:r>
            <a:r>
              <a:rPr lang="en-US" sz="2800" dirty="0"/>
              <a:t>turn raw data into useful information that can be used for decision making in an organization</a:t>
            </a:r>
            <a:r>
              <a:rPr lang="en-US" sz="2800" dirty="0" smtClean="0"/>
              <a:t>.</a:t>
            </a:r>
          </a:p>
          <a:p>
            <a:endParaRPr lang="en-US" dirty="0" smtClean="0"/>
          </a:p>
          <a:p>
            <a:endParaRPr lang="en-US" dirty="0"/>
          </a:p>
          <a:p>
            <a:pPr marL="0" indent="0">
              <a:buNone/>
            </a:pPr>
            <a:endParaRPr lang="en-US" dirty="0" smtClean="0"/>
          </a:p>
        </p:txBody>
      </p:sp>
    </p:spTree>
    <p:extLst>
      <p:ext uri="{BB962C8B-B14F-4D97-AF65-F5344CB8AC3E}">
        <p14:creationId xmlns:p14="http://schemas.microsoft.com/office/powerpoint/2010/main" val="1677441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COMPONENTS OF INFORMATION SYSTEM (IS)</a:t>
            </a:r>
            <a:endParaRPr lang="en-US" dirty="0"/>
          </a:p>
        </p:txBody>
      </p:sp>
      <p:sp>
        <p:nvSpPr>
          <p:cNvPr id="3" name="Content Placeholder 2"/>
          <p:cNvSpPr>
            <a:spLocks noGrp="1"/>
          </p:cNvSpPr>
          <p:nvPr>
            <p:ph idx="1"/>
          </p:nvPr>
        </p:nvSpPr>
        <p:spPr/>
        <p:txBody>
          <a:bodyPr/>
          <a:lstStyle/>
          <a:p>
            <a:r>
              <a:rPr lang="en-US" dirty="0"/>
              <a:t>An information system is essentially made up of five </a:t>
            </a:r>
            <a:r>
              <a:rPr lang="en-US" dirty="0" smtClean="0"/>
              <a:t>components</a:t>
            </a:r>
          </a:p>
          <a:p>
            <a:pPr lvl="1">
              <a:buFont typeface="Wingdings" pitchFamily="2" charset="2"/>
              <a:buChar char="ü"/>
            </a:pPr>
            <a:r>
              <a:rPr lang="en-US" dirty="0" smtClean="0"/>
              <a:t> </a:t>
            </a:r>
            <a:r>
              <a:rPr lang="en-US" sz="2800" dirty="0" smtClean="0"/>
              <a:t>hardware</a:t>
            </a:r>
          </a:p>
          <a:p>
            <a:pPr lvl="1">
              <a:buFont typeface="Wingdings" pitchFamily="2" charset="2"/>
              <a:buChar char="ü"/>
            </a:pPr>
            <a:r>
              <a:rPr lang="en-US" sz="2800" dirty="0" smtClean="0"/>
              <a:t> software</a:t>
            </a:r>
          </a:p>
          <a:p>
            <a:pPr lvl="1">
              <a:buFont typeface="Wingdings" pitchFamily="2" charset="2"/>
              <a:buChar char="ü"/>
            </a:pPr>
            <a:r>
              <a:rPr lang="en-US" sz="2800" dirty="0" smtClean="0"/>
              <a:t>Database</a:t>
            </a:r>
          </a:p>
          <a:p>
            <a:pPr lvl="1">
              <a:buFont typeface="Wingdings" pitchFamily="2" charset="2"/>
              <a:buChar char="ü"/>
            </a:pPr>
            <a:r>
              <a:rPr lang="en-US" sz="2800" dirty="0" smtClean="0"/>
              <a:t>network </a:t>
            </a:r>
          </a:p>
          <a:p>
            <a:pPr lvl="1">
              <a:buFont typeface="Wingdings" pitchFamily="2" charset="2"/>
              <a:buChar char="ü"/>
            </a:pPr>
            <a:r>
              <a:rPr lang="en-US" sz="2800" dirty="0" smtClean="0"/>
              <a:t>people</a:t>
            </a:r>
            <a:r>
              <a:rPr lang="en-US" sz="2800"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981200"/>
            <a:ext cx="4691062" cy="3910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686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MAJOR ROLES OF INFORMATION SYSTEM (IS)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Three </a:t>
            </a:r>
            <a:r>
              <a:rPr lang="en-US" dirty="0"/>
              <a:t>major roles of the business applications of information systems include: </a:t>
            </a:r>
            <a:br>
              <a:rPr lang="en-US" dirty="0"/>
            </a:br>
            <a:r>
              <a:rPr lang="en-US" dirty="0"/>
              <a:t>• </a:t>
            </a:r>
            <a:r>
              <a:rPr lang="en-US" b="1" dirty="0"/>
              <a:t>Support Business Processes </a:t>
            </a:r>
            <a:r>
              <a:rPr lang="en-US" dirty="0"/>
              <a:t>– involves dealing with information systems that support the business processes and operations in a business.</a:t>
            </a:r>
            <a:br>
              <a:rPr lang="en-US" dirty="0"/>
            </a:br>
            <a:r>
              <a:rPr lang="en-US" dirty="0"/>
              <a:t>• </a:t>
            </a:r>
            <a:r>
              <a:rPr lang="en-US" b="1" dirty="0"/>
              <a:t>Support Decision Making </a:t>
            </a:r>
            <a:r>
              <a:rPr lang="en-US" dirty="0"/>
              <a:t>– help decision makers to make better decisions and attempt to gain a </a:t>
            </a:r>
            <a:r>
              <a:rPr lang="en-US" dirty="0" smtClean="0"/>
              <a:t>competitive advantage</a:t>
            </a:r>
            <a:r>
              <a:rPr lang="en-US" dirty="0"/>
              <a:t>.</a:t>
            </a:r>
            <a:br>
              <a:rPr lang="en-US" dirty="0"/>
            </a:br>
            <a:r>
              <a:rPr lang="en-US" dirty="0"/>
              <a:t>• </a:t>
            </a:r>
            <a:r>
              <a:rPr lang="en-US" b="1" dirty="0"/>
              <a:t>Support Competitive Advantage </a:t>
            </a:r>
            <a:r>
              <a:rPr lang="en-US" dirty="0"/>
              <a:t>– help decision makers to gain a strategic advantage over competitors requires innovative use of information technology.</a:t>
            </a:r>
          </a:p>
        </p:txBody>
      </p:sp>
    </p:spTree>
    <p:extLst>
      <p:ext uri="{BB962C8B-B14F-4D97-AF65-F5344CB8AC3E}">
        <p14:creationId xmlns:p14="http://schemas.microsoft.com/office/powerpoint/2010/main" val="9688660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1164</TotalTime>
  <Words>1598</Words>
  <Application>Microsoft Office PowerPoint</Application>
  <PresentationFormat>On-screen Show (4:3)</PresentationFormat>
  <Paragraphs>238</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Clarity</vt:lpstr>
      <vt:lpstr>CHAPTER -1</vt:lpstr>
      <vt:lpstr>MEANING OF IMFORMATION SYSTEM (IS)</vt:lpstr>
      <vt:lpstr>MEANING OF IMFORMATION SYSTEM (IS)</vt:lpstr>
      <vt:lpstr>MANUAL vs COMPUTERIZED SYSTEM</vt:lpstr>
      <vt:lpstr>Critical Characteristics Of Information</vt:lpstr>
      <vt:lpstr>FUNCTIONS  OF IMFORMATION SYSTEM (IS)</vt:lpstr>
      <vt:lpstr>IMPORTANCE  OF IMFORMATION SYSTEM (IS)</vt:lpstr>
      <vt:lpstr>COMPONENTS OF INFORMATION SYSTEM (IS)</vt:lpstr>
      <vt:lpstr>MAJOR ROLES OF INFORMATION SYSTEM (IS)</vt:lpstr>
      <vt:lpstr>TYPES OF INFORMATION SYSTEM( IS)</vt:lpstr>
      <vt:lpstr>WHAT IS SECURITY?</vt:lpstr>
      <vt:lpstr>What Is Information Security?</vt:lpstr>
      <vt:lpstr>ENCRYPTION </vt:lpstr>
      <vt:lpstr>CIA Triangle</vt:lpstr>
      <vt:lpstr>CIA Triangle</vt:lpstr>
      <vt:lpstr>THREAT</vt:lpstr>
      <vt:lpstr>THREATS</vt:lpstr>
      <vt:lpstr>Asset Types and their values</vt:lpstr>
      <vt:lpstr>IMPORTANT TERMS</vt:lpstr>
      <vt:lpstr>Data Integrity violation process</vt:lpstr>
      <vt:lpstr>Database Security Levels</vt:lpstr>
      <vt:lpstr>Database Security Levels</vt:lpstr>
      <vt:lpstr>Menaces to Databases</vt:lpstr>
      <vt:lpstr>Types of Vulnerabilities</vt:lpstr>
      <vt:lpstr>Types of Threats</vt:lpstr>
      <vt:lpstr>Types of Risks</vt:lpstr>
      <vt:lpstr>COMMON THREATS TO INFOSEC</vt:lpstr>
      <vt:lpstr>COMMON THREATS TO INFOSEC</vt:lpstr>
      <vt:lpstr>COMMON THREATS TO INFOSEC</vt:lpstr>
      <vt:lpstr>COMMON THREATS TO INFOSEC</vt:lpstr>
      <vt:lpstr>COMMON THREATS TO INFOSEC</vt:lpstr>
      <vt:lpstr>PROTECTING INFORMATION SECURITY</vt:lpstr>
      <vt:lpstr>SYSTEM DEVELOPMENT LIFE CYCLE</vt:lpstr>
      <vt:lpstr>SYSTEM DEVELOPMENT LIFE CYCLE</vt:lpstr>
      <vt:lpstr>SYSTEM DEVELOPMENT LIFE CYCLE</vt:lpstr>
      <vt:lpstr>SYSTEM DEVELOPMENT LIFE CYCLE</vt:lpstr>
      <vt:lpstr>SYSTEM DEVELOPMENT LIFE CYCLE</vt:lpstr>
      <vt:lpstr>SYSTEM DEVELOPMENT LIFE CYCLE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asd</dc:creator>
  <cp:lastModifiedBy>asd</cp:lastModifiedBy>
  <cp:revision>67</cp:revision>
  <dcterms:created xsi:type="dcterms:W3CDTF">2018-07-17T04:54:05Z</dcterms:created>
  <dcterms:modified xsi:type="dcterms:W3CDTF">2018-08-03T07:01:50Z</dcterms:modified>
</cp:coreProperties>
</file>