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5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59"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6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6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8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9"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0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7"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0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0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0"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4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366840"/>
            <a:ext cx="9143280" cy="8352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0"/>
            <a:ext cx="9143280" cy="30996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0" y="308160"/>
            <a:ext cx="914328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flipV="1">
            <a:off x="5410080" y="359640"/>
            <a:ext cx="3733200" cy="9036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flipV="1">
            <a:off x="5410080" y="439560"/>
            <a:ext cx="3733200" cy="1792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5407200" y="497520"/>
            <a:ext cx="3062520" cy="2664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7373520" y="588960"/>
            <a:ext cx="1599480" cy="36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CustomShape 8" hidden="1"/>
          <p:cNvSpPr/>
          <p:nvPr/>
        </p:nvSpPr>
        <p:spPr>
          <a:xfrm>
            <a:off x="9084960" y="-2160"/>
            <a:ext cx="56880" cy="62100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CustomShape 9" hidden="1"/>
          <p:cNvSpPr/>
          <p:nvPr/>
        </p:nvSpPr>
        <p:spPr>
          <a:xfrm>
            <a:off x="9044640" y="-2160"/>
            <a:ext cx="26640" cy="62100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CustomShape 10" hidden="1"/>
          <p:cNvSpPr/>
          <p:nvPr/>
        </p:nvSpPr>
        <p:spPr>
          <a:xfrm>
            <a:off x="9025560" y="-2160"/>
            <a:ext cx="8280" cy="62100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CustomShape 11" hidden="1"/>
          <p:cNvSpPr/>
          <p:nvPr/>
        </p:nvSpPr>
        <p:spPr>
          <a:xfrm>
            <a:off x="8975520" y="-2160"/>
            <a:ext cx="26640" cy="62100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CustomShape 12" hidden="1"/>
          <p:cNvSpPr/>
          <p:nvPr/>
        </p:nvSpPr>
        <p:spPr>
          <a:xfrm>
            <a:off x="8915760" y="360"/>
            <a:ext cx="54000" cy="58464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2" name="CustomShape 13" hidden="1"/>
          <p:cNvSpPr/>
          <p:nvPr/>
        </p:nvSpPr>
        <p:spPr>
          <a:xfrm>
            <a:off x="8873640" y="360"/>
            <a:ext cx="8280" cy="58464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3" name="CustomShape 14"/>
          <p:cNvSpPr/>
          <p:nvPr/>
        </p:nvSpPr>
        <p:spPr>
          <a:xfrm flipV="1">
            <a:off x="5410080" y="3809160"/>
            <a:ext cx="3733200" cy="9036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4" name="CustomShape 15"/>
          <p:cNvSpPr/>
          <p:nvPr/>
        </p:nvSpPr>
        <p:spPr>
          <a:xfrm flipV="1">
            <a:off x="5410080" y="3896280"/>
            <a:ext cx="3733200" cy="19116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5" name="CustomShape 16"/>
          <p:cNvSpPr/>
          <p:nvPr/>
        </p:nvSpPr>
        <p:spPr>
          <a:xfrm flipV="1">
            <a:off x="5410080" y="4114440"/>
            <a:ext cx="3733200" cy="828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6" name="CustomShape 17"/>
          <p:cNvSpPr/>
          <p:nvPr/>
        </p:nvSpPr>
        <p:spPr>
          <a:xfrm flipV="1">
            <a:off x="5410080" y="4163760"/>
            <a:ext cx="1965240" cy="17640"/>
          </a:xfrm>
          <a:prstGeom prst="rect">
            <a:avLst/>
          </a:prstGeom>
          <a:solidFill>
            <a:schemeClr val="accent2">
              <a:alpha val="6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7" name="CustomShape 18"/>
          <p:cNvSpPr/>
          <p:nvPr/>
        </p:nvSpPr>
        <p:spPr>
          <a:xfrm flipV="1">
            <a:off x="5410080" y="4198680"/>
            <a:ext cx="1965240" cy="8280"/>
          </a:xfrm>
          <a:prstGeom prst="rect">
            <a:avLst/>
          </a:prstGeom>
          <a:solidFill>
            <a:schemeClr val="accent2">
              <a:alpha val="65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8" name="CustomShape 19"/>
          <p:cNvSpPr/>
          <p:nvPr/>
        </p:nvSpPr>
        <p:spPr>
          <a:xfrm>
            <a:off x="5410080" y="3962520"/>
            <a:ext cx="3062520" cy="2664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19" name="CustomShape 20"/>
          <p:cNvSpPr/>
          <p:nvPr/>
        </p:nvSpPr>
        <p:spPr>
          <a:xfrm>
            <a:off x="7376400" y="4061160"/>
            <a:ext cx="1599480" cy="36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0" name="CustomShape 21"/>
          <p:cNvSpPr/>
          <p:nvPr/>
        </p:nvSpPr>
        <p:spPr>
          <a:xfrm>
            <a:off x="0" y="3649680"/>
            <a:ext cx="9143280" cy="24336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1" name="CustomShape 22"/>
          <p:cNvSpPr/>
          <p:nvPr/>
        </p:nvSpPr>
        <p:spPr>
          <a:xfrm>
            <a:off x="0" y="3675600"/>
            <a:ext cx="9143280" cy="14004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2" name="CustomShape 23"/>
          <p:cNvSpPr/>
          <p:nvPr/>
        </p:nvSpPr>
        <p:spPr>
          <a:xfrm flipV="1">
            <a:off x="6414120" y="3642480"/>
            <a:ext cx="2729160" cy="24768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3" name="CustomShape 24"/>
          <p:cNvSpPr/>
          <p:nvPr/>
        </p:nvSpPr>
        <p:spPr>
          <a:xfrm>
            <a:off x="0" y="0"/>
            <a:ext cx="9143280" cy="370116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24" name="PlaceHolder 25"/>
          <p:cNvSpPr>
            <a:spLocks noGrp="1"/>
          </p:cNvSpPr>
          <p:nvPr>
            <p:ph type="title"/>
          </p:nvPr>
        </p:nvSpPr>
        <p:spPr>
          <a:xfrm>
            <a:off x="457200" y="1143000"/>
            <a:ext cx="8228880" cy="106596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5" name="PlaceHolder 2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0" y="366840"/>
            <a:ext cx="9143280" cy="8352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3" name="CustomShape 2"/>
          <p:cNvSpPr/>
          <p:nvPr/>
        </p:nvSpPr>
        <p:spPr>
          <a:xfrm>
            <a:off x="0" y="0"/>
            <a:ext cx="9143280" cy="309960"/>
          </a:xfrm>
          <a:prstGeom prst="rect">
            <a:avLst/>
          </a:prstGeom>
          <a:solidFill>
            <a:schemeClr val="tx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4" name="CustomShape 3"/>
          <p:cNvSpPr/>
          <p:nvPr/>
        </p:nvSpPr>
        <p:spPr>
          <a:xfrm>
            <a:off x="0" y="308160"/>
            <a:ext cx="9143280" cy="9072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5" name="CustomShape 4"/>
          <p:cNvSpPr/>
          <p:nvPr/>
        </p:nvSpPr>
        <p:spPr>
          <a:xfrm flipV="1">
            <a:off x="5410080" y="359640"/>
            <a:ext cx="3733200" cy="90360"/>
          </a:xfrm>
          <a:prstGeom prst="rect">
            <a:avLst/>
          </a:prstGeom>
          <a:solidFill>
            <a:schemeClr val="accent2">
              <a:alpha val="10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6" name="CustomShape 5"/>
          <p:cNvSpPr/>
          <p:nvPr/>
        </p:nvSpPr>
        <p:spPr>
          <a:xfrm flipV="1">
            <a:off x="5410080" y="439560"/>
            <a:ext cx="3733200" cy="179280"/>
          </a:xfrm>
          <a:prstGeom prst="rect">
            <a:avLst/>
          </a:prstGeom>
          <a:solidFill>
            <a:schemeClr val="accent2">
              <a:alpha val="50000"/>
            </a:scheme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7" name="CustomShape 6"/>
          <p:cNvSpPr/>
          <p:nvPr/>
        </p:nvSpPr>
        <p:spPr>
          <a:xfrm>
            <a:off x="5407200" y="497520"/>
            <a:ext cx="3062520" cy="2664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8" name="CustomShape 7"/>
          <p:cNvSpPr/>
          <p:nvPr/>
        </p:nvSpPr>
        <p:spPr>
          <a:xfrm>
            <a:off x="7373520" y="588960"/>
            <a:ext cx="1599480" cy="36000"/>
          </a:xfrm>
          <a:prstGeom prst="roundRect">
            <a:avLst>
              <a:gd name="adj" fmla="val 16667"/>
            </a:avLst>
          </a:prstGeom>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69" name="CustomShape 8"/>
          <p:cNvSpPr/>
          <p:nvPr/>
        </p:nvSpPr>
        <p:spPr>
          <a:xfrm>
            <a:off x="9084960" y="-2160"/>
            <a:ext cx="56880" cy="62100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0" name="CustomShape 9"/>
          <p:cNvSpPr/>
          <p:nvPr/>
        </p:nvSpPr>
        <p:spPr>
          <a:xfrm>
            <a:off x="9044640" y="-2160"/>
            <a:ext cx="26640" cy="621000"/>
          </a:xfrm>
          <a:prstGeom prst="rect">
            <a:avLst/>
          </a:prstGeom>
          <a:solidFill>
            <a:srgbClr val="ffffff">
              <a:alpha val="66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1" name="CustomShape 10"/>
          <p:cNvSpPr/>
          <p:nvPr/>
        </p:nvSpPr>
        <p:spPr>
          <a:xfrm>
            <a:off x="9025560" y="-2160"/>
            <a:ext cx="8280" cy="621000"/>
          </a:xfrm>
          <a:prstGeom prst="rect">
            <a:avLst/>
          </a:prstGeom>
          <a:solidFill>
            <a:srgbClr val="ffffff">
              <a:alpha val="6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2" name="CustomShape 11"/>
          <p:cNvSpPr/>
          <p:nvPr/>
        </p:nvSpPr>
        <p:spPr>
          <a:xfrm>
            <a:off x="8975520" y="-2160"/>
            <a:ext cx="26640" cy="621000"/>
          </a:xfrm>
          <a:prstGeom prst="rect">
            <a:avLst/>
          </a:prstGeom>
          <a:solidFill>
            <a:srgbClr val="ffffff">
              <a:alpha val="4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3" name="CustomShape 12"/>
          <p:cNvSpPr/>
          <p:nvPr/>
        </p:nvSpPr>
        <p:spPr>
          <a:xfrm>
            <a:off x="8915760" y="360"/>
            <a:ext cx="54000" cy="584640"/>
          </a:xfrm>
          <a:prstGeom prst="rect">
            <a:avLst/>
          </a:prstGeom>
          <a:solidFill>
            <a:srgbClr val="ffffff">
              <a:alpha val="20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4" name="CustomShape 13"/>
          <p:cNvSpPr/>
          <p:nvPr/>
        </p:nvSpPr>
        <p:spPr>
          <a:xfrm>
            <a:off x="8873640" y="360"/>
            <a:ext cx="8280" cy="584640"/>
          </a:xfrm>
          <a:prstGeom prst="rect">
            <a:avLst/>
          </a:prstGeom>
          <a:solidFill>
            <a:srgbClr val="ffffff">
              <a:alpha val="31000"/>
            </a:srgbClr>
          </a:solidFill>
          <a:ln w="50760">
            <a:noFill/>
          </a:ln>
          <a:effectLst>
            <a:outerShdw blurRad="51500" dir="5400000" dist="25400" rotWithShape="0">
              <a:srgbClr val="000000">
                <a:alpha val="40000"/>
              </a:srgbClr>
            </a:outerShdw>
          </a:effectLst>
        </p:spPr>
        <p:style>
          <a:lnRef idx="3">
            <a:schemeClr val="lt1"/>
          </a:lnRef>
          <a:fillRef idx="1">
            <a:schemeClr val="accent1"/>
          </a:fillRef>
          <a:effectRef idx="1">
            <a:schemeClr val="accent1"/>
          </a:effectRef>
          <a:fontRef idx="minor"/>
        </p:style>
      </p:sp>
      <p:sp>
        <p:nvSpPr>
          <p:cNvPr id="75" name="PlaceHolder 14"/>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76" name="PlaceHolder 1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en.wikipedia.org/wiki/Intention" TargetMode="External"/><Relationship Id="rId2" Type="http://schemas.openxmlformats.org/officeDocument/2006/relationships/hyperlink" Target="https://en.wikipedia.org/wiki/Accident" TargetMode="External"/><Relationship Id="rId3" Type="http://schemas.openxmlformats.org/officeDocument/2006/relationships/hyperlink" Target="https://en.wikipedia.org/wiki/Natural_disaster" TargetMode="External"/><Relationship Id="rId4" Type="http://schemas.openxmlformats.org/officeDocument/2006/relationships/hyperlink" Target="https://en.wikipedia.org/wiki/Earthquake" TargetMode="External"/><Relationship Id="rId5" Type="http://schemas.openxmlformats.org/officeDocument/2006/relationships/hyperlink" Target="https://en.wikipedia.org/wiki/Fire" TargetMode="External"/><Relationship Id="rId6" Type="http://schemas.openxmlformats.org/officeDocument/2006/relationships/hyperlink" Target="https://en.wikipedia.org/wiki/Tornado" TargetMode="External"/><Relationship Id="rId7"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401920"/>
            <a:ext cx="8457480" cy="146916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400" spc="-1" strike="noStrike">
                <a:solidFill>
                  <a:srgbClr val="ffffff"/>
                </a:solidFill>
                <a:latin typeface="Trebuchet MS"/>
              </a:rPr>
              <a:t>UNIT -2</a:t>
            </a:r>
            <a:r>
              <a:rPr b="0" lang="en-IN" sz="4400" spc="-1" strike="noStrike">
                <a:solidFill>
                  <a:srgbClr val="ffffff"/>
                </a:solidFill>
                <a:latin typeface="Trebuchet MS"/>
              </a:rPr>
              <a:t>	</a:t>
            </a:r>
            <a:endParaRPr b="0" lang="en-IN" sz="4400" spc="-1" strike="noStrike">
              <a:latin typeface="Arial"/>
            </a:endParaRPr>
          </a:p>
        </p:txBody>
      </p:sp>
      <p:sp>
        <p:nvSpPr>
          <p:cNvPr id="114" name="CustomShape 2"/>
          <p:cNvSpPr/>
          <p:nvPr/>
        </p:nvSpPr>
        <p:spPr>
          <a:xfrm>
            <a:off x="457200" y="3899880"/>
            <a:ext cx="4952160" cy="1751760"/>
          </a:xfrm>
          <a:prstGeom prst="rect">
            <a:avLst/>
          </a:prstGeom>
          <a:noFill/>
          <a:ln>
            <a:noFill/>
          </a:ln>
        </p:spPr>
        <p:style>
          <a:lnRef idx="0"/>
          <a:fillRef idx="0"/>
          <a:effectRef idx="0"/>
          <a:fontRef idx="minor"/>
        </p:style>
        <p:txBody>
          <a:bodyPr lIns="90000" rIns="90000" tIns="45000" bIns="45000">
            <a:normAutofit/>
          </a:bodyPr>
          <a:p>
            <a:pPr marL="64080">
              <a:lnSpc>
                <a:spcPct val="100000"/>
              </a:lnSpc>
              <a:spcBef>
                <a:spcPts val="300"/>
              </a:spcBef>
            </a:pPr>
            <a:r>
              <a:rPr b="0" lang="en-IN" sz="7200" spc="-1" strike="noStrike">
                <a:solidFill>
                  <a:srgbClr val="424456"/>
                </a:solidFill>
                <a:latin typeface="Georgia"/>
              </a:rPr>
              <a:t>THREATS</a:t>
            </a:r>
            <a:endParaRPr b="0" lang="en-IN" sz="7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1066680"/>
            <a:ext cx="8228880" cy="55069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Computer crime </a:t>
            </a:r>
            <a:r>
              <a:rPr b="0" lang="en-IN" sz="2800" spc="-1" strike="noStrike">
                <a:solidFill>
                  <a:srgbClr val="000000"/>
                </a:solidFill>
                <a:latin typeface="Georgia"/>
              </a:rPr>
              <a:t>: It is defined as any illegal act in which a computer is used as the primary tool.</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Computer Abuse</a:t>
            </a:r>
            <a:r>
              <a:rPr b="0" lang="en-IN" sz="2800" spc="-1" strike="noStrike">
                <a:solidFill>
                  <a:srgbClr val="000000"/>
                </a:solidFill>
                <a:latin typeface="Georgia"/>
              </a:rPr>
              <a:t>: It is unethical use of a computer.</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Some threat terms</a:t>
            </a:r>
            <a:r>
              <a:rPr b="0" lang="en-IN" sz="2800" spc="-1" strike="noStrike">
                <a:solidFill>
                  <a:srgbClr val="000000"/>
                </a:solidFill>
                <a:latin typeface="Georgia"/>
              </a:rPr>
              <a:t>:</a:t>
            </a:r>
            <a:endParaRPr b="0" lang="en-IN" sz="28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Impersonation</a:t>
            </a:r>
            <a:r>
              <a:rPr b="0" lang="en-IN" sz="2600" spc="-1" strike="noStrike">
                <a:solidFill>
                  <a:srgbClr val="438086"/>
                </a:solidFill>
                <a:latin typeface="Georgia"/>
              </a:rPr>
              <a:t>: The impersonator enjoys the privileges of a legitimate user by gaining access to a system by identifying oneself as another person after having defeated the identification and authentication controls employed by the system.</a:t>
            </a:r>
            <a:endParaRPr b="0" lang="en-IN" sz="26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457200" y="838080"/>
            <a:ext cx="8228880" cy="57355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Trojan horse method: </a:t>
            </a:r>
            <a:r>
              <a:rPr b="0" lang="en-IN" sz="2800" spc="-1" strike="noStrike">
                <a:solidFill>
                  <a:srgbClr val="000000"/>
                </a:solidFill>
                <a:latin typeface="Georgia"/>
              </a:rPr>
              <a:t>Concealing with an authorized program a set of instructions that will cause unauthorized actions.</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Logic Bomb: </a:t>
            </a:r>
            <a:r>
              <a:rPr b="0" lang="en-IN" sz="2800" spc="-1" strike="noStrike">
                <a:solidFill>
                  <a:srgbClr val="000000"/>
                </a:solidFill>
                <a:latin typeface="Georgia"/>
              </a:rPr>
              <a:t>Unauthorized  instructions which stay dormant until a specific event occurs, at which time they bring into effect an unauthorized act.</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Computer virus: </a:t>
            </a:r>
            <a:r>
              <a:rPr b="0" lang="en-IN" sz="2800" spc="-1" strike="noStrike">
                <a:solidFill>
                  <a:srgbClr val="000000"/>
                </a:solidFill>
                <a:latin typeface="Georgia"/>
              </a:rPr>
              <a:t>Segment of code that are able to perform malicious acts and insert copies of themselves into other programs in the system.</a:t>
            </a:r>
            <a:endParaRPr b="0" lang="en-IN" sz="2800" spc="-1" strike="noStrike">
              <a:latin typeface="Arial"/>
            </a:endParaRPr>
          </a:p>
          <a:p>
            <a:pPr>
              <a:lnSpc>
                <a:spcPct val="100000"/>
              </a:lnSpc>
              <a:spcBef>
                <a:spcPts val="300"/>
              </a:spcBef>
            </a:pPr>
            <a:endParaRPr b="0" lang="en-IN" sz="2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990720"/>
            <a:ext cx="8228880" cy="558324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DOS: </a:t>
            </a:r>
            <a:r>
              <a:rPr b="0" lang="en-IN" sz="2800" spc="-1" strike="noStrike">
                <a:solidFill>
                  <a:srgbClr val="000000"/>
                </a:solidFill>
                <a:latin typeface="Georgia"/>
              </a:rPr>
              <a:t>Rendering the system unusable by legitimate user.</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Dial Diddling</a:t>
            </a:r>
            <a:r>
              <a:rPr b="0" lang="en-IN" sz="2800" spc="-1" strike="noStrike">
                <a:solidFill>
                  <a:srgbClr val="000000"/>
                </a:solidFill>
                <a:latin typeface="Georgia"/>
              </a:rPr>
              <a:t>: Changing data before or during input, often to change the contents of database.</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Salami Technique: </a:t>
            </a:r>
            <a:r>
              <a:rPr b="0" lang="en-IN" sz="2800" spc="-1" strike="noStrike">
                <a:solidFill>
                  <a:srgbClr val="000000"/>
                </a:solidFill>
                <a:latin typeface="Georgia"/>
              </a:rPr>
              <a:t>Diverting small amount of money from a large number of accounts maintained by the system.</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Spoofing: </a:t>
            </a:r>
            <a:r>
              <a:rPr b="0" lang="en-IN" sz="2800" spc="-1" strike="noStrike">
                <a:solidFill>
                  <a:srgbClr val="000000"/>
                </a:solidFill>
                <a:latin typeface="Georgia"/>
              </a:rPr>
              <a:t>Configuring  a computer system  to masquerade as another system over the network in order to gain unauthorized access to the resourses of the system.</a:t>
            </a:r>
            <a:endParaRPr b="0" lang="en-IN" sz="2800" spc="-1" strike="noStrike">
              <a:latin typeface="Arial"/>
            </a:endParaRPr>
          </a:p>
          <a:p>
            <a:pPr>
              <a:lnSpc>
                <a:spcPct val="100000"/>
              </a:lnSpc>
              <a:spcBef>
                <a:spcPts val="300"/>
              </a:spcBef>
            </a:pPr>
            <a:endParaRPr b="0" lang="en-IN" sz="28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1143000"/>
            <a:ext cx="8228880" cy="1065960"/>
          </a:xfrm>
          <a:prstGeom prst="rect">
            <a:avLst/>
          </a:prstGeom>
          <a:noFill/>
          <a:ln>
            <a:noFill/>
          </a:ln>
        </p:spPr>
        <p:style>
          <a:lnRef idx="0"/>
          <a:fillRef idx="0"/>
          <a:effectRef idx="0"/>
          <a:fontRef idx="minor"/>
        </p:style>
      </p:sp>
      <p:sp>
        <p:nvSpPr>
          <p:cNvPr id="135"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Data leakage: </a:t>
            </a:r>
            <a:r>
              <a:rPr b="0" lang="en-IN" sz="2800" spc="-1" strike="noStrike">
                <a:solidFill>
                  <a:srgbClr val="000000"/>
                </a:solidFill>
                <a:latin typeface="Georgia"/>
              </a:rPr>
              <a:t>There are variety of methods for obtaining data stored in the system.</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Super Zapping: </a:t>
            </a:r>
            <a:r>
              <a:rPr b="0" lang="en-IN" sz="2800" spc="-1" strike="noStrike">
                <a:solidFill>
                  <a:srgbClr val="000000"/>
                </a:solidFill>
                <a:latin typeface="Georgia"/>
              </a:rPr>
              <a:t>Using a system’s program that can bypass regular system control to perform unauthorized acts.</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Wiretapping: </a:t>
            </a:r>
            <a:r>
              <a:rPr b="0" lang="en-IN" sz="2800" spc="-1" strike="noStrike">
                <a:solidFill>
                  <a:srgbClr val="000000"/>
                </a:solidFill>
                <a:latin typeface="Georgia"/>
              </a:rPr>
              <a:t>Tapping computer TC lines to obtain information.</a:t>
            </a:r>
            <a:endParaRPr b="0" lang="en-IN" sz="2800" spc="-1" strike="noStrike">
              <a:latin typeface="Arial"/>
            </a:endParaRPr>
          </a:p>
          <a:p>
            <a:pPr marL="109800">
              <a:lnSpc>
                <a:spcPct val="100000"/>
              </a:lnSpc>
              <a:spcBef>
                <a:spcPts val="300"/>
              </a:spcBef>
            </a:pPr>
            <a:endParaRPr b="0" lang="en-IN" sz="2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424456"/>
                </a:solidFill>
                <a:latin typeface="Trebuchet MS"/>
              </a:rPr>
              <a:t>THREAT PROFILE</a:t>
            </a:r>
            <a:endParaRPr b="0" lang="en-IN" sz="4000" spc="-1" strike="noStrike">
              <a:latin typeface="Arial"/>
            </a:endParaRPr>
          </a:p>
        </p:txBody>
      </p:sp>
      <p:sp>
        <p:nvSpPr>
          <p:cNvPr id="137"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Threats consist of following properties:</a:t>
            </a:r>
            <a:endParaRPr b="0" lang="en-IN" sz="28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Asset: </a:t>
            </a:r>
            <a:r>
              <a:rPr b="0" lang="en-IN" sz="2600" spc="-1" strike="noStrike">
                <a:solidFill>
                  <a:srgbClr val="438086"/>
                </a:solidFill>
                <a:latin typeface="Georgia"/>
              </a:rPr>
              <a:t>Something of value to the organization.</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Actor: </a:t>
            </a:r>
            <a:r>
              <a:rPr b="0" lang="en-IN" sz="2600" spc="-1" strike="noStrike">
                <a:solidFill>
                  <a:srgbClr val="438086"/>
                </a:solidFill>
                <a:latin typeface="Georgia"/>
              </a:rPr>
              <a:t>who or what may violate the security requirements(CIA)</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Motive: </a:t>
            </a:r>
            <a:r>
              <a:rPr b="0" lang="en-IN" sz="2600" spc="-1" strike="noStrike">
                <a:solidFill>
                  <a:srgbClr val="438086"/>
                </a:solidFill>
                <a:latin typeface="Georgia"/>
              </a:rPr>
              <a:t>indication of whether the actor’s intentions are deliberate or accidental.</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Access: </a:t>
            </a:r>
            <a:r>
              <a:rPr b="0" lang="en-IN" sz="2600" spc="-1" strike="noStrike">
                <a:solidFill>
                  <a:srgbClr val="438086"/>
                </a:solidFill>
                <a:latin typeface="Georgia"/>
              </a:rPr>
              <a:t>how the asset will be accessed by the actor.</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Outcome: </a:t>
            </a:r>
            <a:r>
              <a:rPr b="0" lang="en-IN" sz="2600" spc="-1" strike="noStrike">
                <a:solidFill>
                  <a:srgbClr val="438086"/>
                </a:solidFill>
                <a:latin typeface="Georgia"/>
              </a:rPr>
              <a:t>the immediate result of violating the security requirements of an asset.</a:t>
            </a:r>
            <a:endParaRPr b="0" lang="en-IN" sz="2600" spc="-1" strike="noStrike">
              <a:latin typeface="Arial"/>
            </a:endParaRPr>
          </a:p>
          <a:p>
            <a:pPr>
              <a:lnSpc>
                <a:spcPct val="100000"/>
              </a:lnSpc>
            </a:pPr>
            <a:endParaRPr b="0" lang="en-IN" sz="26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57200" y="1143000"/>
            <a:ext cx="8228880" cy="1065960"/>
          </a:xfrm>
          <a:prstGeom prst="rect">
            <a:avLst/>
          </a:prstGeom>
          <a:noFill/>
          <a:ln>
            <a:noFill/>
          </a:ln>
        </p:spPr>
        <p:style>
          <a:lnRef idx="0"/>
          <a:fillRef idx="0"/>
          <a:effectRef idx="0"/>
          <a:fontRef idx="minor"/>
        </p:style>
      </p:sp>
      <p:sp>
        <p:nvSpPr>
          <p:cNvPr id="139" name="CustomShape 2"/>
          <p:cNvSpPr/>
          <p:nvPr/>
        </p:nvSpPr>
        <p:spPr>
          <a:xfrm>
            <a:off x="457200" y="2249280"/>
            <a:ext cx="8228880" cy="4324320"/>
          </a:xfrm>
          <a:prstGeom prst="rect">
            <a:avLst/>
          </a:prstGeom>
          <a:noFill/>
          <a:ln>
            <a:noFill/>
          </a:ln>
        </p:spPr>
        <p:style>
          <a:lnRef idx="0"/>
          <a:fillRef idx="0"/>
          <a:effectRef idx="0"/>
          <a:fontRef idx="minor"/>
        </p:style>
      </p:sp>
      <p:pic>
        <p:nvPicPr>
          <p:cNvPr id="140" name="Picture 2" descr=""/>
          <p:cNvPicPr/>
          <p:nvPr/>
        </p:nvPicPr>
        <p:blipFill>
          <a:blip r:embed="rId1"/>
          <a:stretch/>
        </p:blipFill>
        <p:spPr>
          <a:xfrm>
            <a:off x="457200" y="1143000"/>
            <a:ext cx="8228880" cy="547128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424456"/>
                </a:solidFill>
                <a:latin typeface="Trebuchet MS"/>
              </a:rPr>
              <a:t>ASSET TYPES(logical and physical)</a:t>
            </a:r>
            <a:endParaRPr b="0" lang="en-IN" sz="4000" spc="-1" strike="noStrike">
              <a:latin typeface="Arial"/>
            </a:endParaRPr>
          </a:p>
        </p:txBody>
      </p:sp>
      <p:sp>
        <p:nvSpPr>
          <p:cNvPr id="142"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Information: </a:t>
            </a:r>
            <a:r>
              <a:rPr b="0" lang="en-IN" sz="2800" spc="-1" strike="noStrike">
                <a:solidFill>
                  <a:srgbClr val="000000"/>
                </a:solidFill>
                <a:latin typeface="Georgia"/>
              </a:rPr>
              <a:t>document data or intellectual property used to meet the mission of an organization.</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Software: </a:t>
            </a:r>
            <a:r>
              <a:rPr b="0" lang="en-IN" sz="2800" spc="-1" strike="noStrike">
                <a:solidFill>
                  <a:srgbClr val="000000"/>
                </a:solidFill>
                <a:latin typeface="Georgia"/>
              </a:rPr>
              <a:t>software applications and services that process ,store or transmit information.</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Hardware: </a:t>
            </a:r>
            <a:r>
              <a:rPr b="0" lang="en-IN" sz="2800" spc="-1" strike="noStrike">
                <a:solidFill>
                  <a:srgbClr val="000000"/>
                </a:solidFill>
                <a:latin typeface="Georgia"/>
              </a:rPr>
              <a:t>IT physical devices considering their replacement costs.</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People: </a:t>
            </a:r>
            <a:r>
              <a:rPr b="0" lang="en-IN" sz="2800" spc="-1" strike="noStrike">
                <a:solidFill>
                  <a:srgbClr val="000000"/>
                </a:solidFill>
                <a:latin typeface="Georgia"/>
              </a:rPr>
              <a:t>people in organization that possess skills,competencies,knowledge and experience that are difficult to replace.</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Systems: </a:t>
            </a:r>
            <a:r>
              <a:rPr b="0" lang="en-IN" sz="2800" spc="-1" strike="noStrike">
                <a:solidFill>
                  <a:srgbClr val="000000"/>
                </a:solidFill>
                <a:latin typeface="Georgia"/>
              </a:rPr>
              <a:t>IS that process and store information.</a:t>
            </a:r>
            <a:endParaRPr b="0" lang="en-IN" sz="28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IMPACT OF THREAT ON INFORMATION SYSTEM</a:t>
            </a:r>
            <a:endParaRPr b="0" lang="en-IN" sz="4000" spc="-1" strike="noStrike">
              <a:latin typeface="Arial"/>
            </a:endParaRPr>
          </a:p>
        </p:txBody>
      </p:sp>
      <p:sp>
        <p:nvSpPr>
          <p:cNvPr id="144"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Impact can be financial, in form of immediate costs and losses of assets.</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For example: the cost of downtime per hour caused by a DOS attack can be computed by measuring the loss of:</a:t>
            </a:r>
            <a:endParaRPr b="0" lang="en-IN" sz="28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Productivity:(</a:t>
            </a:r>
            <a:r>
              <a:rPr b="0" lang="en-IN" sz="2600" spc="-1" strike="noStrike">
                <a:solidFill>
                  <a:srgbClr val="438086"/>
                </a:solidFill>
                <a:latin typeface="Georgia"/>
              </a:rPr>
              <a:t>no. of employees impacted)*(hours wasted)* (burdened hourly rate)</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Revenue: </a:t>
            </a:r>
            <a:r>
              <a:rPr b="0" lang="en-IN" sz="2600" spc="-1" strike="noStrike">
                <a:solidFill>
                  <a:srgbClr val="438086"/>
                </a:solidFill>
                <a:latin typeface="Georgia"/>
              </a:rPr>
              <a:t>direct loss and lost future revenue.</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Financial performance: </a:t>
            </a:r>
            <a:r>
              <a:rPr b="0" lang="en-IN" sz="2600" spc="-1" strike="noStrike">
                <a:solidFill>
                  <a:srgbClr val="438086"/>
                </a:solidFill>
                <a:latin typeface="Georgia"/>
              </a:rPr>
              <a:t>credit rating and stock price.</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Other expenses: </a:t>
            </a:r>
            <a:r>
              <a:rPr b="0" lang="en-IN" sz="2600" spc="-1" strike="noStrike">
                <a:solidFill>
                  <a:srgbClr val="438086"/>
                </a:solidFill>
                <a:latin typeface="Georgia"/>
              </a:rPr>
              <a:t>equipment rental overtime costs, extra shipping costs ,travel expenses etc.</a:t>
            </a:r>
            <a:endParaRPr b="0" lang="en-IN"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PROTECTING INFORMATION SYSTEM SECURITY</a:t>
            </a:r>
            <a:endParaRPr b="0" lang="en-IN" sz="4000" spc="-1" strike="noStrike">
              <a:latin typeface="Arial"/>
            </a:endParaRPr>
          </a:p>
        </p:txBody>
      </p:sp>
      <p:sp>
        <p:nvSpPr>
          <p:cNvPr id="146"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Information system controls are classified as follows:</a:t>
            </a:r>
            <a:endParaRPr b="0" lang="en-IN" sz="28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Preventive Controls: </a:t>
            </a:r>
            <a:r>
              <a:rPr b="0" lang="en-IN" sz="2600" spc="-1" strike="noStrike">
                <a:solidFill>
                  <a:srgbClr val="438086"/>
                </a:solidFill>
                <a:latin typeface="Georgia"/>
              </a:rPr>
              <a:t>Prevent an error or an attack from taking effect.</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Detective Controls: </a:t>
            </a:r>
            <a:r>
              <a:rPr b="0" lang="en-IN" sz="2600" spc="-1" strike="noStrike">
                <a:solidFill>
                  <a:srgbClr val="438086"/>
                </a:solidFill>
                <a:latin typeface="Georgia"/>
              </a:rPr>
              <a:t>Detect a violation. These controls exist to detect and report when errors , omissions and unauthorized use or entry occur.</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1" lang="en-IN" sz="2600" spc="-1" strike="noStrike">
                <a:solidFill>
                  <a:srgbClr val="438086"/>
                </a:solidFill>
                <a:latin typeface="Georgia"/>
              </a:rPr>
              <a:t>Corrective control: </a:t>
            </a:r>
            <a:r>
              <a:rPr b="0" lang="en-IN" sz="2600" spc="-1" strike="noStrike">
                <a:solidFill>
                  <a:srgbClr val="438086"/>
                </a:solidFill>
                <a:latin typeface="Georgia"/>
              </a:rPr>
              <a:t>detect and correct an exceptional  situation. These controls are designed to correct errors, omisions and unauthorized users and intruders once they are detected.</a:t>
            </a:r>
            <a:endParaRPr b="0" lang="en-IN" sz="26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THREATS TO INFORMATION SYSYTEM</a:t>
            </a:r>
            <a:endParaRPr b="0" lang="en-IN" sz="4000" spc="-1" strike="noStrike">
              <a:latin typeface="Arial"/>
            </a:endParaRPr>
          </a:p>
        </p:txBody>
      </p:sp>
      <p:pic>
        <p:nvPicPr>
          <p:cNvPr id="148" name="" descr=""/>
          <p:cNvPicPr/>
          <p:nvPr/>
        </p:nvPicPr>
        <p:blipFill>
          <a:blip r:embed="rId1"/>
          <a:stretch/>
        </p:blipFill>
        <p:spPr>
          <a:xfrm>
            <a:off x="576000" y="2248920"/>
            <a:ext cx="8279640" cy="432432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424456"/>
                </a:solidFill>
                <a:latin typeface="Trebuchet MS"/>
              </a:rPr>
              <a:t>WHAT IS THREAT?</a:t>
            </a:r>
            <a:endParaRPr b="0" lang="en-IN" sz="4000" spc="-1" strike="noStrike">
              <a:latin typeface="Arial"/>
            </a:endParaRPr>
          </a:p>
        </p:txBody>
      </p:sp>
      <p:sp>
        <p:nvSpPr>
          <p:cNvPr id="116"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In computer security, a threat is a possible danger that might exploit a vulnerability to </a:t>
            </a:r>
            <a:r>
              <a:rPr b="1" lang="en-IN" sz="2800" spc="-1" strike="noStrike">
                <a:solidFill>
                  <a:srgbClr val="000000"/>
                </a:solidFill>
                <a:latin typeface="Georgia"/>
              </a:rPr>
              <a:t>breach</a:t>
            </a:r>
            <a:r>
              <a:rPr b="0" lang="en-IN" sz="2800" spc="-1" strike="noStrike">
                <a:solidFill>
                  <a:srgbClr val="000000"/>
                </a:solidFill>
                <a:latin typeface="Georgia"/>
              </a:rPr>
              <a:t> security and therefore cause possible harm.</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A threat can be either "</a:t>
            </a:r>
            <a:r>
              <a:rPr b="0" lang="en-IN" sz="2800" spc="-1" strike="noStrike" u="sng">
                <a:solidFill>
                  <a:srgbClr val="67afbd"/>
                </a:solidFill>
                <a:uFillTx/>
                <a:latin typeface="Georgia"/>
                <a:hlinkClick r:id="rId1"/>
              </a:rPr>
              <a:t>intentional</a:t>
            </a:r>
            <a:r>
              <a:rPr b="0" lang="en-IN" sz="2800" spc="-1" strike="noStrike">
                <a:solidFill>
                  <a:srgbClr val="000000"/>
                </a:solidFill>
                <a:latin typeface="Georgia"/>
              </a:rPr>
              <a:t>" (i.e. hacking: an individual cracker or a criminal organization) or "</a:t>
            </a:r>
            <a:r>
              <a:rPr b="0" lang="en-IN" sz="2800" spc="-1" strike="noStrike" u="sng">
                <a:solidFill>
                  <a:srgbClr val="67afbd"/>
                </a:solidFill>
                <a:uFillTx/>
                <a:latin typeface="Georgia"/>
                <a:hlinkClick r:id="rId2"/>
              </a:rPr>
              <a:t>accidental</a:t>
            </a:r>
            <a:r>
              <a:rPr b="0" lang="en-IN" sz="2800" spc="-1" strike="noStrike">
                <a:solidFill>
                  <a:srgbClr val="000000"/>
                </a:solidFill>
                <a:latin typeface="Georgia"/>
              </a:rPr>
              <a:t>" (e.g. the possibility of a computer malfunctioning, or the possibility of a </a:t>
            </a:r>
            <a:r>
              <a:rPr b="0" lang="en-IN" sz="2800" spc="-1" strike="noStrike" u="sng">
                <a:solidFill>
                  <a:srgbClr val="67afbd"/>
                </a:solidFill>
                <a:uFillTx/>
                <a:latin typeface="Georgia"/>
                <a:hlinkClick r:id="rId3"/>
              </a:rPr>
              <a:t>natural disaster</a:t>
            </a:r>
            <a:r>
              <a:rPr b="0" lang="en-IN" sz="2800" spc="-1" strike="noStrike">
                <a:solidFill>
                  <a:srgbClr val="000000"/>
                </a:solidFill>
                <a:latin typeface="Georgia"/>
              </a:rPr>
              <a:t> such as an </a:t>
            </a:r>
            <a:r>
              <a:rPr b="0" lang="en-IN" sz="2800" spc="-1" strike="noStrike" u="sng">
                <a:solidFill>
                  <a:srgbClr val="67afbd"/>
                </a:solidFill>
                <a:uFillTx/>
                <a:latin typeface="Georgia"/>
                <a:hlinkClick r:id="rId4"/>
              </a:rPr>
              <a:t>earthquake</a:t>
            </a:r>
            <a:r>
              <a:rPr b="0" lang="en-IN" sz="2800" spc="-1" strike="noStrike">
                <a:solidFill>
                  <a:srgbClr val="000000"/>
                </a:solidFill>
                <a:latin typeface="Georgia"/>
              </a:rPr>
              <a:t>, a </a:t>
            </a:r>
            <a:r>
              <a:rPr b="0" lang="en-IN" sz="2800" spc="-1" strike="noStrike" u="sng">
                <a:solidFill>
                  <a:srgbClr val="67afbd"/>
                </a:solidFill>
                <a:uFillTx/>
                <a:latin typeface="Georgia"/>
                <a:hlinkClick r:id="rId5"/>
              </a:rPr>
              <a:t>fire</a:t>
            </a:r>
            <a:r>
              <a:rPr b="0" lang="en-IN" sz="2800" spc="-1" strike="noStrike">
                <a:solidFill>
                  <a:srgbClr val="000000"/>
                </a:solidFill>
                <a:latin typeface="Georgia"/>
              </a:rPr>
              <a:t>, or a </a:t>
            </a:r>
            <a:r>
              <a:rPr b="0" lang="en-IN" sz="2800" spc="-1" strike="noStrike" u="sng">
                <a:solidFill>
                  <a:srgbClr val="67afbd"/>
                </a:solidFill>
                <a:uFillTx/>
                <a:latin typeface="Georgia"/>
                <a:hlinkClick r:id="rId6"/>
              </a:rPr>
              <a:t>tornado</a:t>
            </a:r>
            <a:r>
              <a:rPr b="0" lang="en-IN" sz="2800" spc="-1" strike="noStrike">
                <a:solidFill>
                  <a:srgbClr val="000000"/>
                </a:solidFill>
                <a:latin typeface="Georgia"/>
              </a:rPr>
              <a:t>) or otherwise a circumstance, capability, action, or event.</a:t>
            </a:r>
            <a:endParaRPr b="0" lang="en-IN" sz="28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SOME EXAMPLES OF INFOSEC THREATS</a:t>
            </a:r>
            <a:endParaRPr b="0" lang="en-IN" sz="4000" spc="-1" strike="noStrike">
              <a:latin typeface="Arial"/>
            </a:endParaRPr>
          </a:p>
        </p:txBody>
      </p:sp>
      <p:sp>
        <p:nvSpPr>
          <p:cNvPr id="150"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nSpc>
                <a:spcPct val="100000"/>
              </a:lnSpc>
              <a:spcBef>
                <a:spcPts val="300"/>
              </a:spcBef>
              <a:buClr>
                <a:srgbClr val="a04da3"/>
              </a:buClr>
              <a:buFont typeface="Georgia"/>
              <a:buChar char="•"/>
            </a:pPr>
            <a:r>
              <a:rPr b="1" lang="en-IN" sz="2800" spc="-1" strike="noStrike">
                <a:solidFill>
                  <a:srgbClr val="000000"/>
                </a:solidFill>
                <a:latin typeface="Georgia"/>
              </a:rPr>
              <a:t>hacktivism</a:t>
            </a:r>
            <a:endParaRPr b="0" lang="en-IN" sz="2800" spc="-1" strike="noStrike">
              <a:latin typeface="Arial"/>
            </a:endParaRPr>
          </a:p>
          <a:p>
            <a:pPr lvl="1" marL="658440" indent="-246240" algn="just">
              <a:lnSpc>
                <a:spcPct val="100000"/>
              </a:lnSpc>
              <a:spcBef>
                <a:spcPts val="300"/>
              </a:spcBef>
              <a:buClr>
                <a:srgbClr val="438086"/>
              </a:buClr>
              <a:buFont typeface="Georgia"/>
              <a:buChar char="▫"/>
            </a:pPr>
            <a:r>
              <a:rPr b="0" lang="en-IN" sz="2600" spc="-1" strike="noStrike">
                <a:solidFill>
                  <a:srgbClr val="438086"/>
                </a:solidFill>
                <a:latin typeface="Georgia"/>
              </a:rPr>
              <a:t>Hacktivism is the act of misusing a computer system or network for a socially or politically motivated reason. Individuals who perform hacktivism are known as hacktivists.</a:t>
            </a:r>
            <a:endParaRPr b="0" lang="en-IN" sz="2600" spc="-1" strike="noStrike">
              <a:latin typeface="Arial"/>
            </a:endParaRPr>
          </a:p>
          <a:p>
            <a:pPr lvl="1" marL="658440" indent="-246240" algn="just">
              <a:lnSpc>
                <a:spcPct val="100000"/>
              </a:lnSpc>
              <a:spcBef>
                <a:spcPts val="300"/>
              </a:spcBef>
              <a:buClr>
                <a:srgbClr val="438086"/>
              </a:buClr>
              <a:buFont typeface="Georgia"/>
              <a:buChar char="▫"/>
            </a:pPr>
            <a:r>
              <a:rPr b="0" lang="en-IN" sz="2600" spc="-1" strike="noStrike">
                <a:solidFill>
                  <a:srgbClr val="438086"/>
                </a:solidFill>
                <a:latin typeface="Georgia"/>
              </a:rPr>
              <a:t>Hacktivism is meant to call the public's attention to something the hacktivist believes is an important issue or cause, such as freedom of information or human rights. It can also be a way for the hacktivists to express their opposition to something by, for instance, displaying messages or images on the website of an organization they believe is doing something wrong.</a:t>
            </a:r>
            <a:endParaRPr b="0" lang="en-IN" sz="26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SOME EXAMPLES OF INFOSEC THREATS</a:t>
            </a:r>
            <a:endParaRPr b="0" lang="en-IN" sz="4000" spc="-1" strike="noStrike">
              <a:latin typeface="Arial"/>
            </a:endParaRPr>
          </a:p>
        </p:txBody>
      </p:sp>
      <p:sp>
        <p:nvSpPr>
          <p:cNvPr id="152"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advanced persistent threat (APT)</a:t>
            </a:r>
            <a:endParaRPr b="0" lang="en-IN" sz="2800" spc="-1" strike="noStrike">
              <a:latin typeface="Arial"/>
            </a:endParaRPr>
          </a:p>
          <a:p>
            <a:pPr lvl="1" marL="658440" indent="-246240" algn="just">
              <a:lnSpc>
                <a:spcPct val="100000"/>
              </a:lnSpc>
              <a:spcBef>
                <a:spcPts val="300"/>
              </a:spcBef>
              <a:buClr>
                <a:srgbClr val="438086"/>
              </a:buClr>
              <a:buFont typeface="Georgia"/>
              <a:buChar char="▫"/>
            </a:pPr>
            <a:r>
              <a:rPr b="0" lang="en-IN" sz="2600" spc="-1" strike="noStrike">
                <a:solidFill>
                  <a:srgbClr val="438086"/>
                </a:solidFill>
                <a:latin typeface="Georgia"/>
              </a:rPr>
              <a:t>An advanced persistent threat (APT) is a prolonged and targeted cyberattack in which an intruder gains access to a network and remains undetected for an extended period of time. The intention of an APT attack is usually to monitor network activity and steal data rather than to cause damage to the network or organization</a:t>
            </a:r>
            <a:endParaRPr b="0" lang="en-IN" sz="26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SOME EXAMPLES OF INFOSEC THREATS</a:t>
            </a:r>
            <a:endParaRPr b="0" lang="en-IN" sz="4000" spc="-1" strike="noStrike">
              <a:latin typeface="Arial"/>
            </a:endParaRPr>
          </a:p>
        </p:txBody>
      </p:sp>
      <p:sp>
        <p:nvSpPr>
          <p:cNvPr id="154"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whaling attack (whaling phishing)</a:t>
            </a:r>
            <a:endParaRPr b="0" lang="en-IN" sz="2800" spc="-1" strike="noStrike">
              <a:latin typeface="Arial"/>
            </a:endParaRPr>
          </a:p>
          <a:p>
            <a:pPr algn="just">
              <a:lnSpc>
                <a:spcPct val="100000"/>
              </a:lnSpc>
              <a:spcBef>
                <a:spcPts val="300"/>
              </a:spcBef>
            </a:pPr>
            <a:r>
              <a:rPr b="0" lang="en-IN" sz="2800" spc="-1" strike="noStrike">
                <a:solidFill>
                  <a:srgbClr val="000000"/>
                </a:solidFill>
                <a:latin typeface="Georgia"/>
              </a:rPr>
              <a:t>A whaling attack is essentially a spear-phishing attack but the targets are bigger – hence whale phishing.</a:t>
            </a:r>
            <a:endParaRPr b="0" lang="en-IN" sz="2800" spc="-1" strike="noStrike">
              <a:latin typeface="Arial"/>
            </a:endParaRPr>
          </a:p>
          <a:p>
            <a:pPr algn="just">
              <a:lnSpc>
                <a:spcPct val="100000"/>
              </a:lnSpc>
              <a:spcBef>
                <a:spcPts val="300"/>
              </a:spcBef>
            </a:pPr>
            <a:endParaRPr b="0" lang="en-IN" sz="2800" spc="-1" strike="noStrike">
              <a:latin typeface="Arial"/>
            </a:endParaRPr>
          </a:p>
          <a:p>
            <a:pPr algn="just">
              <a:lnSpc>
                <a:spcPct val="100000"/>
              </a:lnSpc>
              <a:spcBef>
                <a:spcPts val="300"/>
              </a:spcBef>
            </a:pPr>
            <a:r>
              <a:rPr b="0" lang="en-IN" sz="2800" spc="-1" strike="noStrike">
                <a:solidFill>
                  <a:srgbClr val="000000"/>
                </a:solidFill>
                <a:latin typeface="Georgia"/>
              </a:rPr>
              <a:t>Cybercriminals use whaling attacks to impersonate senior management in an organization, such as the CEO, CFO, or other executives, hoping to leverage their authority to gain access to sensitive data or money. </a:t>
            </a:r>
            <a:endParaRPr b="0" lang="en-IN" sz="2800" spc="-1" strike="noStrike">
              <a:latin typeface="Arial"/>
            </a:endParaRPr>
          </a:p>
          <a:p>
            <a:pPr marL="411480">
              <a:lnSpc>
                <a:spcPct val="100000"/>
              </a:lnSpc>
              <a:spcBef>
                <a:spcPts val="300"/>
              </a:spcBef>
            </a:pPr>
            <a:endParaRPr b="0" lang="en-IN"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SOME EXAMPLES OF INFOSEC THREATS</a:t>
            </a:r>
            <a:endParaRPr b="0" lang="en-IN" sz="4000" spc="-1" strike="noStrike">
              <a:latin typeface="Arial"/>
            </a:endParaRPr>
          </a:p>
        </p:txBody>
      </p:sp>
      <p:sp>
        <p:nvSpPr>
          <p:cNvPr id="156"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300"/>
              </a:spcBef>
            </a:pPr>
            <a:r>
              <a:rPr b="0" lang="en-IN" sz="2800" spc="-1" strike="noStrike">
                <a:solidFill>
                  <a:srgbClr val="000000"/>
                </a:solidFill>
                <a:latin typeface="Georgia"/>
              </a:rPr>
              <a:t>These attackers want to use the authority and influence of the whale to convince people not to look at or question the fraudulent request. </a:t>
            </a:r>
            <a:endParaRPr b="0" lang="en-IN" sz="2800" spc="-1" strike="noStrike">
              <a:latin typeface="Arial"/>
            </a:endParaRPr>
          </a:p>
          <a:p>
            <a:pPr algn="just">
              <a:lnSpc>
                <a:spcPct val="100000"/>
              </a:lnSpc>
              <a:spcBef>
                <a:spcPts val="300"/>
              </a:spcBef>
            </a:pPr>
            <a:endParaRPr b="0" lang="en-IN" sz="2800" spc="-1" strike="noStrike">
              <a:latin typeface="Arial"/>
            </a:endParaRPr>
          </a:p>
          <a:p>
            <a:pPr algn="just">
              <a:lnSpc>
                <a:spcPct val="100000"/>
              </a:lnSpc>
              <a:spcBef>
                <a:spcPts val="300"/>
              </a:spcBef>
            </a:pPr>
            <a:r>
              <a:rPr b="0" lang="en-IN" sz="2800" spc="-1" strike="noStrike">
                <a:solidFill>
                  <a:srgbClr val="000000"/>
                </a:solidFill>
                <a:latin typeface="Georgia"/>
              </a:rPr>
              <a:t>When employees don’t look too hard at the email address or websites and just follow directions, cybercriminals can make out like bandits.</a:t>
            </a:r>
            <a:endParaRPr b="0" lang="en-IN" sz="2800" spc="-1" strike="noStrike">
              <a:latin typeface="Arial"/>
            </a:endParaRPr>
          </a:p>
          <a:p>
            <a:pPr marL="411480">
              <a:lnSpc>
                <a:spcPct val="100000"/>
              </a:lnSpc>
              <a:spcBef>
                <a:spcPts val="300"/>
              </a:spcBef>
            </a:pPr>
            <a:endParaRPr b="0" lang="en-IN"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NEW TECHNOLOGIES OPEN DOOR TO THREATS</a:t>
            </a:r>
            <a:endParaRPr b="0" lang="en-IN" sz="4000" spc="-1" strike="noStrike">
              <a:latin typeface="Arial"/>
            </a:endParaRPr>
          </a:p>
        </p:txBody>
      </p:sp>
      <p:sp>
        <p:nvSpPr>
          <p:cNvPr id="118"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All organizations have IS that use integrated technologies such as network of computers, company intranet and internet access to communicate and transfer information for rapid business decisions, thereby opening the organization  to the external world like never before.</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In these circumstances threats from outside the organization must be addressed because damages can result in great consequences for the organization.</a:t>
            </a:r>
            <a:endParaRPr b="0" lang="en-IN" sz="2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424456"/>
                </a:solidFill>
                <a:latin typeface="Trebuchet MS"/>
              </a:rPr>
              <a:t>TERMS</a:t>
            </a:r>
            <a:endParaRPr b="0" lang="en-IN" sz="4000" spc="-1" strike="noStrike">
              <a:latin typeface="Arial"/>
            </a:endParaRPr>
          </a:p>
        </p:txBody>
      </p:sp>
      <p:sp>
        <p:nvSpPr>
          <p:cNvPr id="120"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THREAT</a:t>
            </a:r>
            <a:r>
              <a:rPr b="0" lang="en-IN" sz="2800" spc="-1" strike="noStrike">
                <a:solidFill>
                  <a:srgbClr val="000000"/>
                </a:solidFill>
                <a:latin typeface="Georgia"/>
              </a:rPr>
              <a:t>: Anything that can exploit a vulnerability, intentionally or accidentally, and obtain, damage, or destroy an asset.</a:t>
            </a:r>
            <a:endParaRPr b="0" lang="en-IN" sz="2800" spc="-1" strike="noStrike">
              <a:latin typeface="Arial"/>
            </a:endParaRPr>
          </a:p>
          <a:p>
            <a:pPr marL="365760" indent="-255240" algn="just">
              <a:lnSpc>
                <a:spcPct val="100000"/>
              </a:lnSpc>
              <a:spcBef>
                <a:spcPts val="300"/>
              </a:spcBef>
            </a:pPr>
            <a:r>
              <a:rPr b="0" i="1" lang="en-IN" sz="2800" spc="-1" strike="noStrike">
                <a:solidFill>
                  <a:srgbClr val="000000"/>
                </a:solidFill>
                <a:latin typeface="Georgia"/>
              </a:rPr>
              <a:t>(A threat is what we’re trying to protect against.)</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Vulnerability</a:t>
            </a:r>
            <a:r>
              <a:rPr b="0" lang="en-IN" sz="2800" spc="-1" strike="noStrike">
                <a:solidFill>
                  <a:srgbClr val="000000"/>
                </a:solidFill>
                <a:latin typeface="Georgia"/>
              </a:rPr>
              <a:t> – Weaknesses or gaps in a security program that can be exploited by threats to gain unauthorized access to an asset.</a:t>
            </a:r>
            <a:endParaRPr b="0" lang="en-IN" sz="2800" spc="-1" strike="noStrike">
              <a:latin typeface="Arial"/>
            </a:endParaRPr>
          </a:p>
          <a:p>
            <a:pPr marL="365760" indent="-255240" algn="just">
              <a:lnSpc>
                <a:spcPct val="100000"/>
              </a:lnSpc>
              <a:spcBef>
                <a:spcPts val="300"/>
              </a:spcBef>
            </a:pPr>
            <a:r>
              <a:rPr b="0" i="1" lang="en-IN" sz="2800" spc="-1" strike="noStrike">
                <a:solidFill>
                  <a:srgbClr val="000000"/>
                </a:solidFill>
                <a:latin typeface="Georgia"/>
              </a:rPr>
              <a:t>(A vulnerability is a weakness or gap in our protection efforts.)</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Risk: </a:t>
            </a:r>
            <a:r>
              <a:rPr b="0" lang="en-IN" sz="2800" spc="-1" strike="noStrike">
                <a:solidFill>
                  <a:srgbClr val="000000"/>
                </a:solidFill>
                <a:latin typeface="Georgia"/>
              </a:rPr>
              <a:t>The potential for loss, damage or destruction of an asset as a result of a threat exploiting a vulnerability.</a:t>
            </a:r>
            <a:endParaRPr b="0" lang="en-IN" sz="2800" spc="-1" strike="noStrike">
              <a:latin typeface="Arial"/>
            </a:endParaRPr>
          </a:p>
          <a:p>
            <a:pPr marL="365760" indent="-255240" algn="just">
              <a:lnSpc>
                <a:spcPct val="100000"/>
              </a:lnSpc>
              <a:spcBef>
                <a:spcPts val="300"/>
              </a:spcBef>
            </a:pPr>
            <a:r>
              <a:rPr b="0" i="1" lang="en-IN" sz="2800" spc="-1" strike="noStrike">
                <a:solidFill>
                  <a:srgbClr val="000000"/>
                </a:solidFill>
                <a:latin typeface="Georgia"/>
              </a:rPr>
              <a:t>(Risk is the intersection of assets, threats, and vulnerabilities.)</a:t>
            </a:r>
            <a:endParaRPr b="0" lang="en-IN" sz="2800" spc="-1" strike="noStrike">
              <a:latin typeface="Arial"/>
            </a:endParaRPr>
          </a:p>
          <a:p>
            <a:pPr marL="365760" indent="-255240">
              <a:lnSpc>
                <a:spcPct val="100000"/>
              </a:lnSpc>
              <a:spcBef>
                <a:spcPts val="300"/>
              </a:spcBef>
            </a:pPr>
            <a:endParaRPr b="0" lang="en-IN" sz="2800" spc="-1" strike="noStrike">
              <a:latin typeface="Arial"/>
            </a:endParaRPr>
          </a:p>
          <a:p>
            <a:pPr marL="365760" indent="-255240">
              <a:lnSpc>
                <a:spcPct val="100000"/>
              </a:lnSpc>
              <a:spcBef>
                <a:spcPts val="300"/>
              </a:spcBef>
            </a:pPr>
            <a:endParaRPr b="0" lang="en-IN" sz="28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424456"/>
                </a:solidFill>
                <a:latin typeface="Trebuchet MS"/>
              </a:rPr>
              <a:t>TERMS</a:t>
            </a:r>
            <a:endParaRPr b="0" lang="en-IN" sz="4000" spc="-1" strike="noStrike">
              <a:latin typeface="Arial"/>
            </a:endParaRPr>
          </a:p>
        </p:txBody>
      </p:sp>
      <p:sp>
        <p:nvSpPr>
          <p:cNvPr id="122"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p>
            <a:pPr marL="365760" indent="-255240" algn="just">
              <a:lnSpc>
                <a:spcPct val="100000"/>
              </a:lnSpc>
              <a:spcBef>
                <a:spcPts val="300"/>
              </a:spcBef>
              <a:buClr>
                <a:srgbClr val="a04da3"/>
              </a:buClr>
              <a:buFont typeface="Georgia"/>
              <a:buChar char="•"/>
            </a:pPr>
            <a:r>
              <a:rPr b="1" i="1" lang="en-IN" sz="2800" spc="-1" strike="noStrike">
                <a:solidFill>
                  <a:srgbClr val="000000"/>
                </a:solidFill>
                <a:latin typeface="Georgia"/>
              </a:rPr>
              <a:t>Asset: </a:t>
            </a:r>
            <a:r>
              <a:rPr b="0" i="1" lang="en-IN" sz="2800" spc="-1" strike="noStrike">
                <a:solidFill>
                  <a:srgbClr val="000000"/>
                </a:solidFill>
                <a:latin typeface="Georgia"/>
              </a:rPr>
              <a:t>An asset is what we’re trying to protect.</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i="1" lang="en-IN" sz="2800" spc="-1" strike="noStrike">
                <a:solidFill>
                  <a:srgbClr val="000000"/>
                </a:solidFill>
                <a:latin typeface="Georgia"/>
              </a:rPr>
              <a:t>Counter Measures</a:t>
            </a:r>
            <a:r>
              <a:rPr b="0" i="1" lang="en-IN" sz="2800" spc="-1" strike="noStrike">
                <a:solidFill>
                  <a:srgbClr val="000000"/>
                </a:solidFill>
                <a:latin typeface="Georgia"/>
              </a:rPr>
              <a:t>: Set of actions implemented to prevent threats.</a:t>
            </a:r>
            <a:endParaRPr b="0" lang="en-IN" sz="2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424456"/>
                </a:solidFill>
                <a:latin typeface="Trebuchet MS"/>
              </a:rPr>
              <a:t>INFORMATION LEVEL THREAT</a:t>
            </a:r>
            <a:endParaRPr b="0" lang="en-IN" sz="4000" spc="-1" strike="noStrike">
              <a:latin typeface="Arial"/>
            </a:endParaRPr>
          </a:p>
        </p:txBody>
      </p:sp>
      <p:sp>
        <p:nvSpPr>
          <p:cNvPr id="124"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Threats that involve the dissemination of information in such away that organization, their operations and their reputations may be effected.</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Dissemination may be active in case of sending an e-mail or it may be passive as in case of setting up websites.</a:t>
            </a:r>
            <a:endParaRPr b="0" lang="en-IN" sz="2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424456"/>
                </a:solidFill>
                <a:latin typeface="Trebuchet MS"/>
              </a:rPr>
              <a:t>NETWORK LEVEL THREAT</a:t>
            </a:r>
            <a:endParaRPr b="0" lang="en-IN" sz="4000" spc="-1" strike="noStrike">
              <a:latin typeface="Arial"/>
            </a:endParaRPr>
          </a:p>
        </p:txBody>
      </p:sp>
      <p:sp>
        <p:nvSpPr>
          <p:cNvPr id="126"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In order to make threat effective ,potential attackers require network access to corporate computer system or to network used by corporate computer systems.</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0" lang="en-IN" sz="2800" spc="-1" strike="noStrike">
                <a:solidFill>
                  <a:srgbClr val="000000"/>
                </a:solidFill>
                <a:latin typeface="Georgia"/>
              </a:rPr>
              <a:t>Other security issues involved when data are transmitted over network are confidentiality , authentication, integrity and non-repudiation.</a:t>
            </a:r>
            <a:endParaRPr b="0" lang="en-IN" sz="28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IN" sz="4000" spc="-1" strike="noStrike">
                <a:solidFill>
                  <a:srgbClr val="424456"/>
                </a:solidFill>
                <a:latin typeface="Trebuchet MS"/>
              </a:rPr>
              <a:t>Examples</a:t>
            </a:r>
            <a:endParaRPr b="0" lang="en-IN" sz="4000" spc="-1" strike="noStrike">
              <a:latin typeface="Arial"/>
            </a:endParaRPr>
          </a:p>
        </p:txBody>
      </p:sp>
      <p:sp>
        <p:nvSpPr>
          <p:cNvPr id="128"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Information level threat: </a:t>
            </a:r>
            <a:r>
              <a:rPr b="0" lang="en-IN" sz="2800" spc="-1" strike="noStrike">
                <a:solidFill>
                  <a:srgbClr val="000000"/>
                </a:solidFill>
                <a:latin typeface="Georgia"/>
              </a:rPr>
              <a:t>SQL Injection</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Network level threat: </a:t>
            </a:r>
            <a:r>
              <a:rPr b="0" lang="en-IN" sz="2800" spc="-1" strike="noStrike">
                <a:solidFill>
                  <a:srgbClr val="000000"/>
                </a:solidFill>
                <a:latin typeface="Georgia"/>
              </a:rPr>
              <a:t>DOS attack (flooding accounts with large quantities of e-mail is a network based attack)</a:t>
            </a:r>
            <a:endParaRPr b="0" lang="en-IN" sz="2800" spc="-1" strike="noStrike">
              <a:latin typeface="Arial"/>
            </a:endParaRPr>
          </a:p>
          <a:p>
            <a:pPr marL="109800">
              <a:lnSpc>
                <a:spcPct val="100000"/>
              </a:lnSpc>
              <a:spcBef>
                <a:spcPts val="300"/>
              </a:spcBef>
            </a:pPr>
            <a:endParaRPr b="0" lang="en-IN" sz="2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1143000"/>
            <a:ext cx="8228880" cy="106596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000" spc="-1" strike="noStrike">
                <a:solidFill>
                  <a:srgbClr val="424456"/>
                </a:solidFill>
                <a:latin typeface="Trebuchet MS"/>
              </a:rPr>
              <a:t>Four principal sources of risk</a:t>
            </a:r>
            <a:endParaRPr b="0" lang="en-IN" sz="4000" spc="-1" strike="noStrike">
              <a:latin typeface="Arial"/>
            </a:endParaRPr>
          </a:p>
        </p:txBody>
      </p:sp>
      <p:sp>
        <p:nvSpPr>
          <p:cNvPr id="130" name="CustomShape 2"/>
          <p:cNvSpPr/>
          <p:nvPr/>
        </p:nvSpPr>
        <p:spPr>
          <a:xfrm>
            <a:off x="457200" y="2249280"/>
            <a:ext cx="8228880" cy="4324320"/>
          </a:xfrm>
          <a:prstGeom prst="rect">
            <a:avLst/>
          </a:prstGeom>
          <a:noFill/>
          <a:ln>
            <a:noFill/>
          </a:ln>
        </p:spPr>
        <p:style>
          <a:lnRef idx="0"/>
          <a:fillRef idx="0"/>
          <a:effectRef idx="0"/>
          <a:fontRef idx="minor"/>
        </p:style>
        <p:txBody>
          <a:bodyPr lIns="90000" rIns="90000" tIns="45000" bIns="45000">
            <a:normAutofit/>
          </a:bodyPr>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Human error: </a:t>
            </a:r>
            <a:r>
              <a:rPr b="0" lang="en-IN" sz="2800" spc="-1" strike="noStrike">
                <a:solidFill>
                  <a:srgbClr val="000000"/>
                </a:solidFill>
                <a:latin typeface="Georgia"/>
              </a:rPr>
              <a:t>disclosure of confidential information.</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Computer abuse or crime: </a:t>
            </a:r>
            <a:r>
              <a:rPr b="0" lang="en-IN" sz="2800" spc="-1" strike="noStrike">
                <a:solidFill>
                  <a:srgbClr val="000000"/>
                </a:solidFill>
                <a:latin typeface="Georgia"/>
              </a:rPr>
              <a:t>when a person intends to be malicious and starts to steal information from sites.</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Natural and political disasters: </a:t>
            </a:r>
            <a:r>
              <a:rPr b="0" lang="en-IN" sz="2800" spc="-1" strike="noStrike">
                <a:solidFill>
                  <a:srgbClr val="000000"/>
                </a:solidFill>
                <a:latin typeface="Georgia"/>
              </a:rPr>
              <a:t>This can happen in the form of natural calamities and wars.</a:t>
            </a:r>
            <a:endParaRPr b="0" lang="en-IN" sz="2800" spc="-1" strike="noStrike">
              <a:latin typeface="Arial"/>
            </a:endParaRPr>
          </a:p>
          <a:p>
            <a:pPr marL="365760" indent="-255240" algn="just">
              <a:lnSpc>
                <a:spcPct val="100000"/>
              </a:lnSpc>
              <a:spcBef>
                <a:spcPts val="300"/>
              </a:spcBef>
              <a:buClr>
                <a:srgbClr val="a04da3"/>
              </a:buClr>
              <a:buFont typeface="Georgia"/>
              <a:buChar char="•"/>
            </a:pPr>
            <a:r>
              <a:rPr b="1" lang="en-IN" sz="2800" spc="-1" strike="noStrike">
                <a:solidFill>
                  <a:srgbClr val="000000"/>
                </a:solidFill>
                <a:latin typeface="Georgia"/>
              </a:rPr>
              <a:t>Failure of hardware or software: </a:t>
            </a:r>
            <a:r>
              <a:rPr b="0" lang="en-IN" sz="2800" spc="-1" strike="noStrike">
                <a:solidFill>
                  <a:srgbClr val="000000"/>
                </a:solidFill>
                <a:latin typeface="Georgia"/>
              </a:rPr>
              <a:t>server malfunctioning, software errors etc.</a:t>
            </a:r>
            <a:endParaRPr b="0" lang="en-IN" sz="2800" spc="-1" strike="noStrike">
              <a:latin typeface="Arial"/>
            </a:endParaRPr>
          </a:p>
          <a:p>
            <a:pPr>
              <a:lnSpc>
                <a:spcPct val="100000"/>
              </a:lnSpc>
              <a:spcBef>
                <a:spcPts val="300"/>
              </a:spcBef>
            </a:pPr>
            <a:endParaRPr b="0" lang="en-IN" sz="2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Urban</Template>
  <TotalTime>321</TotalTime>
  <Application>LibreOffice/6.0.7.3$Linux_X86_64 LibreOffice_project/00m0$Build-3</Application>
  <Words>1162</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2018-08-13T15:18:45Z</dcterms:created>
  <dc:creator>garg</dc:creator>
  <dc:description/>
  <dc:language>en-IN</dc:language>
  <cp:lastModifiedBy/>
  <dcterms:modified xsi:type="dcterms:W3CDTF">2020-05-19T23:08:13Z</dcterms:modified>
  <cp:revision>61</cp:revision>
  <dc:subject/>
  <dc:title>UNIT -2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