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4.jpeg" ContentType="image/jpe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46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89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132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8880" cy="4388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33520" y="1371600"/>
            <a:ext cx="78508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n-IN" sz="5600" spc="-1" strike="noStrike">
                <a:solidFill>
                  <a:srgbClr val="50e0ea"/>
                </a:solidFill>
                <a:latin typeface="Calibri"/>
              </a:rPr>
              <a:t>SECURITY METRICS AND TRUSTED SYSTEMS</a:t>
            </a:r>
            <a:endParaRPr b="0" lang="en-IN" sz="5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33520" y="3228480"/>
            <a:ext cx="785412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 models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Bell-LaPadula model</a:t>
            </a:r>
            <a:endParaRPr b="0" lang="en-IN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Confidentiality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Biba model</a:t>
            </a:r>
            <a:endParaRPr b="0" lang="en-IN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Integrity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Clark Wilson model</a:t>
            </a:r>
            <a:endParaRPr b="0" lang="en-IN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Integrity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Terminology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Subjects</a:t>
            </a:r>
            <a:endParaRPr b="0" lang="en-IN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Subjects are active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Eg: Users/ Programs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Objects</a:t>
            </a:r>
            <a:endParaRPr b="0" lang="en-IN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Objects are passive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Eg: Files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Bell-LaPadula Model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rcRect l="0" t="0" r="4322" b="55549"/>
          <a:stretch/>
        </p:blipFill>
        <p:spPr>
          <a:xfrm>
            <a:off x="0" y="1905120"/>
            <a:ext cx="8838360" cy="31996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 descr=""/>
          <p:cNvPicPr/>
          <p:nvPr/>
        </p:nvPicPr>
        <p:blipFill>
          <a:blip r:embed="rId1"/>
          <a:srcRect l="13173" t="43445" r="11399" b="0"/>
          <a:stretch/>
        </p:blipFill>
        <p:spPr>
          <a:xfrm>
            <a:off x="228600" y="1219320"/>
            <a:ext cx="8609760" cy="48762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704160"/>
            <a:ext cx="8228880" cy="8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Biba model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rcRect l="0" t="0" r="47221" b="0"/>
          <a:stretch/>
        </p:blipFill>
        <p:spPr>
          <a:xfrm>
            <a:off x="609480" y="1600200"/>
            <a:ext cx="7543080" cy="48762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 descr=""/>
          <p:cNvPicPr/>
          <p:nvPr/>
        </p:nvPicPr>
        <p:blipFill>
          <a:blip r:embed="rId1"/>
          <a:srcRect l="51853" t="0" r="0" b="34373"/>
          <a:stretch/>
        </p:blipFill>
        <p:spPr>
          <a:xfrm>
            <a:off x="380880" y="1523880"/>
            <a:ext cx="8233560" cy="43426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704160"/>
            <a:ext cx="8228880" cy="9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Clark Wilson Model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1"/>
          <a:srcRect l="0" t="2352" r="50925" b="4895"/>
          <a:stretch/>
        </p:blipFill>
        <p:spPr>
          <a:xfrm>
            <a:off x="380880" y="1752480"/>
            <a:ext cx="8305200" cy="49521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 descr=""/>
          <p:cNvPicPr/>
          <p:nvPr/>
        </p:nvPicPr>
        <p:blipFill>
          <a:blip r:embed="rId1"/>
          <a:srcRect l="48453" t="3372" r="0" b="27426"/>
          <a:stretch/>
        </p:blipFill>
        <p:spPr>
          <a:xfrm>
            <a:off x="914400" y="1143000"/>
            <a:ext cx="7314480" cy="49978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 Matrix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/>
        </p:blipFill>
        <p:spPr>
          <a:xfrm>
            <a:off x="647280" y="2053080"/>
            <a:ext cx="7849080" cy="41526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The Security Matrix: uses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Use the matrix to focus measures where they are needed, and to be aware of what measures are being (purposely) neglected.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Drawing a threat/risk landscape. What areas are most at risk? Acceptable downtime.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Define future measures, baselines, or project specific security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Measurements and metrics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Measure: A pure number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Metric: A ratio of two or more related measures.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Measurement is defined as the process of assigning symbols, usually numbers, to represent an attribute of the entity, by rule.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Metrics are the means of interpretation for the collected data.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A metric is defined as a standard of measurement using quantitative, statistical or mathematical analysis.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Examples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rcRect l="0" t="4021" r="0" b="0"/>
          <a:stretch/>
        </p:blipFill>
        <p:spPr>
          <a:xfrm>
            <a:off x="152280" y="1905120"/>
            <a:ext cx="8205480" cy="40150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General measures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228600" y="2133720"/>
            <a:ext cx="8434080" cy="36626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Measures</a:t>
            </a:r>
            <a:endParaRPr b="0" lang="en-IN" sz="5000" spc="-1" strike="noStrike">
              <a:latin typeface="Arial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457200" y="1890000"/>
            <a:ext cx="8425800" cy="45864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455760"/>
            <a:ext cx="77716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Computer Crime </a:t>
            </a:r>
            <a:br/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Security and Privacy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85800" y="3505320"/>
            <a:ext cx="3809160" cy="2361600"/>
          </a:xfrm>
          <a:prstGeom prst="rect">
            <a:avLst/>
          </a:prstGeom>
          <a:solidFill>
            <a:srgbClr val="64ff3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9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Keep data secure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Destruction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Accidental damage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Theft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648320" y="3505320"/>
            <a:ext cx="3809160" cy="2361600"/>
          </a:xfrm>
          <a:prstGeom prst="rect">
            <a:avLst/>
          </a:prstGeom>
          <a:solidFill>
            <a:srgbClr val="64ff3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9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Keep data private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Salaries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Medical information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Social security numbers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7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09480" y="2514600"/>
            <a:ext cx="7848000" cy="85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0000"/>
              </a:lnSpc>
              <a:spcBef>
                <a:spcPts val="13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Data communications capabilities provides new challenges</a:t>
            </a:r>
            <a:endParaRPr b="0" lang="en-IN" sz="28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" dur="10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" dur="10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" dur="10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" dur="10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1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5" dur="10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Ways to secure data</a:t>
            </a:r>
            <a:br/>
            <a:endParaRPr b="0" lang="en-IN" sz="5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Locked servers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Removable hard drives that are locked when not in use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Hard disk drives requiring special tools for detachment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Physical cages around computers that prohibit access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6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0" dur="1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4" dur="10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" dur="10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" dur="10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85800" y="4557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85800" y="3429000"/>
            <a:ext cx="3809160" cy="24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Natural disasters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Fire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Accidents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648320" y="3429000"/>
            <a:ext cx="3809160" cy="24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9040" indent="-328320">
              <a:lnSpc>
                <a:spcPct val="90000"/>
              </a:lnSpc>
              <a:spcBef>
                <a:spcPts val="11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690" spc="-1" strike="noStrike">
                <a:solidFill>
                  <a:srgbClr val="000000"/>
                </a:solidFill>
                <a:latin typeface="Constantia"/>
              </a:rPr>
              <a:t>Theft</a:t>
            </a:r>
            <a:endParaRPr b="0" lang="en-IN" sz="2690" spc="-1" strike="noStrike">
              <a:latin typeface="Arial"/>
            </a:endParaRPr>
          </a:p>
          <a:p>
            <a:pPr marL="329040" indent="-328320">
              <a:lnSpc>
                <a:spcPct val="90000"/>
              </a:lnSpc>
              <a:spcBef>
                <a:spcPts val="11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690" spc="-1" strike="noStrike">
                <a:solidFill>
                  <a:srgbClr val="000000"/>
                </a:solidFill>
                <a:latin typeface="Constantia"/>
              </a:rPr>
              <a:t>Theft or destruction of data</a:t>
            </a:r>
            <a:endParaRPr b="0" lang="en-IN" sz="2690" spc="-1" strike="noStrike">
              <a:latin typeface="Arial"/>
            </a:endParaRPr>
          </a:p>
          <a:p>
            <a:pPr marL="329040" indent="-328320">
              <a:lnSpc>
                <a:spcPct val="90000"/>
              </a:lnSpc>
              <a:spcBef>
                <a:spcPts val="11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690" spc="-1" strike="noStrike">
                <a:solidFill>
                  <a:srgbClr val="000000"/>
                </a:solidFill>
                <a:latin typeface="Constantia"/>
              </a:rPr>
              <a:t>Industrial espionage</a:t>
            </a:r>
            <a:endParaRPr b="0" lang="en-IN" sz="2690" spc="-1" strike="noStrike">
              <a:latin typeface="Arial"/>
            </a:endParaRPr>
          </a:p>
          <a:p>
            <a:pPr marL="329040" indent="-328320">
              <a:lnSpc>
                <a:spcPct val="90000"/>
              </a:lnSpc>
              <a:spcBef>
                <a:spcPts val="11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69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69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685800" y="1905120"/>
            <a:ext cx="7923960" cy="1240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0000"/>
              </a:lnSpc>
              <a:spcBef>
                <a:spcPts val="13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  <a:ea typeface="DejaVu Sans"/>
              </a:rPr>
              <a:t>System of safeguards designed to protect a computer system and data from deliberate or accidental damage</a:t>
            </a:r>
            <a:endParaRPr b="0" lang="en-IN" sz="28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6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0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4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8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5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9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3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7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</a:t>
            </a:r>
            <a:br/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Identification and Access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Provide access to authorized individuals only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Uses one of more of the following systems</a:t>
            </a:r>
            <a:endParaRPr b="0" lang="en-IN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0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What you have</a:t>
            </a:r>
            <a:endParaRPr b="0" lang="en-I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0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What you know</a:t>
            </a:r>
            <a:endParaRPr b="0" lang="en-I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0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What you do</a:t>
            </a:r>
            <a:endParaRPr b="0" lang="en-I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20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4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7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1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4" dur="1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7" dur="10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0" dur="10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3" dur="10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</a:t>
            </a:r>
            <a:br/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Identification and Access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90000"/>
              </a:lnSpc>
              <a:spcBef>
                <a:spcPts val="1599"/>
              </a:spcBef>
            </a:pPr>
            <a:r>
              <a:rPr b="1" lang="en-IN" sz="2800" spc="-1" strike="noStrike">
                <a:solidFill>
                  <a:srgbClr val="000000"/>
                </a:solidFill>
                <a:latin typeface="Constantia"/>
              </a:rPr>
              <a:t>What You Have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Key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Badge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Token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Plastic card – magnetized strip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3" dur="1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7" dur="10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1" dur="10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5" dur="10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9" dur="10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0"/>
                            </p:stCondLst>
                            <p:childTnLst>
                              <p:par>
                                <p:cTn id="18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3" dur="10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</a:t>
            </a:r>
            <a:br/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Identification and Access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</a:pPr>
            <a:r>
              <a:rPr b="1" lang="en-IN" sz="2600" spc="-1" strike="noStrike">
                <a:solidFill>
                  <a:srgbClr val="000000"/>
                </a:solidFill>
                <a:latin typeface="Constantia"/>
              </a:rPr>
              <a:t>What You Know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Password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Identification number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3" dur="1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7" dur="10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1" dur="10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0"/>
                            </p:stCondLst>
                            <p:childTnLst>
                              <p:par>
                                <p:cTn id="20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5" dur="10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</a:t>
            </a:r>
            <a:br/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Identification and Access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</a:pPr>
            <a:r>
              <a:rPr b="1" lang="en-IN" sz="2600" spc="-1" strike="noStrike">
                <a:solidFill>
                  <a:srgbClr val="000000"/>
                </a:solidFill>
                <a:latin typeface="Constantia"/>
              </a:rPr>
              <a:t>What You Do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206" dur="indefinite" restart="never" nodeType="tmRoot">
          <p:childTnLst>
            <p:seq>
              <p:cTn id="207" dur="indefinite" nodeType="mainSeq"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5" dur="10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9" dur="10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Measurements and metrics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A "measure" is a number that is derived from taking a measurement. Your height, weight or temperature would all be measures.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the number of visits to a website or the number of sales generated by campaign on Google's AdWords search network.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In contrast, a "metric" is a calculation between two measures. Typically, the calculation is a form of division.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</a:t>
            </a:r>
            <a:br/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Identification and Access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90000"/>
              </a:lnSpc>
              <a:spcBef>
                <a:spcPts val="561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What You Are</a:t>
            </a: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Biometrics – science of measuring individual body characteristics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Fingerprints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Voice pattern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Retina of the eye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33" name="p11_04b.jpg" descr=""/>
          <p:cNvPicPr/>
          <p:nvPr/>
        </p:nvPicPr>
        <p:blipFill>
          <a:blip r:embed="rId1"/>
          <a:stretch/>
        </p:blipFill>
        <p:spPr>
          <a:xfrm>
            <a:off x="5638680" y="3886200"/>
            <a:ext cx="2208960" cy="2071080"/>
          </a:xfrm>
          <a:prstGeom prst="rect">
            <a:avLst/>
          </a:prstGeom>
          <a:ln w="12600">
            <a:noFill/>
          </a:ln>
        </p:spPr>
      </p:pic>
    </p:spTree>
  </p:cSld>
  <p:transition>
    <p:fade thruBlk="true"/>
  </p:transition>
  <p:timing>
    <p:tnLst>
      <p:par>
        <p:cTn id="220" dur="indefinite" restart="never" nodeType="tmRoot">
          <p:childTnLst>
            <p:seq>
              <p:cTn id="221" dur="indefinite" nodeType="mainSeq">
                <p:childTnLst>
                  <p:par>
                    <p:cTn id="222" fill="hold">
                      <p:stCondLst>
                        <p:cond delay="0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9" dur="10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3" dur="10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7" dur="10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00"/>
                            </p:stCondLst>
                            <p:childTnLst>
                              <p:par>
                                <p:cTn id="23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1" dur="10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000"/>
                            </p:stCondLst>
                            <p:childTnLst>
                              <p:par>
                                <p:cTn id="24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5" dur="10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0"/>
                            </p:stCondLst>
                            <p:childTnLst>
                              <p:par>
                                <p:cTn id="24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000"/>
                            </p:stCondLst>
                            <p:childTnLst>
                              <p:par>
                                <p:cTn id="25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3" dur="10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</a:t>
            </a:r>
            <a:br/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The Internet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39840" indent="-339120">
              <a:lnSpc>
                <a:spcPct val="90000"/>
              </a:lnSpc>
              <a:spcBef>
                <a:spcPts val="13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Firewall</a:t>
            </a:r>
            <a:endParaRPr b="0" lang="en-IN" sz="2800" spc="-1" strike="noStrike">
              <a:latin typeface="Arial"/>
            </a:endParaRPr>
          </a:p>
          <a:p>
            <a:pPr marL="339840" indent="-339120">
              <a:lnSpc>
                <a:spcPct val="90000"/>
              </a:lnSpc>
              <a:spcBef>
                <a:spcPts val="2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Dedicated computer that governs interaction between internal network and the Internet</a:t>
            </a:r>
            <a:endParaRPr b="0" lang="en-IN" sz="2400" spc="-1" strike="noStrike">
              <a:latin typeface="Arial"/>
            </a:endParaRPr>
          </a:p>
          <a:p>
            <a:pPr marL="339840" indent="-339120">
              <a:lnSpc>
                <a:spcPct val="90000"/>
              </a:lnSpc>
              <a:spcBef>
                <a:spcPts val="13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Encryption</a:t>
            </a:r>
            <a:endParaRPr b="0" lang="en-IN" sz="2800" spc="-1" strike="noStrike">
              <a:latin typeface="Arial"/>
            </a:endParaRPr>
          </a:p>
          <a:p>
            <a:pPr marL="339840" indent="-339120">
              <a:lnSpc>
                <a:spcPct val="90000"/>
              </a:lnSpc>
              <a:spcBef>
                <a:spcPts val="2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Data Encryption Standard (DES)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36" name="7713d11_11.jpg" descr=""/>
          <p:cNvPicPr/>
          <p:nvPr/>
        </p:nvPicPr>
        <p:blipFill>
          <a:blip r:embed="rId1"/>
          <a:stretch/>
        </p:blipFill>
        <p:spPr>
          <a:xfrm>
            <a:off x="5486400" y="2895480"/>
            <a:ext cx="3491640" cy="3567960"/>
          </a:xfrm>
          <a:prstGeom prst="rect">
            <a:avLst/>
          </a:prstGeom>
          <a:ln w="12600">
            <a:noFill/>
          </a:ln>
        </p:spPr>
      </p:pic>
    </p:spTree>
  </p:cSld>
  <p:transition>
    <p:fade thruBlk="true"/>
  </p:transition>
  <p:timing>
    <p:tnLst>
      <p:par>
        <p:cTn id="254" dur="indefinite" restart="never" nodeType="tmRoot">
          <p:childTnLst>
            <p:seq>
              <p:cTn id="255" dur="indefinite" nodeType="mainSeq"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</a:t>
            </a:r>
            <a:br/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Personal Computers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Physical security with locks and cables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Surge protector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Uninterruptible power supply (UPS)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0" dur="10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4" dur="10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8" dur="1000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000"/>
                            </p:stCondLst>
                            <p:childTnLst>
                              <p:par>
                                <p:cTn id="28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2" dur="1000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Privacy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Where is my data?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How is it used?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Who sees it?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371600" y="5410080"/>
            <a:ext cx="6323760" cy="583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 thruBlk="true"/>
  </p:transition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2" dur="10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6" dur="10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0" dur="10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"/>
                            </p:stCondLst>
                            <p:childTnLst>
                              <p:par>
                                <p:cTn id="30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4" dur="10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85800" y="455760"/>
            <a:ext cx="7771680" cy="16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Privacy</a:t>
            </a:r>
            <a:br/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How Did They Get My Data?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85800" y="2362320"/>
            <a:ext cx="3809160" cy="37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Loans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Charge accounts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Orders via mail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Magazine subscriptions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Tax forms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Applications for schools, jobs, clubs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648320" y="2362320"/>
            <a:ext cx="3809160" cy="37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Insurance claim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Hospital stay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Sending checks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Fund-raisers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Advertisers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Warranties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Military draft registration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100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4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8" dur="1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000"/>
                            </p:stCondLst>
                            <p:childTnLst>
                              <p:par>
                                <p:cTn id="32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2" dur="10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000"/>
                            </p:stCondLst>
                            <p:childTnLst>
                              <p:par>
                                <p:cTn id="32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6" dur="10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000"/>
                            </p:stCondLst>
                            <p:childTnLst>
                              <p:par>
                                <p:cTn id="32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0" dur="10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3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4" dur="1000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3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8" dur="1000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7000"/>
                            </p:stCondLst>
                            <p:childTnLst>
                              <p:par>
                                <p:cTn id="34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2" dur="1000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Privacy</a:t>
            </a:r>
            <a:br/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 </a:t>
            </a:r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Your Boss is Spying on You!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301"/>
              </a:spcBef>
            </a:pPr>
            <a:r>
              <a:rPr b="0" lang="en-IN" sz="2750" spc="-1" strike="noStrike">
                <a:solidFill>
                  <a:srgbClr val="000000"/>
                </a:solidFill>
                <a:latin typeface="Constantia"/>
              </a:rPr>
              <a:t>Monitoring software</a:t>
            </a:r>
            <a:endParaRPr b="0" lang="en-IN" sz="2750" spc="-1" strike="noStrike">
              <a:latin typeface="Arial"/>
            </a:endParaRPr>
          </a:p>
          <a:p>
            <a:pPr lvl="1" marL="727920" indent="-279360">
              <a:lnSpc>
                <a:spcPct val="90000"/>
              </a:lnSpc>
              <a:spcBef>
                <a:spcPts val="79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350" spc="-1" strike="noStrike">
                <a:solidFill>
                  <a:srgbClr val="000000"/>
                </a:solidFill>
                <a:latin typeface="Constantia"/>
              </a:rPr>
              <a:t>Screens</a:t>
            </a:r>
            <a:endParaRPr b="0" lang="en-IN" sz="2350" spc="-1" strike="noStrike">
              <a:latin typeface="Arial"/>
            </a:endParaRPr>
          </a:p>
          <a:p>
            <a:pPr lvl="1" marL="727920" indent="-279360">
              <a:lnSpc>
                <a:spcPct val="90000"/>
              </a:lnSpc>
              <a:spcBef>
                <a:spcPts val="79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350" spc="-1" strike="noStrike">
                <a:solidFill>
                  <a:srgbClr val="000000"/>
                </a:solidFill>
                <a:latin typeface="Constantia"/>
              </a:rPr>
              <a:t>E-mail</a:t>
            </a:r>
            <a:endParaRPr b="0" lang="en-IN" sz="2350" spc="-1" strike="noStrike">
              <a:latin typeface="Arial"/>
            </a:endParaRPr>
          </a:p>
          <a:p>
            <a:pPr lvl="1" marL="727920" indent="-279360">
              <a:lnSpc>
                <a:spcPct val="90000"/>
              </a:lnSpc>
              <a:spcBef>
                <a:spcPts val="79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350" spc="-1" strike="noStrike">
                <a:solidFill>
                  <a:srgbClr val="000000"/>
                </a:solidFill>
                <a:latin typeface="Constantia"/>
              </a:rPr>
              <a:t>Keystrokes per minute</a:t>
            </a:r>
            <a:endParaRPr b="0" lang="en-IN" sz="2350" spc="-1" strike="noStrike">
              <a:latin typeface="Arial"/>
            </a:endParaRPr>
          </a:p>
          <a:p>
            <a:pPr lvl="1" marL="727920" indent="-279360">
              <a:lnSpc>
                <a:spcPct val="90000"/>
              </a:lnSpc>
              <a:spcBef>
                <a:spcPts val="79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350" spc="-1" strike="noStrike">
                <a:solidFill>
                  <a:srgbClr val="000000"/>
                </a:solidFill>
                <a:latin typeface="Constantia"/>
              </a:rPr>
              <a:t>Length of breaks</a:t>
            </a:r>
            <a:endParaRPr b="0" lang="en-IN" sz="2350" spc="-1" strike="noStrike">
              <a:latin typeface="Arial"/>
            </a:endParaRPr>
          </a:p>
          <a:p>
            <a:pPr lvl="1" marL="727920" indent="-279360">
              <a:lnSpc>
                <a:spcPct val="90000"/>
              </a:lnSpc>
              <a:spcBef>
                <a:spcPts val="79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350" spc="-1" strike="noStrike">
                <a:solidFill>
                  <a:srgbClr val="000000"/>
                </a:solidFill>
                <a:latin typeface="Constantia"/>
              </a:rPr>
              <a:t>What computer files are used and for how </a:t>
            </a:r>
            <a:endParaRPr b="0" lang="en-IN" sz="235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9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2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5"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8"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1" dur="10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fill="hold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4" dur="10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fill="hold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7" dur="10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Privacy</a:t>
            </a:r>
            <a:br/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 </a:t>
            </a:r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Monitoring by Web Sites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90000"/>
              </a:lnSpc>
              <a:spcBef>
                <a:spcPts val="519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Records: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City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Site you just left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Everything you do while on the site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Hardware and software you use</a:t>
            </a:r>
            <a:endParaRPr b="0" lang="en-IN" sz="28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301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800" spc="-1" strike="noStrike">
                <a:solidFill>
                  <a:srgbClr val="000000"/>
                </a:solidFill>
                <a:latin typeface="Constantia"/>
              </a:rPr>
              <a:t>Click stream</a:t>
            </a:r>
            <a:endParaRPr b="0" lang="en-IN" sz="28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20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Series of clicks that link from site to site</a:t>
            </a:r>
            <a:endParaRPr b="0" lang="en-IN" sz="2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201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368" dur="indefinite" restart="never" nodeType="tmRoot">
          <p:childTnLst>
            <p:seq>
              <p:cTn id="369" dur="indefinite" nodeType="mainSeq">
                <p:childTnLst>
                  <p:par>
                    <p:cTn id="370" fill="hold">
                      <p:stCondLst>
                        <p:cond delay="0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7" dur="10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1" dur="10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000"/>
                            </p:stCondLst>
                            <p:childTnLst>
                              <p:par>
                                <p:cTn id="38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5" dur="10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3000"/>
                            </p:stCondLst>
                            <p:childTnLst>
                              <p:par>
                                <p:cTn id="38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9" dur="10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4000"/>
                            </p:stCondLst>
                            <p:childTnLst>
                              <p:par>
                                <p:cTn id="39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fill="hold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3" dur="10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0"/>
                            </p:stCondLst>
                            <p:childTnLst>
                              <p:par>
                                <p:cTn id="39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fill="hold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7" dur="1000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fill="hold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0" dur="1000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fill="hold"/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3" dur="1000"/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Privacy</a:t>
            </a:r>
            <a:br/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 </a:t>
            </a:r>
            <a:r>
              <a:rPr b="0" i="1" lang="en-IN" sz="5000" spc="-1" strike="noStrike">
                <a:solidFill>
                  <a:srgbClr val="04617b"/>
                </a:solidFill>
                <a:latin typeface="Calibri"/>
              </a:rPr>
              <a:t>Monitoring by Web Sites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90000"/>
              </a:lnSpc>
              <a:spcBef>
                <a:spcPts val="700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Cookie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Stores information about you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Located on your hard drive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Beneficial uses</a:t>
            </a:r>
            <a:endParaRPr b="0" lang="en-IN" sz="2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Viewing preferences</a:t>
            </a:r>
            <a:endParaRPr b="0" lang="en-IN" sz="20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Online shopping</a:t>
            </a:r>
            <a:endParaRPr b="0" lang="en-IN" sz="20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Secure sites retain password in cookie</a:t>
            </a:r>
            <a:endParaRPr b="0" lang="en-IN" sz="20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Controversial use</a:t>
            </a:r>
            <a:endParaRPr b="0" lang="en-IN" sz="2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000" spc="-1" strike="noStrike">
                <a:solidFill>
                  <a:srgbClr val="000000"/>
                </a:solidFill>
                <a:latin typeface="Constantia"/>
              </a:rPr>
              <a:t>Tracking surfing habits for advertisers</a:t>
            </a:r>
            <a:endParaRPr b="0" lang="en-IN" sz="20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Can set browser to refuse cookies or warn before storing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499"/>
              </a:spcBef>
              <a:buClr>
                <a:srgbClr val="0bd0d9"/>
              </a:buClr>
              <a:buSzPct val="95000"/>
              <a:buFont typeface="Wingdings 2" charset="2"/>
              <a:buChar char="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ransition>
    <p:fade thruBlk="true"/>
  </p:transition>
  <p:timing>
    <p:tnLst>
      <p:par>
        <p:cTn id="404" dur="indefinite" restart="never" nodeType="tmRoot">
          <p:childTnLst>
            <p:seq>
              <p:cTn id="405" dur="indefinite" nodeType="mainSeq">
                <p:childTnLst>
                  <p:par>
                    <p:cTn id="406" fill="hold">
                      <p:stCondLst>
                        <p:cond delay="0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0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3" dur="1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000"/>
                            </p:stCondLst>
                            <p:childTnLst>
                              <p:par>
                                <p:cTn id="41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7" dur="10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2000"/>
                            </p:stCondLst>
                            <p:childTnLst>
                              <p:par>
                                <p:cTn id="41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1" dur="10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3000"/>
                            </p:stCondLst>
                            <p:childTnLst>
                              <p:par>
                                <p:cTn id="42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5" dur="1000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fill="hold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8" dur="1000"/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fill="hold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1" dur="1000"/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fill="hold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4" dur="1000"/>
                                        <p:tgtEl>
                                          <p:spTgt spid="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4000"/>
                            </p:stCondLst>
                            <p:childTnLst>
                              <p:par>
                                <p:cTn id="43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fill="hold"/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8" dur="1000"/>
                                        <p:tgtEl>
                                          <p:spTgt spid="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fill="hold"/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1" dur="1000"/>
                                        <p:tgtEl>
                                          <p:spTgt spid="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4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fill="hold"/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5" dur="1000"/>
                                        <p:tgtEl>
                                          <p:spTgt spid="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4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fill="hold"/>
                                        <p:tgtEl>
                                          <p:spTgt spid="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9" dur="1000"/>
                                        <p:tgtEl>
                                          <p:spTgt spid="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 metrics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IN" sz="2600" spc="-1" strike="noStrike">
                <a:solidFill>
                  <a:srgbClr val="000000"/>
                </a:solidFill>
                <a:latin typeface="Constantia"/>
              </a:rPr>
              <a:t>Measuring security</a:t>
            </a: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 is an important discipline in order to understand whether your security posture is improving or degrading and to understand if your security programs are having the desired effect.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IN" sz="2600" spc="-1" strike="noStrike">
                <a:solidFill>
                  <a:srgbClr val="000000"/>
                </a:solidFill>
                <a:latin typeface="Constantia"/>
              </a:rPr>
              <a:t>Infosec metric </a:t>
            </a: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is the application of quantitative, statistical or mathematical analysis to measure infosec functional trends and workload.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Metrics enable continuous improvement.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 metrics classification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Security metrics model consists of 3 components:</a:t>
            </a:r>
            <a:endParaRPr b="0" lang="en-IN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The object being measured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The security objectives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The method of measurement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Security objectives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Security objectives are divided into:</a:t>
            </a:r>
            <a:endParaRPr b="0" lang="en-IN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Security requirements such as specifications, standards and control objectives and common criteria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Best practices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Security baselines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Security management based on experience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Maturity models such as SSE-CMM and Infosec assurance capability maturity model (IA-CMM).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Methods of measurement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Methods of measurement include the following:</a:t>
            </a:r>
            <a:endParaRPr b="0" lang="en-IN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Direct testing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Evaluation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Assessment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Training/education/level of competence</a:t>
            </a:r>
            <a:endParaRPr b="0" lang="en-IN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Observation of system performance</a:t>
            </a:r>
            <a:endParaRPr b="0" lang="en-IN" sz="24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Types of security metrics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Different types of security metrics that organizations can focus on can be:</a:t>
            </a:r>
            <a:endParaRPr b="0" lang="en-IN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Business impact</a:t>
            </a:r>
            <a:endParaRPr b="0" lang="en-IN" sz="24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Constantia"/>
              </a:rPr>
              <a:t>Business value gained/lost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Constantia"/>
              </a:rPr>
              <a:t>Acceptable loss estimate</a:t>
            </a:r>
            <a:endParaRPr b="0" lang="en-IN" sz="21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Program Results</a:t>
            </a:r>
            <a:endParaRPr b="0" lang="en-IN" sz="24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Constantia"/>
              </a:rPr>
              <a:t>Timeliness of security service delivery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Constantia"/>
              </a:rPr>
              <a:t>Operational results</a:t>
            </a:r>
            <a:endParaRPr b="0" lang="en-IN" sz="21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Constantia"/>
              </a:rPr>
              <a:t>Process implementation</a:t>
            </a:r>
            <a:endParaRPr b="0" lang="en-IN" sz="24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Constantia"/>
              </a:rPr>
              <a:t>Level of implementation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Constantia"/>
              </a:rPr>
              <a:t>Implementation totality</a:t>
            </a:r>
            <a:endParaRPr b="0" lang="en-IN" sz="21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Calibri"/>
              </a:rPr>
              <a:t>Why security metrics are important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Identifying key risks within the organization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Targeting remediation/mitigation action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Measuring internal compliance with organizational policy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Discovering internal process breakdown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Taking advantage of security related sunk costs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Application>LibreOffice/6.0.7.3$Linux_X86_64 LibreOffice_project/00m0$Build-3</Application>
  <Words>767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2018-10-10T08:54:38Z</dcterms:created>
  <dc:creator>ASHU</dc:creator>
  <dc:description/>
  <dc:language>en-IN</dc:language>
  <cp:lastModifiedBy/>
  <dcterms:modified xsi:type="dcterms:W3CDTF">2020-06-12T22:08:26Z</dcterms:modified>
  <cp:revision>18</cp:revision>
  <dc:subject/>
  <dc:title>SECURITY METRICS AND TRUSTED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