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jpeg" ContentType="image/jpeg"/>
  <Override PartName="/ppt/media/image11.jpeg" ContentType="image/jpeg"/>
  <Override PartName="/ppt/media/image10.jpeg" ContentType="image/jpeg"/>
  <Override PartName="/ppt/media/image9.wmf" ContentType="image/x-wmf"/>
  <Override PartName="/ppt/media/image8.jpeg" ContentType="image/jpeg"/>
  <Override PartName="/ppt/media/image7.jpeg" ContentType="image/jpeg"/>
  <Override PartName="/ppt/media/image13.jpeg" ContentType="image/jpeg"/>
  <Override PartName="/ppt/media/image2.png" ContentType="image/png"/>
  <Override PartName="/ppt/media/image6.jpeg" ContentType="image/jpeg"/>
  <Override PartName="/ppt/media/image1.jpeg" ContentType="image/jpeg"/>
  <Override PartName="/ppt/media/image3.png" ContentType="image/png"/>
  <Override PartName="/ppt/media/image4.png" ContentType="image/png"/>
  <Override PartName="/ppt/media/image14.jpeg" ContentType="image/jpe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69.xml" ContentType="application/vnd.openxmlformats-officedocument.presentationml.slide+xml"/>
  <Override PartName="/ppt/slides/slide44.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8.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CD811513-CB60-4186-A4B1-EF90787E4A81}" type="datetime">
              <a:rPr b="0" lang="en-IN" sz="1200" spc="-1" strike="noStrike">
                <a:solidFill>
                  <a:srgbClr val="8b8b8b"/>
                </a:solidFill>
                <a:latin typeface="Calibri"/>
              </a:rPr>
              <a:t>20/05/20</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D5D1534A-79C2-488F-BEC4-CAF882114484}"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4B70CEBC-A26D-436D-BDE4-612017E94932}" type="datetime">
              <a:rPr b="0" lang="en-IN" sz="1200" spc="-1" strike="noStrike">
                <a:solidFill>
                  <a:srgbClr val="8b8b8b"/>
                </a:solidFill>
                <a:latin typeface="Calibri"/>
              </a:rPr>
              <a:t>20/05/20</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983A6EA3-7DC9-4A4D-B3BB-5A44604BCE53}"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hyperlink" Target="https://en.wikipedia.org/w/index.php?title=Storage_channels&amp;action=edit&amp;redlink=1" TargetMode="External"/><Relationship Id="rId2" Type="http://schemas.openxmlformats.org/officeDocument/2006/relationships/hyperlink" Target="https://en.wikipedia.org/wiki/Timing_channels" TargetMode="External"/><Relationship Id="rId3"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85800" y="2130480"/>
            <a:ext cx="7772040" cy="1469520"/>
          </a:xfrm>
          <a:prstGeom prst="rect">
            <a:avLst/>
          </a:prstGeom>
          <a:noFill/>
          <a:ln>
            <a:noFill/>
          </a:ln>
        </p:spPr>
        <p:txBody>
          <a:bodyPr anchor="ctr"/>
          <a:p>
            <a:pPr algn="ctr">
              <a:lnSpc>
                <a:spcPct val="100000"/>
              </a:lnSpc>
            </a:pPr>
            <a:br/>
            <a:r>
              <a:rPr b="0" lang="en-US" sz="4400" spc="-1" strike="noStrike">
                <a:solidFill>
                  <a:srgbClr val="000000"/>
                </a:solidFill>
                <a:latin typeface="Calibri"/>
              </a:rPr>
              <a:t> </a:t>
            </a:r>
            <a:r>
              <a:rPr b="0" lang="en-US" sz="4400" spc="-1" strike="noStrike">
                <a:solidFill>
                  <a:srgbClr val="000000"/>
                </a:solidFill>
                <a:latin typeface="Calibri"/>
              </a:rPr>
              <a:t>Program Security</a:t>
            </a:r>
            <a:endParaRPr b="0" lang="en-US" sz="4400" spc="-1" strike="noStrike">
              <a:solidFill>
                <a:srgbClr val="000000"/>
              </a:solidFill>
              <a:latin typeface="Calibri"/>
            </a:endParaRPr>
          </a:p>
        </p:txBody>
      </p:sp>
      <p:sp>
        <p:nvSpPr>
          <p:cNvPr id="83" name="TextShape 2"/>
          <p:cNvSpPr txBox="1"/>
          <p:nvPr/>
        </p:nvSpPr>
        <p:spPr>
          <a:xfrm>
            <a:off x="1371600" y="3886200"/>
            <a:ext cx="6400440" cy="1752120"/>
          </a:xfrm>
          <a:prstGeom prst="rect">
            <a:avLst/>
          </a:prstGeom>
          <a:noFill/>
          <a:ln>
            <a:noFill/>
          </a:ln>
        </p:spPr>
        <p:txBody>
          <a:bodyPr/>
          <a:p>
            <a:pPr algn="ctr"/>
            <a:endParaRPr b="0" lang="en-IN" sz="32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57200" y="274680"/>
            <a:ext cx="8229240" cy="71568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Non malicious program errors</a:t>
            </a:r>
            <a:br/>
            <a:endParaRPr b="0" lang="en-US" sz="4400" spc="-1" strike="noStrike">
              <a:solidFill>
                <a:srgbClr val="000000"/>
              </a:solidFill>
              <a:latin typeface="Calibri"/>
            </a:endParaRPr>
          </a:p>
        </p:txBody>
      </p:sp>
      <p:sp>
        <p:nvSpPr>
          <p:cNvPr id="101" name="TextShape 2"/>
          <p:cNvSpPr txBox="1"/>
          <p:nvPr/>
        </p:nvSpPr>
        <p:spPr>
          <a:xfrm>
            <a:off x="457200" y="838080"/>
            <a:ext cx="8229240" cy="5486040"/>
          </a:xfrm>
          <a:prstGeom prst="rect">
            <a:avLst/>
          </a:prstGeom>
          <a:noFill/>
          <a:ln>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Most of the mistakes made by the programmers are unintentional and non malicious.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Many such errors will not lead to more serious vulnerabilities but few will put many security professionals in trouble.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We look at three such classic error types and explain why they are relevant to security and how can they be prevented. </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274680"/>
            <a:ext cx="8229240" cy="71568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Buffer overflows</a:t>
            </a:r>
            <a:br/>
            <a:endParaRPr b="0" lang="en-US" sz="4400" spc="-1" strike="noStrike">
              <a:solidFill>
                <a:srgbClr val="000000"/>
              </a:solidFill>
              <a:latin typeface="Calibri"/>
            </a:endParaRPr>
          </a:p>
        </p:txBody>
      </p:sp>
      <p:sp>
        <p:nvSpPr>
          <p:cNvPr id="103" name="TextShape 2"/>
          <p:cNvSpPr txBox="1"/>
          <p:nvPr/>
        </p:nvSpPr>
        <p:spPr>
          <a:xfrm>
            <a:off x="457200" y="990720"/>
            <a:ext cx="8229240" cy="54860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Its like pouring 2 liters of water into a 1 liter jug.</a:t>
            </a:r>
            <a:endParaRPr b="0" lang="en-US" sz="3200" spc="-1" strike="noStrike">
              <a:solidFill>
                <a:srgbClr val="000000"/>
              </a:solidFill>
              <a:latin typeface="Calibri"/>
            </a:endParaRPr>
          </a:p>
          <a:p>
            <a:pPr marL="343080" indent="-342720">
              <a:lnSpc>
                <a:spcPct val="100000"/>
              </a:lnSpc>
              <a:spcBef>
                <a:spcPts val="641"/>
              </a:spcBef>
            </a:pPr>
            <a:r>
              <a:rPr b="1" lang="en-US" sz="3200" spc="-1" strike="noStrike">
                <a:solidFill>
                  <a:srgbClr val="000000"/>
                </a:solidFill>
                <a:latin typeface="Calibri"/>
              </a:rPr>
              <a:t>   </a:t>
            </a:r>
            <a:r>
              <a:rPr b="1" lang="en-US" sz="3200" spc="-1" strike="noStrike">
                <a:solidFill>
                  <a:srgbClr val="000000"/>
                </a:solidFill>
                <a:latin typeface="Calibri"/>
              </a:rPr>
              <a:t>Definition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buffer is a space in memory in which data is held.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 memory in finite =&gt; buffer capacity is finite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Therefore, in programming languages the programmer must declare the buffers maximum size.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Buffer overflow example -C</a:t>
            </a:r>
            <a:endParaRPr b="0" lang="en-US" sz="4400" spc="-1" strike="noStrike">
              <a:solidFill>
                <a:srgbClr val="000000"/>
              </a:solidFill>
              <a:latin typeface="Calibri"/>
            </a:endParaRPr>
          </a:p>
        </p:txBody>
      </p:sp>
      <p:sp>
        <p:nvSpPr>
          <p:cNvPr id="10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char sample[10];</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compiler sets 10 bytes to store this buffer.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sample[10]=‘B’;</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out of bounds error, compiler detects this during compilation.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Now, what if we do</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1" lang="en-US" sz="3200" spc="-1" strike="noStrike">
                <a:solidFill>
                  <a:srgbClr val="000000"/>
                </a:solidFill>
                <a:latin typeface="Calibri"/>
              </a:rPr>
              <a:t>sample[i]=‘B’;</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some programming languages, buffer sizes need not be predefined.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 does </a:t>
            </a:r>
            <a:r>
              <a:rPr b="0" i="1" lang="en-US" sz="3200" spc="-1" strike="noStrike">
                <a:solidFill>
                  <a:srgbClr val="000000"/>
                </a:solidFill>
                <a:latin typeface="Calibri"/>
              </a:rPr>
              <a:t>notperform array bounds checking.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Similar problem caused by pointers--No reasonable way to define limits for pointers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Buffer overflows</a:t>
            </a:r>
            <a:br/>
            <a:endParaRPr b="0" lang="en-US" sz="4400" spc="-1" strike="noStrike">
              <a:solidFill>
                <a:srgbClr val="000000"/>
              </a:solidFill>
              <a:latin typeface="Calibri"/>
            </a:endParaRPr>
          </a:p>
        </p:txBody>
      </p:sp>
      <p:sp>
        <p:nvSpPr>
          <p:cNvPr id="107" name="TextShape 2"/>
          <p:cNvSpPr txBox="1"/>
          <p:nvPr/>
        </p:nvSpPr>
        <p:spPr>
          <a:xfrm>
            <a:off x="228600" y="1600200"/>
            <a:ext cx="8915040" cy="4525560"/>
          </a:xfrm>
          <a:prstGeom prst="rect">
            <a:avLst/>
          </a:prstGeom>
          <a:noFill/>
          <a:ln>
            <a:noFill/>
          </a:ln>
        </p:spPr>
        <p:txBody>
          <a:bodyPr>
            <a:normAutofit/>
          </a:bodyPr>
          <a:p>
            <a:pPr marL="343080" indent="-342720">
              <a:lnSpc>
                <a:spcPct val="100000"/>
              </a:lnSpc>
              <a:spcBef>
                <a:spcPts val="641"/>
              </a:spcBef>
            </a:pPr>
            <a:r>
              <a:rPr b="1" lang="en-US" sz="3200" spc="-1" strike="noStrike">
                <a:solidFill>
                  <a:srgbClr val="000000"/>
                </a:solidFill>
                <a:latin typeface="Calibri"/>
              </a:rPr>
              <a:t>for (i=0; i&lt;=9; i++) sample[i] = 'A'; sample[10] = 'B'</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Where does ‘B’ go?</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Depends on what is adjacent to ‘sample[10]’</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Affects user’s data- </a:t>
            </a:r>
            <a:r>
              <a:rPr b="1" lang="en-US" sz="3200" spc="-1" strike="noStrike">
                <a:solidFill>
                  <a:srgbClr val="000000"/>
                </a:solidFill>
                <a:latin typeface="Calibri"/>
              </a:rPr>
              <a:t>overwrites user’s data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Affects users code- </a:t>
            </a:r>
            <a:r>
              <a:rPr b="1" lang="en-US" sz="3200" spc="-1" strike="noStrike">
                <a:solidFill>
                  <a:srgbClr val="000000"/>
                </a:solidFill>
                <a:latin typeface="Calibri"/>
              </a:rPr>
              <a:t>changes user’s instruction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Affects OSdata- </a:t>
            </a:r>
            <a:r>
              <a:rPr b="1" lang="en-US" sz="3200" spc="-1" strike="noStrike">
                <a:solidFill>
                  <a:srgbClr val="000000"/>
                </a:solidFill>
                <a:latin typeface="Calibri"/>
              </a:rPr>
              <a:t>overwrites OS data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Affects OScode- </a:t>
            </a:r>
            <a:r>
              <a:rPr b="1" lang="en-US" sz="3200" spc="-1" strike="noStrike">
                <a:solidFill>
                  <a:srgbClr val="000000"/>
                </a:solidFill>
                <a:latin typeface="Calibri"/>
              </a:rPr>
              <a:t>changes OS instruction</a:t>
            </a:r>
            <a:r>
              <a:rPr b="0" lang="en-US"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Buffer overflows</a:t>
            </a:r>
            <a:br/>
            <a:endParaRPr b="0" lang="en-US" sz="4400" spc="-1" strike="noStrike">
              <a:solidFill>
                <a:srgbClr val="000000"/>
              </a:solidFill>
              <a:latin typeface="Calibri"/>
            </a:endParaRPr>
          </a:p>
        </p:txBody>
      </p:sp>
      <p:pic>
        <p:nvPicPr>
          <p:cNvPr id="109" name="Picture 2" descr=""/>
          <p:cNvPicPr/>
          <p:nvPr/>
        </p:nvPicPr>
        <p:blipFill>
          <a:blip r:embed="rId1"/>
          <a:stretch/>
        </p:blipFill>
        <p:spPr>
          <a:xfrm>
            <a:off x="1143000" y="1676520"/>
            <a:ext cx="7009920" cy="914040"/>
          </a:xfrm>
          <a:prstGeom prst="rect">
            <a:avLst/>
          </a:prstGeom>
          <a:ln w="9360">
            <a:solidFill>
              <a:schemeClr val="accent1"/>
            </a:solidFill>
            <a:miter/>
          </a:ln>
        </p:spPr>
      </p:pic>
      <p:pic>
        <p:nvPicPr>
          <p:cNvPr id="110" name="Picture 3" descr=""/>
          <p:cNvPicPr/>
          <p:nvPr/>
        </p:nvPicPr>
        <p:blipFill>
          <a:blip r:embed="rId2"/>
          <a:stretch/>
        </p:blipFill>
        <p:spPr>
          <a:xfrm>
            <a:off x="1143000" y="2857680"/>
            <a:ext cx="7086240" cy="1142640"/>
          </a:xfrm>
          <a:prstGeom prst="rect">
            <a:avLst/>
          </a:prstGeom>
          <a:ln w="9360">
            <a:solidFill>
              <a:schemeClr val="accent1"/>
            </a:solidFill>
            <a:miter/>
          </a:ln>
        </p:spPr>
      </p:pic>
      <p:pic>
        <p:nvPicPr>
          <p:cNvPr id="111" name="Picture 4" descr=""/>
          <p:cNvPicPr/>
          <p:nvPr/>
        </p:nvPicPr>
        <p:blipFill>
          <a:blip r:embed="rId3"/>
          <a:stretch/>
        </p:blipFill>
        <p:spPr>
          <a:xfrm>
            <a:off x="1143000" y="4191120"/>
            <a:ext cx="7009920" cy="1161720"/>
          </a:xfrm>
          <a:prstGeom prst="rect">
            <a:avLst/>
          </a:prstGeom>
          <a:ln w="9360">
            <a:solidFill>
              <a:schemeClr val="accent1"/>
            </a:solidFill>
            <a:miter/>
          </a:ln>
        </p:spPr>
      </p:pic>
      <p:pic>
        <p:nvPicPr>
          <p:cNvPr id="112" name="Picture 5" descr=""/>
          <p:cNvPicPr/>
          <p:nvPr/>
        </p:nvPicPr>
        <p:blipFill>
          <a:blip r:embed="rId4"/>
          <a:stretch/>
        </p:blipFill>
        <p:spPr>
          <a:xfrm>
            <a:off x="990720" y="5638680"/>
            <a:ext cx="7086240" cy="1066320"/>
          </a:xfrm>
          <a:prstGeom prst="rect">
            <a:avLst/>
          </a:prstGeom>
          <a:ln w="9360">
            <a:solidFill>
              <a:schemeClr val="accent1"/>
            </a:solidFill>
            <a:miter/>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a:noFill/>
          <a:ln>
            <a:noFill/>
          </a:ln>
        </p:spPr>
        <p:txBody>
          <a:bodyPr anchor="ctr">
            <a:normAutofit/>
          </a:bodyPr>
          <a:p>
            <a:pPr algn="ctr">
              <a:lnSpc>
                <a:spcPct val="100000"/>
              </a:lnSpc>
            </a:pPr>
            <a:br/>
            <a:r>
              <a:rPr b="0" lang="en-US" sz="4400" spc="-1" strike="noStrike">
                <a:solidFill>
                  <a:srgbClr val="000000"/>
                </a:solidFill>
                <a:latin typeface="Calibri"/>
              </a:rPr>
              <a:t>Implications of buffer overflow:</a:t>
            </a:r>
            <a:br/>
            <a:endParaRPr b="0" lang="en-US" sz="4400" spc="-1" strike="noStrike">
              <a:solidFill>
                <a:srgbClr val="000000"/>
              </a:solidFill>
              <a:latin typeface="Calibri"/>
            </a:endParaRPr>
          </a:p>
        </p:txBody>
      </p:sp>
      <p:sp>
        <p:nvSpPr>
          <p:cNvPr id="114"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Attacker can insert malicious data values/instruction codes into “overflow space”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Buffer overflow affects OS code area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1" lang="en-US" sz="3200" spc="-1" strike="noStrike">
                <a:solidFill>
                  <a:srgbClr val="000000"/>
                </a:solidFill>
                <a:latin typeface="Calibri"/>
              </a:rPr>
              <a:t>Attacker code executed as if it were OS code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Attacker might need to experiment to see what happens when he inserts </a:t>
            </a:r>
            <a:r>
              <a:rPr b="1" lang="en-US" sz="3200" spc="-1" strike="noStrike">
                <a:solidFill>
                  <a:srgbClr val="000000"/>
                </a:solidFill>
                <a:latin typeface="Calibri"/>
              </a:rPr>
              <a:t>B into OS code area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1" lang="en-US" sz="3200" spc="-1" strike="noStrike">
                <a:solidFill>
                  <a:srgbClr val="000000"/>
                </a:solidFill>
                <a:latin typeface="Calibri"/>
              </a:rPr>
              <a:t>Can raise attacker’s privileges(to OS privilege level</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When B is an appropriate instruction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1" lang="en-US" sz="3200" spc="-1" strike="noStrike">
                <a:solidFill>
                  <a:srgbClr val="000000"/>
                </a:solidFill>
                <a:latin typeface="Calibri"/>
              </a:rPr>
              <a:t>Attacker can gain full control of OS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Incomplete mediation</a:t>
            </a:r>
            <a:endParaRPr b="0" lang="en-US" sz="4400" spc="-1" strike="noStrike">
              <a:solidFill>
                <a:srgbClr val="000000"/>
              </a:solidFill>
              <a:latin typeface="Calibri"/>
            </a:endParaRPr>
          </a:p>
        </p:txBody>
      </p:sp>
      <p:sp>
        <p:nvSpPr>
          <p:cNvPr id="116" name="TextShape 2"/>
          <p:cNvSpPr txBox="1"/>
          <p:nvPr/>
        </p:nvSpPr>
        <p:spPr>
          <a:xfrm>
            <a:off x="457200" y="1600200"/>
            <a:ext cx="8229240" cy="4525560"/>
          </a:xfrm>
          <a:prstGeom prst="rect">
            <a:avLst/>
          </a:prstGeom>
          <a:noFill/>
          <a:ln>
            <a:noFill/>
          </a:ln>
        </p:spPr>
        <p:txBody>
          <a:bodyPr>
            <a:normAutofit/>
          </a:bodyPr>
          <a:p>
            <a:pPr marL="609480" indent="-609120">
              <a:lnSpc>
                <a:spcPct val="100000"/>
              </a:lnSpc>
              <a:spcBef>
                <a:spcPts val="479"/>
              </a:spcBef>
              <a:buClr>
                <a:srgbClr val="800080"/>
              </a:buClr>
              <a:buFont typeface="Wingdings" charset="2"/>
              <a:buChar char=""/>
            </a:pPr>
            <a:r>
              <a:rPr b="0" lang="en-US" sz="2400" spc="-1" strike="noStrike">
                <a:solidFill>
                  <a:srgbClr val="000000"/>
                </a:solidFill>
                <a:latin typeface="Calibri"/>
              </a:rPr>
              <a:t>Incomplete mediation flaw — often inadvertent </a:t>
            </a:r>
            <a:r>
              <a:rPr b="0" lang="en-US" sz="2000" spc="-1" strike="noStrike">
                <a:solidFill>
                  <a:srgbClr val="777777"/>
                </a:solidFill>
                <a:latin typeface="Calibri"/>
              </a:rPr>
              <a:t>(=&gt; nonmalicious)</a:t>
            </a:r>
            <a:r>
              <a:rPr b="0" lang="en-US" sz="2400" spc="-1" strike="noStrike">
                <a:solidFill>
                  <a:srgbClr val="000000"/>
                </a:solidFill>
                <a:latin typeface="Calibri"/>
              </a:rPr>
              <a:t> but with serious security consequences</a:t>
            </a:r>
            <a:endParaRPr b="0" lang="en-US" sz="2400" spc="-1" strike="noStrike">
              <a:solidFill>
                <a:srgbClr val="000000"/>
              </a:solidFill>
              <a:latin typeface="Calibri"/>
            </a:endParaRPr>
          </a:p>
          <a:p>
            <a:pPr marL="609480" indent="-609120">
              <a:lnSpc>
                <a:spcPct val="100000"/>
              </a:lnSpc>
              <a:spcBef>
                <a:spcPts val="479"/>
              </a:spcBef>
              <a:buClr>
                <a:srgbClr val="800080"/>
              </a:buClr>
              <a:buSzPct val="60000"/>
              <a:buFont typeface="Wingdings" charset="2"/>
              <a:buChar char=""/>
            </a:pPr>
            <a:r>
              <a:rPr b="0" lang="en-US" sz="2400" spc="-1" strike="noStrike">
                <a:solidFill>
                  <a:srgbClr val="0000ff"/>
                </a:solidFill>
                <a:latin typeface="Calibri"/>
              </a:rPr>
              <a:t>Incomplete mediation</a:t>
            </a:r>
            <a:r>
              <a:rPr b="0" lang="en-US" sz="2400" spc="-1" strike="noStrike">
                <a:solidFill>
                  <a:srgbClr val="000000"/>
                </a:solidFill>
                <a:latin typeface="Calibri"/>
              </a:rPr>
              <a:t>:</a:t>
            </a:r>
            <a:endParaRPr b="0" lang="en-US" sz="2400" spc="-1" strike="noStrike">
              <a:solidFill>
                <a:srgbClr val="000000"/>
              </a:solidFill>
              <a:latin typeface="Calibri"/>
            </a:endParaRPr>
          </a:p>
          <a:p>
            <a:pPr marL="609480" indent="-6091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Sensitive data are in exposed, uncontrolled condition</a:t>
            </a:r>
            <a:endParaRPr b="0" lang="en-US" sz="2400" spc="-1" strike="noStrike">
              <a:solidFill>
                <a:srgbClr val="000000"/>
              </a:solidFill>
              <a:latin typeface="Calibri"/>
            </a:endParaRPr>
          </a:p>
          <a:p>
            <a:pPr marL="609480" indent="-609120">
              <a:lnSpc>
                <a:spcPct val="100000"/>
              </a:lnSpc>
              <a:spcBef>
                <a:spcPts val="479"/>
              </a:spcBef>
              <a:buClr>
                <a:srgbClr val="0000ff"/>
              </a:buClr>
              <a:buFont typeface="Wingdings" charset="2"/>
              <a:buChar char=""/>
            </a:pPr>
            <a:r>
              <a:rPr b="0" lang="en-US" sz="2400" spc="-1" strike="noStrike">
                <a:solidFill>
                  <a:srgbClr val="000000"/>
                </a:solidFill>
                <a:latin typeface="Calibri"/>
              </a:rPr>
              <a:t>Example </a:t>
            </a:r>
            <a:endParaRPr b="0" lang="en-US" sz="2400" spc="-1" strike="noStrike">
              <a:solidFill>
                <a:srgbClr val="000000"/>
              </a:solidFill>
              <a:latin typeface="Calibri"/>
            </a:endParaRPr>
          </a:p>
          <a:p>
            <a:pPr lvl="1" marL="990720" indent="-533160">
              <a:lnSpc>
                <a:spcPct val="100000"/>
              </a:lnSpc>
              <a:spcBef>
                <a:spcPts val="479"/>
              </a:spcBef>
              <a:buClr>
                <a:srgbClr val="0000ff"/>
              </a:buClr>
              <a:buFont typeface="Wingdings" charset="2"/>
              <a:buChar char=""/>
            </a:pPr>
            <a:r>
              <a:rPr b="0" lang="en-US" sz="2400" spc="-1" strike="noStrike">
                <a:solidFill>
                  <a:srgbClr val="000000"/>
                </a:solidFill>
                <a:latin typeface="Calibri"/>
              </a:rPr>
              <a:t>URL to be generated by </a:t>
            </a:r>
            <a:r>
              <a:rPr b="0" i="1" lang="en-US" sz="2400" spc="-1" strike="noStrike">
                <a:solidFill>
                  <a:srgbClr val="000000"/>
                </a:solidFill>
                <a:latin typeface="Calibri"/>
              </a:rPr>
              <a:t>client’s browser</a:t>
            </a:r>
            <a:r>
              <a:rPr b="0" lang="en-US" sz="2400" spc="-1" strike="noStrike">
                <a:solidFill>
                  <a:srgbClr val="000000"/>
                </a:solidFill>
                <a:latin typeface="Calibri"/>
              </a:rPr>
              <a:t> to access server, e.g.:</a:t>
            </a:r>
            <a:endParaRPr b="0" lang="en-US" sz="2400" spc="-1" strike="noStrike">
              <a:solidFill>
                <a:srgbClr val="000000"/>
              </a:solidFill>
              <a:latin typeface="Calibri"/>
            </a:endParaRPr>
          </a:p>
          <a:p>
            <a:pPr marL="990720" indent="-533160">
              <a:lnSpc>
                <a:spcPct val="100000"/>
              </a:lnSpc>
              <a:spcBef>
                <a:spcPts val="400"/>
              </a:spcBef>
            </a:pPr>
            <a:r>
              <a:rPr b="0" lang="en-US" sz="2000" spc="-1" strike="noStrike">
                <a:solidFill>
                  <a:srgbClr val="000000"/>
                </a:solidFill>
                <a:latin typeface="Calibri"/>
              </a:rPr>
              <a:t>	</a:t>
            </a:r>
            <a:r>
              <a:rPr b="1" lang="en-US" sz="2000" spc="-1" strike="noStrike">
                <a:solidFill>
                  <a:srgbClr val="000000"/>
                </a:solidFill>
                <a:latin typeface="Calibri"/>
              </a:rPr>
              <a:t>http://www.things.com/order/final&amp;custID=101&amp;part=555A&amp;qy=20&amp;</a:t>
            </a:r>
            <a:r>
              <a:rPr b="1" lang="en-US" sz="2000" spc="-1" strike="noStrike">
                <a:solidFill>
                  <a:srgbClr val="0000ff"/>
                </a:solidFill>
                <a:latin typeface="Calibri"/>
              </a:rPr>
              <a:t>price=10</a:t>
            </a:r>
            <a:r>
              <a:rPr b="1" lang="en-US" sz="2000" spc="-1" strike="noStrike">
                <a:solidFill>
                  <a:srgbClr val="000000"/>
                </a:solidFill>
                <a:latin typeface="Calibri"/>
              </a:rPr>
              <a:t>&amp;ship=boat&amp;shipcost=5&amp;</a:t>
            </a:r>
            <a:r>
              <a:rPr b="1" lang="en-US" sz="2000" spc="-1" strike="noStrike">
                <a:solidFill>
                  <a:srgbClr val="0000ff"/>
                </a:solidFill>
                <a:latin typeface="Calibri"/>
              </a:rPr>
              <a:t>total=205</a:t>
            </a:r>
            <a:endParaRPr b="0" lang="en-US" sz="2000" spc="-1" strike="noStrike">
              <a:solidFill>
                <a:srgbClr val="000000"/>
              </a:solidFill>
              <a:latin typeface="Calibri"/>
            </a:endParaRPr>
          </a:p>
          <a:p>
            <a:pPr lvl="1" marL="990720" indent="-533160">
              <a:lnSpc>
                <a:spcPct val="100000"/>
              </a:lnSpc>
              <a:spcBef>
                <a:spcPts val="479"/>
              </a:spcBef>
              <a:buClr>
                <a:srgbClr val="0000ff"/>
              </a:buClr>
              <a:buFont typeface="Wingdings" charset="2"/>
              <a:buChar char=""/>
            </a:pPr>
            <a:r>
              <a:rPr b="0" lang="en-US" sz="2400" spc="-1" strike="noStrike">
                <a:solidFill>
                  <a:srgbClr val="000000"/>
                </a:solidFill>
                <a:latin typeface="Calibri"/>
              </a:rPr>
              <a:t>Instead, </a:t>
            </a:r>
            <a:r>
              <a:rPr b="0" i="1" lang="en-US" sz="2400" spc="-1" strike="noStrike">
                <a:solidFill>
                  <a:srgbClr val="000000"/>
                </a:solidFill>
                <a:latin typeface="Calibri"/>
              </a:rPr>
              <a:t>user</a:t>
            </a:r>
            <a:r>
              <a:rPr b="0" lang="en-US" sz="2400" spc="-1" strike="noStrike">
                <a:solidFill>
                  <a:srgbClr val="000000"/>
                </a:solidFill>
                <a:latin typeface="Calibri"/>
              </a:rPr>
              <a:t> edits URL directly, changing price and total cost as follows: </a:t>
            </a:r>
            <a:r>
              <a:rPr b="1" lang="en-US" sz="2000" spc="-1" strike="noStrike">
                <a:solidFill>
                  <a:srgbClr val="000000"/>
                </a:solidFill>
                <a:latin typeface="Calibri"/>
              </a:rPr>
              <a:t>http://www.things.com/order/final&amp;custID=101&amp;part=555A&amp;qy=20&amp;</a:t>
            </a:r>
            <a:r>
              <a:rPr b="1" lang="en-US" sz="2000" spc="-1" strike="noStrike">
                <a:solidFill>
                  <a:srgbClr val="0000ff"/>
                </a:solidFill>
                <a:latin typeface="Calibri"/>
              </a:rPr>
              <a:t>price=1</a:t>
            </a:r>
            <a:r>
              <a:rPr b="1" lang="en-US" sz="2000" spc="-1" strike="noStrike">
                <a:solidFill>
                  <a:srgbClr val="000000"/>
                </a:solidFill>
                <a:latin typeface="Calibri"/>
              </a:rPr>
              <a:t>&amp;ship=boat&amp;shipcost=5&amp;total=</a:t>
            </a:r>
            <a:r>
              <a:rPr b="1" lang="en-US" sz="2000" spc="-1" strike="noStrike">
                <a:solidFill>
                  <a:srgbClr val="0000ff"/>
                </a:solidFill>
                <a:latin typeface="Calibri"/>
              </a:rPr>
              <a:t>25</a:t>
            </a:r>
            <a:endParaRPr b="0" lang="en-US" sz="2000" spc="-1" strike="noStrike">
              <a:solidFill>
                <a:srgbClr val="000000"/>
              </a:solidFill>
              <a:latin typeface="Calibri"/>
            </a:endParaRPr>
          </a:p>
          <a:p>
            <a:pPr lvl="1" marL="990720" indent="-533160">
              <a:lnSpc>
                <a:spcPct val="100000"/>
              </a:lnSpc>
              <a:spcBef>
                <a:spcPts val="479"/>
              </a:spcBef>
              <a:buClr>
                <a:srgbClr val="0000ff"/>
              </a:buClr>
              <a:buFont typeface="Wingdings" charset="2"/>
              <a:buChar char=""/>
            </a:pPr>
            <a:r>
              <a:rPr b="0" lang="en-US" sz="2400" spc="-1" strike="noStrike">
                <a:solidFill>
                  <a:srgbClr val="000000"/>
                </a:solidFill>
                <a:latin typeface="Calibri"/>
              </a:rPr>
              <a:t>User uses </a:t>
            </a:r>
            <a:r>
              <a:rPr b="0" lang="en-US" sz="2400" spc="-1" strike="noStrike">
                <a:solidFill>
                  <a:srgbClr val="0000ff"/>
                </a:solidFill>
                <a:latin typeface="Calibri"/>
              </a:rPr>
              <a:t>forged URL</a:t>
            </a:r>
            <a:r>
              <a:rPr b="0" lang="en-US" sz="2400" spc="-1" strike="noStrike">
                <a:solidFill>
                  <a:srgbClr val="000000"/>
                </a:solidFill>
                <a:latin typeface="Calibri"/>
              </a:rPr>
              <a:t> to access server</a:t>
            </a:r>
            <a:endParaRPr b="0" lang="en-US" sz="2400" spc="-1" strike="noStrike">
              <a:solidFill>
                <a:srgbClr val="000000"/>
              </a:solidFill>
              <a:latin typeface="Calibri"/>
            </a:endParaRPr>
          </a:p>
          <a:p>
            <a:pPr lvl="2" marL="1371600" indent="-456840">
              <a:lnSpc>
                <a:spcPct val="100000"/>
              </a:lnSpc>
              <a:spcBef>
                <a:spcPts val="400"/>
              </a:spcBef>
              <a:buClr>
                <a:srgbClr val="800080"/>
              </a:buClr>
              <a:buFont typeface="Wingdings" charset="2"/>
              <a:buChar char=""/>
            </a:pPr>
            <a:r>
              <a:rPr b="0" lang="en-US" sz="2000" spc="-1" strike="noStrike">
                <a:solidFill>
                  <a:srgbClr val="000000"/>
                </a:solidFill>
                <a:latin typeface="Calibri"/>
              </a:rPr>
              <a:t>The server takes 25 as the total cost</a:t>
            </a:r>
            <a:endParaRPr b="0" lang="en-US" sz="20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118" name="TextShape 2"/>
          <p:cNvSpPr txBox="1"/>
          <p:nvPr/>
        </p:nvSpPr>
        <p:spPr>
          <a:xfrm>
            <a:off x="457200" y="1600200"/>
            <a:ext cx="8229240" cy="4525560"/>
          </a:xfrm>
          <a:prstGeom prst="rect">
            <a:avLst/>
          </a:prstGeom>
          <a:noFill/>
          <a:ln>
            <a:noFill/>
          </a:ln>
        </p:spPr>
        <p:txBody>
          <a:bodyPr/>
          <a:p>
            <a:pPr marL="609480" indent="-609120">
              <a:lnSpc>
                <a:spcPct val="100000"/>
              </a:lnSpc>
              <a:spcBef>
                <a:spcPts val="479"/>
              </a:spcBef>
              <a:buClr>
                <a:srgbClr val="800080"/>
              </a:buClr>
              <a:buSzPct val="60000"/>
              <a:buFont typeface="Wingdings" charset="2"/>
              <a:buChar char=""/>
            </a:pPr>
            <a:r>
              <a:rPr b="0" lang="en-US" sz="2400" spc="-1" strike="noStrike">
                <a:solidFill>
                  <a:srgbClr val="000000"/>
                </a:solidFill>
                <a:latin typeface="Calibri"/>
              </a:rPr>
              <a:t>Unchecked data are a serious vulnerability!</a:t>
            </a:r>
            <a:endParaRPr b="0" lang="en-US" sz="2400" spc="-1" strike="noStrike">
              <a:solidFill>
                <a:srgbClr val="000000"/>
              </a:solidFill>
              <a:latin typeface="Calibri"/>
            </a:endParaRPr>
          </a:p>
          <a:p>
            <a:pPr marL="609480" indent="-609120">
              <a:lnSpc>
                <a:spcPct val="100000"/>
              </a:lnSpc>
              <a:spcBef>
                <a:spcPts val="479"/>
              </a:spcBef>
              <a:buClr>
                <a:srgbClr val="800080"/>
              </a:buClr>
              <a:buSzPct val="60000"/>
              <a:buFont typeface="Wingdings" charset="2"/>
              <a:buChar char=""/>
            </a:pPr>
            <a:r>
              <a:rPr b="0" lang="en-US" sz="2400" spc="-1" strike="noStrike">
                <a:solidFill>
                  <a:srgbClr val="000000"/>
                </a:solidFill>
                <a:latin typeface="Calibri"/>
              </a:rPr>
              <a:t>Possible solution: anticipate problems</a:t>
            </a:r>
            <a:endParaRPr b="0" lang="en-US" sz="2400" spc="-1" strike="noStrike">
              <a:solidFill>
                <a:srgbClr val="000000"/>
              </a:solidFill>
              <a:latin typeface="Calibri"/>
            </a:endParaRPr>
          </a:p>
          <a:p>
            <a:pPr lvl="3" marL="1752480" indent="-380520">
              <a:lnSpc>
                <a:spcPct val="100000"/>
              </a:lnSpc>
              <a:spcBef>
                <a:spcPts val="479"/>
              </a:spcBef>
              <a:buClr>
                <a:srgbClr val="c0504d"/>
              </a:buClr>
              <a:buSzPct val="55000"/>
              <a:buFont typeface="Wingdings" charset="2"/>
              <a:buChar char=""/>
            </a:pPr>
            <a:r>
              <a:rPr b="0" lang="en-US" sz="2400" spc="-1" strike="noStrike">
                <a:solidFill>
                  <a:srgbClr val="000000"/>
                </a:solidFill>
                <a:latin typeface="Calibri"/>
              </a:rPr>
              <a:t>Don’t let client return a sensitive result (like </a:t>
            </a:r>
            <a:r>
              <a:rPr b="0" i="1" lang="en-US" sz="2400" spc="-1" strike="noStrike">
                <a:solidFill>
                  <a:srgbClr val="000000"/>
                </a:solidFill>
                <a:latin typeface="Calibri"/>
              </a:rPr>
              <a:t>total</a:t>
            </a:r>
            <a:r>
              <a:rPr b="0" lang="en-US" sz="2400" spc="-1" strike="noStrike">
                <a:solidFill>
                  <a:srgbClr val="000000"/>
                </a:solidFill>
                <a:latin typeface="Calibri"/>
              </a:rPr>
              <a:t>) that can be easily recomputed by server </a:t>
            </a:r>
            <a:endParaRPr b="0" lang="en-US" sz="2400" spc="-1" strike="noStrike">
              <a:solidFill>
                <a:srgbClr val="000000"/>
              </a:solidFill>
              <a:latin typeface="Calibri"/>
            </a:endParaRPr>
          </a:p>
          <a:p>
            <a:pPr lvl="3" marL="1752480" indent="-380520">
              <a:lnSpc>
                <a:spcPct val="100000"/>
              </a:lnSpc>
              <a:spcBef>
                <a:spcPts val="479"/>
              </a:spcBef>
              <a:buClr>
                <a:srgbClr val="c0504d"/>
              </a:buClr>
              <a:buSzPct val="55000"/>
              <a:buFont typeface="Wingdings" charset="2"/>
              <a:buChar char=""/>
            </a:pPr>
            <a:r>
              <a:rPr b="0" lang="en-US" sz="2400" spc="-1" strike="noStrike">
                <a:solidFill>
                  <a:srgbClr val="000000"/>
                </a:solidFill>
                <a:latin typeface="Calibri"/>
              </a:rPr>
              <a:t>Use drop-down boxes / choice lists for data input</a:t>
            </a:r>
            <a:endParaRPr b="0" lang="en-US" sz="2400" spc="-1" strike="noStrike">
              <a:solidFill>
                <a:srgbClr val="000000"/>
              </a:solidFill>
              <a:latin typeface="Calibri"/>
            </a:endParaRPr>
          </a:p>
          <a:p>
            <a:pPr lvl="4" marL="2209680" indent="-380520">
              <a:lnSpc>
                <a:spcPct val="100000"/>
              </a:lnSpc>
              <a:spcBef>
                <a:spcPts val="400"/>
              </a:spcBef>
              <a:buClr>
                <a:srgbClr val="4f81bd"/>
              </a:buClr>
              <a:buSzPct val="50000"/>
              <a:buFont typeface="Wingdings" charset="2"/>
              <a:buChar char=""/>
            </a:pPr>
            <a:r>
              <a:rPr b="0" lang="en-US" sz="2000" spc="-1" strike="noStrike">
                <a:solidFill>
                  <a:srgbClr val="000000"/>
                </a:solidFill>
                <a:latin typeface="Calibri"/>
              </a:rPr>
              <a:t>Prevent user from editing input directly</a:t>
            </a:r>
            <a:endParaRPr b="0" lang="en-US" sz="2000" spc="-1" strike="noStrike">
              <a:solidFill>
                <a:srgbClr val="000000"/>
              </a:solidFill>
              <a:latin typeface="Calibri"/>
            </a:endParaRPr>
          </a:p>
          <a:p>
            <a:pPr lvl="3" marL="1752480" indent="-380520">
              <a:lnSpc>
                <a:spcPct val="100000"/>
              </a:lnSpc>
              <a:spcBef>
                <a:spcPts val="479"/>
              </a:spcBef>
              <a:buClr>
                <a:srgbClr val="c0504d"/>
              </a:buClr>
              <a:buSzPct val="55000"/>
              <a:buFont typeface="Wingdings" charset="2"/>
              <a:buChar char=""/>
            </a:pPr>
            <a:r>
              <a:rPr b="0" lang="en-US" sz="2400" spc="-1" strike="noStrike">
                <a:solidFill>
                  <a:srgbClr val="000000"/>
                </a:solidFill>
                <a:latin typeface="Calibri"/>
              </a:rPr>
              <a:t>Check validity of data values received from client</a:t>
            </a:r>
            <a:endParaRPr b="0" lang="en-US" sz="2400" spc="-1" strike="noStrike">
              <a:solidFill>
                <a:srgbClr val="000000"/>
              </a:solidFill>
              <a:latin typeface="Calibri"/>
            </a:endParaRPr>
          </a:p>
          <a:p>
            <a:pPr lvl="3" marL="1752480" indent="-380520">
              <a:lnSpc>
                <a:spcPct val="100000"/>
              </a:lnSpc>
              <a:spcBef>
                <a:spcPts val="479"/>
              </a:spcBef>
              <a:buClr>
                <a:srgbClr val="c0504d"/>
              </a:buClr>
              <a:buSzPct val="55000"/>
              <a:buFont typeface="Wingdings" charset="2"/>
              <a:buChar char=""/>
            </a:pPr>
            <a:r>
              <a:rPr b="0" lang="en-US" sz="2400" spc="-1" strike="noStrike">
                <a:solidFill>
                  <a:srgbClr val="000000"/>
                </a:solidFill>
                <a:latin typeface="Calibri"/>
              </a:rPr>
              <a:t>Do not rely solely on client-side validation</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Race condition</a:t>
            </a:r>
            <a:endParaRPr b="0" lang="en-US" sz="4400" spc="-1" strike="noStrike">
              <a:solidFill>
                <a:srgbClr val="000000"/>
              </a:solidFill>
              <a:latin typeface="Calibri"/>
            </a:endParaRPr>
          </a:p>
        </p:txBody>
      </p:sp>
      <p:pic>
        <p:nvPicPr>
          <p:cNvPr id="120" name="Content Placeholder 3" descr=""/>
          <p:cNvPicPr/>
          <p:nvPr/>
        </p:nvPicPr>
        <p:blipFill>
          <a:blip r:embed="rId1"/>
          <a:srcRect l="0" t="9588" r="0" b="0"/>
          <a:stretch/>
        </p:blipFill>
        <p:spPr>
          <a:xfrm>
            <a:off x="681840" y="1752480"/>
            <a:ext cx="7779600" cy="431244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Time-of-check to Time-of-use Errors(TOCTTOU)</a:t>
            </a:r>
            <a:endParaRPr b="0" lang="en-US" sz="4400" spc="-1" strike="noStrike">
              <a:solidFill>
                <a:srgbClr val="000000"/>
              </a:solidFill>
              <a:latin typeface="Calibri"/>
            </a:endParaRPr>
          </a:p>
        </p:txBody>
      </p:sp>
      <p:sp>
        <p:nvSpPr>
          <p:cNvPr id="122" name="TextShape 2"/>
          <p:cNvSpPr txBox="1"/>
          <p:nvPr/>
        </p:nvSpPr>
        <p:spPr>
          <a:xfrm>
            <a:off x="457200" y="1600200"/>
            <a:ext cx="8229240" cy="4525560"/>
          </a:xfrm>
          <a:prstGeom prst="rect">
            <a:avLst/>
          </a:prstGeom>
          <a:noFill/>
          <a:ln>
            <a:noFill/>
          </a:ln>
        </p:spPr>
        <p:txBody>
          <a:bodyPr>
            <a:normAutofit/>
          </a:bodyPr>
          <a:p>
            <a:pPr marL="609480" indent="-609120">
              <a:lnSpc>
                <a:spcPct val="90000"/>
              </a:lnSpc>
              <a:spcBef>
                <a:spcPts val="479"/>
              </a:spcBef>
              <a:buClr>
                <a:srgbClr val="800080"/>
              </a:buClr>
              <a:buSzPct val="60000"/>
              <a:buFont typeface="Wingdings" charset="2"/>
              <a:buChar char=""/>
            </a:pPr>
            <a:r>
              <a:rPr b="0" lang="en-US" sz="2400" spc="-1" strike="noStrike">
                <a:solidFill>
                  <a:srgbClr val="000000"/>
                </a:solidFill>
                <a:latin typeface="Calibri"/>
              </a:rPr>
              <a:t>Time-of-check to time-of-use flaw — often inadvertent </a:t>
            </a:r>
            <a:r>
              <a:rPr b="0" lang="en-US" sz="2000" spc="-1" strike="noStrike">
                <a:solidFill>
                  <a:srgbClr val="000000"/>
                </a:solidFill>
                <a:latin typeface="Calibri"/>
              </a:rPr>
              <a:t>(=&gt; nonmalicious)</a:t>
            </a:r>
            <a:r>
              <a:rPr b="0" lang="en-US" sz="2400" spc="-1" strike="noStrike">
                <a:solidFill>
                  <a:srgbClr val="000000"/>
                </a:solidFill>
                <a:latin typeface="Calibri"/>
              </a:rPr>
              <a:t> but with serious security consequences </a:t>
            </a:r>
            <a:endParaRPr b="0" lang="en-US" sz="2400" spc="-1" strike="noStrike">
              <a:solidFill>
                <a:srgbClr val="000000"/>
              </a:solidFill>
              <a:latin typeface="Calibri"/>
            </a:endParaRPr>
          </a:p>
          <a:p>
            <a:pPr marL="609480" indent="-609120">
              <a:lnSpc>
                <a:spcPct val="100000"/>
              </a:lnSpc>
              <a:spcBef>
                <a:spcPts val="479"/>
              </a:spcBef>
              <a:buClr>
                <a:srgbClr val="800080"/>
              </a:buClr>
              <a:buSzPct val="60000"/>
              <a:buFont typeface="Wingdings" charset="2"/>
              <a:buChar char=""/>
            </a:pPr>
            <a:r>
              <a:rPr b="0" lang="en-US" sz="2400" spc="-1" strike="noStrike">
                <a:solidFill>
                  <a:srgbClr val="000000"/>
                </a:solidFill>
                <a:latin typeface="Calibri"/>
              </a:rPr>
              <a:t>synchronization flaw / serialization flaw</a:t>
            </a:r>
            <a:endParaRPr b="0" lang="en-US" sz="2400" spc="-1" strike="noStrike">
              <a:solidFill>
                <a:srgbClr val="000000"/>
              </a:solidFill>
              <a:latin typeface="Calibri"/>
            </a:endParaRPr>
          </a:p>
          <a:p>
            <a:pPr marL="609480" indent="-609120">
              <a:lnSpc>
                <a:spcPct val="100000"/>
              </a:lnSpc>
              <a:spcBef>
                <a:spcPts val="479"/>
              </a:spcBef>
              <a:buClr>
                <a:srgbClr val="800080"/>
              </a:buClr>
              <a:buSzPct val="60000"/>
              <a:buFont typeface="Wingdings" charset="2"/>
              <a:buChar char=""/>
            </a:pPr>
            <a:r>
              <a:rPr b="1" lang="en-US" sz="2400" spc="-1" strike="noStrike">
                <a:solidFill>
                  <a:srgbClr val="000000"/>
                </a:solidFill>
                <a:latin typeface="Calibri"/>
              </a:rPr>
              <a:t>TOCTTOU — </a:t>
            </a:r>
            <a:r>
              <a:rPr b="0" lang="en-US" sz="2400" spc="-1" strike="noStrike">
                <a:solidFill>
                  <a:srgbClr val="000000"/>
                </a:solidFill>
                <a:latin typeface="Calibri"/>
              </a:rPr>
              <a:t>mediation with “bait and switch” in the middle</a:t>
            </a:r>
            <a:endParaRPr b="0" lang="en-US" sz="2400" spc="-1" strike="noStrike">
              <a:solidFill>
                <a:srgbClr val="000000"/>
              </a:solidFill>
              <a:latin typeface="Calibri"/>
            </a:endParaRPr>
          </a:p>
          <a:p>
            <a:pPr lvl="1" marL="990720" indent="-533160">
              <a:lnSpc>
                <a:spcPct val="100000"/>
              </a:lnSpc>
              <a:spcBef>
                <a:spcPts val="479"/>
              </a:spcBef>
              <a:buClr>
                <a:srgbClr val="0000ff"/>
              </a:buClr>
              <a:buSzPct val="55000"/>
              <a:buFont typeface="Wingdings" charset="2"/>
              <a:buChar char=""/>
            </a:pPr>
            <a:r>
              <a:rPr b="1" lang="en-US" sz="2400" spc="-1" strike="noStrike">
                <a:solidFill>
                  <a:srgbClr val="000000"/>
                </a:solidFill>
                <a:latin typeface="Calibri"/>
              </a:rPr>
              <a:t>Non-computing example:</a:t>
            </a:r>
            <a:endParaRPr b="0" lang="en-US" sz="2400" spc="-1" strike="noStrike">
              <a:solidFill>
                <a:srgbClr val="000000"/>
              </a:solidFill>
              <a:latin typeface="Calibri"/>
            </a:endParaRPr>
          </a:p>
          <a:p>
            <a:pPr lvl="2" marL="1371600" indent="-456840">
              <a:lnSpc>
                <a:spcPct val="100000"/>
              </a:lnSpc>
              <a:spcBef>
                <a:spcPts val="400"/>
              </a:spcBef>
              <a:buClr>
                <a:srgbClr val="800080"/>
              </a:buClr>
              <a:buSzPct val="50000"/>
              <a:buFont typeface="Wingdings" charset="2"/>
              <a:buChar char=""/>
            </a:pPr>
            <a:r>
              <a:rPr b="0" lang="en-US" sz="2000" spc="-1" strike="noStrike">
                <a:solidFill>
                  <a:srgbClr val="000000"/>
                </a:solidFill>
                <a:latin typeface="Calibri"/>
              </a:rPr>
              <a:t>Swindler shows buyer real Rolex watch (</a:t>
            </a:r>
            <a:r>
              <a:rPr b="0" i="1" lang="en-US" sz="2000" spc="-1" strike="noStrike">
                <a:solidFill>
                  <a:srgbClr val="000000"/>
                </a:solidFill>
                <a:latin typeface="Calibri"/>
              </a:rPr>
              <a:t>bait</a:t>
            </a:r>
            <a:r>
              <a:rPr b="0" lang="en-US" sz="2000" spc="-1" strike="noStrike">
                <a:solidFill>
                  <a:srgbClr val="000000"/>
                </a:solidFill>
                <a:latin typeface="Calibri"/>
              </a:rPr>
              <a:t>)</a:t>
            </a:r>
            <a:endParaRPr b="0" lang="en-US" sz="2000" spc="-1" strike="noStrike">
              <a:solidFill>
                <a:srgbClr val="000000"/>
              </a:solidFill>
              <a:latin typeface="Calibri"/>
            </a:endParaRPr>
          </a:p>
          <a:p>
            <a:pPr lvl="2" marL="1371600" indent="-456840">
              <a:lnSpc>
                <a:spcPct val="100000"/>
              </a:lnSpc>
              <a:spcBef>
                <a:spcPts val="400"/>
              </a:spcBef>
              <a:buClr>
                <a:srgbClr val="800080"/>
              </a:buClr>
              <a:buSzPct val="50000"/>
              <a:buFont typeface="Wingdings" charset="2"/>
              <a:buChar char=""/>
            </a:pPr>
            <a:r>
              <a:rPr b="0" lang="en-US" sz="2000" spc="-1" strike="noStrike">
                <a:solidFill>
                  <a:srgbClr val="000000"/>
                </a:solidFill>
                <a:latin typeface="Calibri"/>
              </a:rPr>
              <a:t>After buyer pays, </a:t>
            </a:r>
            <a:r>
              <a:rPr b="0" i="1" lang="en-US" sz="2000" spc="-1" strike="noStrike">
                <a:solidFill>
                  <a:srgbClr val="000000"/>
                </a:solidFill>
                <a:latin typeface="Calibri"/>
              </a:rPr>
              <a:t>switches</a:t>
            </a:r>
            <a:r>
              <a:rPr b="0" lang="en-US" sz="2000" spc="-1" strike="noStrike">
                <a:solidFill>
                  <a:srgbClr val="000000"/>
                </a:solidFill>
                <a:latin typeface="Calibri"/>
              </a:rPr>
              <a:t> real Rolex to a forged one</a:t>
            </a:r>
            <a:endParaRPr b="0" lang="en-US" sz="2000" spc="-1" strike="noStrike">
              <a:solidFill>
                <a:srgbClr val="000000"/>
              </a:solidFill>
              <a:latin typeface="Calibri"/>
            </a:endParaRPr>
          </a:p>
          <a:p>
            <a:pPr lvl="1" marL="990720" indent="-533160">
              <a:lnSpc>
                <a:spcPct val="100000"/>
              </a:lnSpc>
              <a:spcBef>
                <a:spcPts val="479"/>
              </a:spcBef>
              <a:buClr>
                <a:srgbClr val="0000ff"/>
              </a:buClr>
              <a:buSzPct val="55000"/>
              <a:buFont typeface="Wingdings" charset="2"/>
              <a:buChar char=""/>
            </a:pPr>
            <a:r>
              <a:rPr b="1" lang="en-US" sz="2400" spc="-1" strike="noStrike">
                <a:solidFill>
                  <a:srgbClr val="000000"/>
                </a:solidFill>
                <a:latin typeface="Calibri"/>
              </a:rPr>
              <a:t>In computing:</a:t>
            </a:r>
            <a:endParaRPr b="0" lang="en-US" sz="2400" spc="-1" strike="noStrike">
              <a:solidFill>
                <a:srgbClr val="000000"/>
              </a:solidFill>
              <a:latin typeface="Calibri"/>
            </a:endParaRPr>
          </a:p>
          <a:p>
            <a:pPr lvl="2" marL="1371600" indent="-456840">
              <a:lnSpc>
                <a:spcPct val="100000"/>
              </a:lnSpc>
              <a:spcBef>
                <a:spcPts val="479"/>
              </a:spcBef>
              <a:buClr>
                <a:srgbClr val="800080"/>
              </a:buClr>
              <a:buSzPct val="50000"/>
              <a:buFont typeface="Wingdings" charset="2"/>
              <a:buChar char=""/>
            </a:pPr>
            <a:r>
              <a:rPr b="0" lang="en-US" sz="2400" spc="-1" strike="noStrike">
                <a:solidFill>
                  <a:srgbClr val="000000"/>
                </a:solidFill>
                <a:latin typeface="Calibri"/>
              </a:rPr>
              <a:t>Change of a resource (e.g., data) between time access checked and time access used</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Program Security</a:t>
            </a:r>
            <a:br/>
            <a:endParaRPr b="0" lang="en-US" sz="4400" spc="-1" strike="noStrike">
              <a:solidFill>
                <a:srgbClr val="000000"/>
              </a:solidFill>
              <a:latin typeface="Calibri"/>
            </a:endParaRPr>
          </a:p>
        </p:txBody>
      </p:sp>
      <p:sp>
        <p:nvSpPr>
          <p:cNvPr id="85" name="TextShape 2"/>
          <p:cNvSpPr txBox="1"/>
          <p:nvPr/>
        </p:nvSpPr>
        <p:spPr>
          <a:xfrm>
            <a:off x="457200" y="1600200"/>
            <a:ext cx="8229240" cy="4525560"/>
          </a:xfrm>
          <a:prstGeom prst="rect">
            <a:avLst/>
          </a:prstGeom>
          <a:noFill/>
          <a:ln>
            <a:noFill/>
          </a:ln>
        </p:spPr>
        <p:txBody>
          <a:bodyPr/>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Protecting programs is the heart of </a:t>
            </a:r>
            <a:r>
              <a:rPr b="1" lang="en-US" sz="3200" spc="-1" strike="noStrike">
                <a:solidFill>
                  <a:srgbClr val="000000"/>
                </a:solidFill>
                <a:latin typeface="Calibri"/>
              </a:rPr>
              <a:t>computer security</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Wingdings" charset="2"/>
              <a:buChar char=""/>
            </a:pPr>
            <a:r>
              <a:rPr b="0" lang="en-US" sz="3200" spc="-1" strike="noStrike">
                <a:solidFill>
                  <a:srgbClr val="000000"/>
                </a:solidFill>
                <a:latin typeface="Calibri"/>
              </a:rPr>
              <a:t>   </a:t>
            </a:r>
            <a:r>
              <a:rPr b="0" lang="en-US" sz="3200" spc="-1" strike="noStrike">
                <a:solidFill>
                  <a:srgbClr val="000000"/>
                </a:solidFill>
                <a:latin typeface="Calibri"/>
              </a:rPr>
              <a:t>All kinds of programs, applications, </a:t>
            </a:r>
            <a:r>
              <a:rPr b="0" lang="en-US" sz="3200" spc="-1" strike="noStrike">
                <a:solidFill>
                  <a:srgbClr val="000000"/>
                </a:solidFill>
                <a:latin typeface="Calibri"/>
              </a:rPr>
              <a:t>operating systems and database systems etc.</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Wingdings" charset="2"/>
              <a:buChar char=""/>
            </a:pPr>
            <a:r>
              <a:rPr b="0" lang="en-US" sz="3200" spc="-1" strike="noStrike">
                <a:solidFill>
                  <a:srgbClr val="000000"/>
                </a:solidFill>
                <a:latin typeface="Calibri"/>
              </a:rPr>
              <a:t>   </a:t>
            </a:r>
            <a:r>
              <a:rPr b="0" lang="en-US" sz="3200" spc="-1" strike="noStrike">
                <a:solidFill>
                  <a:srgbClr val="000000"/>
                </a:solidFill>
                <a:latin typeface="Calibri"/>
              </a:rPr>
              <a:t>A program is secure if it provides </a:t>
            </a:r>
            <a:r>
              <a:rPr b="0" lang="en-US" sz="3200" spc="-1" strike="noStrike">
                <a:solidFill>
                  <a:srgbClr val="000000"/>
                </a:solidFill>
                <a:latin typeface="Calibri"/>
              </a:rPr>
              <a:t>confidentiality, integrity and availability.</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pic>
        <p:nvPicPr>
          <p:cNvPr id="124" name="Content Placeholder 3" descr=""/>
          <p:cNvPicPr/>
          <p:nvPr/>
        </p:nvPicPr>
        <p:blipFill>
          <a:blip r:embed="rId1"/>
          <a:stretch/>
        </p:blipFill>
        <p:spPr>
          <a:xfrm>
            <a:off x="609480" y="1676520"/>
            <a:ext cx="7543440" cy="449532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pic>
        <p:nvPicPr>
          <p:cNvPr id="126" name="Content Placeholder 3" descr=""/>
          <p:cNvPicPr/>
          <p:nvPr/>
        </p:nvPicPr>
        <p:blipFill>
          <a:blip r:embed="rId1"/>
          <a:stretch/>
        </p:blipFill>
        <p:spPr>
          <a:xfrm>
            <a:off x="1040040" y="1824840"/>
            <a:ext cx="7063560" cy="407628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128" name="TextShape 2"/>
          <p:cNvSpPr txBox="1"/>
          <p:nvPr/>
        </p:nvSpPr>
        <p:spPr>
          <a:xfrm>
            <a:off x="457200" y="1600200"/>
            <a:ext cx="8229240" cy="4525560"/>
          </a:xfrm>
          <a:prstGeom prst="rect">
            <a:avLst/>
          </a:prstGeom>
          <a:noFill/>
          <a:ln>
            <a:noFill/>
          </a:ln>
        </p:spPr>
        <p:txBody>
          <a:bodyPr/>
          <a:p>
            <a:pPr marL="1371600" indent="-456840">
              <a:lnSpc>
                <a:spcPct val="100000"/>
              </a:lnSpc>
              <a:spcBef>
                <a:spcPts val="479"/>
              </a:spcBef>
            </a:pPr>
            <a:r>
              <a:rPr b="0" lang="en-US" sz="2400" spc="-1" strike="noStrike">
                <a:solidFill>
                  <a:srgbClr val="000000"/>
                </a:solidFill>
                <a:latin typeface="Calibri"/>
              </a:rPr>
              <a:t>Q: </a:t>
            </a:r>
            <a:r>
              <a:rPr b="0" lang="en-US" sz="2400" spc="-1" strike="noStrike">
                <a:solidFill>
                  <a:srgbClr val="000000"/>
                </a:solidFill>
                <a:latin typeface="Calibri"/>
              </a:rPr>
              <a:t>	</a:t>
            </a:r>
            <a:r>
              <a:rPr b="0" lang="en-US" sz="2400" spc="-1" strike="noStrike">
                <a:solidFill>
                  <a:srgbClr val="000000"/>
                </a:solidFill>
                <a:latin typeface="Calibri"/>
              </a:rPr>
              <a:t>Any examples of TOCTTOU problems from</a:t>
            </a:r>
            <a:endParaRPr b="0" lang="en-US" sz="2400" spc="-1" strike="noStrike">
              <a:solidFill>
                <a:srgbClr val="000000"/>
              </a:solidFill>
              <a:latin typeface="Calibri"/>
            </a:endParaRPr>
          </a:p>
          <a:p>
            <a:pPr marL="1371600" indent="-45684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computing?</a:t>
            </a:r>
            <a:endParaRPr b="0" lang="en-US" sz="2400" spc="-1" strike="noStrike">
              <a:solidFill>
                <a:srgbClr val="000000"/>
              </a:solidFill>
              <a:latin typeface="Calibri"/>
            </a:endParaRPr>
          </a:p>
          <a:p>
            <a:pPr marL="1371600" indent="-456840">
              <a:lnSpc>
                <a:spcPct val="100000"/>
              </a:lnSpc>
              <a:spcBef>
                <a:spcPts val="479"/>
              </a:spcBef>
            </a:pPr>
            <a:endParaRPr b="0" lang="en-US" sz="2400" spc="-1" strike="noStrike">
              <a:solidFill>
                <a:srgbClr val="000000"/>
              </a:solidFill>
              <a:latin typeface="Calibri"/>
            </a:endParaRPr>
          </a:p>
          <a:p>
            <a:pPr marL="1371600" indent="-456840">
              <a:lnSpc>
                <a:spcPct val="100000"/>
              </a:lnSpc>
              <a:spcBef>
                <a:spcPts val="479"/>
              </a:spcBef>
            </a:pPr>
            <a:r>
              <a:rPr b="0" lang="en-US" sz="2400" spc="-1" strike="noStrike">
                <a:solidFill>
                  <a:srgbClr val="0000ff"/>
                </a:solidFill>
                <a:latin typeface="Calibri"/>
              </a:rPr>
              <a:t>A: </a:t>
            </a:r>
            <a:r>
              <a:rPr b="0" lang="en-US" sz="2400" spc="-1" strike="noStrike">
                <a:solidFill>
                  <a:srgbClr val="ff0000"/>
                </a:solidFill>
                <a:latin typeface="Calibri"/>
              </a:rPr>
              <a:t>E.g., DBMS/OS: serialization problem:</a:t>
            </a:r>
            <a:endParaRPr b="0" lang="en-US" sz="2400" spc="-1" strike="noStrike">
              <a:solidFill>
                <a:srgbClr val="000000"/>
              </a:solidFill>
              <a:latin typeface="Calibri"/>
            </a:endParaRPr>
          </a:p>
          <a:p>
            <a:pPr marL="1752480" indent="-3805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pgm1 reads value of X = 10</a:t>
            </a:r>
            <a:endParaRPr b="0" lang="en-US" sz="2400" spc="-1" strike="noStrike">
              <a:solidFill>
                <a:srgbClr val="000000"/>
              </a:solidFill>
              <a:latin typeface="Calibri"/>
            </a:endParaRPr>
          </a:p>
          <a:p>
            <a:pPr marL="1752480" indent="-3805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pgm1 adds X = X+ 5</a:t>
            </a:r>
            <a:endParaRPr b="0" lang="en-US" sz="2400" spc="-1" strike="noStrike">
              <a:solidFill>
                <a:srgbClr val="000000"/>
              </a:solidFill>
              <a:latin typeface="Calibri"/>
            </a:endParaRPr>
          </a:p>
          <a:p>
            <a:pPr marL="1752480" indent="-380520">
              <a:lnSpc>
                <a:spcPct val="100000"/>
              </a:lnSpc>
              <a:spcBef>
                <a:spcPts val="479"/>
              </a:spcBef>
            </a:pPr>
            <a:r>
              <a:rPr b="0" lang="en-US" sz="2400" spc="-1" strike="noStrike">
                <a:solidFill>
                  <a:srgbClr val="0000ff"/>
                </a:solidFill>
                <a:latin typeface="Calibri"/>
              </a:rPr>
              <a:t> </a:t>
            </a:r>
            <a:r>
              <a:rPr b="0" lang="en-US" sz="2400" spc="-1" strike="noStrike">
                <a:solidFill>
                  <a:srgbClr val="0000ff"/>
                </a:solidFill>
                <a:latin typeface="Wingdings"/>
              </a:rPr>
              <a:t></a:t>
            </a:r>
            <a:r>
              <a:rPr b="0" lang="en-US" sz="2400" spc="-1" strike="noStrike">
                <a:solidFill>
                  <a:srgbClr val="0000ff"/>
                </a:solidFill>
                <a:latin typeface="Calibri"/>
              </a:rPr>
              <a:t> </a:t>
            </a:r>
            <a:r>
              <a:rPr b="0" lang="en-US" sz="2400" spc="-1" strike="noStrike">
                <a:solidFill>
                  <a:srgbClr val="0000ff"/>
                </a:solidFill>
                <a:latin typeface="Calibri"/>
              </a:rPr>
              <a:t>pgm2 reads X = 10, adds 3 to X, writes X = 13</a:t>
            </a:r>
            <a:endParaRPr b="0" lang="en-US" sz="2400" spc="-1" strike="noStrike">
              <a:solidFill>
                <a:srgbClr val="000000"/>
              </a:solidFill>
              <a:latin typeface="Calibri"/>
            </a:endParaRPr>
          </a:p>
          <a:p>
            <a:pPr marL="1752480" indent="-3805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pgm1 writes X = 15</a:t>
            </a:r>
            <a:endParaRPr b="0" lang="en-US" sz="2400" spc="-1" strike="noStrike">
              <a:solidFill>
                <a:srgbClr val="000000"/>
              </a:solidFill>
              <a:latin typeface="Calibri"/>
            </a:endParaRPr>
          </a:p>
          <a:p>
            <a:pPr marL="1752480" indent="-380520">
              <a:lnSpc>
                <a:spcPct val="100000"/>
              </a:lnSpc>
              <a:spcBef>
                <a:spcPts val="479"/>
              </a:spcBef>
            </a:pPr>
            <a:endParaRPr b="0" lang="en-US" sz="2400" spc="-1" strike="noStrike">
              <a:solidFill>
                <a:srgbClr val="000000"/>
              </a:solidFill>
              <a:latin typeface="Calibri"/>
            </a:endParaRPr>
          </a:p>
          <a:p>
            <a:pPr marL="1752480" indent="-380520">
              <a:lnSpc>
                <a:spcPct val="100000"/>
              </a:lnSpc>
              <a:spcBef>
                <a:spcPts val="479"/>
              </a:spcBef>
            </a:pPr>
            <a:r>
              <a:rPr b="0" lang="en-US" sz="2400" spc="-1" strike="noStrike">
                <a:solidFill>
                  <a:srgbClr val="0000ff"/>
                </a:solidFill>
                <a:latin typeface="Calibri"/>
              </a:rPr>
              <a:t>X ends up with value 15 – should be X = 18</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274680"/>
            <a:ext cx="8229240" cy="867960"/>
          </a:xfrm>
          <a:prstGeom prst="rect">
            <a:avLst/>
          </a:prstGeom>
          <a:noFill/>
          <a:ln>
            <a:noFill/>
          </a:ln>
        </p:spPr>
        <p:txBody>
          <a:bodyPr anchor="ctr"/>
          <a:p>
            <a:pPr marL="609480" indent="-609120" algn="ctr">
              <a:lnSpc>
                <a:spcPct val="100000"/>
              </a:lnSpc>
            </a:pPr>
            <a:r>
              <a:rPr b="0" lang="en-US" sz="4400" spc="-1" strike="noStrike">
                <a:solidFill>
                  <a:srgbClr val="000000"/>
                </a:solidFill>
                <a:latin typeface="Calibri"/>
              </a:rPr>
              <a:t>Prevention of TOCTTOU errors</a:t>
            </a:r>
            <a:endParaRPr b="0" lang="en-US" sz="4400" spc="-1" strike="noStrike">
              <a:solidFill>
                <a:srgbClr val="000000"/>
              </a:solidFill>
              <a:latin typeface="Calibri"/>
            </a:endParaRPr>
          </a:p>
        </p:txBody>
      </p:sp>
      <p:sp>
        <p:nvSpPr>
          <p:cNvPr id="130" name="TextShape 2"/>
          <p:cNvSpPr txBox="1"/>
          <p:nvPr/>
        </p:nvSpPr>
        <p:spPr>
          <a:xfrm>
            <a:off x="457200" y="1066680"/>
            <a:ext cx="8229240" cy="5638320"/>
          </a:xfrm>
          <a:prstGeom prst="rect">
            <a:avLst/>
          </a:prstGeom>
          <a:noFill/>
          <a:ln>
            <a:noFill/>
          </a:ln>
        </p:spPr>
        <p:txBody>
          <a:bodyPr>
            <a:normAutofit/>
          </a:bodyPr>
          <a:p>
            <a:pPr lvl="2" marL="1371600" indent="-456840">
              <a:lnSpc>
                <a:spcPct val="100000"/>
              </a:lnSpc>
              <a:spcBef>
                <a:spcPts val="479"/>
              </a:spcBef>
              <a:buClr>
                <a:srgbClr val="800080"/>
              </a:buClr>
              <a:buSzPct val="50000"/>
              <a:buFont typeface="Wingdings" charset="2"/>
              <a:buChar char=""/>
            </a:pPr>
            <a:r>
              <a:rPr b="1" lang="en-US" sz="2400" spc="-1" strike="noStrike">
                <a:solidFill>
                  <a:srgbClr val="000000"/>
                </a:solidFill>
                <a:latin typeface="Calibri"/>
              </a:rPr>
              <a:t>Be aware of time lags</a:t>
            </a:r>
            <a:endParaRPr b="0" lang="en-US" sz="2400" spc="-1" strike="noStrike">
              <a:solidFill>
                <a:srgbClr val="000000"/>
              </a:solidFill>
              <a:latin typeface="Calibri"/>
            </a:endParaRPr>
          </a:p>
          <a:p>
            <a:pPr lvl="2" marL="1371600" indent="-456840">
              <a:lnSpc>
                <a:spcPct val="100000"/>
              </a:lnSpc>
              <a:spcBef>
                <a:spcPts val="479"/>
              </a:spcBef>
              <a:buClr>
                <a:srgbClr val="800080"/>
              </a:buClr>
              <a:buSzPct val="50000"/>
              <a:buFont typeface="Wingdings" charset="2"/>
              <a:buChar char=""/>
            </a:pPr>
            <a:r>
              <a:rPr b="1" lang="en-US" sz="2400" spc="-1" strike="noStrike">
                <a:solidFill>
                  <a:srgbClr val="000000"/>
                </a:solidFill>
                <a:latin typeface="Calibri"/>
              </a:rPr>
              <a:t>Use digital signatures and certificates to “lock” data values after checking them</a:t>
            </a:r>
            <a:endParaRPr b="0" lang="en-US" sz="2400" spc="-1" strike="noStrike">
              <a:solidFill>
                <a:srgbClr val="000000"/>
              </a:solidFill>
              <a:latin typeface="Calibri"/>
            </a:endParaRPr>
          </a:p>
          <a:p>
            <a:pPr lvl="3" marL="1752480" indent="-380520">
              <a:lnSpc>
                <a:spcPct val="100000"/>
              </a:lnSpc>
              <a:spcBef>
                <a:spcPts val="479"/>
              </a:spcBef>
              <a:buClr>
                <a:srgbClr val="c0504d"/>
              </a:buClr>
              <a:buSzPct val="55000"/>
              <a:buFont typeface="Wingdings" charset="2"/>
              <a:buChar char=""/>
            </a:pPr>
            <a:r>
              <a:rPr b="1" lang="en-US" sz="2400" spc="-1" strike="noStrike">
                <a:solidFill>
                  <a:srgbClr val="000000"/>
                </a:solidFill>
                <a:latin typeface="Calibri"/>
              </a:rPr>
              <a:t>So nobody can modify them after </a:t>
            </a:r>
            <a:r>
              <a:rPr b="1" i="1" lang="en-US" sz="2400" spc="-1" strike="noStrike">
                <a:solidFill>
                  <a:srgbClr val="000000"/>
                </a:solidFill>
                <a:latin typeface="Calibri"/>
              </a:rPr>
              <a:t>check</a:t>
            </a:r>
            <a:r>
              <a:rPr b="1" lang="en-US" sz="2400" spc="-1" strike="noStrike">
                <a:solidFill>
                  <a:srgbClr val="000000"/>
                </a:solidFill>
                <a:latin typeface="Calibri"/>
              </a:rPr>
              <a:t> &amp; before </a:t>
            </a:r>
            <a:r>
              <a:rPr b="1" i="1" lang="en-US" sz="2400" spc="-1" strike="noStrike">
                <a:solidFill>
                  <a:srgbClr val="000000"/>
                </a:solidFill>
                <a:latin typeface="Calibri"/>
              </a:rPr>
              <a:t>use</a:t>
            </a:r>
            <a:endParaRPr b="0" lang="en-US" sz="2400" spc="-1" strike="noStrike">
              <a:solidFill>
                <a:srgbClr val="000000"/>
              </a:solidFill>
              <a:latin typeface="Calibri"/>
            </a:endParaRPr>
          </a:p>
          <a:p>
            <a:pPr lvl="2" marL="1371600" indent="-456840">
              <a:lnSpc>
                <a:spcPct val="100000"/>
              </a:lnSpc>
              <a:spcBef>
                <a:spcPts val="479"/>
              </a:spcBef>
              <a:buClr>
                <a:srgbClr val="800080"/>
              </a:buClr>
              <a:buSzPct val="50000"/>
              <a:buFont typeface="Wingdings" charset="2"/>
              <a:buChar char=""/>
            </a:pPr>
            <a:r>
              <a:rPr b="0" lang="en-US" sz="2400" spc="-1" strike="noStrike">
                <a:solidFill>
                  <a:srgbClr val="0000ff"/>
                </a:solidFill>
                <a:latin typeface="Calibri"/>
              </a:rPr>
              <a:t>Q: </a:t>
            </a:r>
            <a:r>
              <a:rPr b="0" lang="en-US" sz="2400" spc="-1" strike="noStrike">
                <a:solidFill>
                  <a:srgbClr val="0000ff"/>
                </a:solidFill>
                <a:latin typeface="Calibri"/>
              </a:rPr>
              <a:t>	</a:t>
            </a:r>
            <a:r>
              <a:rPr b="0" lang="en-US" sz="2400" spc="-1" strike="noStrike">
                <a:solidFill>
                  <a:srgbClr val="0000ff"/>
                </a:solidFill>
                <a:latin typeface="Calibri"/>
              </a:rPr>
              <a:t>Any examples of preventing TOCTTOU from</a:t>
            </a:r>
            <a:endParaRPr b="0" lang="en-US" sz="2400" spc="-1" strike="noStrike">
              <a:solidFill>
                <a:srgbClr val="000000"/>
              </a:solidFill>
              <a:latin typeface="Calibri"/>
            </a:endParaRPr>
          </a:p>
          <a:p>
            <a:pPr marL="1371600" indent="-456840">
              <a:lnSpc>
                <a:spcPct val="100000"/>
              </a:lnSpc>
              <a:spcBef>
                <a:spcPts val="479"/>
              </a:spcBef>
            </a:pPr>
            <a:r>
              <a:rPr b="0" lang="en-US" sz="2400" spc="-1" strike="noStrike">
                <a:solidFill>
                  <a:srgbClr val="0000ff"/>
                </a:solidFill>
                <a:latin typeface="Calibri"/>
              </a:rPr>
              <a:t>	</a:t>
            </a:r>
            <a:r>
              <a:rPr b="0" lang="en-US" sz="2400" spc="-1" strike="noStrike">
                <a:solidFill>
                  <a:srgbClr val="0000ff"/>
                </a:solidFill>
                <a:latin typeface="Calibri"/>
              </a:rPr>
              <a:t>	</a:t>
            </a:r>
            <a:r>
              <a:rPr b="0" lang="en-US" sz="2400" spc="-1" strike="noStrike">
                <a:solidFill>
                  <a:srgbClr val="0000ff"/>
                </a:solidFill>
                <a:latin typeface="Calibri"/>
              </a:rPr>
              <a:t>DBMS/OS areas</a:t>
            </a:r>
            <a:endParaRPr b="0" lang="en-US" sz="2400" spc="-1" strike="noStrike">
              <a:solidFill>
                <a:srgbClr val="000000"/>
              </a:solidFill>
              <a:latin typeface="Calibri"/>
            </a:endParaRPr>
          </a:p>
          <a:p>
            <a:pPr lvl="2" marL="1371600" indent="-456840">
              <a:lnSpc>
                <a:spcPct val="100000"/>
              </a:lnSpc>
              <a:spcBef>
                <a:spcPts val="479"/>
              </a:spcBef>
              <a:buClr>
                <a:srgbClr val="800080"/>
              </a:buClr>
              <a:buSzPct val="50000"/>
              <a:buFont typeface="Wingdings" charset="2"/>
              <a:buChar char=""/>
            </a:pPr>
            <a:r>
              <a:rPr b="0" lang="en-US" sz="2400" spc="-1" strike="noStrike">
                <a:solidFill>
                  <a:srgbClr val="0000ff"/>
                </a:solidFill>
                <a:latin typeface="Calibri"/>
              </a:rPr>
              <a:t>A1: E.g., DBMS: locking to enforce proper serialization</a:t>
            </a:r>
            <a:endParaRPr b="0" lang="en-US" sz="2400" spc="-1" strike="noStrike">
              <a:solidFill>
                <a:srgbClr val="000000"/>
              </a:solidFill>
              <a:latin typeface="Calibri"/>
            </a:endParaRPr>
          </a:p>
          <a:p>
            <a:pPr marL="1371600" indent="-456840">
              <a:lnSpc>
                <a:spcPct val="100000"/>
              </a:lnSpc>
              <a:spcBef>
                <a:spcPts val="479"/>
              </a:spcBef>
            </a:pPr>
            <a:r>
              <a:rPr b="0" lang="en-US" sz="2400" spc="-1" strike="noStrike">
                <a:solidFill>
                  <a:srgbClr val="0000ff"/>
                </a:solidFill>
                <a:latin typeface="Calibri"/>
              </a:rPr>
              <a:t>	</a:t>
            </a:r>
            <a:r>
              <a:rPr b="0" lang="en-US" sz="2000" spc="-1" strike="noStrike">
                <a:solidFill>
                  <a:srgbClr val="777777"/>
                </a:solidFill>
                <a:latin typeface="Calibri"/>
              </a:rPr>
              <a:t>(locks need not use signatures—fully controlled by DBMS)</a:t>
            </a:r>
            <a:endParaRPr b="0" lang="en-US" sz="2000" spc="-1" strike="noStrike">
              <a:solidFill>
                <a:srgbClr val="000000"/>
              </a:solidFill>
              <a:latin typeface="Calibri"/>
            </a:endParaRPr>
          </a:p>
          <a:p>
            <a:pPr marL="1752480" indent="-380520">
              <a:lnSpc>
                <a:spcPct val="100000"/>
              </a:lnSpc>
              <a:spcBef>
                <a:spcPts val="479"/>
              </a:spcBef>
            </a:pPr>
            <a:r>
              <a:rPr b="0" lang="en-US" sz="2400" spc="-1" strike="noStrike">
                <a:solidFill>
                  <a:srgbClr val="0000ff"/>
                </a:solidFill>
                <a:latin typeface="Calibri"/>
              </a:rPr>
              <a:t>   </a:t>
            </a:r>
            <a:r>
              <a:rPr b="0" lang="en-US" sz="2400" spc="-1" strike="noStrike">
                <a:solidFill>
                  <a:srgbClr val="000000"/>
                </a:solidFill>
                <a:latin typeface="Calibri"/>
              </a:rPr>
              <a:t>In the previous example:</a:t>
            </a:r>
            <a:endParaRPr b="0" lang="en-US" sz="2400" spc="-1" strike="noStrike">
              <a:solidFill>
                <a:srgbClr val="000000"/>
              </a:solidFill>
              <a:latin typeface="Calibri"/>
            </a:endParaRPr>
          </a:p>
          <a:p>
            <a:pPr marL="1752480" indent="-3805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will force writing X = 15 by pgm 1, before pgm2</a:t>
            </a:r>
            <a:endParaRPr b="0" lang="en-US" sz="2400" spc="-1" strike="noStrike">
              <a:solidFill>
                <a:srgbClr val="000000"/>
              </a:solidFill>
              <a:latin typeface="Calibri"/>
            </a:endParaRPr>
          </a:p>
          <a:p>
            <a:pPr marL="1752480" indent="-3805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reads X (so pgm 2 adds 3 to 15)</a:t>
            </a:r>
            <a:endParaRPr b="0" lang="en-US" sz="2400" spc="-1" strike="noStrike">
              <a:solidFill>
                <a:srgbClr val="000000"/>
              </a:solidFill>
              <a:latin typeface="Calibri"/>
            </a:endParaRPr>
          </a:p>
          <a:p>
            <a:pPr marL="1752480" indent="-3805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OR:</a:t>
            </a:r>
            <a:endParaRPr b="0" lang="en-US" sz="2400" spc="-1" strike="noStrike">
              <a:solidFill>
                <a:srgbClr val="000000"/>
              </a:solidFill>
              <a:latin typeface="Calibri"/>
            </a:endParaRPr>
          </a:p>
          <a:p>
            <a:pPr marL="1752480" indent="-3805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will force writing X = 13 by pgm 2, before pgm1</a:t>
            </a:r>
            <a:endParaRPr b="0" lang="en-US" sz="2400" spc="-1" strike="noStrike">
              <a:solidFill>
                <a:srgbClr val="000000"/>
              </a:solidFill>
              <a:latin typeface="Calibri"/>
            </a:endParaRPr>
          </a:p>
          <a:p>
            <a:pPr marL="1752480" indent="-3805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reads X (so pgm 1 adds 5 to 13)</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An intelligent attacker uses each of the previously mentioned three flaws(buffer overflow, incomplete mediation, TOCTTOU) as one step in a multistep attack. </a:t>
            </a:r>
            <a:endParaRPr b="0" lang="en-US" sz="3200" spc="-1" strike="noStrike">
              <a:solidFill>
                <a:srgbClr val="000000"/>
              </a:solidFill>
              <a:latin typeface="Calibri"/>
            </a:endParaRPr>
          </a:p>
          <a:p>
            <a:pPr marL="1752480" indent="-380520">
              <a:lnSpc>
                <a:spcPct val="100000"/>
              </a:lnSpc>
              <a:spcBef>
                <a:spcPts val="479"/>
              </a:spcBef>
            </a:pPr>
            <a:endParaRPr b="0" lang="en-US" sz="3200" spc="-1" strike="noStrike">
              <a:solidFill>
                <a:srgbClr val="000000"/>
              </a:solidFill>
              <a:latin typeface="Calibri"/>
            </a:endParaRPr>
          </a:p>
          <a:p>
            <a:pPr marL="1371600" indent="-456840">
              <a:lnSpc>
                <a:spcPct val="100000"/>
              </a:lnSpc>
              <a:spcBef>
                <a:spcPts val="479"/>
              </a:spcBef>
            </a:pPr>
            <a:endParaRPr b="0" lang="en-US" sz="3200" spc="-1" strike="noStrike">
              <a:solidFill>
                <a:srgbClr val="000000"/>
              </a:solidFill>
              <a:latin typeface="Calibri"/>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0"/>
            <a:ext cx="8229240" cy="837720"/>
          </a:xfrm>
          <a:prstGeom prst="rect">
            <a:avLst/>
          </a:prstGeom>
          <a:noFill/>
          <a:ln>
            <a:noFill/>
          </a:ln>
        </p:spPr>
        <p:txBody>
          <a:bodyPr anchor="ctr"/>
          <a:p>
            <a:pPr algn="ctr">
              <a:lnSpc>
                <a:spcPct val="100000"/>
              </a:lnSpc>
            </a:pPr>
            <a:r>
              <a:rPr b="0" lang="en-US" sz="4400" spc="-1" strike="noStrike">
                <a:solidFill>
                  <a:srgbClr val="000000"/>
                </a:solidFill>
                <a:latin typeface="Calibri"/>
              </a:rPr>
              <a:t>Penetrate and Patch</a:t>
            </a:r>
            <a:endParaRPr b="0" lang="en-US" sz="4400" spc="-1" strike="noStrike">
              <a:solidFill>
                <a:srgbClr val="000000"/>
              </a:solidFill>
              <a:latin typeface="Calibri"/>
            </a:endParaRPr>
          </a:p>
        </p:txBody>
      </p:sp>
      <p:sp>
        <p:nvSpPr>
          <p:cNvPr id="132" name="TextShape 2"/>
          <p:cNvSpPr txBox="1"/>
          <p:nvPr/>
        </p:nvSpPr>
        <p:spPr>
          <a:xfrm>
            <a:off x="457200" y="762120"/>
            <a:ext cx="8534160" cy="5866920"/>
          </a:xfrm>
          <a:prstGeom prst="rect">
            <a:avLst/>
          </a:prstGeom>
          <a:noFill/>
          <a:ln>
            <a:noFill/>
          </a:ln>
        </p:spPr>
        <p:txBody>
          <a:bodyPr>
            <a:normAutofit/>
          </a:bodyPr>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A method of judging software security in which a Red Team/Tiger Team intentionally tries to crack or break a software program.</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Theory –if the program withstands the attack, then security is adequate</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Is this true?Rarely</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Developers often try to quicky fix problems discovered by the Tiger Team</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Quick Patches often introduce new faults due to</a:t>
            </a:r>
            <a:endParaRPr b="0" lang="en-US" sz="32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1.The </a:t>
            </a:r>
            <a:r>
              <a:rPr b="1" lang="en-US" sz="3200" spc="-1" strike="noStrike">
                <a:solidFill>
                  <a:srgbClr val="000000"/>
                </a:solidFill>
                <a:latin typeface="Calibri"/>
              </a:rPr>
              <a:t>pressure</a:t>
            </a:r>
            <a:r>
              <a:rPr b="0" lang="en-US" sz="3200" spc="-1" strike="noStrike">
                <a:solidFill>
                  <a:srgbClr val="000000"/>
                </a:solidFill>
                <a:latin typeface="Calibri"/>
              </a:rPr>
              <a:t> to repair a specific problem encouraged a narrow focus on the fault itself and not on its context. In particular, the analysts paid attention to the immediate cause of the failure and not to the underlying design or requirements faults. </a:t>
            </a:r>
            <a:endParaRPr b="0" lang="en-US" sz="32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2.The fault often had </a:t>
            </a:r>
            <a:r>
              <a:rPr b="1" lang="en-US" sz="3200" spc="-1" strike="noStrike">
                <a:solidFill>
                  <a:srgbClr val="000000"/>
                </a:solidFill>
                <a:latin typeface="Calibri"/>
              </a:rPr>
              <a:t>nonobvious side effects </a:t>
            </a:r>
            <a:r>
              <a:rPr b="0" lang="en-US" sz="3200" spc="-1" strike="noStrike">
                <a:solidFill>
                  <a:srgbClr val="000000"/>
                </a:solidFill>
                <a:latin typeface="Calibri"/>
              </a:rPr>
              <a:t>in places other than the immediate area of the fault. </a:t>
            </a:r>
            <a:r>
              <a:rPr b="1" lang="en-US" sz="3200" spc="-1" strike="noStrike">
                <a:solidFill>
                  <a:srgbClr val="000000"/>
                </a:solidFill>
                <a:latin typeface="Calibri"/>
              </a:rPr>
              <a:t>Fixing one problem often caused a failure somewhere else</a:t>
            </a:r>
            <a:r>
              <a:rPr b="0" lang="en-US" sz="3200" spc="-1" strike="noStrike">
                <a:solidFill>
                  <a:srgbClr val="000000"/>
                </a:solidFill>
                <a:latin typeface="Calibri"/>
              </a:rPr>
              <a:t>, or the patch addressed the problem in only one place, not in other related places. </a:t>
            </a:r>
            <a:endParaRPr b="0" lang="en-US" sz="32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Calibri"/>
              </a:rPr>
              <a:t>3.The fault could not be fixed properly </a:t>
            </a:r>
            <a:r>
              <a:rPr b="1" lang="en-US" sz="3200" spc="-1" strike="noStrike">
                <a:solidFill>
                  <a:srgbClr val="000000"/>
                </a:solidFill>
                <a:latin typeface="Calibri"/>
              </a:rPr>
              <a:t>because system functionality or performance would suffer as a consequence </a:t>
            </a:r>
            <a:endParaRPr b="0" lang="en-US" sz="3200" spc="-1" strike="noStrike">
              <a:solidFill>
                <a:srgbClr val="000000"/>
              </a:solidFill>
              <a:latin typeface="Calibri"/>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0"/>
            <a:ext cx="8229240" cy="6854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Viruses and other Malicious code</a:t>
            </a:r>
            <a:endParaRPr b="0" lang="en-US" sz="4400" spc="-1" strike="noStrike">
              <a:solidFill>
                <a:srgbClr val="000000"/>
              </a:solidFill>
              <a:latin typeface="Calibri"/>
            </a:endParaRPr>
          </a:p>
        </p:txBody>
      </p:sp>
      <p:sp>
        <p:nvSpPr>
          <p:cNvPr id="134" name="TextShape 2"/>
          <p:cNvSpPr txBox="1"/>
          <p:nvPr/>
        </p:nvSpPr>
        <p:spPr>
          <a:xfrm>
            <a:off x="457200" y="609480"/>
            <a:ext cx="8229240" cy="6019560"/>
          </a:xfrm>
          <a:prstGeom prst="rect">
            <a:avLst/>
          </a:prstGeom>
          <a:noFill/>
          <a:ln>
            <a:noFill/>
          </a:ln>
        </p:spPr>
        <p:txBody>
          <a:bodyPr>
            <a:normAutofit/>
          </a:bodyPr>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Work done by a program is invisible to users and they will not be aware of any malicious activity.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Example:</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1. When is the last time you saw a bit?</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2.Do you know in what format a document file is stored?</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3.If a document is stored on a disk, can you tell the exact location where is it residing?</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4.Which programs execute when we start our computer and how they are executed?</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5. Can you tell if a game program does anything in addition to its expected interaction with you?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6. Which files are modified by a word processor when you create a document?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We cannot answer these question properly, since we don’t see computer data directly.  </a:t>
            </a:r>
            <a:r>
              <a:rPr b="0" lang="en-US" sz="3200" spc="-1" strike="noStrike">
                <a:solidFill>
                  <a:srgbClr val="000000"/>
                </a:solidFill>
                <a:latin typeface="Calibri"/>
              </a:rPr>
              <a:t>Malicious people can make programs serve as vehicles to access and change data and other programs. </a:t>
            </a:r>
            <a:endParaRPr b="0" lang="en-US" sz="3200" spc="-1" strike="noStrike">
              <a:solidFill>
                <a:srgbClr val="000000"/>
              </a:solidFill>
              <a:latin typeface="Calibri"/>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Malicious code</a:t>
            </a:r>
            <a:br/>
            <a:endParaRPr b="0" lang="en-US" sz="4400" spc="-1" strike="noStrike">
              <a:solidFill>
                <a:srgbClr val="000000"/>
              </a:solidFill>
              <a:latin typeface="Calibri"/>
            </a:endParaRPr>
          </a:p>
        </p:txBody>
      </p:sp>
      <p:sp>
        <p:nvSpPr>
          <p:cNvPr id="136" name="TextShape 2"/>
          <p:cNvSpPr txBox="1"/>
          <p:nvPr/>
        </p:nvSpPr>
        <p:spPr>
          <a:xfrm>
            <a:off x="457200" y="1600200"/>
            <a:ext cx="8229240" cy="4525560"/>
          </a:xfrm>
          <a:prstGeom prst="rect">
            <a:avLst/>
          </a:prstGeom>
          <a:noFill/>
          <a:ln>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Malicious code executes just like any other program on the system. But, it is written to exploit the vulnerabilities of a system/software.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Malicious code can change: data and other programs.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Malicious can do anything like </a:t>
            </a:r>
            <a:r>
              <a:rPr b="1" lang="en-US" sz="3200" spc="-1" strike="noStrike">
                <a:solidFill>
                  <a:srgbClr val="000000"/>
                </a:solidFill>
                <a:latin typeface="Calibri"/>
              </a:rPr>
              <a:t>writing a message to the screen, stopping a running program, erasing a stored </a:t>
            </a:r>
            <a:r>
              <a:rPr b="0" lang="en-US" sz="3200" spc="-1" strike="noStrike">
                <a:solidFill>
                  <a:srgbClr val="000000"/>
                </a:solidFill>
                <a:latin typeface="Calibri"/>
              </a:rPr>
              <a:t>record</a:t>
            </a:r>
            <a:r>
              <a:rPr b="1" lang="en-US" sz="3200" spc="-1" strike="noStrike">
                <a:solidFill>
                  <a:srgbClr val="000000"/>
                </a:solidFill>
                <a:latin typeface="Calibri"/>
              </a:rPr>
              <a:t> etc.</a:t>
            </a:r>
            <a:r>
              <a:rPr b="0" lang="en-US" sz="3200" spc="-1" strike="noStrike">
                <a:solidFill>
                  <a:srgbClr val="000000"/>
                </a:solidFill>
                <a:latin typeface="Calibri"/>
              </a:rPr>
              <a:t> or sometimes malicious code will not do anything at all and stay dormant in the system.</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Dormant malicious code just needs a trigger to become active.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Malicious codes are not new to computers, they have been in existence for the past few decades. </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grpSp>
        <p:nvGrpSpPr>
          <p:cNvPr id="138" name="Group 2"/>
          <p:cNvGrpSpPr/>
          <p:nvPr/>
        </p:nvGrpSpPr>
        <p:grpSpPr>
          <a:xfrm>
            <a:off x="1132560" y="1600200"/>
            <a:ext cx="7325280" cy="4522320"/>
            <a:chOff x="1132560" y="1600200"/>
            <a:chExt cx="7325280" cy="4522320"/>
          </a:xfrm>
        </p:grpSpPr>
        <p:pic>
          <p:nvPicPr>
            <p:cNvPr id="139" name="Picture 6" descr=""/>
            <p:cNvPicPr/>
            <p:nvPr/>
          </p:nvPicPr>
          <p:blipFill>
            <a:blip r:embed="rId1"/>
            <a:stretch/>
          </p:blipFill>
          <p:spPr>
            <a:xfrm>
              <a:off x="1143000" y="2138760"/>
              <a:ext cx="7314840" cy="3533040"/>
            </a:xfrm>
            <a:prstGeom prst="rect">
              <a:avLst/>
            </a:prstGeom>
            <a:ln w="9360">
              <a:noFill/>
            </a:ln>
          </p:spPr>
        </p:pic>
        <p:sp>
          <p:nvSpPr>
            <p:cNvPr id="140" name="CustomShape 3"/>
            <p:cNvSpPr/>
            <p:nvPr/>
          </p:nvSpPr>
          <p:spPr>
            <a:xfrm>
              <a:off x="1472760" y="1600200"/>
              <a:ext cx="1639440" cy="366840"/>
            </a:xfrm>
            <a:prstGeom prst="rect">
              <a:avLst/>
            </a:prstGeom>
            <a:noFill/>
            <a:ln w="9360">
              <a:noFill/>
            </a:ln>
          </p:spPr>
          <p:style>
            <a:lnRef idx="0"/>
            <a:fillRef idx="0"/>
            <a:effectRef idx="0"/>
            <a:fontRef idx="minor"/>
          </p:style>
          <p:txBody>
            <a:bodyPr wrap="none" lIns="92160" rIns="92160" tIns="46080" bIns="46080"/>
            <a:p>
              <a:pPr marL="343080" indent="-342720">
                <a:lnSpc>
                  <a:spcPct val="100000"/>
                </a:lnSpc>
                <a:spcBef>
                  <a:spcPts val="360"/>
                </a:spcBef>
                <a:buClr>
                  <a:srgbClr val="0000ff"/>
                </a:buClr>
                <a:buFont typeface="Arial"/>
                <a:buChar char="•"/>
              </a:pPr>
              <a:r>
                <a:rPr b="1" lang="en-IN" sz="1800" spc="-1" strike="noStrike">
                  <a:solidFill>
                    <a:srgbClr val="0000ff"/>
                  </a:solidFill>
                  <a:latin typeface="Comic Sans MS"/>
                </a:rPr>
                <a:t>Trapdoors</a:t>
              </a:r>
              <a:endParaRPr b="0" lang="en-IN" sz="1800" spc="-1" strike="noStrike">
                <a:latin typeface="Arial"/>
              </a:endParaRPr>
            </a:p>
          </p:txBody>
        </p:sp>
        <p:sp>
          <p:nvSpPr>
            <p:cNvPr id="141" name="CustomShape 4"/>
            <p:cNvSpPr/>
            <p:nvPr/>
          </p:nvSpPr>
          <p:spPr>
            <a:xfrm>
              <a:off x="4166640" y="1830960"/>
              <a:ext cx="2110320" cy="366840"/>
            </a:xfrm>
            <a:prstGeom prst="rect">
              <a:avLst/>
            </a:prstGeom>
            <a:noFill/>
            <a:ln w="9360">
              <a:noFill/>
            </a:ln>
          </p:spPr>
          <p:style>
            <a:lnRef idx="0"/>
            <a:fillRef idx="0"/>
            <a:effectRef idx="0"/>
            <a:fontRef idx="minor"/>
          </p:style>
          <p:txBody>
            <a:bodyPr wrap="none" lIns="92160" rIns="92160" tIns="46080" bIns="46080"/>
            <a:p>
              <a:pPr marL="343080" indent="-342720">
                <a:lnSpc>
                  <a:spcPct val="100000"/>
                </a:lnSpc>
                <a:spcBef>
                  <a:spcPts val="360"/>
                </a:spcBef>
                <a:buClr>
                  <a:srgbClr val="0000ff"/>
                </a:buClr>
                <a:buFont typeface="Arial"/>
                <a:buChar char="•"/>
              </a:pPr>
              <a:r>
                <a:rPr b="1" lang="en-IN" sz="1800" spc="-1" strike="noStrike">
                  <a:solidFill>
                    <a:srgbClr val="0000ff"/>
                  </a:solidFill>
                  <a:latin typeface="Comic Sans MS"/>
                </a:rPr>
                <a:t>Trojan Horses</a:t>
              </a:r>
              <a:endParaRPr b="0" lang="en-IN" sz="1800" spc="-1" strike="noStrike">
                <a:latin typeface="Arial"/>
              </a:endParaRPr>
            </a:p>
          </p:txBody>
        </p:sp>
        <p:sp>
          <p:nvSpPr>
            <p:cNvPr id="142" name="CustomShape 5"/>
            <p:cNvSpPr/>
            <p:nvPr/>
          </p:nvSpPr>
          <p:spPr>
            <a:xfrm>
              <a:off x="6621840" y="3447000"/>
              <a:ext cx="1452240" cy="366840"/>
            </a:xfrm>
            <a:prstGeom prst="rect">
              <a:avLst/>
            </a:prstGeom>
            <a:noFill/>
            <a:ln w="9360">
              <a:noFill/>
            </a:ln>
          </p:spPr>
          <p:style>
            <a:lnRef idx="0"/>
            <a:fillRef idx="0"/>
            <a:effectRef idx="0"/>
            <a:fontRef idx="minor"/>
          </p:style>
          <p:txBody>
            <a:bodyPr wrap="none" lIns="92160" rIns="92160" tIns="46080" bIns="46080"/>
            <a:p>
              <a:pPr marL="343080" indent="-342720">
                <a:lnSpc>
                  <a:spcPct val="100000"/>
                </a:lnSpc>
                <a:spcBef>
                  <a:spcPts val="360"/>
                </a:spcBef>
                <a:buClr>
                  <a:srgbClr val="0000ff"/>
                </a:buClr>
                <a:buFont typeface="Arial"/>
                <a:buChar char="•"/>
              </a:pPr>
              <a:r>
                <a:rPr b="1" lang="en-IN" sz="1800" spc="-1" strike="noStrike">
                  <a:solidFill>
                    <a:srgbClr val="0000ff"/>
                  </a:solidFill>
                  <a:latin typeface="Comic Sans MS"/>
                </a:rPr>
                <a:t>Bacteria</a:t>
              </a:r>
              <a:endParaRPr b="0" lang="en-IN" sz="1800" spc="-1" strike="noStrike">
                <a:latin typeface="Arial"/>
              </a:endParaRPr>
            </a:p>
          </p:txBody>
        </p:sp>
        <p:sp>
          <p:nvSpPr>
            <p:cNvPr id="143" name="CustomShape 6"/>
            <p:cNvSpPr/>
            <p:nvPr/>
          </p:nvSpPr>
          <p:spPr>
            <a:xfrm>
              <a:off x="1132560" y="5755680"/>
              <a:ext cx="1866600" cy="366840"/>
            </a:xfrm>
            <a:prstGeom prst="rect">
              <a:avLst/>
            </a:prstGeom>
            <a:noFill/>
            <a:ln w="9360">
              <a:noFill/>
            </a:ln>
          </p:spPr>
          <p:style>
            <a:lnRef idx="0"/>
            <a:fillRef idx="0"/>
            <a:effectRef idx="0"/>
            <a:fontRef idx="minor"/>
          </p:style>
          <p:txBody>
            <a:bodyPr wrap="none" lIns="92160" rIns="92160" tIns="46080" bIns="46080"/>
            <a:p>
              <a:pPr marL="343080" indent="-342720">
                <a:lnSpc>
                  <a:spcPct val="100000"/>
                </a:lnSpc>
                <a:spcBef>
                  <a:spcPts val="360"/>
                </a:spcBef>
                <a:buClr>
                  <a:srgbClr val="0000ff"/>
                </a:buClr>
                <a:buFont typeface="Arial"/>
                <a:buChar char="•"/>
              </a:pPr>
              <a:r>
                <a:rPr b="1" lang="en-IN" sz="1800" spc="-1" strike="noStrike">
                  <a:solidFill>
                    <a:srgbClr val="0000ff"/>
                  </a:solidFill>
                  <a:latin typeface="Comic Sans MS"/>
                </a:rPr>
                <a:t>Logic Bombs</a:t>
              </a:r>
              <a:endParaRPr b="0" lang="en-IN" sz="1800" spc="-1" strike="noStrike">
                <a:latin typeface="Arial"/>
              </a:endParaRPr>
            </a:p>
          </p:txBody>
        </p:sp>
        <p:sp>
          <p:nvSpPr>
            <p:cNvPr id="144" name="CustomShape 7"/>
            <p:cNvSpPr/>
            <p:nvPr/>
          </p:nvSpPr>
          <p:spPr>
            <a:xfrm>
              <a:off x="4078440" y="5601960"/>
              <a:ext cx="1284480" cy="366840"/>
            </a:xfrm>
            <a:prstGeom prst="rect">
              <a:avLst/>
            </a:prstGeom>
            <a:noFill/>
            <a:ln w="9360">
              <a:noFill/>
            </a:ln>
          </p:spPr>
          <p:style>
            <a:lnRef idx="0"/>
            <a:fillRef idx="0"/>
            <a:effectRef idx="0"/>
            <a:fontRef idx="minor"/>
          </p:style>
          <p:txBody>
            <a:bodyPr wrap="none" lIns="92160" rIns="92160" tIns="46080" bIns="46080"/>
            <a:p>
              <a:pPr marL="343080" indent="-342720">
                <a:lnSpc>
                  <a:spcPct val="100000"/>
                </a:lnSpc>
                <a:spcBef>
                  <a:spcPts val="360"/>
                </a:spcBef>
                <a:buClr>
                  <a:srgbClr val="0000ff"/>
                </a:buClr>
                <a:buFont typeface="Arial"/>
                <a:buChar char="•"/>
              </a:pPr>
              <a:r>
                <a:rPr b="1" lang="en-IN" sz="1800" spc="-1" strike="noStrike">
                  <a:solidFill>
                    <a:srgbClr val="0000ff"/>
                  </a:solidFill>
                  <a:latin typeface="Comic Sans MS"/>
                </a:rPr>
                <a:t>Worms</a:t>
              </a:r>
              <a:endParaRPr b="0" lang="en-IN" sz="1800" spc="-1" strike="noStrike">
                <a:latin typeface="Arial"/>
              </a:endParaRPr>
            </a:p>
          </p:txBody>
        </p:sp>
        <p:sp>
          <p:nvSpPr>
            <p:cNvPr id="145" name="CustomShape 8"/>
            <p:cNvSpPr/>
            <p:nvPr/>
          </p:nvSpPr>
          <p:spPr>
            <a:xfrm>
              <a:off x="6554160" y="5755680"/>
              <a:ext cx="1691640" cy="366840"/>
            </a:xfrm>
            <a:prstGeom prst="rect">
              <a:avLst/>
            </a:prstGeom>
            <a:noFill/>
            <a:ln w="9360">
              <a:noFill/>
            </a:ln>
          </p:spPr>
          <p:style>
            <a:lnRef idx="0"/>
            <a:fillRef idx="0"/>
            <a:effectRef idx="0"/>
            <a:fontRef idx="minor"/>
          </p:style>
          <p:txBody>
            <a:bodyPr lIns="92160" rIns="92160" tIns="46080" bIns="46080"/>
            <a:p>
              <a:pPr marL="343080" indent="-342720">
                <a:lnSpc>
                  <a:spcPct val="100000"/>
                </a:lnSpc>
                <a:spcBef>
                  <a:spcPts val="360"/>
                </a:spcBef>
                <a:buClr>
                  <a:srgbClr val="0000ff"/>
                </a:buClr>
                <a:buFont typeface="Arial"/>
                <a:buChar char="•"/>
              </a:pPr>
              <a:r>
                <a:rPr b="1" lang="en-IN" sz="1800" spc="-1" strike="noStrike">
                  <a:solidFill>
                    <a:srgbClr val="0000ff"/>
                  </a:solidFill>
                  <a:latin typeface="Comic Sans MS"/>
                </a:rPr>
                <a:t>Viruses</a:t>
              </a:r>
              <a:endParaRPr b="0" lang="en-IN" sz="1800" spc="-1" strike="noStrike">
                <a:latin typeface="Arial"/>
              </a:endParaRPr>
            </a:p>
          </p:txBody>
        </p:sp>
        <p:sp>
          <p:nvSpPr>
            <p:cNvPr id="146" name="CustomShape 9"/>
            <p:cNvSpPr/>
            <p:nvPr/>
          </p:nvSpPr>
          <p:spPr>
            <a:xfrm>
              <a:off x="1567440" y="2299320"/>
              <a:ext cx="753840" cy="979920"/>
            </a:xfrm>
            <a:prstGeom prst="rect">
              <a:avLst/>
            </a:prstGeom>
            <a:noFill/>
            <a:ln w="9360">
              <a:noFill/>
            </a:ln>
          </p:spPr>
          <p:style>
            <a:lnRef idx="0"/>
            <a:fillRef idx="0"/>
            <a:effectRef idx="0"/>
            <a:fontRef idx="minor"/>
          </p:style>
          <p:txBody>
            <a:bodyPr lIns="92160" rIns="92160" tIns="46080" bIns="46080"/>
            <a:p>
              <a:pPr marL="343080" indent="-342720">
                <a:lnSpc>
                  <a:spcPct val="100000"/>
                </a:lnSpc>
                <a:spcBef>
                  <a:spcPts val="281"/>
                </a:spcBef>
                <a:buClr>
                  <a:srgbClr val="000000"/>
                </a:buClr>
                <a:buFont typeface="Arial"/>
                <a:buChar char="•"/>
              </a:pPr>
              <a:r>
                <a:rPr b="0" lang="en-IN" sz="1400" spc="-1" strike="noStrike">
                  <a:solidFill>
                    <a:srgbClr val="000000"/>
                  </a:solidFill>
                  <a:latin typeface="Times New Roman"/>
                </a:rPr>
                <a:t>   </a:t>
              </a:r>
              <a:r>
                <a:rPr b="0" lang="en-IN" sz="1400" spc="-1" strike="noStrike">
                  <a:solidFill>
                    <a:srgbClr val="000000"/>
                  </a:solidFill>
                  <a:latin typeface="Times New Roman"/>
                </a:rPr>
                <a:t>X</a:t>
              </a:r>
              <a:endParaRPr b="0" lang="en-IN" sz="1400" spc="-1" strike="noStrike">
                <a:latin typeface="Arial"/>
              </a:endParaRPr>
            </a:p>
            <a:p>
              <a:pPr marL="343080" indent="-342720">
                <a:lnSpc>
                  <a:spcPct val="100000"/>
                </a:lnSpc>
                <a:spcBef>
                  <a:spcPts val="281"/>
                </a:spcBef>
                <a:buClr>
                  <a:srgbClr val="000000"/>
                </a:buClr>
                <a:buFont typeface="Arial"/>
                <a:buChar char="•"/>
              </a:pPr>
              <a:r>
                <a:rPr b="0" lang="en-IN" sz="1400" spc="-1" strike="noStrike">
                  <a:solidFill>
                    <a:srgbClr val="000000"/>
                  </a:solidFill>
                  <a:latin typeface="Times New Roman"/>
                </a:rPr>
                <a:t>Files</a:t>
              </a:r>
              <a:endParaRPr b="0" lang="en-IN" sz="1400" spc="-1" strike="noStrike">
                <a:latin typeface="Arial"/>
              </a:endParaRPr>
            </a:p>
          </p:txBody>
        </p:sp>
      </p:gr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63936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Kinds of malicious code</a:t>
            </a:r>
            <a:br/>
            <a:endParaRPr b="0" lang="en-US" sz="4400" spc="-1" strike="noStrike">
              <a:solidFill>
                <a:srgbClr val="000000"/>
              </a:solidFill>
              <a:latin typeface="Calibri"/>
            </a:endParaRPr>
          </a:p>
        </p:txBody>
      </p:sp>
      <p:sp>
        <p:nvSpPr>
          <p:cNvPr id="148" name="TextShape 2"/>
          <p:cNvSpPr txBox="1"/>
          <p:nvPr/>
        </p:nvSpPr>
        <p:spPr>
          <a:xfrm>
            <a:off x="457200" y="685800"/>
            <a:ext cx="8229240" cy="59432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Malicious code or a rogue program </a:t>
            </a:r>
            <a:r>
              <a:rPr b="0" lang="en-US" sz="3200" spc="-1" strike="noStrike">
                <a:solidFill>
                  <a:srgbClr val="000000"/>
                </a:solidFill>
                <a:latin typeface="Calibri"/>
              </a:rPr>
              <a:t>is the general name for unanticipated or undesired effects in programs or program parts, caused by an agent intent on damage.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Agent </a:t>
            </a:r>
            <a:r>
              <a:rPr b="0" lang="en-US" sz="3200" spc="-1" strike="noStrike">
                <a:solidFill>
                  <a:srgbClr val="000000"/>
                </a:solidFill>
                <a:latin typeface="Calibri"/>
              </a:rPr>
              <a:t>is the writer of the program or the person who causes its distribution.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Virus</a:t>
            </a:r>
            <a:r>
              <a:rPr b="0" lang="en-US" sz="3200" spc="-1" strike="noStrike">
                <a:solidFill>
                  <a:srgbClr val="000000"/>
                </a:solidFill>
                <a:latin typeface="Calibri"/>
              </a:rPr>
              <a:t> is a program that can replicate itself and pass onto other non malicious programs.</a:t>
            </a:r>
            <a:r>
              <a:rPr b="0" lang="en-US" sz="3200" spc="-1" strike="noStrike">
                <a:solidFill>
                  <a:srgbClr val="080808"/>
                </a:solidFill>
                <a:latin typeface="Calibri"/>
              </a:rPr>
              <a:t>  A hidden, </a:t>
            </a:r>
            <a:r>
              <a:rPr b="0" i="1" lang="en-US" sz="3200" spc="-1" strike="noStrike">
                <a:solidFill>
                  <a:srgbClr val="080808"/>
                </a:solidFill>
                <a:latin typeface="Calibri"/>
              </a:rPr>
              <a:t>self-replicating </a:t>
            </a:r>
            <a:r>
              <a:rPr b="0" i="1" lang="en-US" sz="3200" spc="-1" strike="noStrike" u="sng">
                <a:solidFill>
                  <a:srgbClr val="080808"/>
                </a:solidFill>
                <a:uFillTx/>
                <a:latin typeface="Calibri"/>
              </a:rPr>
              <a:t>section of computer software</a:t>
            </a:r>
            <a:r>
              <a:rPr b="0" lang="en-US" sz="3200" spc="-1" strike="noStrike">
                <a:solidFill>
                  <a:srgbClr val="080808"/>
                </a:solidFill>
                <a:latin typeface="Calibri"/>
              </a:rPr>
              <a:t>, usually malicious logic, that </a:t>
            </a:r>
            <a:r>
              <a:rPr b="0" i="1" lang="en-US" sz="3200" spc="-1" strike="noStrike">
                <a:solidFill>
                  <a:srgbClr val="080808"/>
                </a:solidFill>
                <a:latin typeface="Calibri"/>
              </a:rPr>
              <a:t>propagates by infecting</a:t>
            </a:r>
            <a:r>
              <a:rPr b="0" lang="en-US" sz="3200" spc="-1" strike="noStrike">
                <a:solidFill>
                  <a:srgbClr val="080808"/>
                </a:solidFill>
                <a:latin typeface="Calibri"/>
              </a:rPr>
              <a:t> </a:t>
            </a:r>
            <a:r>
              <a:rPr b="0" lang="en-US" sz="2800" spc="-1" strike="noStrike">
                <a:solidFill>
                  <a:srgbClr val="000000"/>
                </a:solidFill>
                <a:latin typeface="Calibri"/>
              </a:rPr>
              <a:t>(i.e., inserting a copy of itself into and </a:t>
            </a:r>
            <a:r>
              <a:rPr b="0" i="1" lang="en-US" sz="2800" spc="-1" strike="noStrike">
                <a:solidFill>
                  <a:srgbClr val="000000"/>
                </a:solidFill>
                <a:latin typeface="Calibri"/>
              </a:rPr>
              <a:t>becoming part of)</a:t>
            </a:r>
            <a:r>
              <a:rPr b="0" i="1" lang="en-US" sz="3200" spc="-1" strike="noStrike">
                <a:solidFill>
                  <a:srgbClr val="080808"/>
                </a:solidFill>
                <a:latin typeface="Calibri"/>
              </a:rPr>
              <a:t> another program</a:t>
            </a:r>
            <a:r>
              <a:rPr b="0" lang="en-US" sz="3200" spc="-1" strike="noStrike">
                <a:solidFill>
                  <a:srgbClr val="080808"/>
                </a:solidFill>
                <a:latin typeface="Calibri"/>
              </a:rPr>
              <a:t>. A virus cannot run by itself; it requires that its host program be run to make the virus active.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Virus can be: transient or resident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1" lang="en-US" sz="3200" spc="-1" strike="noStrike">
                <a:solidFill>
                  <a:srgbClr val="000000"/>
                </a:solidFill>
                <a:latin typeface="Calibri"/>
              </a:rPr>
              <a:t>Transient virus </a:t>
            </a:r>
            <a:r>
              <a:rPr b="0" lang="en-US" sz="3200" spc="-1" strike="noStrike">
                <a:solidFill>
                  <a:srgbClr val="000000"/>
                </a:solidFill>
                <a:latin typeface="Calibri"/>
              </a:rPr>
              <a:t>has a life that depends on the life of its host.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1" lang="en-US" sz="3200" spc="-1" strike="noStrike">
                <a:solidFill>
                  <a:srgbClr val="000000"/>
                </a:solidFill>
                <a:latin typeface="Calibri"/>
              </a:rPr>
              <a:t>Resident virus </a:t>
            </a:r>
            <a:r>
              <a:rPr b="0" lang="en-US" sz="3200" spc="-1" strike="noStrike">
                <a:solidFill>
                  <a:srgbClr val="000000"/>
                </a:solidFill>
                <a:latin typeface="Calibri"/>
              </a:rPr>
              <a:t>located itself in the memory and will be active in the system even after the attached program ends.</a:t>
            </a:r>
            <a:endParaRPr b="0" lang="en-US" sz="3200" spc="-1" strike="noStrike">
              <a:solidFill>
                <a:srgbClr val="000000"/>
              </a:solidFill>
              <a:latin typeface="Calibri"/>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457200" y="228600"/>
            <a:ext cx="8229240" cy="6400440"/>
          </a:xfrm>
          <a:prstGeom prst="rect">
            <a:avLst/>
          </a:prstGeom>
          <a:noFill/>
          <a:ln>
            <a:noFill/>
          </a:ln>
        </p:spPr>
        <p:txBody>
          <a:bodyPr>
            <a:normAutofit/>
          </a:bodyPr>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Trojan Horse </a:t>
            </a:r>
            <a:endParaRPr b="0" lang="en-US" sz="3200" spc="-1" strike="noStrike">
              <a:solidFill>
                <a:srgbClr val="000000"/>
              </a:solidFill>
              <a:latin typeface="Calibri"/>
            </a:endParaRPr>
          </a:p>
          <a:p>
            <a:pPr marL="343080" indent="-342720" algn="just">
              <a:lnSpc>
                <a:spcPct val="100000"/>
              </a:lnSpc>
              <a:spcBef>
                <a:spcPts val="641"/>
              </a:spcBef>
            </a:pPr>
            <a:r>
              <a:rPr b="1" lang="en-US" sz="3200" spc="-1" strike="noStrike">
                <a:solidFill>
                  <a:srgbClr val="080808"/>
                </a:solidFill>
                <a:latin typeface="Calibri"/>
              </a:rPr>
              <a:t>       </a:t>
            </a:r>
            <a:r>
              <a:rPr b="0" lang="en-US" sz="3200" spc="-1" strike="noStrike">
                <a:solidFill>
                  <a:srgbClr val="080808"/>
                </a:solidFill>
                <a:latin typeface="Calibri"/>
              </a:rPr>
              <a:t>A computer </a:t>
            </a:r>
            <a:r>
              <a:rPr b="0" i="1" lang="en-US" sz="3200" spc="-1" strike="noStrike" u="sng">
                <a:solidFill>
                  <a:srgbClr val="080808"/>
                </a:solidFill>
                <a:uFillTx/>
                <a:latin typeface="Calibri"/>
              </a:rPr>
              <a:t>program</a:t>
            </a:r>
            <a:r>
              <a:rPr b="0" i="1" lang="en-US" sz="3200" spc="-1" strike="noStrike">
                <a:solidFill>
                  <a:srgbClr val="080808"/>
                </a:solidFill>
                <a:latin typeface="Calibri"/>
              </a:rPr>
              <a:t> that appears to have a useful function</a:t>
            </a:r>
            <a:r>
              <a:rPr b="0" lang="en-US" sz="3200" spc="-1" strike="noStrike">
                <a:solidFill>
                  <a:srgbClr val="080808"/>
                </a:solidFill>
                <a:latin typeface="Calibri"/>
              </a:rPr>
              <a:t>, but also has a hidden and potentially malicious function that evades security mechanisms, sometimes by exploiting legitimate authorizations of a system entity that invokes the program</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Trojan horse gets installed along with an infected legitimate program.</a:t>
            </a:r>
            <a:endParaRPr b="0" lang="en-US" sz="32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Effects of a Trojan horse: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Deleting, editing files.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Transmitting files to intruders.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Installing malicious code that can gain network access.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Privilege elevation attacks etc.</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Worm</a:t>
            </a:r>
            <a:r>
              <a:rPr b="0" lang="en-US" sz="3200" spc="-1" strike="noStrike">
                <a:solidFill>
                  <a:srgbClr val="000000"/>
                </a:solidFill>
                <a:latin typeface="Calibri"/>
              </a:rPr>
              <a:t> is a program that replicates itself and spreads across a network of systems. Primary difference between a worm and a virus is that, a worm operates through networks whereas a virus spread through any medium.</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Secure programs</a:t>
            </a:r>
            <a:endParaRPr b="0" lang="en-US" sz="4400" spc="-1" strike="noStrike">
              <a:solidFill>
                <a:srgbClr val="000000"/>
              </a:solidFill>
              <a:latin typeface="Calibri"/>
            </a:endParaRPr>
          </a:p>
        </p:txBody>
      </p:sp>
      <p:sp>
        <p:nvSpPr>
          <p:cNvPr id="87" name="TextShape 2"/>
          <p:cNvSpPr txBox="1"/>
          <p:nvPr/>
        </p:nvSpPr>
        <p:spPr>
          <a:xfrm>
            <a:off x="457200" y="1600200"/>
            <a:ext cx="8229240" cy="4525560"/>
          </a:xfrm>
          <a:prstGeom prst="rect">
            <a:avLst/>
          </a:prstGeom>
          <a:noFill/>
          <a:ln>
            <a:noFill/>
          </a:ln>
        </p:spPr>
        <p:txBody>
          <a:bodyPr/>
          <a:p>
            <a:pPr marL="343080" indent="-342720" algn="just">
              <a:lnSpc>
                <a:spcPct val="100000"/>
              </a:lnSpc>
              <a:spcBef>
                <a:spcPts val="561"/>
              </a:spcBef>
              <a:buClr>
                <a:srgbClr val="000000"/>
              </a:buClr>
              <a:buFont typeface="Arial"/>
              <a:buChar char="•"/>
            </a:pPr>
            <a:r>
              <a:rPr b="1" lang="en-US" sz="2800" spc="-1" strike="noStrike">
                <a:solidFill>
                  <a:srgbClr val="000000"/>
                </a:solidFill>
                <a:latin typeface="Times New Roman"/>
              </a:rPr>
              <a:t>Security implies some degree of trust that the program enforces expected confidentiality, integrity, and availability.</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Times New Roman"/>
              </a:rPr>
              <a:t>An assessment of security can also be influenced by someone's general perspective on software quality.</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Times New Roman"/>
              </a:rPr>
              <a:t>For example, one person may decide that code is secure because it takes too long to break through its security controls. And someone else may decide code is secure if it has run for a period of time with no apparent failures. </a:t>
            </a:r>
            <a:endParaRPr b="0" lang="en-US" sz="2800" spc="-1" strike="noStrike">
              <a:solidFill>
                <a:srgbClr val="000000"/>
              </a:solidFill>
              <a:latin typeface="Calibri"/>
            </a:endParaRPr>
          </a:p>
          <a:p>
            <a:pPr algn="just">
              <a:lnSpc>
                <a:spcPct val="100000"/>
              </a:lnSpc>
              <a:spcBef>
                <a:spcPts val="561"/>
              </a:spcBef>
            </a:pPr>
            <a:endParaRPr b="0" lang="en-US" sz="2800" spc="-1" strike="noStrike">
              <a:solidFill>
                <a:srgbClr val="000000"/>
              </a:solidFill>
              <a:latin typeface="Calibri"/>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151"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Logic bomb </a:t>
            </a:r>
            <a:r>
              <a:rPr b="0" lang="en-US" sz="3200" spc="-1" strike="noStrike">
                <a:solidFill>
                  <a:srgbClr val="000000"/>
                </a:solidFill>
                <a:latin typeface="Calibri"/>
              </a:rPr>
              <a:t>is a special class of malicious code that “detonates” or goes off when a certain condition is met. </a:t>
            </a:r>
            <a:r>
              <a:rPr b="1" lang="en-US" sz="3200" spc="-1" strike="noStrike">
                <a:solidFill>
                  <a:srgbClr val="000000"/>
                </a:solidFill>
                <a:latin typeface="Calibri"/>
              </a:rPr>
              <a:t>Time bomb </a:t>
            </a:r>
            <a:r>
              <a:rPr b="0" lang="en-US" sz="3200" spc="-1" strike="noStrike">
                <a:solidFill>
                  <a:srgbClr val="000000"/>
                </a:solidFill>
                <a:latin typeface="Calibri"/>
              </a:rPr>
              <a:t>is a logic bomb whose trigger is time or date.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Trapdoor or backdoor </a:t>
            </a:r>
            <a:r>
              <a:rPr b="0" lang="en-US" sz="3200" spc="-1" strike="noStrike">
                <a:solidFill>
                  <a:srgbClr val="000000"/>
                </a:solidFill>
                <a:latin typeface="Calibri"/>
              </a:rPr>
              <a:t>is a feature in program, which provides an alternate entry or access to the program avoiding the direct calls and perhaps with special privileges.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Rabbit</a:t>
            </a:r>
            <a:r>
              <a:rPr b="0" lang="en-US" sz="3200" spc="-1" strike="noStrike">
                <a:solidFill>
                  <a:srgbClr val="000000"/>
                </a:solidFill>
                <a:latin typeface="Calibri"/>
              </a:rPr>
              <a:t> is a virus or a worm that replicates itself without any bound to exhaust the computing resources of a system.</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Often the term “Virus” is used to refer to any malicious code.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Content Placeholder 3" descr=""/>
          <p:cNvPicPr/>
          <p:nvPr/>
        </p:nvPicPr>
        <p:blipFill>
          <a:blip r:embed="rId1"/>
          <a:stretch/>
        </p:blipFill>
        <p:spPr>
          <a:xfrm>
            <a:off x="685800" y="76320"/>
            <a:ext cx="8000640" cy="678132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52280" y="304920"/>
            <a:ext cx="8229240" cy="5630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How viruses work?</a:t>
            </a:r>
            <a:br/>
            <a:endParaRPr b="0" lang="en-US" sz="4400" spc="-1" strike="noStrike">
              <a:solidFill>
                <a:srgbClr val="000000"/>
              </a:solidFill>
              <a:latin typeface="Calibri"/>
            </a:endParaRPr>
          </a:p>
        </p:txBody>
      </p:sp>
      <p:sp>
        <p:nvSpPr>
          <p:cNvPr id="154" name="TextShape 2"/>
          <p:cNvSpPr txBox="1"/>
          <p:nvPr/>
        </p:nvSpPr>
        <p:spPr>
          <a:xfrm>
            <a:off x="457200" y="533520"/>
            <a:ext cx="8229240" cy="61718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Program containing virus must be executed to spread virus or infect other programs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Even one program execution suffices to spread virus widely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Virus actions: spread / infect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Spreading–Example 1: Virus in a program on installation CD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User activates program containing virus when she runs INSTALL or SETUP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Virus installs itself in any/all executing programs  present in memory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Virus installs itself in programs on hard disk</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From now on virus spreads whenever any of the infected programs (from memory or hard disk) executes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457200" y="0"/>
            <a:ext cx="8229240" cy="6552720"/>
          </a:xfrm>
          <a:prstGeom prst="rect">
            <a:avLst/>
          </a:prstGeom>
          <a:noFill/>
          <a:ln>
            <a:noFill/>
          </a:ln>
        </p:spPr>
        <p:txBody>
          <a:bodyPr>
            <a:normAutofit/>
          </a:bodyPr>
          <a:p>
            <a:pPr algn="just">
              <a:lnSpc>
                <a:spcPct val="100000"/>
              </a:lnSpc>
              <a:spcBef>
                <a:spcPts val="641"/>
              </a:spcBef>
            </a:pP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Spreading –Example 2:Virus in attachment to e-mail message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Wingdings" charset="2"/>
              <a:buChar char=""/>
            </a:pPr>
            <a:r>
              <a:rPr b="0" lang="en-US" sz="3200" spc="-1" strike="noStrike">
                <a:solidFill>
                  <a:srgbClr val="000000"/>
                </a:solidFill>
                <a:latin typeface="Calibri"/>
              </a:rPr>
              <a:t>User activates program containing virus (e.g. macro in MS Word)by just opening the attachment</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Wingdings" charset="2"/>
              <a:buChar char=""/>
            </a:pPr>
            <a:r>
              <a:rPr b="0" lang="en-US" sz="3200" spc="-1" strike="noStrike">
                <a:solidFill>
                  <a:srgbClr val="000000"/>
                </a:solidFill>
                <a:latin typeface="Calibri"/>
              </a:rPr>
              <a:t>=&gt; Disable automatic opening of attachments!!!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Wingdings" charset="2"/>
              <a:buChar char=""/>
            </a:pPr>
            <a:r>
              <a:rPr b="0" lang="en-US" sz="3200" spc="-1" strike="noStrike">
                <a:solidFill>
                  <a:srgbClr val="000000"/>
                </a:solidFill>
                <a:latin typeface="Calibri"/>
              </a:rPr>
              <a:t>Virus installs itself and spreads</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Spreading –Example 3: Virus in downloaded file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File with program or document(.doc, .xls, .ppt, etc.)</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a:p>
            <a:pPr marL="343080" indent="-342720" algn="just">
              <a:lnSpc>
                <a:spcPct val="100000"/>
              </a:lnSpc>
              <a:spcBef>
                <a:spcPts val="641"/>
              </a:spcBef>
            </a:pPr>
            <a:r>
              <a:rPr b="1" lang="en-US" sz="3200" spc="-1" strike="noStrike">
                <a:solidFill>
                  <a:srgbClr val="ff0000"/>
                </a:solidFill>
                <a:latin typeface="Calibri"/>
              </a:rPr>
              <a:t>    </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Kinds of viruses-based on their way of attaching</a:t>
            </a:r>
            <a:br/>
            <a:endParaRPr b="0" lang="en-US" sz="4400" spc="-1" strike="noStrike">
              <a:solidFill>
                <a:srgbClr val="000000"/>
              </a:solidFill>
              <a:latin typeface="Calibri"/>
            </a:endParaRPr>
          </a:p>
        </p:txBody>
      </p:sp>
      <p:sp>
        <p:nvSpPr>
          <p:cNvPr id="157" name="TextShape 2"/>
          <p:cNvSpPr txBox="1"/>
          <p:nvPr/>
        </p:nvSpPr>
        <p:spPr>
          <a:xfrm>
            <a:off x="457200" y="1143000"/>
            <a:ext cx="8229240" cy="5562360"/>
          </a:xfrm>
          <a:prstGeom prst="rect">
            <a:avLst/>
          </a:prstGeom>
          <a:noFill/>
          <a:ln>
            <a:noFill/>
          </a:ln>
        </p:spPr>
        <p:txBody>
          <a:bodyPr>
            <a:normAutofit/>
          </a:bodyPr>
          <a:p>
            <a:pPr marL="343080" indent="-342720">
              <a:lnSpc>
                <a:spcPct val="100000"/>
              </a:lnSpc>
              <a:spcBef>
                <a:spcPts val="479"/>
              </a:spcBef>
            </a:pPr>
            <a:r>
              <a:rPr b="1" lang="en-US" sz="2400" spc="-1" strike="noStrike">
                <a:solidFill>
                  <a:srgbClr val="000000"/>
                </a:solidFill>
                <a:latin typeface="Calibri"/>
              </a:rPr>
              <a:t>1.Appended Viruses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Appends to program. Often virus code precedes the program code execution by running its code before the 1</a:t>
            </a:r>
            <a:r>
              <a:rPr b="0" lang="en-US" sz="2400" spc="-1" strike="noStrike" baseline="30000">
                <a:solidFill>
                  <a:srgbClr val="000000"/>
                </a:solidFill>
                <a:latin typeface="Calibri"/>
              </a:rPr>
              <a:t>st</a:t>
            </a:r>
            <a:r>
              <a:rPr b="0" lang="en-US" sz="2400" spc="-1" strike="noStrike">
                <a:solidFill>
                  <a:srgbClr val="000000"/>
                </a:solidFill>
                <a:latin typeface="Calibri"/>
              </a:rPr>
              <a:t> program instruction in executable file.</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Executes whenever program gets executed. </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pic>
        <p:nvPicPr>
          <p:cNvPr id="158" name="Picture 3" descr=""/>
          <p:cNvPicPr/>
          <p:nvPr/>
        </p:nvPicPr>
        <p:blipFill>
          <a:blip r:embed="rId1"/>
          <a:stretch/>
        </p:blipFill>
        <p:spPr>
          <a:xfrm>
            <a:off x="1295280" y="3505320"/>
            <a:ext cx="7086240" cy="295632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2. Surrounding viruses</a:t>
            </a:r>
            <a:br/>
            <a:endParaRPr b="0" lang="en-US" sz="4400" spc="-1" strike="noStrike">
              <a:solidFill>
                <a:srgbClr val="000000"/>
              </a:solidFill>
              <a:latin typeface="Calibri"/>
            </a:endParaRPr>
          </a:p>
        </p:txBody>
      </p:sp>
      <p:sp>
        <p:nvSpPr>
          <p:cNvPr id="160" name="TextShape 2"/>
          <p:cNvSpPr txBox="1"/>
          <p:nvPr/>
        </p:nvSpPr>
        <p:spPr>
          <a:xfrm>
            <a:off x="152280" y="838080"/>
            <a:ext cx="8534160" cy="5790960"/>
          </a:xfrm>
          <a:prstGeom prst="rect">
            <a:avLst/>
          </a:prstGeom>
          <a:noFill/>
          <a:ln>
            <a:noFill/>
          </a:ln>
        </p:spPr>
        <p:txBody>
          <a:bodyPr>
            <a:normAutofit/>
          </a:bodyPr>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Surrounds program</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Executes before and after infected program</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Intercepts its input/output</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Erases its tracks</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The “after” part might be used to mask virus </a:t>
            </a:r>
            <a:endParaRPr b="0" lang="en-US" sz="2400" spc="-1" strike="noStrike">
              <a:solidFill>
                <a:srgbClr val="000000"/>
              </a:solidFill>
              <a:latin typeface="Calibri"/>
            </a:endParaRPr>
          </a:p>
          <a:p>
            <a:pPr marL="343080" indent="-342720" algn="just">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existence. </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For example, a virus writer might want to prevent</a:t>
            </a:r>
            <a:endParaRPr b="0" lang="en-US" sz="2400" spc="-1" strike="noStrike">
              <a:solidFill>
                <a:srgbClr val="000000"/>
              </a:solidFill>
              <a:latin typeface="Calibri"/>
            </a:endParaRPr>
          </a:p>
          <a:p>
            <a:pPr marL="343080" indent="-342720" algn="just">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the virus from being detected. </a:t>
            </a:r>
            <a:r>
              <a:rPr b="1" lang="en-US" sz="2400" spc="-1" strike="noStrike">
                <a:solidFill>
                  <a:srgbClr val="000000"/>
                </a:solidFill>
                <a:latin typeface="Calibri"/>
              </a:rPr>
              <a:t>If the virus is stored on disk, its presence will be given away by its file name, or its size will affect the amount of space used on the disk</a:t>
            </a:r>
            <a:r>
              <a:rPr b="0" lang="en-US" sz="2400" spc="-1" strike="noStrike">
                <a:solidFill>
                  <a:srgbClr val="000000"/>
                </a:solidFill>
                <a:latin typeface="Calibri"/>
              </a:rPr>
              <a:t>. The virus writer might arrange for the virus to attach itself to the program that constructs the listing of files on the disk. </a:t>
            </a:r>
            <a:r>
              <a:rPr b="1" lang="en-US" sz="2400" spc="-1" strike="noStrike">
                <a:solidFill>
                  <a:srgbClr val="000000"/>
                </a:solidFill>
                <a:latin typeface="Calibri"/>
              </a:rPr>
              <a:t>If the virus regains control after the listing program has generated the listing but before the listing is displayed or printed, the virus could eliminate its entry from the listing and falsify space counts so that it appears not to exist.</a:t>
            </a:r>
            <a:endParaRPr b="0" lang="en-US" sz="2400" spc="-1" strike="noStrike">
              <a:solidFill>
                <a:srgbClr val="000000"/>
              </a:solidFill>
              <a:latin typeface="Calibri"/>
            </a:endParaRPr>
          </a:p>
          <a:p>
            <a:pPr algn="just">
              <a:lnSpc>
                <a:spcPct val="100000"/>
              </a:lnSpc>
              <a:spcBef>
                <a:spcPts val="479"/>
              </a:spcBef>
            </a:pPr>
            <a:endParaRPr b="0" lang="en-US" sz="2400" spc="-1" strike="noStrike">
              <a:solidFill>
                <a:srgbClr val="000000"/>
              </a:solidFill>
              <a:latin typeface="Calibri"/>
            </a:endParaRPr>
          </a:p>
          <a:p>
            <a:pPr algn="just">
              <a:lnSpc>
                <a:spcPct val="100000"/>
              </a:lnSpc>
              <a:spcBef>
                <a:spcPts val="479"/>
              </a:spcBef>
            </a:pPr>
            <a:endParaRPr b="0" lang="en-US" sz="2400" spc="-1" strike="noStrike">
              <a:solidFill>
                <a:srgbClr val="000000"/>
              </a:solidFill>
              <a:latin typeface="Calibri"/>
            </a:endParaRPr>
          </a:p>
        </p:txBody>
      </p:sp>
      <p:pic>
        <p:nvPicPr>
          <p:cNvPr id="161" name="Picture 3" descr=""/>
          <p:cNvPicPr/>
          <p:nvPr/>
        </p:nvPicPr>
        <p:blipFill>
          <a:blip r:embed="rId1"/>
          <a:srcRect l="9530" t="4658" r="35718" b="6979"/>
          <a:stretch/>
        </p:blipFill>
        <p:spPr>
          <a:xfrm>
            <a:off x="7162920" y="457200"/>
            <a:ext cx="1752120" cy="289512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228600"/>
            <a:ext cx="8229240" cy="6476760"/>
          </a:xfrm>
          <a:prstGeom prst="rect">
            <a:avLst/>
          </a:prstGeom>
          <a:noFill/>
          <a:ln>
            <a:noFill/>
          </a:ln>
        </p:spPr>
        <p:txBody>
          <a:bodyPr/>
          <a:p>
            <a:pPr marL="343080" indent="-342720">
              <a:lnSpc>
                <a:spcPct val="100000"/>
              </a:lnSpc>
              <a:spcBef>
                <a:spcPts val="479"/>
              </a:spcBef>
            </a:pPr>
            <a:r>
              <a:rPr b="1" lang="en-US" sz="2400" spc="-1" strike="noStrike">
                <a:solidFill>
                  <a:srgbClr val="000000"/>
                </a:solidFill>
                <a:latin typeface="Calibri"/>
              </a:rPr>
              <a:t>3. Integrating and replacing viruses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Wingdings" charset="2"/>
              <a:buChar char=""/>
            </a:pPr>
            <a:r>
              <a:rPr b="0" lang="en-US" sz="2400" spc="-1" strike="noStrike">
                <a:solidFill>
                  <a:srgbClr val="000000"/>
                </a:solidFill>
                <a:latin typeface="Calibri"/>
              </a:rPr>
              <a:t>Integrates into program code</a:t>
            </a:r>
            <a:endParaRPr b="0" lang="en-US" sz="2400" spc="-1" strike="noStrike">
              <a:solidFill>
                <a:srgbClr val="000000"/>
              </a:solidFill>
              <a:latin typeface="Calibri"/>
            </a:endParaRPr>
          </a:p>
          <a:p>
            <a:pPr marL="514440" indent="-514080">
              <a:lnSpc>
                <a:spcPct val="100000"/>
              </a:lnSpc>
              <a:spcBef>
                <a:spcPts val="479"/>
              </a:spcBef>
              <a:buClr>
                <a:srgbClr val="000000"/>
              </a:buClr>
              <a:buFont typeface="Arial"/>
              <a:buChar char="•"/>
            </a:pPr>
            <a:r>
              <a:rPr b="0" lang="en-US" sz="2400" spc="-1" strike="noStrike">
                <a:solidFill>
                  <a:srgbClr val="000000"/>
                </a:solidFill>
                <a:latin typeface="Calibri"/>
              </a:rPr>
              <a:t>Spread within infected programs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Wingdings" charset="2"/>
              <a:buChar char=""/>
            </a:pPr>
            <a:r>
              <a:rPr b="0" lang="en-US" sz="2400" spc="-1" strike="noStrike">
                <a:solidFill>
                  <a:srgbClr val="000000"/>
                </a:solidFill>
                <a:latin typeface="Calibri"/>
              </a:rPr>
              <a:t>(Replacing) virus V gains control over target program T by:</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Overwriting T on hard disk</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OR</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Changing pointer to T with pointer to V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Wingdings" charset="2"/>
              <a:buChar char=""/>
            </a:pPr>
            <a:r>
              <a:rPr b="0" lang="en-US" sz="2400" spc="-1" strike="noStrike">
                <a:solidFill>
                  <a:srgbClr val="000000"/>
                </a:solidFill>
                <a:latin typeface="Calibri"/>
              </a:rPr>
              <a:t>OS has File Directory</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Wingdings" charset="2"/>
              <a:buChar char=""/>
            </a:pPr>
            <a:r>
              <a:rPr b="0" lang="en-US" sz="2400" spc="-1" strike="noStrike">
                <a:solidFill>
                  <a:srgbClr val="000000"/>
                </a:solidFill>
                <a:latin typeface="Calibri"/>
              </a:rPr>
              <a:t>File Directory has an entry that points to file with code for T</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Wingdings" charset="2"/>
              <a:buChar char=""/>
            </a:pPr>
            <a:r>
              <a:rPr b="0" lang="en-US" sz="2400" spc="-1" strike="noStrike">
                <a:solidFill>
                  <a:srgbClr val="000000"/>
                </a:solidFill>
                <a:latin typeface="Calibri"/>
              </a:rPr>
              <a:t>Virus replaces pointer to T’s file with pointer to V’s file</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In both cases actions of V replace actions of T when user executes what she thinks is “T” </a:t>
            </a: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Calibri"/>
              </a:rPr>
              <a:t> </a:t>
            </a:r>
            <a:r>
              <a:rPr b="1" lang="en-US" sz="4400" spc="-1" strike="noStrike">
                <a:solidFill>
                  <a:srgbClr val="000000"/>
                </a:solidFill>
                <a:latin typeface="Calibri"/>
              </a:rPr>
              <a:t>Integrating and replacing viruses</a:t>
            </a:r>
            <a:endParaRPr b="0" lang="en-US" sz="4400" spc="-1" strike="noStrike">
              <a:solidFill>
                <a:srgbClr val="000000"/>
              </a:solidFill>
              <a:latin typeface="Calibri"/>
            </a:endParaRPr>
          </a:p>
        </p:txBody>
      </p:sp>
      <p:pic>
        <p:nvPicPr>
          <p:cNvPr id="164" name="Content Placeholder 3" descr=""/>
          <p:cNvPicPr/>
          <p:nvPr/>
        </p:nvPicPr>
        <p:blipFill>
          <a:blip r:embed="rId1"/>
          <a:stretch/>
        </p:blipFill>
        <p:spPr>
          <a:xfrm>
            <a:off x="933480" y="2476440"/>
            <a:ext cx="7276680" cy="277344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57200" y="152280"/>
            <a:ext cx="8229240" cy="5973480"/>
          </a:xfrm>
          <a:prstGeom prst="rect">
            <a:avLst/>
          </a:prstGeom>
          <a:noFill/>
          <a:ln>
            <a:noFill/>
          </a:ln>
        </p:spPr>
        <p:txBody>
          <a:bodyPr>
            <a:normAutofit/>
          </a:bodyPr>
          <a:p>
            <a:pPr marL="343080" indent="-342720" algn="just">
              <a:lnSpc>
                <a:spcPct val="100000"/>
              </a:lnSpc>
              <a:spcBef>
                <a:spcPts val="839"/>
              </a:spcBef>
            </a:pPr>
            <a:r>
              <a:rPr b="1" lang="en-US" sz="4200" spc="-1" strike="noStrike">
                <a:solidFill>
                  <a:srgbClr val="ff0000"/>
                </a:solidFill>
                <a:latin typeface="Calibri"/>
              </a:rPr>
              <a:t>  </a:t>
            </a:r>
            <a:r>
              <a:rPr b="1" lang="en-US" sz="4200" spc="-1" strike="noStrike">
                <a:solidFill>
                  <a:srgbClr val="000000"/>
                </a:solidFill>
                <a:latin typeface="Calibri"/>
              </a:rPr>
              <a:t>Document virus-one form of integrated virus</a:t>
            </a:r>
            <a:endParaRPr b="0" lang="en-US" sz="4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Spreads via picture, document, spreadsheet, slide presentation, database.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E.g., via .jpg, via MS Office documents .doc, .xls, .pptetc.</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It is implemented within a formatted document, such as a written document, a database, a slide presentation, or a spreadsheet.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These documents are highly structured files that contain both data (words or numbers) and commands (such as formulas, formatting controls, links).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Commands are part of rich programming language.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Attacker uses these command portions to integrate his virus code with the document.</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Ordinary user just sees the plain document but not the virus code embedded in commands portion. </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Characteristics of a “Virus”</a:t>
            </a:r>
            <a:br/>
            <a:endParaRPr b="0" lang="en-US" sz="4400" spc="-1" strike="noStrike">
              <a:solidFill>
                <a:srgbClr val="000000"/>
              </a:solidFill>
              <a:latin typeface="Calibri"/>
            </a:endParaRPr>
          </a:p>
        </p:txBody>
      </p:sp>
      <p:sp>
        <p:nvSpPr>
          <p:cNvPr id="167"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Hard to detect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Not easily destroyed or deactivated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Spreads infection widely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Can re-infect programs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Easy to create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Machine and OS independent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PROGRAM SECURITY</a:t>
            </a:r>
            <a:endParaRPr b="0" lang="en-US" sz="4400" spc="-1" strike="noStrike">
              <a:solidFill>
                <a:srgbClr val="000000"/>
              </a:solidFill>
              <a:latin typeface="Calibri"/>
            </a:endParaRPr>
          </a:p>
        </p:txBody>
      </p:sp>
      <p:sp>
        <p:nvSpPr>
          <p:cNvPr id="89" name="TextShape 2"/>
          <p:cNvSpPr txBox="1"/>
          <p:nvPr/>
        </p:nvSpPr>
        <p:spPr>
          <a:xfrm>
            <a:off x="457200" y="1600200"/>
            <a:ext cx="8229240" cy="4525560"/>
          </a:xfrm>
          <a:prstGeom prst="rect">
            <a:avLst/>
          </a:prstGeom>
          <a:noFill/>
          <a:ln>
            <a:noFill/>
          </a:ln>
        </p:spPr>
        <p:txBody>
          <a:bodyPr/>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Program security</a:t>
            </a:r>
            <a:r>
              <a:rPr b="0" lang="en-US" sz="3200" spc="-1" strike="noStrike">
                <a:solidFill>
                  <a:srgbClr val="000000"/>
                </a:solidFill>
                <a:latin typeface="Calibri"/>
              </a:rPr>
              <a:t> is an idea implemented to protect </a:t>
            </a:r>
            <a:r>
              <a:rPr b="1" lang="en-US" sz="3200" spc="-1" strike="noStrike">
                <a:solidFill>
                  <a:srgbClr val="000000"/>
                </a:solidFill>
                <a:latin typeface="Calibri"/>
              </a:rPr>
              <a:t>software</a:t>
            </a:r>
            <a:r>
              <a:rPr b="0" lang="en-US" sz="3200" spc="-1" strike="noStrike">
                <a:solidFill>
                  <a:srgbClr val="000000"/>
                </a:solidFill>
                <a:latin typeface="Calibri"/>
              </a:rPr>
              <a:t>/program against malicious attack and other hacker risks so that the </a:t>
            </a:r>
            <a:r>
              <a:rPr b="1" lang="en-US" sz="3200" spc="-1" strike="noStrike">
                <a:solidFill>
                  <a:srgbClr val="000000"/>
                </a:solidFill>
                <a:latin typeface="Calibri"/>
              </a:rPr>
              <a:t>software</a:t>
            </a:r>
            <a:r>
              <a:rPr b="0" lang="en-US" sz="3200" spc="-1" strike="noStrike">
                <a:solidFill>
                  <a:srgbClr val="000000"/>
                </a:solidFill>
                <a:latin typeface="Calibri"/>
              </a:rPr>
              <a:t> continues to function correctly under such potential risks. </a:t>
            </a:r>
            <a:r>
              <a:rPr b="1" lang="en-US" sz="3200" spc="-1" strike="noStrike">
                <a:solidFill>
                  <a:srgbClr val="000000"/>
                </a:solidFill>
                <a:latin typeface="Calibri"/>
              </a:rPr>
              <a:t>Security</a:t>
            </a:r>
            <a:r>
              <a:rPr b="0" lang="en-US" sz="3200" spc="-1" strike="noStrike">
                <a:solidFill>
                  <a:srgbClr val="000000"/>
                </a:solidFill>
                <a:latin typeface="Calibri"/>
              </a:rPr>
              <a:t> is necessary to provide integrity, authentication and availability.</a:t>
            </a:r>
            <a:endParaRPr b="0" lang="en-US" sz="3200" spc="-1" strike="noStrike">
              <a:solidFill>
                <a:srgbClr val="000000"/>
              </a:solidFill>
              <a:latin typeface="Calibri"/>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Homes for viruses</a:t>
            </a:r>
            <a:br/>
            <a:endParaRPr b="0" lang="en-US" sz="4400" spc="-1" strike="noStrike">
              <a:solidFill>
                <a:srgbClr val="000000"/>
              </a:solidFill>
              <a:latin typeface="Calibri"/>
            </a:endParaRPr>
          </a:p>
        </p:txBody>
      </p:sp>
      <p:sp>
        <p:nvSpPr>
          <p:cNvPr id="169" name="TextShape 2"/>
          <p:cNvSpPr txBox="1"/>
          <p:nvPr/>
        </p:nvSpPr>
        <p:spPr>
          <a:xfrm>
            <a:off x="457200" y="990720"/>
            <a:ext cx="8229240" cy="55623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Most viruses are passed through e-mails or drive-by-downloads.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Attackers lure the victims to open the emails / click the malicious links that enable drive-by-download.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Ways for virus to take control over program: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Overwriting the complete program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Changing the pointer to point to a virus code instead of program on the disk.</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One-time execution: majority of the viruses today execute only once, spreading their effect in that once execution.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274680"/>
            <a:ext cx="8229240" cy="63936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Boot sector viruses</a:t>
            </a:r>
            <a:br/>
            <a:endParaRPr b="0" lang="en-US" sz="4400" spc="-1" strike="noStrike">
              <a:solidFill>
                <a:srgbClr val="000000"/>
              </a:solidFill>
              <a:latin typeface="Calibri"/>
            </a:endParaRPr>
          </a:p>
        </p:txBody>
      </p:sp>
      <p:sp>
        <p:nvSpPr>
          <p:cNvPr id="171" name="TextShape 2"/>
          <p:cNvSpPr txBox="1"/>
          <p:nvPr/>
        </p:nvSpPr>
        <p:spPr>
          <a:xfrm>
            <a:off x="457200" y="1219320"/>
            <a:ext cx="8229240" cy="49064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When OS is started, firmware detects the hardware components present, tests them and then transfers the control to the OS.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OS is invoked dynamically and not coded in the firmware.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OS resides on the disk. It is fetched into memory by a program called </a:t>
            </a:r>
            <a:r>
              <a:rPr b="1" lang="en-US" sz="3200" spc="-1" strike="noStrike">
                <a:solidFill>
                  <a:srgbClr val="000000"/>
                </a:solidFill>
                <a:latin typeface="Calibri"/>
              </a:rPr>
              <a:t>Bootstrap</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Firmware reads fixed number of bytes from a fixed location (boot sector) on the disk to a fixed location in the memory and jumps to that address for execution.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Often the boot sector size will be less than 512 bytes whereas the bootstrap loader will be of larger size.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support this situation most of the hardware designers support </a:t>
            </a:r>
            <a:r>
              <a:rPr b="1" lang="en-US" sz="3200" spc="-1" strike="noStrike">
                <a:solidFill>
                  <a:srgbClr val="000000"/>
                </a:solidFill>
                <a:latin typeface="Calibri"/>
              </a:rPr>
              <a:t>“chaining”.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380880"/>
            <a:ext cx="8229240" cy="6476760"/>
          </a:xfrm>
          <a:prstGeom prst="rect">
            <a:avLst/>
          </a:prstGeom>
          <a:noFill/>
          <a:ln>
            <a:noFill/>
          </a:ln>
        </p:spPr>
        <p:txBody>
          <a:bodyPr/>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chaining has both pros and cons.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Virus writer will simply break the chain at any point, inserts a pointer to the virus code, and reconnects the chain later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173" name="Picture 4" descr=""/>
          <p:cNvPicPr/>
          <p:nvPr/>
        </p:nvPicPr>
        <p:blipFill>
          <a:blip r:embed="rId1"/>
          <a:stretch/>
        </p:blipFill>
        <p:spPr>
          <a:xfrm>
            <a:off x="1066680" y="3276720"/>
            <a:ext cx="7124400" cy="3200040"/>
          </a:xfrm>
          <a:prstGeom prst="rect">
            <a:avLst/>
          </a:prstGeom>
          <a:ln>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274680"/>
            <a:ext cx="8229240" cy="5630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Memory resident viruses</a:t>
            </a:r>
            <a:br/>
            <a:endParaRPr b="0" lang="en-US" sz="4400" spc="-1" strike="noStrike">
              <a:solidFill>
                <a:srgbClr val="000000"/>
              </a:solidFill>
              <a:latin typeface="Calibri"/>
            </a:endParaRPr>
          </a:p>
        </p:txBody>
      </p:sp>
      <p:sp>
        <p:nvSpPr>
          <p:cNvPr id="175" name="TextShape 2"/>
          <p:cNvSpPr txBox="1"/>
          <p:nvPr/>
        </p:nvSpPr>
        <p:spPr>
          <a:xfrm>
            <a:off x="457200" y="762120"/>
            <a:ext cx="8229240" cy="53636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Most of the user programs will execute, terminate and disappear making space for other programs.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Few specialized programs are called very often and loading them each time takes a long time. So, OS keeps such programs and resident programs in the memory.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Ex: resident code that interprets the keys pressed on keyboard.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Resident routines are also called as “terminate and stay resident” TSR.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Viruses attach with this programs in memory so that virus gets control whenever this program is invoked.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viruses are also capable of modifying Windows tables (registries).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Other homes for viruses</a:t>
            </a:r>
            <a:br/>
            <a:endParaRPr b="0" lang="en-US" sz="4400" spc="-1" strike="noStrike">
              <a:solidFill>
                <a:srgbClr val="000000"/>
              </a:solidFill>
              <a:latin typeface="Calibri"/>
            </a:endParaRPr>
          </a:p>
        </p:txBody>
      </p:sp>
      <p:sp>
        <p:nvSpPr>
          <p:cNvPr id="177" name="TextShape 2"/>
          <p:cNvSpPr txBox="1"/>
          <p:nvPr/>
        </p:nvSpPr>
        <p:spPr>
          <a:xfrm>
            <a:off x="457200" y="990720"/>
            <a:ext cx="8229240" cy="51350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Other home is application programs, like spreadsheets, word processors having “macro” feature, by which user can record series of commands and can repeat same by single invocation.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Libraries are also excellent places for virus to reside. Often libraries are called from legitimate code and also libraries are shared between users.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Compilers, loaders, linkers, runtime debuggers and even virus control programs are good candidates for hosting viruses as they are mostly shared.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Virus signatures</a:t>
            </a:r>
            <a:br/>
            <a:endParaRPr b="0" lang="en-US" sz="4400" spc="-1" strike="noStrike">
              <a:solidFill>
                <a:srgbClr val="000000"/>
              </a:solidFill>
              <a:latin typeface="Calibri"/>
            </a:endParaRPr>
          </a:p>
        </p:txBody>
      </p:sp>
      <p:sp>
        <p:nvSpPr>
          <p:cNvPr id="17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Viruses executes in a particular way, using certain methods leaving some patterns.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These patterns of virus can be used to design programs like “virus scanners”.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Patterns can be:</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1.Storage patterns</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2.Execution patterns</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3.Transmission patterns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Symantec reports on viruses gives statistical information on viruses.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Storage pattern</a:t>
            </a:r>
            <a:br/>
            <a:endParaRPr b="0" lang="en-US" sz="4400" spc="-1" strike="noStrike">
              <a:solidFill>
                <a:srgbClr val="000000"/>
              </a:solidFill>
              <a:latin typeface="Calibri"/>
            </a:endParaRPr>
          </a:p>
        </p:txBody>
      </p:sp>
      <p:sp>
        <p:nvSpPr>
          <p:cNvPr id="18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Often attached virus piece is invariant, so the start of the virus codes becomes detectable.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Virus attaches itself to a file, increasing the size of the file.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Else, virus can obliterate the actual code, which will not increase the size of the code but impacts the program functioning.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Virus scanner can use a code or checksum to detect changes to a file. It can also look for suspicious statements like JUMP at the starting instruction of the code.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Execution pattern</a:t>
            </a:r>
            <a:br/>
            <a:endParaRPr b="0" lang="en-US" sz="4400" spc="-1" strike="noStrike">
              <a:solidFill>
                <a:srgbClr val="000000"/>
              </a:solidFill>
              <a:latin typeface="Calibri"/>
            </a:endParaRPr>
          </a:p>
        </p:txBody>
      </p:sp>
      <p:sp>
        <p:nvSpPr>
          <p:cNvPr id="18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Most of the operations that a virus does are the common operations like removing directory, modifying files etc. which are common in OS.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Damage is bounded only by the creativity of the virus’s writer.  </a:t>
            </a:r>
            <a:endParaRPr b="0" lang="en-US" sz="3200" spc="-1" strike="noStrike">
              <a:solidFill>
                <a:srgbClr val="000000"/>
              </a:solidFill>
              <a:latin typeface="Calibri"/>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Transmission pattern</a:t>
            </a:r>
            <a:br/>
            <a:endParaRPr b="0" lang="en-US" sz="4400" spc="-1" strike="noStrike">
              <a:solidFill>
                <a:srgbClr val="000000"/>
              </a:solidFill>
              <a:latin typeface="Calibri"/>
            </a:endParaRPr>
          </a:p>
        </p:txBody>
      </p:sp>
      <p:sp>
        <p:nvSpPr>
          <p:cNvPr id="185" name="TextShape 2"/>
          <p:cNvSpPr txBox="1"/>
          <p:nvPr/>
        </p:nvSpPr>
        <p:spPr>
          <a:xfrm>
            <a:off x="457200" y="1600200"/>
            <a:ext cx="8229240" cy="4525560"/>
          </a:xfrm>
          <a:prstGeom prst="rect">
            <a:avLst/>
          </a:prstGeom>
          <a:noFill/>
          <a:ln>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Virus travel is not confined to any single medium or execution pattern.</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A virus may </a:t>
            </a:r>
            <a:r>
              <a:rPr b="1" lang="en-US" sz="3200" spc="-1" strike="noStrike">
                <a:solidFill>
                  <a:srgbClr val="000000"/>
                </a:solidFill>
                <a:latin typeface="Calibri"/>
              </a:rPr>
              <a:t>come through a network, reside in disk, may get attached to a program in execution</a:t>
            </a:r>
            <a:r>
              <a:rPr b="0" lang="en-US" sz="3200" spc="-1" strike="noStrike">
                <a:solidFill>
                  <a:srgbClr val="000000"/>
                </a:solidFill>
                <a:latin typeface="Calibri"/>
              </a:rPr>
              <a:t>, while executing may transfer a copy of itself to memory staying there as a resident and etc.</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These transmissions have to be observed in order to detect virus patterns in the system. </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Polymorphic viruses</a:t>
            </a:r>
            <a:br/>
            <a:endParaRPr b="0" lang="en-US" sz="4400" spc="-1" strike="noStrike">
              <a:solidFill>
                <a:srgbClr val="000000"/>
              </a:solidFill>
              <a:latin typeface="Calibri"/>
            </a:endParaRPr>
          </a:p>
        </p:txBody>
      </p:sp>
      <p:sp>
        <p:nvSpPr>
          <p:cNvPr id="18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Virus signatures or patterns are useful for a virus scanner to detect their existence in the systems.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Virus scanners look for such pre-defined patterns in the application code.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Intelligent virus writers can change these patterns just by sprinkling some no-ops(jumps, adding 0 to a num, comparing with itself) to distort the pattern.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virus that can change its pattern/appearance is called as a polymorphic virus.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Ex: if a virus writer has 100 bytes of code and 50 bytes of data; there can be ‘n’ arrangements of this code using several jump statements.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Program security is difficult</a:t>
            </a:r>
            <a:endParaRPr b="0" lang="en-US" sz="4400" spc="-1" strike="noStrike">
              <a:solidFill>
                <a:srgbClr val="000000"/>
              </a:solidFill>
              <a:latin typeface="Calibri"/>
            </a:endParaRPr>
          </a:p>
        </p:txBody>
      </p:sp>
      <p:sp>
        <p:nvSpPr>
          <p:cNvPr id="9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Security often conflicts with usefulness and performance.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is essentially impossible to ensure that program does only what it is designed to do and nothing else.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Programming and software engineering techniques change faster than computer security techniques.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Even a single flaw can be catastrophic.</a:t>
            </a:r>
            <a:endParaRPr b="0" lang="en-US" sz="3200" spc="-1" strike="noStrike">
              <a:solidFill>
                <a:srgbClr val="000000"/>
              </a:solidFill>
              <a:latin typeface="Calibri"/>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Prevention of virus infection</a:t>
            </a:r>
            <a:br/>
            <a:endParaRPr b="0" lang="en-US" sz="4400" spc="-1" strike="noStrike">
              <a:solidFill>
                <a:srgbClr val="000000"/>
              </a:solidFill>
              <a:latin typeface="Calibri"/>
            </a:endParaRPr>
          </a:p>
        </p:txBody>
      </p:sp>
      <p:sp>
        <p:nvSpPr>
          <p:cNvPr id="18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Do not </a:t>
            </a:r>
            <a:r>
              <a:rPr b="1" lang="en-US" sz="3200" spc="-1" strike="noStrike">
                <a:solidFill>
                  <a:srgbClr val="000000"/>
                </a:solidFill>
                <a:latin typeface="Calibri"/>
              </a:rPr>
              <a:t>receive executable code </a:t>
            </a:r>
            <a:r>
              <a:rPr b="0" lang="en-US" sz="3200" spc="-1" strike="noStrike">
                <a:solidFill>
                  <a:srgbClr val="000000"/>
                </a:solidFill>
                <a:latin typeface="Calibri"/>
              </a:rPr>
              <a:t>from an unknown source.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But today, </a:t>
            </a:r>
            <a:r>
              <a:rPr b="1" lang="en-US" sz="3200" spc="-1" strike="noStrike">
                <a:solidFill>
                  <a:srgbClr val="000000"/>
                </a:solidFill>
                <a:latin typeface="Calibri"/>
              </a:rPr>
              <a:t>non executable file </a:t>
            </a:r>
            <a:r>
              <a:rPr b="0" lang="en-US" sz="3200" spc="-1" strike="noStrike">
                <a:solidFill>
                  <a:srgbClr val="000000"/>
                </a:solidFill>
                <a:latin typeface="Calibri"/>
              </a:rPr>
              <a:t>can have executable code, like macro’s in docs.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Hidden extension types </a:t>
            </a:r>
            <a:r>
              <a:rPr b="0" lang="en-US" sz="3200" spc="-1" strike="noStrike">
                <a:solidFill>
                  <a:srgbClr val="000000"/>
                </a:solidFill>
                <a:latin typeface="Calibri"/>
              </a:rPr>
              <a:t>are another problem, which deceives the user with a fake format.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Hiding and making the files as read-only </a:t>
            </a:r>
            <a:r>
              <a:rPr b="0" lang="en-US" sz="3200" spc="-1" strike="noStrike">
                <a:solidFill>
                  <a:srgbClr val="000000"/>
                </a:solidFill>
                <a:latin typeface="Calibri"/>
              </a:rPr>
              <a:t>will not prevent the attacks of virus.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Some prevention steps possible are: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Calibri"/>
              </a:rPr>
              <a:t>Prevention of virus infection</a:t>
            </a:r>
            <a:endParaRPr b="0" lang="en-US" sz="4400" spc="-1" strike="noStrike">
              <a:solidFill>
                <a:srgbClr val="000000"/>
              </a:solidFill>
              <a:latin typeface="Calibri"/>
            </a:endParaRPr>
          </a:p>
        </p:txBody>
      </p:sp>
      <p:sp>
        <p:nvSpPr>
          <p:cNvPr id="191" name="TextShape 2"/>
          <p:cNvSpPr txBox="1"/>
          <p:nvPr/>
        </p:nvSpPr>
        <p:spPr>
          <a:xfrm>
            <a:off x="457200" y="1219320"/>
            <a:ext cx="8229240" cy="5486040"/>
          </a:xfrm>
          <a:prstGeom prst="rect">
            <a:avLst/>
          </a:prstGeom>
          <a:noFill/>
          <a:ln>
            <a:noFill/>
          </a:ln>
        </p:spPr>
        <p:txBody>
          <a:bodyPr>
            <a:normAutofit/>
          </a:bodyPr>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Use only commercial software acquired from reliable, well-established vendors.</a:t>
            </a:r>
            <a:r>
              <a:rPr b="0" lang="en-US" sz="3200" spc="-1" strike="noStrike">
                <a:solidFill>
                  <a:srgbClr val="ff0000"/>
                </a:solidFill>
                <a:latin typeface="Calibri"/>
              </a:rPr>
              <a:t> </a:t>
            </a:r>
            <a:r>
              <a:rPr b="0" lang="en-US" sz="3200" spc="-1" strike="noStrike">
                <a:solidFill>
                  <a:srgbClr val="000000"/>
                </a:solidFill>
                <a:latin typeface="Calibri"/>
              </a:rPr>
              <a:t>There is always a chance that you might receive a virus from a large manufacturer with a name everyone would recognize. However, such enterprises have significant reputations that could be seriously damaged by even one bad incident, so they go to some degree of trouble to keep their products virus-free and to patch any problem-causing code right away. Similarly, software distribution companies will be careful about products they handle.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Test all new software on an isolated computer</a:t>
            </a:r>
            <a:r>
              <a:rPr b="0" lang="en-US" sz="3200" spc="-1" strike="noStrike">
                <a:solidFill>
                  <a:srgbClr val="000000"/>
                </a:solidFill>
                <a:latin typeface="Calibri"/>
              </a:rPr>
              <a:t>. If you must use software from a questionable source, test the software first on a computer with no hard disk, not connected to a network, and with the boot disk removed. Run the software and look for unexpected behavior, even simple behavior such as unexplained figures on the screen. Test the computer with a copy of an up-to-date virus scanner, created before running the suspect program. Only if the program passes these tests should it be installed on a less isolated machine.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457200" y="152280"/>
            <a:ext cx="8229240" cy="6552720"/>
          </a:xfrm>
          <a:prstGeom prst="rect">
            <a:avLst/>
          </a:prstGeom>
          <a:noFill/>
          <a:ln>
            <a:noFill/>
          </a:ln>
        </p:spPr>
        <p:txBody>
          <a:bodyPr>
            <a:normAutofit/>
          </a:bodyPr>
          <a:p>
            <a:pPr algn="just">
              <a:lnSpc>
                <a:spcPct val="100000"/>
              </a:lnSpc>
              <a:spcBef>
                <a:spcPts val="641"/>
              </a:spcBef>
            </a:pP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Open attachments only when you know them to be safe. </a:t>
            </a:r>
            <a:r>
              <a:rPr b="0" lang="en-US" sz="3200" spc="-1" strike="noStrike">
                <a:solidFill>
                  <a:srgbClr val="000000"/>
                </a:solidFill>
                <a:latin typeface="Calibri"/>
              </a:rPr>
              <a:t>What constitutes "safe" is up to you, as you have probably already learned in this chapter. Certainly, an attachment from an unknown source is of questionable safety. You might also distrust an attachment from a known source but with a peculiar message.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 </a:t>
            </a:r>
            <a:r>
              <a:rPr b="1" lang="en-US" sz="3200" spc="-1" strike="noStrike">
                <a:solidFill>
                  <a:srgbClr val="000000"/>
                </a:solidFill>
                <a:latin typeface="Calibri"/>
              </a:rPr>
              <a:t>Make a recoverable system image and store it safely</a:t>
            </a:r>
            <a:r>
              <a:rPr b="0" lang="en-US" sz="3200" spc="-1" strike="noStrike">
                <a:solidFill>
                  <a:srgbClr val="ff0000"/>
                </a:solidFill>
                <a:latin typeface="Calibri"/>
              </a:rPr>
              <a:t>. </a:t>
            </a:r>
            <a:r>
              <a:rPr b="0" lang="en-US" sz="3200" spc="-1" strike="noStrike">
                <a:solidFill>
                  <a:srgbClr val="000000"/>
                </a:solidFill>
                <a:latin typeface="Calibri"/>
              </a:rPr>
              <a:t>If your system does become infected, this clean version will let you reboot securely because it overwrites the corrupted system files with clean copies. For this reason, you must keep the image write-protected during reboot. Prepare this image now, before infection; after infection it is too late. For safety, prepare an extra copy of the safe boot image. </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57200" y="228600"/>
            <a:ext cx="8229240" cy="6248160"/>
          </a:xfrm>
          <a:prstGeom prst="rect">
            <a:avLst/>
          </a:prstGeom>
          <a:noFill/>
          <a:ln>
            <a:noFill/>
          </a:ln>
        </p:spPr>
        <p:txBody>
          <a:bodyPr>
            <a:normAutofit/>
          </a:bodyPr>
          <a:p>
            <a:pPr algn="just">
              <a:lnSpc>
                <a:spcPct val="100000"/>
              </a:lnSpc>
              <a:spcBef>
                <a:spcPts val="641"/>
              </a:spcBef>
            </a:pP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Make and retain backup copies of executable system files</a:t>
            </a:r>
            <a:r>
              <a:rPr b="0" lang="en-US" sz="3200" spc="-1" strike="noStrike">
                <a:solidFill>
                  <a:srgbClr val="000000"/>
                </a:solidFill>
                <a:latin typeface="Calibri"/>
              </a:rPr>
              <a:t>. This way, in the event of a virus infection, you can remove infected files and reinstall from the clean backup copies (stored in a secure, offline location, of course).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Use virus detectors (often called virus scanners) regularly and update them daily</a:t>
            </a:r>
            <a:r>
              <a:rPr b="0" lang="en-US" sz="3200" spc="-1" strike="noStrike">
                <a:solidFill>
                  <a:srgbClr val="000000"/>
                </a:solidFill>
                <a:latin typeface="Calibri"/>
              </a:rPr>
              <a:t>. Many of the virus detectors available can both detect and eliminate infection from viruses. Several scanners are better than one, because one may detect the viruses that others miss. Because scanners search for virus signatures, they are constantly being revised as new viruses are discovered. New virus signature files, or new versions of scanners, are distributed frequently; often, you can request automatic downloads from the vendor's web site. Keep your detector's signature file up-to-date. </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Truths and misconceptions about viruses</a:t>
            </a:r>
            <a:br/>
            <a:endParaRPr b="0" lang="en-US" sz="4400" spc="-1" strike="noStrike">
              <a:solidFill>
                <a:srgbClr val="000000"/>
              </a:solidFill>
              <a:latin typeface="Calibri"/>
            </a:endParaRPr>
          </a:p>
        </p:txBody>
      </p:sp>
      <p:sp>
        <p:nvSpPr>
          <p:cNvPr id="195" name="TextShape 2"/>
          <p:cNvSpPr txBox="1"/>
          <p:nvPr/>
        </p:nvSpPr>
        <p:spPr>
          <a:xfrm>
            <a:off x="457200" y="1066680"/>
            <a:ext cx="8229240" cy="5486040"/>
          </a:xfrm>
          <a:prstGeom prst="rect">
            <a:avLst/>
          </a:prstGeom>
          <a:noFill/>
          <a:ln>
            <a:noFill/>
          </a:ln>
        </p:spPr>
        <p:txBody>
          <a:bodyPr>
            <a:normAutofit/>
          </a:bodyPr>
          <a:p>
            <a:pPr algn="just">
              <a:lnSpc>
                <a:spcPct val="100000"/>
              </a:lnSpc>
              <a:spcBef>
                <a:spcPts val="641"/>
              </a:spcBef>
            </a:pPr>
            <a:endParaRPr b="0" lang="en-US" sz="32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Calibri"/>
              </a:rPr>
              <a:t>1. Viruses can infect only Microsoft Windows systems. </a:t>
            </a:r>
            <a:r>
              <a:rPr b="1" lang="en-US" sz="3200" spc="-1" strike="noStrike">
                <a:solidFill>
                  <a:srgbClr val="000000"/>
                </a:solidFill>
                <a:latin typeface="Calibri"/>
              </a:rPr>
              <a:t>False </a:t>
            </a:r>
            <a:endParaRPr b="0" lang="en-US" sz="32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Calibri"/>
              </a:rPr>
              <a:t>2. Viruses can modify "hidden" or "read only" files. </a:t>
            </a:r>
            <a:r>
              <a:rPr b="1" lang="en-US" sz="3200" spc="-1" strike="noStrike">
                <a:solidFill>
                  <a:srgbClr val="000000"/>
                </a:solidFill>
                <a:latin typeface="Calibri"/>
              </a:rPr>
              <a:t>True. </a:t>
            </a:r>
            <a:endParaRPr b="0" lang="en-US" sz="32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Calibri"/>
              </a:rPr>
              <a:t>3. Viruses can appear only in data files, or only in Word documents, or only in programs. </a:t>
            </a:r>
            <a:r>
              <a:rPr b="1" lang="en-US" sz="3200" spc="-1" strike="noStrike">
                <a:solidFill>
                  <a:srgbClr val="000000"/>
                </a:solidFill>
                <a:latin typeface="Calibri"/>
              </a:rPr>
              <a:t>False. </a:t>
            </a:r>
            <a:endParaRPr b="0" lang="en-US" sz="32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Calibri"/>
              </a:rPr>
              <a:t>4. Viruses spread only on disks or only in e-mail</a:t>
            </a:r>
            <a:r>
              <a:rPr b="1" lang="en-US" sz="3200" spc="-1" strike="noStrike">
                <a:solidFill>
                  <a:srgbClr val="000000"/>
                </a:solidFill>
                <a:latin typeface="Calibri"/>
              </a:rPr>
              <a:t>. False </a:t>
            </a:r>
            <a:endParaRPr b="0" lang="en-US" sz="32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Calibri"/>
              </a:rPr>
              <a:t>5. Viruses cannot remain in memory after a complete power off/power on reboot. </a:t>
            </a:r>
            <a:r>
              <a:rPr b="1" lang="en-US" sz="3200" spc="-1" strike="noStrike">
                <a:solidFill>
                  <a:srgbClr val="000000"/>
                </a:solidFill>
                <a:latin typeface="Calibri"/>
              </a:rPr>
              <a:t>True. </a:t>
            </a:r>
            <a:endParaRPr b="0" lang="en-US" sz="32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Calibri"/>
              </a:rPr>
              <a:t>6. Viruses cannot infect hardware</a:t>
            </a:r>
            <a:r>
              <a:rPr b="1" lang="en-US" sz="3200" spc="-1" strike="noStrike">
                <a:solidFill>
                  <a:srgbClr val="000000"/>
                </a:solidFill>
                <a:latin typeface="Calibri"/>
              </a:rPr>
              <a:t>. True. </a:t>
            </a:r>
            <a:endParaRPr b="0" lang="en-US" sz="32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Calibri"/>
              </a:rPr>
              <a:t>7. Viruses can be malevolent, benign, or benevolent. </a:t>
            </a:r>
            <a:r>
              <a:rPr b="1" lang="en-US" sz="3200" spc="-1" strike="noStrike">
                <a:solidFill>
                  <a:srgbClr val="000000"/>
                </a:solidFill>
                <a:latin typeface="Calibri"/>
              </a:rPr>
              <a:t>True </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Controls against program threats</a:t>
            </a:r>
            <a:endParaRPr b="0" lang="en-US" sz="4400" spc="-1" strike="noStrike">
              <a:solidFill>
                <a:srgbClr val="000000"/>
              </a:solidFill>
              <a:latin typeface="Calibri"/>
            </a:endParaRPr>
          </a:p>
        </p:txBody>
      </p:sp>
      <p:sp>
        <p:nvSpPr>
          <p:cNvPr id="197" name="TextShape 2"/>
          <p:cNvSpPr txBox="1"/>
          <p:nvPr/>
        </p:nvSpPr>
        <p:spPr>
          <a:xfrm>
            <a:off x="457200" y="1600200"/>
            <a:ext cx="8229240" cy="4525560"/>
          </a:xfrm>
          <a:prstGeom prst="rect">
            <a:avLst/>
          </a:prstGeom>
          <a:noFill/>
          <a:ln>
            <a:noFill/>
          </a:ln>
        </p:spPr>
        <p:txBody>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Controlling against program threats is most effectively accomplished during the software development process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I.e. during the design, implementation, and testing of the software program.</a:t>
            </a:r>
            <a:endParaRPr b="0" lang="en-US" sz="3200" spc="-1" strike="noStrike">
              <a:solidFill>
                <a:srgbClr val="000000"/>
              </a:solidFill>
              <a:latin typeface="Calibri"/>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Modularity</a:t>
            </a:r>
            <a:endParaRPr b="0" lang="en-US" sz="4400" spc="-1" strike="noStrike">
              <a:solidFill>
                <a:srgbClr val="000000"/>
              </a:solidFill>
              <a:latin typeface="Calibri"/>
            </a:endParaRPr>
          </a:p>
        </p:txBody>
      </p:sp>
      <p:sp>
        <p:nvSpPr>
          <p:cNvPr id="19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Modular software programs are composed of many subcomponents(modules), which are defined on a logical or functional basis.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Each module should meet four criteria: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performs only one function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is small</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is simple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performs the task in isolation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By building software using a set of small, independent modules, the likelihood of security flaws is diminished.</a:t>
            </a:r>
            <a:endParaRPr b="0" lang="en-US" sz="3200" spc="-1" strike="noStrike">
              <a:solidFill>
                <a:srgbClr val="000000"/>
              </a:solidFill>
              <a:latin typeface="Calibri"/>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Encapsulation</a:t>
            </a:r>
            <a:endParaRPr b="0" lang="en-US" sz="4400" spc="-1" strike="noStrike">
              <a:solidFill>
                <a:srgbClr val="000000"/>
              </a:solidFill>
              <a:latin typeface="Calibri"/>
            </a:endParaRPr>
          </a:p>
        </p:txBody>
      </p:sp>
      <p:sp>
        <p:nvSpPr>
          <p:cNvPr id="201" name="TextShape 2"/>
          <p:cNvSpPr txBox="1"/>
          <p:nvPr/>
        </p:nvSpPr>
        <p:spPr>
          <a:xfrm>
            <a:off x="457200" y="1600200"/>
            <a:ext cx="8229240" cy="4525560"/>
          </a:xfrm>
          <a:prstGeom prst="rect">
            <a:avLst/>
          </a:prstGeom>
          <a:noFill/>
          <a:ln>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If a component is isolated from the effects of other components, then it is </a:t>
            </a:r>
            <a:r>
              <a:rPr b="1" lang="en-US" sz="3200" spc="-1" strike="noStrike">
                <a:solidFill>
                  <a:srgbClr val="000000"/>
                </a:solidFill>
                <a:latin typeface="Calibri"/>
              </a:rPr>
              <a:t>easier to trace a problem to the fault that caused it </a:t>
            </a:r>
            <a:r>
              <a:rPr b="0" lang="en-US" sz="3200" spc="-1" strike="noStrike">
                <a:solidFill>
                  <a:srgbClr val="000000"/>
                </a:solidFill>
                <a:latin typeface="Calibri"/>
              </a:rPr>
              <a:t>and to limit the damage the fault causes.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It is also </a:t>
            </a:r>
            <a:r>
              <a:rPr b="1" lang="en-US" sz="3200" spc="-1" strike="noStrike">
                <a:solidFill>
                  <a:srgbClr val="000000"/>
                </a:solidFill>
                <a:latin typeface="Calibri"/>
              </a:rPr>
              <a:t>easier to maintain the system</a:t>
            </a:r>
            <a:r>
              <a:rPr b="0" lang="en-US" sz="3200" spc="-1" strike="noStrike">
                <a:solidFill>
                  <a:srgbClr val="000000"/>
                </a:solidFill>
                <a:latin typeface="Calibri"/>
              </a:rPr>
              <a:t>, since changes to an isolated component do not affect other components.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And it is </a:t>
            </a:r>
            <a:r>
              <a:rPr b="1" lang="en-US" sz="3200" spc="-1" strike="noStrike">
                <a:solidFill>
                  <a:srgbClr val="000000"/>
                </a:solidFill>
                <a:latin typeface="Calibri"/>
              </a:rPr>
              <a:t>easier to see where vulnerabilities </a:t>
            </a:r>
            <a:r>
              <a:rPr b="0" lang="en-US" sz="3200" spc="-1" strike="noStrike">
                <a:solidFill>
                  <a:srgbClr val="000000"/>
                </a:solidFill>
                <a:latin typeface="Calibri"/>
              </a:rPr>
              <a:t>may lie if the component is isolated.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We call this isolation encapsulation</a:t>
            </a: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Information hiding</a:t>
            </a:r>
            <a:endParaRPr b="0" lang="en-US" sz="4400" spc="-1" strike="noStrike">
              <a:solidFill>
                <a:srgbClr val="000000"/>
              </a:solidFill>
              <a:latin typeface="Calibri"/>
            </a:endParaRPr>
          </a:p>
        </p:txBody>
      </p:sp>
      <p:sp>
        <p:nvSpPr>
          <p:cNvPr id="203" name="TextShape 2"/>
          <p:cNvSpPr txBox="1"/>
          <p:nvPr/>
        </p:nvSpPr>
        <p:spPr>
          <a:xfrm>
            <a:off x="457200" y="1600200"/>
            <a:ext cx="8229240" cy="5105160"/>
          </a:xfrm>
          <a:prstGeom prst="rect">
            <a:avLst/>
          </a:prstGeom>
          <a:noFill/>
          <a:ln>
            <a:noFill/>
          </a:ln>
        </p:spPr>
        <p:txBody>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Information hiding is another characteristic of modular software.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When information is hidden, each component hides its precise implementation or some other design decision from the others.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Thus, when a change is needed, the overall design can remain intact while only the necessary changes are made to particular components.</a:t>
            </a:r>
            <a:endParaRPr b="0" lang="en-US" sz="3200" spc="-1" strike="noStrike">
              <a:solidFill>
                <a:srgbClr val="000000"/>
              </a:solidFill>
              <a:latin typeface="Calibri"/>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Mutual suspicion and Confinement</a:t>
            </a:r>
            <a:endParaRPr b="0" lang="en-US" sz="4400" spc="-1" strike="noStrike">
              <a:solidFill>
                <a:srgbClr val="000000"/>
              </a:solidFill>
              <a:latin typeface="Calibri"/>
            </a:endParaRPr>
          </a:p>
        </p:txBody>
      </p:sp>
      <p:sp>
        <p:nvSpPr>
          <p:cNvPr id="20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pPr>
            <a:r>
              <a:rPr b="1" lang="en-US" sz="3200" spc="-1" strike="noStrike">
                <a:solidFill>
                  <a:srgbClr val="000000"/>
                </a:solidFill>
                <a:latin typeface="Calibri"/>
              </a:rPr>
              <a:t>Mutual suspicion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When two programs must interact, each should be suspicious of the other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program should never fully trust another program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program should protect itself by: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Granting other programs only limited access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Checking/Validating input values supplied by other programs</a:t>
            </a:r>
            <a:endParaRPr b="0" lang="en-US" sz="3200" spc="-1" strike="noStrike">
              <a:solidFill>
                <a:srgbClr val="000000"/>
              </a:solidFill>
              <a:latin typeface="Calibri"/>
            </a:endParaRPr>
          </a:p>
          <a:p>
            <a:pPr marL="343080" indent="-342720">
              <a:lnSpc>
                <a:spcPct val="100000"/>
              </a:lnSpc>
              <a:spcBef>
                <a:spcPts val="641"/>
              </a:spcBef>
            </a:pPr>
            <a:r>
              <a:rPr b="1" lang="en-US" sz="3200" spc="-1" strike="noStrike">
                <a:solidFill>
                  <a:srgbClr val="000000"/>
                </a:solidFill>
                <a:latin typeface="Calibri"/>
              </a:rPr>
              <a:t>Confinement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Programs that are suspected of being untrustworthy should be confined by the operating system in order to protect the system and other programs.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 confined program has very limited access to system resources and data.</a:t>
            </a:r>
            <a:endParaRPr b="0" lang="en-US" sz="3200" spc="-1" strike="noStrike">
              <a:solidFill>
                <a:srgbClr val="000000"/>
              </a:solidFill>
              <a:latin typeface="Calibri"/>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Program Security</a:t>
            </a:r>
            <a:endParaRPr b="0" lang="en-US" sz="4400" spc="-1" strike="noStrike">
              <a:solidFill>
                <a:srgbClr val="000000"/>
              </a:solidFill>
              <a:latin typeface="Calibri"/>
            </a:endParaRPr>
          </a:p>
        </p:txBody>
      </p:sp>
      <p:sp>
        <p:nvSpPr>
          <p:cNvPr id="9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Fault tolerance terminology: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Error-</a:t>
            </a:r>
            <a:r>
              <a:rPr b="0" lang="en-US" sz="3200" spc="-1" strike="noStrike">
                <a:solidFill>
                  <a:srgbClr val="000000"/>
                </a:solidFill>
                <a:latin typeface="Calibri"/>
              </a:rPr>
              <a:t>may lead to a fault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Fault-</a:t>
            </a:r>
            <a:r>
              <a:rPr b="0" lang="en-US" sz="3200" spc="-1" strike="noStrike">
                <a:solidFill>
                  <a:srgbClr val="000000"/>
                </a:solidFill>
                <a:latin typeface="Calibri"/>
              </a:rPr>
              <a:t>a deviation from intended functionality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Failure- </a:t>
            </a:r>
            <a:r>
              <a:rPr b="0" lang="en-US" sz="3200" spc="-1" strike="noStrike">
                <a:solidFill>
                  <a:srgbClr val="000000"/>
                </a:solidFill>
                <a:latin typeface="Calibri"/>
              </a:rPr>
              <a:t>system malfunction caused by fault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Two categories of faults(classified by duration)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Permanent faults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Transient faults</a:t>
            </a:r>
            <a:r>
              <a:rPr b="0" lang="en-US" sz="3200" spc="-1" strike="noStrike">
                <a:solidFill>
                  <a:srgbClr val="000000"/>
                </a:solidFill>
                <a:latin typeface="Calibri"/>
              </a:rPr>
              <a:t>-can be much more difficult to diagnose.</a:t>
            </a:r>
            <a:endParaRPr b="0" lang="en-US" sz="3200" spc="-1" strike="noStrike">
              <a:solidFill>
                <a:srgbClr val="000000"/>
              </a:solidFill>
              <a:latin typeface="Calibri"/>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Peer Reviews</a:t>
            </a:r>
            <a:endParaRPr b="0" lang="en-US" sz="4400" spc="-1" strike="noStrike">
              <a:solidFill>
                <a:srgbClr val="000000"/>
              </a:solidFill>
              <a:latin typeface="Calibri"/>
            </a:endParaRPr>
          </a:p>
        </p:txBody>
      </p:sp>
      <p:sp>
        <p:nvSpPr>
          <p:cNvPr id="207" name="TextShape 2"/>
          <p:cNvSpPr txBox="1"/>
          <p:nvPr/>
        </p:nvSpPr>
        <p:spPr>
          <a:xfrm>
            <a:off x="457200" y="1600200"/>
            <a:ext cx="8229240" cy="4525560"/>
          </a:xfrm>
          <a:prstGeom prst="rect">
            <a:avLst/>
          </a:prstGeom>
          <a:noFill/>
          <a:ln>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In order to limit security flaws  in software, the computer code written by one programmer may be reviewed by another</a:t>
            </a:r>
            <a:endParaRPr b="0" lang="en-US" sz="32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Calibri"/>
              </a:rPr>
              <a:t>      </a:t>
            </a:r>
            <a:r>
              <a:rPr b="1" lang="en-US" sz="3200" spc="-1" strike="noStrike">
                <a:solidFill>
                  <a:srgbClr val="000000"/>
                </a:solidFill>
                <a:latin typeface="Calibri"/>
              </a:rPr>
              <a:t>Non malicious security flaws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A peer review process can allow </a:t>
            </a:r>
            <a:r>
              <a:rPr b="1" lang="en-US" sz="3200" spc="-1" strike="noStrike">
                <a:solidFill>
                  <a:srgbClr val="000000"/>
                </a:solidFill>
                <a:latin typeface="Calibri"/>
              </a:rPr>
              <a:t>unintentional security flaws to be detected before they become a problem</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Often when writing software, a programmer </a:t>
            </a:r>
            <a:r>
              <a:rPr b="1" lang="en-US" sz="3200" spc="-1" strike="noStrike">
                <a:solidFill>
                  <a:srgbClr val="000000"/>
                </a:solidFill>
                <a:latin typeface="Calibri"/>
              </a:rPr>
              <a:t>can become blind </a:t>
            </a:r>
            <a:r>
              <a:rPr b="0" lang="en-US" sz="3200" spc="-1" strike="noStrike">
                <a:solidFill>
                  <a:srgbClr val="000000"/>
                </a:solidFill>
                <a:latin typeface="Calibri"/>
              </a:rPr>
              <a:t>to his or her own mistakes- a peer review can catch these mistakes.</a:t>
            </a:r>
            <a:endParaRPr b="0" lang="en-US" sz="3200" spc="-1" strike="noStrike">
              <a:solidFill>
                <a:srgbClr val="000000"/>
              </a:solidFill>
              <a:latin typeface="Calibri"/>
            </a:endParaRPr>
          </a:p>
          <a:p>
            <a:pPr marL="343080" indent="-342720" algn="just">
              <a:lnSpc>
                <a:spcPct val="100000"/>
              </a:lnSpc>
              <a:spcBef>
                <a:spcPts val="641"/>
              </a:spcBef>
            </a:pPr>
            <a:r>
              <a:rPr b="1" lang="en-US" sz="3200" spc="-1" strike="noStrike">
                <a:solidFill>
                  <a:srgbClr val="000000"/>
                </a:solidFill>
                <a:latin typeface="Calibri"/>
              </a:rPr>
              <a:t>      </a:t>
            </a:r>
            <a:r>
              <a:rPr b="1" lang="en-US" sz="3200" spc="-1" strike="noStrike">
                <a:solidFill>
                  <a:srgbClr val="000000"/>
                </a:solidFill>
                <a:latin typeface="Calibri"/>
              </a:rPr>
              <a:t>Malicious security flaws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A peer review process also greatly limits the possibility of intentional, malicious security flaws becoming part of a software program.</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It is much more difficult for a programmer to embed a malicious security flaw in a program if his or her work is being reviewed by other programmers- unless there is collusion among all the programmers</a:t>
            </a:r>
            <a:endParaRPr b="0" lang="en-US" sz="3200" spc="-1" strike="noStrike">
              <a:solidFill>
                <a:srgbClr val="000000"/>
              </a:solidFill>
              <a:latin typeface="Calibri"/>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Configuration Management</a:t>
            </a:r>
            <a:endParaRPr b="0" lang="en-US" sz="4400" spc="-1" strike="noStrike">
              <a:solidFill>
                <a:srgbClr val="000000"/>
              </a:solidFill>
              <a:latin typeface="Calibri"/>
            </a:endParaRPr>
          </a:p>
        </p:txBody>
      </p:sp>
      <p:sp>
        <p:nvSpPr>
          <p:cNvPr id="209" name="TextShape 2"/>
          <p:cNvSpPr txBox="1"/>
          <p:nvPr/>
        </p:nvSpPr>
        <p:spPr>
          <a:xfrm>
            <a:off x="457200" y="1600200"/>
            <a:ext cx="8229240" cy="4525560"/>
          </a:xfrm>
          <a:prstGeom prst="rect">
            <a:avLst/>
          </a:prstGeom>
          <a:noFill/>
          <a:ln>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During the software development process, it is </a:t>
            </a:r>
            <a:r>
              <a:rPr b="1" lang="en-US" sz="3200" spc="-1" strike="noStrike">
                <a:solidFill>
                  <a:srgbClr val="000000"/>
                </a:solidFill>
                <a:latin typeface="Calibri"/>
              </a:rPr>
              <a:t>important to keep track of who is making which changes to the program-it is accomplished using configuration management</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Changes to one part of a program can have unintentional(or intentional) consequences for other parts of the program.</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Configuration management allows undesirable changes to be rolled back as necessary.</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Configuration management is particularly important for </a:t>
            </a:r>
            <a:r>
              <a:rPr b="1" lang="en-US" sz="3200" spc="-1" strike="noStrike">
                <a:solidFill>
                  <a:srgbClr val="000000"/>
                </a:solidFill>
                <a:latin typeface="Calibri"/>
              </a:rPr>
              <a:t>large software development projects </a:t>
            </a:r>
            <a:r>
              <a:rPr b="0" lang="en-US" sz="3200" spc="-1" strike="noStrike">
                <a:solidFill>
                  <a:srgbClr val="000000"/>
                </a:solidFill>
                <a:latin typeface="Calibri"/>
              </a:rPr>
              <a:t>and for the development of </a:t>
            </a:r>
            <a:r>
              <a:rPr b="1" lang="en-US" sz="3200" spc="-1" strike="noStrike">
                <a:solidFill>
                  <a:srgbClr val="000000"/>
                </a:solidFill>
                <a:latin typeface="Calibri"/>
              </a:rPr>
              <a:t>open-source software programs</a:t>
            </a:r>
            <a:r>
              <a:rPr b="0" lang="en-US" sz="3200" spc="-1" strike="noStrike">
                <a:solidFill>
                  <a:srgbClr val="000000"/>
                </a:solidFill>
                <a:latin typeface="Calibri"/>
              </a:rPr>
              <a:t>.</a:t>
            </a:r>
            <a:endParaRPr b="0" lang="en-US" sz="3200" spc="-1" strike="noStrike">
              <a:solidFill>
                <a:srgbClr val="000000"/>
              </a:solidFill>
              <a:latin typeface="Calibri"/>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Other Software Development Security Controls </a:t>
            </a:r>
            <a:endParaRPr b="0" lang="en-US" sz="4400" spc="-1" strike="noStrike">
              <a:solidFill>
                <a:srgbClr val="000000"/>
              </a:solidFill>
              <a:latin typeface="Calibri"/>
            </a:endParaRPr>
          </a:p>
        </p:txBody>
      </p:sp>
      <p:sp>
        <p:nvSpPr>
          <p:cNvPr id="211" name="TextShape 2"/>
          <p:cNvSpPr txBox="1"/>
          <p:nvPr/>
        </p:nvSpPr>
        <p:spPr>
          <a:xfrm>
            <a:off x="457200" y="1600200"/>
            <a:ext cx="8229240" cy="5028840"/>
          </a:xfrm>
          <a:prstGeom prst="rect">
            <a:avLst/>
          </a:prstGeom>
          <a:noFill/>
          <a:ln>
            <a:noFill/>
          </a:ln>
        </p:spPr>
        <p:txBody>
          <a:bodyPr>
            <a:normAutofit/>
          </a:bodyPr>
          <a:p>
            <a:pPr marL="343080" indent="-342720" algn="just">
              <a:lnSpc>
                <a:spcPct val="100000"/>
              </a:lnSpc>
              <a:spcBef>
                <a:spcPts val="641"/>
              </a:spcBef>
            </a:pPr>
            <a:r>
              <a:rPr b="1" lang="en-US" sz="3200" spc="-1" strike="noStrike">
                <a:solidFill>
                  <a:srgbClr val="000000"/>
                </a:solidFill>
                <a:latin typeface="Calibri"/>
              </a:rPr>
              <a:t>       </a:t>
            </a:r>
            <a:r>
              <a:rPr b="1" lang="en-US" sz="3200" spc="-1" strike="noStrike">
                <a:solidFill>
                  <a:srgbClr val="000000"/>
                </a:solidFill>
                <a:latin typeface="Calibri"/>
              </a:rPr>
              <a:t>Hazard Analysis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A set of systematic techniques designed to reveal hazardous system states.</a:t>
            </a:r>
            <a:endParaRPr b="0" lang="en-US" sz="3200" spc="-1" strike="noStrike">
              <a:solidFill>
                <a:srgbClr val="000000"/>
              </a:solidFill>
              <a:latin typeface="Calibri"/>
            </a:endParaRPr>
          </a:p>
          <a:p>
            <a:pPr marL="343080" indent="-342720" algn="just">
              <a:lnSpc>
                <a:spcPct val="100000"/>
              </a:lnSpc>
              <a:spcBef>
                <a:spcPts val="641"/>
              </a:spcBef>
            </a:pPr>
            <a:r>
              <a:rPr b="1" lang="en-US" sz="3200" spc="-1" strike="noStrike">
                <a:solidFill>
                  <a:srgbClr val="000000"/>
                </a:solidFill>
                <a:latin typeface="Calibri"/>
              </a:rPr>
              <a:t>       </a:t>
            </a:r>
            <a:r>
              <a:rPr b="1" lang="en-US" sz="3200" spc="-1" strike="noStrike">
                <a:solidFill>
                  <a:srgbClr val="000000"/>
                </a:solidFill>
                <a:latin typeface="Calibri"/>
              </a:rPr>
              <a:t>Prediction</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Predicting which security problems are most dangerous or most likely to occur.</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These predictions allow us to manage risk by targeting our limited resources to where they will be most useful.</a:t>
            </a:r>
            <a:endParaRPr b="0" lang="en-US" sz="3200" spc="-1" strike="noStrike">
              <a:solidFill>
                <a:srgbClr val="000000"/>
              </a:solidFill>
              <a:latin typeface="Calibri"/>
            </a:endParaRPr>
          </a:p>
          <a:p>
            <a:pPr marL="343080" indent="-342720" algn="just">
              <a:lnSpc>
                <a:spcPct val="100000"/>
              </a:lnSpc>
              <a:spcBef>
                <a:spcPts val="641"/>
              </a:spcBef>
            </a:pPr>
            <a:r>
              <a:rPr b="1" lang="en-US" sz="3200" spc="-1" strike="noStrike">
                <a:solidFill>
                  <a:srgbClr val="ff0000"/>
                </a:solidFill>
                <a:latin typeface="Calibri"/>
              </a:rPr>
              <a:t>      </a:t>
            </a:r>
            <a:r>
              <a:rPr b="1" lang="en-US" sz="3200" spc="-1" strike="noStrike">
                <a:solidFill>
                  <a:srgbClr val="000000"/>
                </a:solidFill>
                <a:latin typeface="Calibri"/>
              </a:rPr>
              <a:t>Static Analysis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Examining a program’s code and design specifications for evidence of potential security threats.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Conducted before a system is developed-focuses on control flows, data flows, and data structure.</a:t>
            </a:r>
            <a:endParaRPr b="0" lang="en-US" sz="3200" spc="-1" strike="noStrike">
              <a:solidFill>
                <a:srgbClr val="000000"/>
              </a:solidFill>
              <a:latin typeface="Calibri"/>
            </a:endParaRPr>
          </a:p>
          <a:p>
            <a:pPr marL="343080" indent="-342720" algn="just">
              <a:lnSpc>
                <a:spcPct val="100000"/>
              </a:lnSpc>
              <a:spcBef>
                <a:spcPts val="641"/>
              </a:spcBef>
            </a:pPr>
            <a:r>
              <a:rPr b="1" lang="en-US" sz="3200" spc="-1" strike="noStrike">
                <a:solidFill>
                  <a:srgbClr val="ff0000"/>
                </a:solidFill>
                <a:latin typeface="Calibri"/>
              </a:rPr>
              <a:t>      </a:t>
            </a:r>
            <a:r>
              <a:rPr b="1" lang="en-US" sz="3200" spc="-1" strike="noStrike">
                <a:solidFill>
                  <a:srgbClr val="000000"/>
                </a:solidFill>
                <a:latin typeface="Calibri"/>
              </a:rPr>
              <a:t>Analysis of mistakes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Learning from security breaches in order to avoid making the same mistakes in the future.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Requires that we document our design decisions so that we can review them when security breaches are identified.</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Calibri"/>
              </a:rPr>
              <a:t>Testing</a:t>
            </a:r>
            <a:endParaRPr b="0" lang="en-US" sz="4400" spc="-1" strike="noStrike">
              <a:solidFill>
                <a:srgbClr val="000000"/>
              </a:solidFill>
              <a:latin typeface="Calibri"/>
            </a:endParaRPr>
          </a:p>
        </p:txBody>
      </p:sp>
      <p:sp>
        <p:nvSpPr>
          <p:cNvPr id="213" name="TextShape 2"/>
          <p:cNvSpPr txBox="1"/>
          <p:nvPr/>
        </p:nvSpPr>
        <p:spPr>
          <a:xfrm>
            <a:off x="457200" y="1295280"/>
            <a:ext cx="8229240" cy="52574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Programs should extensively tested prior to development in order to ensure quality, stability and accuracy.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Unit testing</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Testing(in isolation) the functionality and behavior of each component that comprises the program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Integration Testing</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Testing the extent to which system components interact with one another as intended.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Function Testing</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Evaluating the ability of the system to perform the functions for which it was designed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Performance Testing</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Evaluating the ability of the system to achieve the performance standards  for which it was designed.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Acceptance Testing</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Evaluating the system capabilities against the requirements provided  by the customer</a:t>
            </a:r>
            <a:endParaRPr b="0" lang="en-US" sz="3200" spc="-1" strike="noStrike">
              <a:solidFill>
                <a:srgbClr val="000000"/>
              </a:solidFill>
              <a:latin typeface="Calibri"/>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Testing(continued)</a:t>
            </a:r>
            <a:endParaRPr b="0" lang="en-US" sz="4400" spc="-1" strike="noStrike">
              <a:solidFill>
                <a:srgbClr val="000000"/>
              </a:solidFill>
              <a:latin typeface="Calibri"/>
            </a:endParaRPr>
          </a:p>
        </p:txBody>
      </p:sp>
      <p:sp>
        <p:nvSpPr>
          <p:cNvPr id="215" name="TextShape 2"/>
          <p:cNvSpPr txBox="1"/>
          <p:nvPr/>
        </p:nvSpPr>
        <p:spPr>
          <a:xfrm>
            <a:off x="457200" y="1600200"/>
            <a:ext cx="8229240" cy="4525560"/>
          </a:xfrm>
          <a:prstGeom prst="rect">
            <a:avLst/>
          </a:prstGeom>
          <a:noFill/>
          <a:ln>
            <a:noFill/>
          </a:ln>
        </p:spPr>
        <p:txBody>
          <a:bodyPr>
            <a:normAutofit/>
          </a:bodyPr>
          <a:p>
            <a:pPr marL="343080" indent="-342720" algn="just">
              <a:lnSpc>
                <a:spcPct val="100000"/>
              </a:lnSpc>
              <a:spcBef>
                <a:spcPts val="641"/>
              </a:spcBef>
            </a:pPr>
            <a:r>
              <a:rPr b="1" lang="en-US" sz="3200" spc="-1" strike="noStrike">
                <a:solidFill>
                  <a:srgbClr val="ff0000"/>
                </a:solidFill>
                <a:latin typeface="Calibri"/>
              </a:rPr>
              <a:t>   </a:t>
            </a:r>
            <a:r>
              <a:rPr b="1" lang="en-US" sz="3200" spc="-1" strike="noStrike">
                <a:solidFill>
                  <a:srgbClr val="000000"/>
                </a:solidFill>
                <a:latin typeface="Calibri"/>
              </a:rPr>
              <a:t>Installation Testing</a:t>
            </a:r>
            <a:endParaRPr b="0" lang="en-US" sz="3200" spc="-1" strike="noStrike">
              <a:solidFill>
                <a:srgbClr val="000000"/>
              </a:solidFill>
              <a:latin typeface="Calibri"/>
            </a:endParaRPr>
          </a:p>
          <a:p>
            <a:pPr marL="343080" indent="-342720"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Evaluating whether the system functions correctly in its final production environement</a:t>
            </a:r>
            <a:endParaRPr b="0" lang="en-US" sz="3200" spc="-1" strike="noStrike">
              <a:solidFill>
                <a:srgbClr val="000000"/>
              </a:solidFill>
              <a:latin typeface="Calibri"/>
            </a:endParaRPr>
          </a:p>
          <a:p>
            <a:pPr marL="343080" indent="-342720" algn="just">
              <a:lnSpc>
                <a:spcPct val="100000"/>
              </a:lnSpc>
              <a:spcBef>
                <a:spcPts val="641"/>
              </a:spcBef>
            </a:pPr>
            <a:r>
              <a:rPr b="1" lang="en-US" sz="3200" spc="-1" strike="noStrike">
                <a:solidFill>
                  <a:srgbClr val="ff0000"/>
                </a:solidFill>
                <a:latin typeface="Calibri"/>
              </a:rPr>
              <a:t>     </a:t>
            </a:r>
            <a:r>
              <a:rPr b="1" lang="en-US" sz="3200" spc="-1" strike="noStrike">
                <a:solidFill>
                  <a:srgbClr val="000000"/>
                </a:solidFill>
                <a:latin typeface="Calibri"/>
              </a:rPr>
              <a:t>Black box testing</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Ensuring that a system generates correct output value in light of known input values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Does not consider the internal workings of the system.</a:t>
            </a:r>
            <a:endParaRPr b="0" lang="en-US" sz="3200" spc="-1" strike="noStrike">
              <a:solidFill>
                <a:srgbClr val="000000"/>
              </a:solidFill>
              <a:latin typeface="Calibri"/>
            </a:endParaRPr>
          </a:p>
          <a:p>
            <a:pPr marL="343080" indent="-342720" algn="just">
              <a:lnSpc>
                <a:spcPct val="100000"/>
              </a:lnSpc>
              <a:spcBef>
                <a:spcPts val="641"/>
              </a:spcBef>
            </a:pPr>
            <a:r>
              <a:rPr b="1" lang="en-US" sz="3200" spc="-1" strike="noStrike">
                <a:solidFill>
                  <a:srgbClr val="ff0000"/>
                </a:solidFill>
                <a:latin typeface="Calibri"/>
              </a:rPr>
              <a:t>   </a:t>
            </a:r>
            <a:r>
              <a:rPr b="1" lang="en-US" sz="3200" spc="-1" strike="noStrike">
                <a:solidFill>
                  <a:srgbClr val="000000"/>
                </a:solidFill>
                <a:latin typeface="Calibri"/>
              </a:rPr>
              <a:t>White box testing</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Testing a program by simulating an attack from external or internal threats</a:t>
            </a:r>
            <a:endParaRPr b="0" lang="en-US" sz="3200" spc="-1" strike="noStrike">
              <a:solidFill>
                <a:srgbClr val="000000"/>
              </a:solidFill>
              <a:latin typeface="Calibri"/>
            </a:endParaRPr>
          </a:p>
          <a:p>
            <a:pPr marL="343080" indent="-342720" algn="just">
              <a:lnSpc>
                <a:spcPct val="100000"/>
              </a:lnSpc>
              <a:spcBef>
                <a:spcPts val="641"/>
              </a:spcBef>
            </a:pPr>
            <a:r>
              <a:rPr b="1" lang="en-US" sz="3200" spc="-1" strike="noStrike">
                <a:solidFill>
                  <a:srgbClr val="000000"/>
                </a:solidFill>
                <a:latin typeface="Calibri"/>
              </a:rPr>
              <a:t>     </a:t>
            </a:r>
            <a:r>
              <a:rPr b="1" lang="en-US" sz="3200" spc="-1" strike="noStrike">
                <a:solidFill>
                  <a:srgbClr val="000000"/>
                </a:solidFill>
                <a:latin typeface="Calibri"/>
              </a:rPr>
              <a:t>Regression testing</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Testing whether all system functionalities are still working properly after change has been made.</a:t>
            </a:r>
            <a:endParaRPr b="0" lang="en-US" sz="3200" spc="-1" strike="noStrike">
              <a:solidFill>
                <a:srgbClr val="000000"/>
              </a:solidFill>
              <a:latin typeface="Calibri"/>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Covert Channels: Programs That Leak Information </a:t>
            </a:r>
            <a:br/>
            <a:endParaRPr b="0" lang="en-US" sz="4400" spc="-1" strike="noStrike">
              <a:solidFill>
                <a:srgbClr val="000000"/>
              </a:solidFill>
              <a:latin typeface="Calibri"/>
            </a:endParaRPr>
          </a:p>
        </p:txBody>
      </p:sp>
      <p:sp>
        <p:nvSpPr>
          <p:cNvPr id="217" name="TextShape 2"/>
          <p:cNvSpPr txBox="1"/>
          <p:nvPr/>
        </p:nvSpPr>
        <p:spPr>
          <a:xfrm>
            <a:off x="457200" y="1600200"/>
            <a:ext cx="8229240" cy="4525560"/>
          </a:xfrm>
          <a:prstGeom prst="rect">
            <a:avLst/>
          </a:prstGeom>
          <a:noFill/>
          <a:ln>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So far, we have looked at malicious code that performs unwelcome actions.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Next, we turn to programs that communicate information to people who should not receive it.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The communication travels unnoticed, accompanying other, perfectly proper, communications.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The general name for these extraordinary paths of communication is </a:t>
            </a:r>
            <a:r>
              <a:rPr b="1" lang="en-US" sz="3200" spc="-1" strike="noStrike">
                <a:solidFill>
                  <a:srgbClr val="000000"/>
                </a:solidFill>
                <a:latin typeface="Calibri"/>
              </a:rPr>
              <a:t>covert channels.</a:t>
            </a:r>
            <a:endParaRPr b="0" lang="en-US" sz="3200" spc="-1" strike="noStrike">
              <a:solidFill>
                <a:srgbClr val="000000"/>
              </a:solidFill>
              <a:latin typeface="Calibri"/>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Covert Channels</a:t>
            </a:r>
            <a:endParaRPr b="0" lang="en-US" sz="4400" spc="-1" strike="noStrike">
              <a:solidFill>
                <a:srgbClr val="000000"/>
              </a:solidFill>
              <a:latin typeface="Calibri"/>
            </a:endParaRPr>
          </a:p>
        </p:txBody>
      </p:sp>
      <p:sp>
        <p:nvSpPr>
          <p:cNvPr id="219" name="TextShape 2"/>
          <p:cNvSpPr txBox="1"/>
          <p:nvPr/>
        </p:nvSpPr>
        <p:spPr>
          <a:xfrm>
            <a:off x="457200" y="1600200"/>
            <a:ext cx="8229240" cy="4525560"/>
          </a:xfrm>
          <a:prstGeom prst="rect">
            <a:avLst/>
          </a:prstGeom>
          <a:noFill/>
          <a:ln>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In computer security, a </a:t>
            </a:r>
            <a:r>
              <a:rPr b="1" lang="en-US" sz="3200" spc="-1" strike="noStrike">
                <a:solidFill>
                  <a:srgbClr val="000000"/>
                </a:solidFill>
                <a:latin typeface="Calibri"/>
              </a:rPr>
              <a:t>covert channel</a:t>
            </a:r>
            <a:r>
              <a:rPr b="0" lang="en-US" sz="3200" spc="-1" strike="noStrike">
                <a:solidFill>
                  <a:srgbClr val="000000"/>
                </a:solidFill>
                <a:latin typeface="Calibri"/>
              </a:rPr>
              <a:t> is a type </a:t>
            </a:r>
            <a:r>
              <a:rPr b="1" lang="en-US" sz="3200" spc="-1" strike="noStrike">
                <a:solidFill>
                  <a:srgbClr val="000000"/>
                </a:solidFill>
                <a:latin typeface="Calibri"/>
              </a:rPr>
              <a:t>of attack that creates a capability to transfer information objects between processes that are not supposed to be allowed to communicate by the computer security policy.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A covert channel is so called because it is hidden from the access control mechanisms of secure operating systems since it does not use the legitimate data transfer mechanisms of the computer system (typically, read and write), and therefore cannot be detected or controlled by the security mechanisms that underlie secure operating systems.</a:t>
            </a:r>
            <a:endParaRPr b="0" lang="en-US" sz="3200" spc="-1" strike="noStrike">
              <a:solidFill>
                <a:srgbClr val="000000"/>
              </a:solidFill>
              <a:latin typeface="Calibri"/>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Human example of covert channel</a:t>
            </a:r>
            <a:endParaRPr b="0" lang="en-US" sz="4400" spc="-1" strike="noStrike">
              <a:solidFill>
                <a:srgbClr val="000000"/>
              </a:solidFill>
              <a:latin typeface="Calibri"/>
            </a:endParaRPr>
          </a:p>
        </p:txBody>
      </p:sp>
      <p:sp>
        <p:nvSpPr>
          <p:cNvPr id="221" name="TextShape 2"/>
          <p:cNvSpPr txBox="1"/>
          <p:nvPr/>
        </p:nvSpPr>
        <p:spPr>
          <a:xfrm>
            <a:off x="457200" y="1600200"/>
            <a:ext cx="8229240" cy="4525560"/>
          </a:xfrm>
          <a:prstGeom prst="rect">
            <a:avLst/>
          </a:prstGeom>
          <a:noFill/>
          <a:ln>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Suppose a group of students is preparing for an exam for which each question has four choices (a, b, c, d); one student in the group, Sophie, understands the material perfectly and she agrees to help the others.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She says she will reveal the answers to the questions, in order, by coughing once for answer "a," sighing for answer "b," and so forth.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1" lang="en-US" sz="3200" spc="-1" strike="noStrike">
                <a:solidFill>
                  <a:srgbClr val="000000"/>
                </a:solidFill>
                <a:latin typeface="Calibri"/>
              </a:rPr>
              <a:t>Sophie uses a communications channel that outsiders may not notice; her communications are hidden in an open channel. This communication is a human example of a covert channel. </a:t>
            </a:r>
            <a:endParaRPr b="0" lang="en-US" sz="3200" spc="-1" strike="noStrike">
              <a:solidFill>
                <a:srgbClr val="000000"/>
              </a:solidFill>
              <a:latin typeface="Calibri"/>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223"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1"/>
              </a:rPr>
              <a:t>Storage channels</a:t>
            </a:r>
            <a:r>
              <a:rPr b="0" lang="en-US" sz="3200" spc="-1" strike="noStrike">
                <a:solidFill>
                  <a:srgbClr val="000000"/>
                </a:solidFill>
                <a:latin typeface="Calibri"/>
              </a:rPr>
              <a:t> - Communicate by modifying a "storage location", such as a hard drive.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2"/>
              </a:rPr>
              <a:t>Timing channels</a:t>
            </a:r>
            <a:r>
              <a:rPr b="0" lang="en-US" sz="3200" spc="-1" strike="noStrike">
                <a:solidFill>
                  <a:srgbClr val="000000"/>
                </a:solidFill>
                <a:latin typeface="Calibri"/>
              </a:rPr>
              <a:t> - Perform operations that affect the "real response time observed" by the receiver.</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Timing Channels </a:t>
            </a:r>
            <a:br/>
            <a:endParaRPr b="0" lang="en-US" sz="4400" spc="-1" strike="noStrike">
              <a:solidFill>
                <a:srgbClr val="000000"/>
              </a:solidFill>
              <a:latin typeface="Calibri"/>
            </a:endParaRPr>
          </a:p>
        </p:txBody>
      </p:sp>
      <p:sp>
        <p:nvSpPr>
          <p:cNvPr id="225" name="TextShape 2"/>
          <p:cNvSpPr txBox="1"/>
          <p:nvPr/>
        </p:nvSpPr>
        <p:spPr>
          <a:xfrm>
            <a:off x="457200" y="914400"/>
            <a:ext cx="8229240" cy="5211360"/>
          </a:xfrm>
          <a:prstGeom prst="rect">
            <a:avLst/>
          </a:prstGeom>
          <a:noFill/>
          <a:ln>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Other covert channels, called </a:t>
            </a:r>
            <a:r>
              <a:rPr b="1" lang="en-US" sz="3200" spc="-1" strike="noStrike">
                <a:solidFill>
                  <a:srgbClr val="000000"/>
                </a:solidFill>
                <a:latin typeface="Calibri"/>
              </a:rPr>
              <a:t>timing channels, pass information by using the speed at which things happen. Actually, timing channels are shared resource channels in which the shared resource is time.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A service program uses a timing channel to communicate by using or not using an assigned amount of computing time.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In the simple case, a multiprogrammed system with two user processes divides time into blocks and allocates blocks of processing alternately to one process and the other.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A process is offered processing time, but if the process is waiting for another event to occur and has no processing to do, it rejects the offer. The service process either uses its block (to signal a 1) or rejects its block (to signal a 0). </a:t>
            </a:r>
            <a:endParaRPr b="0" lang="en-US" sz="3200" spc="-1" strike="noStrike">
              <a:solidFill>
                <a:srgbClr val="000000"/>
              </a:solidFill>
              <a:latin typeface="Calibri"/>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Transient Faults</a:t>
            </a:r>
            <a:endParaRPr b="0" lang="en-US" sz="4400" spc="-1" strike="noStrike">
              <a:solidFill>
                <a:srgbClr val="000000"/>
              </a:solidFill>
              <a:latin typeface="Calibri"/>
            </a:endParaRPr>
          </a:p>
        </p:txBody>
      </p:sp>
      <p:sp>
        <p:nvSpPr>
          <p:cNvPr id="95" name="TextShape 2"/>
          <p:cNvSpPr txBox="1"/>
          <p:nvPr/>
        </p:nvSpPr>
        <p:spPr>
          <a:xfrm>
            <a:off x="457200" y="1600200"/>
            <a:ext cx="8229240" cy="4525560"/>
          </a:xfrm>
          <a:prstGeom prst="rect">
            <a:avLst/>
          </a:prstGeom>
          <a:noFill/>
          <a:ln>
            <a:noFill/>
          </a:ln>
        </p:spPr>
        <p:txBody>
          <a:bodyPr>
            <a:normAutofit/>
          </a:bodyPr>
          <a:p>
            <a:r>
              <a:rPr b="0" lang="en-US" sz="3200" spc="-1" strike="noStrike">
                <a:solidFill>
                  <a:srgbClr val="000000"/>
                </a:solidFill>
                <a:latin typeface="Calibri"/>
              </a:rPr>
              <a:t>Transient faults include the momentary loss of network connectivity to components and services, the temporary unavailability of a service, or timeouts that arise when a service is busy. </a:t>
            </a:r>
            <a:endParaRPr b="0" lang="en-US" sz="3200" spc="-1" strike="noStrike">
              <a:solidFill>
                <a:srgbClr val="000000"/>
              </a:solidFill>
              <a:latin typeface="Calibri"/>
            </a:endParaRPr>
          </a:p>
          <a:p>
            <a:r>
              <a:rPr b="0" lang="en-US" sz="3200" spc="-1" strike="noStrike">
                <a:solidFill>
                  <a:srgbClr val="000000"/>
                </a:solidFill>
                <a:latin typeface="Calibri"/>
              </a:rPr>
              <a:t>These faults are often self-correcting, and if the action is repeated after a suitable delay it is likely to succeed.</a:t>
            </a:r>
            <a:endParaRPr b="0" lang="en-US" sz="3200" spc="-1" strike="noStrike">
              <a:solidFill>
                <a:srgbClr val="000000"/>
              </a:solidFill>
              <a:latin typeface="Calibri"/>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pic>
        <p:nvPicPr>
          <p:cNvPr id="97" name="Content Placeholder 3" descr=""/>
          <p:cNvPicPr/>
          <p:nvPr/>
        </p:nvPicPr>
        <p:blipFill>
          <a:blip r:embed="rId1"/>
          <a:stretch/>
        </p:blipFill>
        <p:spPr>
          <a:xfrm>
            <a:off x="785520" y="1600200"/>
            <a:ext cx="7572600" cy="452556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152280"/>
            <a:ext cx="8229240" cy="60912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Types of program flaws</a:t>
            </a:r>
            <a:endParaRPr b="0" lang="en-US" sz="4400" spc="-1" strike="noStrike">
              <a:solidFill>
                <a:srgbClr val="000000"/>
              </a:solidFill>
              <a:latin typeface="Calibri"/>
            </a:endParaRPr>
          </a:p>
        </p:txBody>
      </p:sp>
      <p:sp>
        <p:nvSpPr>
          <p:cNvPr id="99" name="TextShape 2"/>
          <p:cNvSpPr txBox="1"/>
          <p:nvPr/>
        </p:nvSpPr>
        <p:spPr>
          <a:xfrm>
            <a:off x="457200" y="762120"/>
            <a:ext cx="8229240" cy="6019560"/>
          </a:xfrm>
          <a:prstGeom prst="rect">
            <a:avLst/>
          </a:prstGeom>
          <a:noFill/>
          <a:ln>
            <a:noFill/>
          </a:ln>
        </p:spPr>
        <p:txBody>
          <a:bodyPr/>
          <a:p>
            <a:pPr lvl="1" marL="990720" indent="-533160">
              <a:lnSpc>
                <a:spcPct val="100000"/>
              </a:lnSpc>
              <a:spcBef>
                <a:spcPts val="360"/>
              </a:spcBef>
              <a:buClr>
                <a:srgbClr val="0000ff"/>
              </a:buClr>
              <a:buSzPct val="55000"/>
              <a:buFont typeface="Wingdings" charset="2"/>
              <a:buChar char=""/>
            </a:pPr>
            <a:r>
              <a:rPr b="1" lang="en-US" sz="1800" spc="-1" strike="noStrike">
                <a:solidFill>
                  <a:srgbClr val="000000"/>
                </a:solidFill>
                <a:latin typeface="Times New Roman"/>
              </a:rPr>
              <a:t>Intentional</a:t>
            </a:r>
            <a:endParaRPr b="0" lang="en-US" sz="1800" spc="-1" strike="noStrike">
              <a:solidFill>
                <a:srgbClr val="000000"/>
              </a:solidFill>
              <a:latin typeface="Calibri"/>
            </a:endParaRPr>
          </a:p>
          <a:p>
            <a:pPr lvl="2" marL="1371600" indent="-456840">
              <a:lnSpc>
                <a:spcPct val="100000"/>
              </a:lnSpc>
              <a:spcBef>
                <a:spcPts val="360"/>
              </a:spcBef>
              <a:buClr>
                <a:srgbClr val="800080"/>
              </a:buClr>
              <a:buSzPct val="50000"/>
              <a:buFont typeface="Wingdings" charset="2"/>
              <a:buChar char=""/>
            </a:pPr>
            <a:r>
              <a:rPr b="0" lang="en-US" sz="1800" spc="-1" strike="noStrike">
                <a:solidFill>
                  <a:srgbClr val="000000"/>
                </a:solidFill>
                <a:latin typeface="Times New Roman"/>
              </a:rPr>
              <a:t>Malicious</a:t>
            </a:r>
            <a:endParaRPr b="0" lang="en-US" sz="1800" spc="-1" strike="noStrike">
              <a:solidFill>
                <a:srgbClr val="000000"/>
              </a:solidFill>
              <a:latin typeface="Calibri"/>
            </a:endParaRPr>
          </a:p>
          <a:p>
            <a:pPr lvl="2" marL="1371600" indent="-456840">
              <a:lnSpc>
                <a:spcPct val="100000"/>
              </a:lnSpc>
              <a:spcBef>
                <a:spcPts val="360"/>
              </a:spcBef>
              <a:buClr>
                <a:srgbClr val="800080"/>
              </a:buClr>
              <a:buSzPct val="50000"/>
              <a:buFont typeface="Wingdings" charset="2"/>
              <a:buChar char=""/>
            </a:pPr>
            <a:r>
              <a:rPr b="0" lang="en-US" sz="1800" spc="-1" strike="noStrike">
                <a:solidFill>
                  <a:srgbClr val="000000"/>
                </a:solidFill>
                <a:latin typeface="Times New Roman"/>
              </a:rPr>
              <a:t>Nonmalicious</a:t>
            </a:r>
            <a:endParaRPr b="0" lang="en-US" sz="1800" spc="-1" strike="noStrike">
              <a:solidFill>
                <a:srgbClr val="000000"/>
              </a:solidFill>
              <a:latin typeface="Calibri"/>
            </a:endParaRPr>
          </a:p>
          <a:p>
            <a:pPr marL="1371600" indent="-456840">
              <a:lnSpc>
                <a:spcPct val="100000"/>
              </a:lnSpc>
              <a:spcBef>
                <a:spcPts val="360"/>
              </a:spcBef>
            </a:pPr>
            <a:endParaRPr b="0" lang="en-US" sz="1800" spc="-1" strike="noStrike">
              <a:solidFill>
                <a:srgbClr val="000000"/>
              </a:solidFill>
              <a:latin typeface="Calibri"/>
            </a:endParaRPr>
          </a:p>
          <a:p>
            <a:pPr lvl="1" marL="990720" indent="-533160">
              <a:lnSpc>
                <a:spcPct val="100000"/>
              </a:lnSpc>
              <a:spcBef>
                <a:spcPts val="360"/>
              </a:spcBef>
              <a:buClr>
                <a:srgbClr val="0000ff"/>
              </a:buClr>
              <a:buSzPct val="55000"/>
              <a:buFont typeface="Wingdings" charset="2"/>
              <a:buChar char=""/>
            </a:pPr>
            <a:r>
              <a:rPr b="1" lang="en-US" sz="1800" spc="-1" strike="noStrike">
                <a:solidFill>
                  <a:srgbClr val="000000"/>
                </a:solidFill>
                <a:latin typeface="Times New Roman"/>
              </a:rPr>
              <a:t>Inadvertent</a:t>
            </a:r>
            <a:endParaRPr b="0" lang="en-US" sz="1800" spc="-1" strike="noStrike">
              <a:solidFill>
                <a:srgbClr val="000000"/>
              </a:solidFill>
              <a:latin typeface="Calibri"/>
            </a:endParaRPr>
          </a:p>
          <a:p>
            <a:pPr lvl="2" marL="1371600" indent="-456840">
              <a:lnSpc>
                <a:spcPct val="100000"/>
              </a:lnSpc>
              <a:spcBef>
                <a:spcPts val="360"/>
              </a:spcBef>
              <a:buClr>
                <a:srgbClr val="800080"/>
              </a:buClr>
              <a:buSzPct val="50000"/>
              <a:buFont typeface="Wingdings" charset="2"/>
              <a:buChar char=""/>
            </a:pPr>
            <a:r>
              <a:rPr b="0" lang="en-US" sz="1800" spc="-1" strike="noStrike">
                <a:solidFill>
                  <a:srgbClr val="000000"/>
                </a:solidFill>
                <a:latin typeface="Times New Roman"/>
              </a:rPr>
              <a:t>Validation error (incomplete or inconsistent)</a:t>
            </a:r>
            <a:endParaRPr b="0" lang="en-US" sz="1800" spc="-1" strike="noStrike">
              <a:solidFill>
                <a:srgbClr val="000000"/>
              </a:solidFill>
              <a:latin typeface="Calibri"/>
            </a:endParaRPr>
          </a:p>
          <a:p>
            <a:pPr lvl="3" marL="1752480" indent="-380520">
              <a:lnSpc>
                <a:spcPct val="100000"/>
              </a:lnSpc>
              <a:spcBef>
                <a:spcPts val="360"/>
              </a:spcBef>
              <a:buClr>
                <a:srgbClr val="c0504d"/>
              </a:buClr>
              <a:buSzPct val="55000"/>
              <a:buFont typeface="Wingdings" charset="2"/>
              <a:buChar char=""/>
            </a:pPr>
            <a:r>
              <a:rPr b="0" lang="en-US" sz="1800" spc="-1" strike="noStrike">
                <a:solidFill>
                  <a:srgbClr val="000000"/>
                </a:solidFill>
                <a:latin typeface="Times New Roman"/>
              </a:rPr>
              <a:t>e.g., incomplete or inconsistent input data</a:t>
            </a:r>
            <a:endParaRPr b="0" lang="en-US" sz="1800" spc="-1" strike="noStrike">
              <a:solidFill>
                <a:srgbClr val="000000"/>
              </a:solidFill>
              <a:latin typeface="Calibri"/>
            </a:endParaRPr>
          </a:p>
          <a:p>
            <a:pPr lvl="2" marL="1371600" indent="-456840">
              <a:lnSpc>
                <a:spcPct val="100000"/>
              </a:lnSpc>
              <a:spcBef>
                <a:spcPts val="360"/>
              </a:spcBef>
              <a:buClr>
                <a:srgbClr val="800080"/>
              </a:buClr>
              <a:buSzPct val="50000"/>
              <a:buFont typeface="Wingdings" charset="2"/>
              <a:buChar char=""/>
            </a:pPr>
            <a:r>
              <a:rPr b="0" lang="en-US" sz="1800" spc="-1" strike="noStrike">
                <a:solidFill>
                  <a:srgbClr val="000000"/>
                </a:solidFill>
                <a:latin typeface="Times New Roman"/>
              </a:rPr>
              <a:t>Domain error</a:t>
            </a:r>
            <a:endParaRPr b="0" lang="en-US" sz="1800" spc="-1" strike="noStrike">
              <a:solidFill>
                <a:srgbClr val="000000"/>
              </a:solidFill>
              <a:latin typeface="Calibri"/>
            </a:endParaRPr>
          </a:p>
          <a:p>
            <a:pPr lvl="3" marL="1752480" indent="-380520">
              <a:lnSpc>
                <a:spcPct val="100000"/>
              </a:lnSpc>
              <a:spcBef>
                <a:spcPts val="360"/>
              </a:spcBef>
              <a:buClr>
                <a:srgbClr val="c0504d"/>
              </a:buClr>
              <a:buSzPct val="55000"/>
              <a:buFont typeface="Wingdings" charset="2"/>
              <a:buChar char=""/>
            </a:pPr>
            <a:r>
              <a:rPr b="0" lang="en-US" sz="1800" spc="-1" strike="noStrike">
                <a:solidFill>
                  <a:srgbClr val="000000"/>
                </a:solidFill>
                <a:latin typeface="Times New Roman"/>
              </a:rPr>
              <a:t>e.g., using a variable value outside of its domain</a:t>
            </a:r>
            <a:endParaRPr b="0" lang="en-US" sz="1800" spc="-1" strike="noStrike">
              <a:solidFill>
                <a:srgbClr val="000000"/>
              </a:solidFill>
              <a:latin typeface="Calibri"/>
            </a:endParaRPr>
          </a:p>
          <a:p>
            <a:pPr lvl="2" marL="1371600" indent="-456840">
              <a:lnSpc>
                <a:spcPct val="100000"/>
              </a:lnSpc>
              <a:spcBef>
                <a:spcPts val="360"/>
              </a:spcBef>
              <a:buClr>
                <a:srgbClr val="800080"/>
              </a:buClr>
              <a:buSzPct val="50000"/>
              <a:buFont typeface="Wingdings" charset="2"/>
              <a:buChar char=""/>
            </a:pPr>
            <a:r>
              <a:rPr b="0" lang="en-US" sz="1800" spc="-1" strike="noStrike">
                <a:solidFill>
                  <a:srgbClr val="000000"/>
                </a:solidFill>
                <a:latin typeface="Times New Roman"/>
              </a:rPr>
              <a:t>Serialization and aliasing</a:t>
            </a:r>
            <a:endParaRPr b="0" lang="en-US" sz="1800" spc="-1" strike="noStrike">
              <a:solidFill>
                <a:srgbClr val="000000"/>
              </a:solidFill>
              <a:latin typeface="Calibri"/>
            </a:endParaRPr>
          </a:p>
          <a:p>
            <a:pPr lvl="3" marL="1752480" indent="-380520">
              <a:lnSpc>
                <a:spcPct val="100000"/>
              </a:lnSpc>
              <a:spcBef>
                <a:spcPts val="360"/>
              </a:spcBef>
              <a:buClr>
                <a:srgbClr val="c0504d"/>
              </a:buClr>
              <a:buSzPct val="55000"/>
              <a:buFont typeface="Wingdings" charset="2"/>
              <a:buChar char=""/>
            </a:pPr>
            <a:r>
              <a:rPr b="0" lang="en-US" sz="1800" spc="-1" strike="noStrike">
                <a:solidFill>
                  <a:srgbClr val="0000ff"/>
                </a:solidFill>
                <a:latin typeface="Times New Roman"/>
              </a:rPr>
              <a:t>serialization</a:t>
            </a:r>
            <a:r>
              <a:rPr b="0" lang="en-US" sz="1800" spc="-1" strike="noStrike">
                <a:solidFill>
                  <a:srgbClr val="000000"/>
                </a:solidFill>
                <a:latin typeface="Times New Roman"/>
              </a:rPr>
              <a:t> – e.g., in DBMSs or OSs</a:t>
            </a:r>
            <a:endParaRPr b="0" lang="en-US" sz="1800" spc="-1" strike="noStrike">
              <a:solidFill>
                <a:srgbClr val="000000"/>
              </a:solidFill>
              <a:latin typeface="Calibri"/>
            </a:endParaRPr>
          </a:p>
          <a:p>
            <a:pPr lvl="3" marL="1752480" indent="-380520">
              <a:lnSpc>
                <a:spcPct val="100000"/>
              </a:lnSpc>
              <a:spcBef>
                <a:spcPts val="360"/>
              </a:spcBef>
              <a:buClr>
                <a:srgbClr val="c0504d"/>
              </a:buClr>
              <a:buSzPct val="55000"/>
              <a:buFont typeface="Wingdings" charset="2"/>
              <a:buChar char=""/>
            </a:pPr>
            <a:r>
              <a:rPr b="0" lang="en-US" sz="1800" spc="-1" strike="noStrike">
                <a:solidFill>
                  <a:srgbClr val="0000ff"/>
                </a:solidFill>
                <a:latin typeface="Times New Roman"/>
              </a:rPr>
              <a:t>aliasing</a:t>
            </a:r>
            <a:r>
              <a:rPr b="0" lang="en-US" sz="1800" spc="-1" strike="noStrike">
                <a:solidFill>
                  <a:srgbClr val="000000"/>
                </a:solidFill>
                <a:latin typeface="Times New Roman"/>
              </a:rPr>
              <a:t> - one variable or some reference, when changed, has an indirect (usually unexpected) effect on some other data</a:t>
            </a:r>
            <a:endParaRPr b="0" lang="en-US" sz="1800" spc="-1" strike="noStrike">
              <a:solidFill>
                <a:srgbClr val="000000"/>
              </a:solidFill>
              <a:latin typeface="Calibri"/>
            </a:endParaRPr>
          </a:p>
          <a:p>
            <a:pPr lvl="2" marL="1371600" indent="-456840">
              <a:lnSpc>
                <a:spcPct val="100000"/>
              </a:lnSpc>
              <a:spcBef>
                <a:spcPts val="360"/>
              </a:spcBef>
              <a:buClr>
                <a:srgbClr val="800080"/>
              </a:buClr>
              <a:buSzPct val="50000"/>
              <a:buFont typeface="Wingdings" charset="2"/>
              <a:buChar char=""/>
            </a:pPr>
            <a:r>
              <a:rPr b="0" lang="en-US" sz="1800" spc="-1" strike="noStrike">
                <a:solidFill>
                  <a:srgbClr val="000000"/>
                </a:solidFill>
                <a:latin typeface="Times New Roman"/>
              </a:rPr>
              <a:t>Inadequate ID and authentication</a:t>
            </a:r>
            <a:endParaRPr b="0" lang="en-US" sz="1800" spc="-1" strike="noStrike">
              <a:solidFill>
                <a:srgbClr val="000000"/>
              </a:solidFill>
              <a:latin typeface="Calibri"/>
            </a:endParaRPr>
          </a:p>
          <a:p>
            <a:pPr lvl="2" marL="1371600" indent="-456840">
              <a:lnSpc>
                <a:spcPct val="100000"/>
              </a:lnSpc>
              <a:spcBef>
                <a:spcPts val="360"/>
              </a:spcBef>
              <a:buClr>
                <a:srgbClr val="800080"/>
              </a:buClr>
              <a:buSzPct val="50000"/>
              <a:buFont typeface="Wingdings" charset="2"/>
              <a:buChar char=""/>
            </a:pPr>
            <a:r>
              <a:rPr b="0" lang="en-US" sz="1800" spc="-1" strike="noStrike">
                <a:solidFill>
                  <a:srgbClr val="000000"/>
                </a:solidFill>
                <a:latin typeface="Times New Roman"/>
              </a:rPr>
              <a:t>Boundary condition violation</a:t>
            </a:r>
            <a:endParaRPr b="0" lang="en-US" sz="1800" spc="-1" strike="noStrike">
              <a:solidFill>
                <a:srgbClr val="000000"/>
              </a:solidFill>
              <a:latin typeface="Calibri"/>
            </a:endParaRPr>
          </a:p>
          <a:p>
            <a:pPr lvl="2" marL="1371600" indent="-456840">
              <a:lnSpc>
                <a:spcPct val="100000"/>
              </a:lnSpc>
              <a:spcBef>
                <a:spcPts val="360"/>
              </a:spcBef>
              <a:buClr>
                <a:srgbClr val="800080"/>
              </a:buClr>
              <a:buSzPct val="50000"/>
              <a:buFont typeface="Wingdings" charset="2"/>
              <a:buChar char=""/>
            </a:pPr>
            <a:r>
              <a:rPr b="0" lang="en-US" sz="1800" spc="-1" strike="noStrike">
                <a:solidFill>
                  <a:srgbClr val="000000"/>
                </a:solidFill>
                <a:latin typeface="Times New Roman"/>
              </a:rPr>
              <a:t>Other exploitable logic errors</a:t>
            </a:r>
            <a:endParaRPr b="0" lang="en-US" sz="1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1857</TotalTime>
  <Application>LibreOffice/6.0.7.3$Linux_X86_64 LibreOffice_project/00m0$Build-3</Application>
  <Words>4855</Words>
  <Paragraphs>426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2018-08-15T11:47:12Z</dcterms:created>
  <dc:creator>Dell</dc:creator>
  <dc:description/>
  <dc:language>en-IN</dc:language>
  <cp:lastModifiedBy/>
  <dcterms:modified xsi:type="dcterms:W3CDTF">2020-05-20T23:13:19Z</dcterms:modified>
  <cp:revision>86</cp:revision>
  <dc:subject/>
  <dc:title>Program Security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68</vt:i4>
  </property>
</Properties>
</file>