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9" r:id="rId3"/>
    <p:sldId id="260" r:id="rId4"/>
    <p:sldId id="261" r:id="rId5"/>
    <p:sldId id="263" r:id="rId6"/>
    <p:sldId id="264" r:id="rId7"/>
    <p:sldId id="265"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B81645-221A-4159-A0B9-BF5D3E57198B}">
          <p14:sldIdLst>
            <p14:sldId id="256"/>
            <p14:sldId id="259"/>
          </p14:sldIdLst>
        </p14:section>
        <p14:section name="Untitled Section" id="{7488C34B-8E87-4F8F-BE8F-80203487C9C7}">
          <p14:sldIdLst>
            <p14:sldId id="260"/>
            <p14:sldId id="261"/>
            <p14:sldId id="263"/>
          </p14:sldIdLst>
        </p14:section>
        <p14:section name="Untitled Section" id="{758DD277-8A67-4418-BD84-9DC459415C54}">
          <p14:sldIdLst>
            <p14:sldId id="264"/>
            <p14:sldId id="265"/>
            <p14:sldId id="26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895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6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172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308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21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863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373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88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8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97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4/20/2017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104516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874769"/>
          </a:xfrm>
        </p:spPr>
        <p:txBody>
          <a:bodyPr>
            <a:noAutofit/>
          </a:bodyPr>
          <a:lstStyle/>
          <a:p>
            <a:pPr algn="l"/>
            <a:r>
              <a:rPr lang="en-IN" sz="6600" dirty="0" smtClean="0"/>
              <a:t>            </a:t>
            </a:r>
            <a:r>
              <a:rPr lang="en-IN" sz="6600" dirty="0"/>
              <a:t/>
            </a:r>
            <a:br>
              <a:rPr lang="en-IN" sz="6600" dirty="0"/>
            </a:br>
            <a:r>
              <a:rPr lang="en-IN" sz="6600" dirty="0" smtClean="0"/>
              <a:t/>
            </a:r>
            <a:br>
              <a:rPr lang="en-IN" sz="6600" dirty="0" smtClean="0"/>
            </a:br>
            <a:r>
              <a:rPr lang="en-IN" sz="6600" dirty="0"/>
              <a:t/>
            </a:r>
            <a:br>
              <a:rPr lang="en-IN" sz="6600" dirty="0"/>
            </a:br>
            <a:r>
              <a:rPr lang="en-IN" sz="6600" dirty="0" smtClean="0"/>
              <a:t/>
            </a:r>
            <a:br>
              <a:rPr lang="en-IN" sz="6600" dirty="0" smtClean="0"/>
            </a:br>
            <a:r>
              <a:rPr lang="en-IN" sz="6600" dirty="0"/>
              <a:t/>
            </a:r>
            <a:br>
              <a:rPr lang="en-IN" sz="6600" dirty="0"/>
            </a:br>
            <a:r>
              <a:rPr lang="en-IN" sz="6600" dirty="0" smtClean="0"/>
              <a:t/>
            </a:r>
            <a:br>
              <a:rPr lang="en-IN" sz="6600" dirty="0" smtClean="0"/>
            </a:br>
            <a:r>
              <a:rPr lang="en-IN" sz="6600" dirty="0"/>
              <a:t/>
            </a:r>
            <a:br>
              <a:rPr lang="en-IN" sz="6600" dirty="0"/>
            </a:br>
            <a:r>
              <a:rPr lang="en-IN" sz="6600" dirty="0" smtClean="0"/>
              <a:t/>
            </a:r>
            <a:br>
              <a:rPr lang="en-IN" sz="6600" dirty="0" smtClean="0"/>
            </a:br>
            <a:r>
              <a:rPr lang="en-IN" sz="6600" dirty="0"/>
              <a:t/>
            </a:r>
            <a:br>
              <a:rPr lang="en-IN" sz="6600" dirty="0"/>
            </a:br>
            <a:r>
              <a:rPr lang="en-IN" sz="6600" dirty="0" smtClean="0"/>
              <a:t/>
            </a:r>
            <a:br>
              <a:rPr lang="en-IN" sz="6600" dirty="0" smtClean="0"/>
            </a:br>
            <a:r>
              <a:rPr lang="en-IN" sz="6600" dirty="0"/>
              <a:t/>
            </a:r>
            <a:br>
              <a:rPr lang="en-IN" sz="6600" dirty="0"/>
            </a:br>
            <a:r>
              <a:rPr lang="en-IN" sz="6600" dirty="0" smtClean="0"/>
              <a:t/>
            </a:r>
            <a:br>
              <a:rPr lang="en-IN" sz="6600" dirty="0" smtClean="0"/>
            </a:br>
            <a:r>
              <a:rPr lang="en-IN" sz="6600" dirty="0"/>
              <a:t/>
            </a:r>
            <a:br>
              <a:rPr lang="en-IN" sz="6600" dirty="0"/>
            </a:br>
            <a:r>
              <a:rPr lang="en-IN" sz="6600" dirty="0" smtClean="0"/>
              <a:t/>
            </a:r>
            <a:br>
              <a:rPr lang="en-IN" sz="6600" dirty="0" smtClean="0"/>
            </a:br>
            <a:r>
              <a:rPr lang="en-IN" sz="6600" dirty="0"/>
              <a:t/>
            </a:r>
            <a:br>
              <a:rPr lang="en-IN" sz="6600" dirty="0"/>
            </a:br>
            <a:r>
              <a:rPr lang="en-IN" sz="6600" dirty="0" smtClean="0"/>
              <a:t/>
            </a:r>
            <a:br>
              <a:rPr lang="en-IN" sz="6600" dirty="0" smtClean="0"/>
            </a:br>
            <a:r>
              <a:rPr lang="en-IN" sz="6600" dirty="0"/>
              <a:t/>
            </a:r>
            <a:br>
              <a:rPr lang="en-IN" sz="6600" dirty="0"/>
            </a:br>
            <a:r>
              <a:rPr lang="en-IN" sz="6600" dirty="0" smtClean="0"/>
              <a:t/>
            </a:r>
            <a:br>
              <a:rPr lang="en-IN" sz="6600" dirty="0" smtClean="0"/>
            </a:br>
            <a:r>
              <a:rPr lang="en-IN" sz="6600" dirty="0"/>
              <a:t/>
            </a:r>
            <a:br>
              <a:rPr lang="en-IN" sz="6600" dirty="0"/>
            </a:br>
            <a:r>
              <a:rPr lang="en-IN" sz="6600" dirty="0" smtClean="0"/>
              <a:t/>
            </a:r>
            <a:br>
              <a:rPr lang="en-IN" sz="6600" dirty="0" smtClean="0"/>
            </a:br>
            <a:r>
              <a:rPr lang="en-IN" sz="1800" dirty="0" smtClean="0">
                <a:solidFill>
                  <a:schemeClr val="accent2">
                    <a:lumMod val="75000"/>
                  </a:schemeClr>
                </a:solidFill>
              </a:rPr>
              <a:t>PEL131 CA-4 PRESENTATION                                                                                                                                                                 </a:t>
            </a:r>
            <a:r>
              <a:rPr lang="en-IN"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Slide </a:t>
            </a:r>
            <a:r>
              <a:rPr lang="en-I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no. </a:t>
            </a:r>
            <a:r>
              <a:rPr lang="en-IN"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1</a:t>
            </a:r>
            <a:r>
              <a:rPr lang="en-IN" sz="1800" dirty="0" smtClean="0">
                <a:solidFill>
                  <a:schemeClr val="accent2">
                    <a:lumMod val="75000"/>
                  </a:schemeClr>
                </a:solidFill>
              </a:rPr>
              <a:t/>
            </a:r>
            <a:br>
              <a:rPr lang="en-IN" sz="1800" dirty="0" smtClean="0">
                <a:solidFill>
                  <a:schemeClr val="accent2">
                    <a:lumMod val="75000"/>
                  </a:schemeClr>
                </a:solidFill>
              </a:rPr>
            </a:br>
            <a:r>
              <a:rPr lang="en-IN" sz="1800" dirty="0" smtClean="0">
                <a:solidFill>
                  <a:schemeClr val="accent6">
                    <a:lumMod val="75000"/>
                  </a:schemeClr>
                </a:solidFill>
              </a:rPr>
              <a:t/>
            </a:r>
            <a:br>
              <a:rPr lang="en-IN" sz="1800" dirty="0" smtClean="0">
                <a:solidFill>
                  <a:schemeClr val="accent6">
                    <a:lumMod val="75000"/>
                  </a:schemeClr>
                </a:solidFill>
              </a:rPr>
            </a:br>
            <a:r>
              <a:rPr lang="en-IN" sz="1800" dirty="0" smtClean="0">
                <a:solidFill>
                  <a:schemeClr val="accent6">
                    <a:lumMod val="75000"/>
                  </a:schemeClr>
                </a:solidFill>
              </a:rPr>
              <a:t> </a:t>
            </a:r>
            <a:br>
              <a:rPr lang="en-IN" sz="1800" dirty="0" smtClean="0">
                <a:solidFill>
                  <a:schemeClr val="accent6">
                    <a:lumMod val="75000"/>
                  </a:schemeClr>
                </a:solidFill>
              </a:rPr>
            </a:br>
            <a:r>
              <a:rPr lang="en-IN" sz="1800" dirty="0" smtClean="0">
                <a:solidFill>
                  <a:schemeClr val="accent6">
                    <a:lumMod val="75000"/>
                  </a:schemeClr>
                </a:solidFill>
              </a:rPr>
              <a:t>   </a:t>
            </a:r>
            <a:br>
              <a:rPr lang="en-IN" sz="1800" dirty="0" smtClean="0">
                <a:solidFill>
                  <a:schemeClr val="accent6">
                    <a:lumMod val="75000"/>
                  </a:schemeClr>
                </a:solidFill>
              </a:rPr>
            </a:br>
            <a:r>
              <a:rPr lang="en-IN" sz="1800" dirty="0" smtClean="0">
                <a:solidFill>
                  <a:schemeClr val="accent6">
                    <a:lumMod val="75000"/>
                  </a:schemeClr>
                </a:solidFill>
              </a:rPr>
              <a:t>                                                     </a:t>
            </a:r>
            <a:r>
              <a:rPr lang="en-IN" sz="6600" cap="none" dirty="0" smtClean="0">
                <a:ln w="0">
                  <a:solidFill>
                    <a:srgbClr val="00B05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WHY THE LABOR </a:t>
            </a:r>
            <a:br>
              <a:rPr lang="en-IN" sz="6600" cap="none" dirty="0" smtClean="0">
                <a:ln w="0">
                  <a:solidFill>
                    <a:srgbClr val="00B05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br>
            <a:r>
              <a:rPr lang="en-IN" sz="6600" cap="none" dirty="0" smtClean="0">
                <a:ln w="0">
                  <a:solidFill>
                    <a:srgbClr val="00B05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               LAWS IN </a:t>
            </a:r>
            <a:r>
              <a:rPr lang="en-IN" sz="6600" cap="none" dirty="0">
                <a:ln w="0">
                  <a:solidFill>
                    <a:srgbClr val="00B05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INDIA</a:t>
            </a:r>
            <a:r>
              <a:rPr lang="en-IN" sz="6600" cap="none" dirty="0" smtClean="0">
                <a:ln w="0">
                  <a:solidFill>
                    <a:srgbClr val="00B05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
            </a:r>
            <a:br>
              <a:rPr lang="en-IN" sz="6600" cap="none" dirty="0" smtClean="0">
                <a:ln w="0">
                  <a:solidFill>
                    <a:srgbClr val="00B05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br>
            <a:r>
              <a:rPr lang="en-IN" sz="6600" cap="none" dirty="0" smtClean="0">
                <a:ln w="0">
                  <a:solidFill>
                    <a:srgbClr val="00B05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            ARE INADEQUATE        </a:t>
            </a:r>
            <a:endParaRPr lang="en-IN" sz="6600" dirty="0">
              <a:ln w="0">
                <a:solidFill>
                  <a:srgbClr val="00B050"/>
                </a:solidFill>
              </a:ln>
              <a:solidFill>
                <a:schemeClr val="accent6">
                  <a:lumMod val="75000"/>
                </a:schemeClr>
              </a:solidFill>
              <a:latin typeface="Algerian" panose="04020705040A02060702" pitchFamily="82" charset="0"/>
            </a:endParaRPr>
          </a:p>
        </p:txBody>
      </p:sp>
      <p:sp>
        <p:nvSpPr>
          <p:cNvPr id="3" name="Subtitle 2"/>
          <p:cNvSpPr>
            <a:spLocks noGrp="1"/>
          </p:cNvSpPr>
          <p:nvPr>
            <p:ph type="subTitle" idx="1"/>
          </p:nvPr>
        </p:nvSpPr>
        <p:spPr>
          <a:xfrm>
            <a:off x="0" y="4677508"/>
            <a:ext cx="12192000" cy="2180492"/>
          </a:xfrm>
        </p:spPr>
        <p:txBody>
          <a:bodyPr>
            <a:normAutofit lnSpcReduction="10000"/>
          </a:bodyPr>
          <a:lstStyle/>
          <a:p>
            <a:pPr algn="l"/>
            <a:r>
              <a:rPr lang="en-IN" sz="3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IN" sz="3200" b="1" u="sng"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SUBMITTED TO</a:t>
            </a:r>
            <a:r>
              <a:rPr lang="en-IN" sz="3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IN" sz="3200" b="1" u="sng"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SUBMITTED BY:</a:t>
            </a:r>
          </a:p>
          <a:p>
            <a:pPr algn="l"/>
            <a:r>
              <a:rPr lang="en-IN" sz="3200" b="1" cap="none" dirty="0" smtClean="0">
                <a:ln w="13462">
                  <a:solidFill>
                    <a:srgbClr val="0070C0"/>
                  </a:solidFill>
                  <a:prstDash val="solid"/>
                </a:ln>
                <a:solidFill>
                  <a:srgbClr val="262626"/>
                </a:solidFill>
                <a:effectLst>
                  <a:outerShdw dist="38100" dir="2700000" algn="bl" rotWithShape="0">
                    <a:schemeClr val="accent5"/>
                  </a:outerShdw>
                </a:effectLst>
              </a:rPr>
              <a:t>DR.NITIN MALHOTRA</a:t>
            </a:r>
            <a:r>
              <a:rPr lang="en-IN" sz="3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IN" sz="3200" b="1" cap="none" dirty="0" smtClean="0">
                <a:ln w="12700" cmpd="sng">
                  <a:solidFill>
                    <a:schemeClr val="accent4"/>
                  </a:solidFill>
                  <a:prstDash val="solid"/>
                </a:ln>
                <a:solidFill>
                  <a:srgbClr val="FFC000"/>
                </a:solidFill>
              </a:rPr>
              <a:t>G.RAVI KANTH</a:t>
            </a:r>
          </a:p>
          <a:p>
            <a:pPr algn="l"/>
            <a:r>
              <a:rPr lang="en-IN" sz="3200" b="1" cap="none" dirty="0" smtClean="0">
                <a:ln w="13462">
                  <a:solidFill>
                    <a:srgbClr val="FFFF00"/>
                  </a:solidFill>
                  <a:prstDash val="solid"/>
                </a:ln>
                <a:solidFill>
                  <a:srgbClr val="0070C0"/>
                </a:solidFill>
                <a:effectLst>
                  <a:outerShdw dist="38100" dir="2700000" algn="bl" rotWithShape="0">
                    <a:schemeClr val="accent5"/>
                  </a:outerShdw>
                </a:effectLst>
              </a:rPr>
              <a:t>PEL131- SECTION k1651</a:t>
            </a:r>
            <a:r>
              <a:rPr lang="en-IN" sz="3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IN" sz="3200" b="1" cap="none" dirty="0" smtClean="0">
                <a:ln w="13462">
                  <a:solidFill>
                    <a:schemeClr val="bg1"/>
                  </a:solidFill>
                  <a:prstDash val="solid"/>
                </a:ln>
                <a:solidFill>
                  <a:srgbClr val="00B050"/>
                </a:solidFill>
                <a:effectLst>
                  <a:outerShdw dist="38100" dir="2700000" algn="bl" rotWithShape="0">
                    <a:schemeClr val="accent5"/>
                  </a:outerShdw>
                </a:effectLst>
              </a:rPr>
              <a:t>11616140-B43</a:t>
            </a:r>
          </a:p>
          <a:p>
            <a:pPr algn="l"/>
            <a:r>
              <a:rPr lang="en-IN" sz="3200" b="1" u="sng"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IN" sz="3200" b="1" u="sng"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IN" dirty="0" smtClean="0"/>
          </a:p>
        </p:txBody>
      </p:sp>
    </p:spTree>
    <p:extLst>
      <p:ext uri="{BB962C8B-B14F-4D97-AF65-F5344CB8AC3E}">
        <p14:creationId xmlns:p14="http://schemas.microsoft.com/office/powerpoint/2010/main" val="2197500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1549"/>
          </a:xfrm>
        </p:spPr>
        <p:txBody>
          <a:bodyPr>
            <a:normAutofit fontScale="90000"/>
            <a:scene3d>
              <a:camera prst="perspectiveFront"/>
              <a:lightRig rig="threePt" dir="t"/>
            </a:scene3d>
          </a:bodyPr>
          <a:lstStyle/>
          <a:p>
            <a:r>
              <a:rPr lang="en-I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Slide no. </a:t>
            </a:r>
            <a:r>
              <a:rPr lang="en-IN"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2</a:t>
            </a:r>
            <a:r>
              <a:rPr lang="en-IN" sz="5400" cap="none" dirty="0" smtClean="0">
                <a:ln w="0">
                  <a:solidFill>
                    <a:srgbClr val="FFC000"/>
                  </a:solidFill>
                </a:ln>
                <a:effectLst>
                  <a:outerShdw blurRad="38100" dist="25400" dir="5400000" algn="ctr" rotWithShape="0">
                    <a:srgbClr val="6E747A">
                      <a:alpha val="43000"/>
                    </a:srgbClr>
                  </a:outerShdw>
                </a:effectLst>
                <a:latin typeface="Algerian" panose="04020705040A02060702" pitchFamily="82" charset="0"/>
              </a:rPr>
              <a:t> </a:t>
            </a:r>
            <a:br>
              <a:rPr lang="en-IN" sz="5400" cap="none" dirty="0" smtClean="0">
                <a:ln w="0">
                  <a:solidFill>
                    <a:srgbClr val="FFC000"/>
                  </a:solidFill>
                </a:ln>
                <a:effectLst>
                  <a:outerShdw blurRad="38100" dist="25400" dir="5400000" algn="ctr" rotWithShape="0">
                    <a:srgbClr val="6E747A">
                      <a:alpha val="43000"/>
                    </a:srgbClr>
                  </a:outerShdw>
                </a:effectLst>
                <a:latin typeface="Algerian" panose="04020705040A02060702" pitchFamily="82" charset="0"/>
              </a:rPr>
            </a:br>
            <a:r>
              <a:rPr lang="en-IN" sz="5400" cap="none" dirty="0" smtClean="0">
                <a:ln w="0">
                  <a:solidFill>
                    <a:srgbClr val="FFC000"/>
                  </a:solidFill>
                </a:ln>
                <a:effectLst>
                  <a:outerShdw blurRad="38100" dist="25400" dir="5400000" algn="ctr" rotWithShape="0">
                    <a:srgbClr val="6E747A">
                      <a:alpha val="43000"/>
                    </a:srgbClr>
                  </a:outerShdw>
                </a:effectLst>
                <a:latin typeface="Algerian" panose="04020705040A02060702" pitchFamily="82" charset="0"/>
              </a:rPr>
              <a:t>               WHAT IS LABOR LAW’S</a:t>
            </a:r>
            <a:endParaRPr lang="en-IN" sz="5400" cap="none" dirty="0">
              <a:ln w="0">
                <a:solidFill>
                  <a:srgbClr val="FFC000"/>
                </a:solidFill>
              </a:ln>
              <a:effectLst>
                <a:outerShdw blurRad="38100" dist="25400" dir="5400000" algn="ctr" rotWithShape="0">
                  <a:srgbClr val="6E747A">
                    <a:alpha val="43000"/>
                  </a:srgbClr>
                </a:outerShdw>
              </a:effectLst>
              <a:latin typeface="Algerian" panose="04020705040A02060702" pitchFamily="82" charset="0"/>
            </a:endParaRPr>
          </a:p>
        </p:txBody>
      </p:sp>
      <p:sp>
        <p:nvSpPr>
          <p:cNvPr id="3" name="Content Placeholder 2"/>
          <p:cNvSpPr>
            <a:spLocks noGrp="1"/>
          </p:cNvSpPr>
          <p:nvPr>
            <p:ph sz="half" idx="1"/>
          </p:nvPr>
        </p:nvSpPr>
        <p:spPr>
          <a:xfrm>
            <a:off x="576775" y="1223010"/>
            <a:ext cx="11380763" cy="2103119"/>
          </a:xfrm>
        </p:spPr>
        <p:txBody>
          <a:bodyPr>
            <a:normAutofit lnSpcReduction="10000"/>
          </a:bodyPr>
          <a:lstStyle/>
          <a:p>
            <a:r>
              <a:rPr lang="en-IN" sz="2400" dirty="0" smtClean="0">
                <a:solidFill>
                  <a:srgbClr val="00B050"/>
                </a:solidFill>
                <a:latin typeface="Baskerville Old Face" panose="02020602080505020303" pitchFamily="18" charset="0"/>
              </a:rPr>
              <a:t>According to S.E Thomas, “Labour connotes all human effects </a:t>
            </a:r>
            <a:r>
              <a:rPr lang="en-IN" sz="2400" dirty="0">
                <a:solidFill>
                  <a:srgbClr val="00B050"/>
                </a:solidFill>
                <a:latin typeface="Baskerville Old Face" panose="02020602080505020303" pitchFamily="18" charset="0"/>
              </a:rPr>
              <a:t>body </a:t>
            </a:r>
            <a:r>
              <a:rPr lang="en-IN" sz="2400" dirty="0" smtClean="0">
                <a:solidFill>
                  <a:srgbClr val="00B050"/>
                </a:solidFill>
                <a:latin typeface="Baskerville Old Face" panose="02020602080505020303" pitchFamily="18" charset="0"/>
              </a:rPr>
              <a:t>or mind which are undertaken in the Expectation of Reward.”</a:t>
            </a:r>
            <a:endParaRPr lang="en-IN" sz="2400" dirty="0">
              <a:solidFill>
                <a:srgbClr val="00B050"/>
              </a:solidFill>
              <a:latin typeface="Baskerville Old Face" panose="02020602080505020303" pitchFamily="18" charset="0"/>
            </a:endParaRPr>
          </a:p>
          <a:p>
            <a:r>
              <a:rPr lang="en-IN" sz="2400" cap="none" dirty="0" smtClean="0">
                <a:solidFill>
                  <a:srgbClr val="00B050"/>
                </a:solidFill>
                <a:latin typeface="Baskerville Old Face" panose="02020602080505020303" pitchFamily="18" charset="0"/>
              </a:rPr>
              <a:t>This means  “A Law relating to the rights and responsibilities of workers”.</a:t>
            </a:r>
          </a:p>
          <a:p>
            <a:r>
              <a:rPr lang="en-IN" sz="2400" cap="none" dirty="0" smtClean="0">
                <a:solidFill>
                  <a:srgbClr val="00B050"/>
                </a:solidFill>
                <a:latin typeface="Baskerville Old Face" panose="02020602080505020303" pitchFamily="18" charset="0"/>
              </a:rPr>
              <a:t>It primarily concerns the rights and responsibilities of unionized employees..</a:t>
            </a:r>
          </a:p>
          <a:p>
            <a:r>
              <a:rPr lang="en-IN" sz="2400" dirty="0" smtClean="0">
                <a:solidFill>
                  <a:srgbClr val="00B050"/>
                </a:solidFill>
                <a:latin typeface="Baskerville Old Face" panose="02020602080505020303" pitchFamily="18" charset="0"/>
              </a:rPr>
              <a:t>A Labor Law is Also Called</a:t>
            </a:r>
            <a:r>
              <a:rPr lang="en-IN" sz="2400" cap="none" dirty="0" smtClean="0">
                <a:solidFill>
                  <a:srgbClr val="00B050"/>
                </a:solidFill>
                <a:latin typeface="Baskerville Old Face" panose="02020602080505020303" pitchFamily="18" charset="0"/>
              </a:rPr>
              <a:t> as Employment Law/Industrial Law…</a:t>
            </a:r>
          </a:p>
          <a:p>
            <a:endParaRPr lang="en-IN" sz="2400" cap="none" dirty="0">
              <a:solidFill>
                <a:srgbClr val="00B050"/>
              </a:solidFill>
              <a:latin typeface="Baskerville Old Face" panose="02020602080505020303" pitchFamily="18" charset="0"/>
            </a:endParaRPr>
          </a:p>
        </p:txBody>
      </p:sp>
      <p:sp>
        <p:nvSpPr>
          <p:cNvPr id="4" name="Content Placeholder 3"/>
          <p:cNvSpPr>
            <a:spLocks noGrp="1"/>
          </p:cNvSpPr>
          <p:nvPr>
            <p:ph sz="half" idx="2"/>
          </p:nvPr>
        </p:nvSpPr>
        <p:spPr>
          <a:xfrm>
            <a:off x="576775" y="3326129"/>
            <a:ext cx="10426505" cy="3531869"/>
          </a:xfrm>
        </p:spPr>
        <p:txBody>
          <a:bodyPr>
            <a:normAutofit lnSpcReduction="10000"/>
          </a:bodyPr>
          <a:lstStyle/>
          <a:p>
            <a:pPr marL="0" indent="0">
              <a:buNone/>
            </a:pPr>
            <a:r>
              <a:rPr lang="en-IN" u="sng" dirty="0" smtClean="0">
                <a:solidFill>
                  <a:schemeClr val="tx2"/>
                </a:solidFill>
              </a:rPr>
              <a:t>Introduction:</a:t>
            </a:r>
            <a:endParaRPr lang="en-IN" dirty="0" smtClean="0">
              <a:solidFill>
                <a:schemeClr val="tx2"/>
              </a:solidFill>
            </a:endParaRPr>
          </a:p>
          <a:p>
            <a:r>
              <a:rPr lang="en-IN" dirty="0" smtClean="0"/>
              <a:t>Labor laws first arrived as standards in industrial Revolution.</a:t>
            </a:r>
          </a:p>
          <a:p>
            <a:r>
              <a:rPr lang="en-IN" dirty="0" smtClean="0"/>
              <a:t>Labor laws  have two Categories:</a:t>
            </a:r>
          </a:p>
          <a:p>
            <a:pPr lvl="1"/>
            <a:r>
              <a:rPr lang="en-IN" dirty="0" smtClean="0"/>
              <a:t>Collective</a:t>
            </a:r>
          </a:p>
          <a:p>
            <a:pPr lvl="1"/>
            <a:r>
              <a:rPr lang="en-IN" dirty="0" smtClean="0"/>
              <a:t>Individual</a:t>
            </a:r>
            <a:endParaRPr lang="en-IN" dirty="0"/>
          </a:p>
          <a:p>
            <a:r>
              <a:rPr lang="en-IN" dirty="0"/>
              <a:t>Collective </a:t>
            </a:r>
            <a:r>
              <a:rPr lang="en-IN" b="1" dirty="0"/>
              <a:t>labour law</a:t>
            </a:r>
            <a:r>
              <a:rPr lang="en-IN" dirty="0"/>
              <a:t> relates to the tripartite relationship between employee, employer and </a:t>
            </a:r>
            <a:r>
              <a:rPr lang="en-IN" b="1" dirty="0" smtClean="0">
                <a:solidFill>
                  <a:schemeClr val="tx1">
                    <a:lumMod val="95000"/>
                    <a:lumOff val="5000"/>
                  </a:schemeClr>
                </a:solidFill>
              </a:rPr>
              <a:t>consolidation/Government</a:t>
            </a:r>
            <a:r>
              <a:rPr lang="en-IN" dirty="0" smtClean="0"/>
              <a:t>.</a:t>
            </a:r>
          </a:p>
          <a:p>
            <a:r>
              <a:rPr lang="en-IN" dirty="0" smtClean="0"/>
              <a:t>Individual Law is About Employees’ Workplace Rights</a:t>
            </a:r>
            <a:endParaRPr lang="en-IN" dirty="0"/>
          </a:p>
        </p:txBody>
      </p:sp>
    </p:spTree>
    <p:extLst>
      <p:ext uri="{BB962C8B-B14F-4D97-AF65-F5344CB8AC3E}">
        <p14:creationId xmlns:p14="http://schemas.microsoft.com/office/powerpoint/2010/main" val="2941060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753546"/>
          </a:xfrm>
        </p:spPr>
        <p:txBody>
          <a:bodyPr>
            <a:normAutofit fontScale="90000"/>
          </a:bodyPr>
          <a:lstStyle/>
          <a:p>
            <a:r>
              <a:rPr lang="en-IN" sz="1800" dirty="0" smtClean="0">
                <a:solidFill>
                  <a:schemeClr val="accent2">
                    <a:lumMod val="75000"/>
                  </a:schemeClr>
                </a:solidFill>
              </a:rPr>
              <a:t/>
            </a:r>
            <a:br>
              <a:rPr lang="en-IN" sz="1800" dirty="0" smtClean="0">
                <a:solidFill>
                  <a:schemeClr val="accent2">
                    <a:lumMod val="75000"/>
                  </a:schemeClr>
                </a:solidFill>
              </a:rPr>
            </a:br>
            <a:r>
              <a:rPr lang="en-IN" sz="2400" dirty="0" smtClean="0">
                <a:solidFill>
                  <a:schemeClr val="accent5"/>
                </a:solidFill>
                <a:latin typeface="Baskerville Old Face" panose="02020602080505020303" pitchFamily="18" charset="0"/>
              </a:rPr>
              <a:t> </a:t>
            </a:r>
            <a:r>
              <a:rPr lang="en-I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Slide no. 3</a:t>
            </a:r>
            <a:r>
              <a:rPr lang="en-IN" sz="1800" dirty="0" smtClean="0">
                <a:solidFill>
                  <a:schemeClr val="accent5"/>
                </a:solidFill>
                <a:latin typeface="Baskerville Old Face" panose="02020602080505020303" pitchFamily="18" charset="0"/>
              </a:rPr>
              <a:t>  </a:t>
            </a:r>
            <a:r>
              <a:rPr lang="en-IN" sz="2400" dirty="0" smtClean="0">
                <a:solidFill>
                  <a:schemeClr val="accent5"/>
                </a:solidFill>
                <a:latin typeface="Baskerville Old Face" panose="02020602080505020303" pitchFamily="18" charset="0"/>
              </a:rPr>
              <a:t/>
            </a:r>
            <a:br>
              <a:rPr lang="en-IN" sz="2400" dirty="0" smtClean="0">
                <a:solidFill>
                  <a:schemeClr val="accent5"/>
                </a:solidFill>
                <a:latin typeface="Baskerville Old Face" panose="02020602080505020303" pitchFamily="18" charset="0"/>
              </a:rPr>
            </a:br>
            <a:r>
              <a:rPr lang="en-IN" sz="2400" dirty="0" smtClean="0">
                <a:solidFill>
                  <a:schemeClr val="accent5"/>
                </a:solidFill>
                <a:latin typeface="Baskerville Old Face" panose="02020602080505020303" pitchFamily="18" charset="0"/>
              </a:rPr>
              <a:t>     The final Goal of Labour laws is to reduce the differences between the employer and Employee which leads in Industrial Growth and Growth of Nation.</a:t>
            </a:r>
            <a:r>
              <a:rPr lang="en-IN" dirty="0" smtClean="0"/>
              <a:t/>
            </a:r>
            <a:br>
              <a:rPr lang="en-IN" dirty="0" smtClean="0"/>
            </a:br>
            <a:r>
              <a:rPr lang="en-IN" dirty="0" smtClean="0"/>
              <a:t>                        </a:t>
            </a:r>
            <a:r>
              <a:rPr lang="en-IN" sz="5400" dirty="0" smtClean="0">
                <a:ln>
                  <a:solidFill>
                    <a:schemeClr val="accent2">
                      <a:lumMod val="60000"/>
                      <a:lumOff val="40000"/>
                    </a:schemeClr>
                  </a:solidFill>
                </a:ln>
                <a:latin typeface="Algerian" panose="04020705040A02060702" pitchFamily="82" charset="0"/>
              </a:rPr>
              <a:t>some OF Labor Laws</a:t>
            </a:r>
            <a:endParaRPr lang="en-IN" dirty="0">
              <a:ln>
                <a:solidFill>
                  <a:schemeClr val="accent2">
                    <a:lumMod val="60000"/>
                    <a:lumOff val="40000"/>
                  </a:schemeClr>
                </a:solidFill>
              </a:ln>
              <a:latin typeface="Algerian" panose="04020705040A02060702" pitchFamily="82" charset="0"/>
            </a:endParaRPr>
          </a:p>
        </p:txBody>
      </p:sp>
      <p:sp>
        <p:nvSpPr>
          <p:cNvPr id="9" name="Content Placeholder 8"/>
          <p:cNvSpPr>
            <a:spLocks noGrp="1"/>
          </p:cNvSpPr>
          <p:nvPr>
            <p:ph sz="half" idx="1"/>
          </p:nvPr>
        </p:nvSpPr>
        <p:spPr>
          <a:xfrm>
            <a:off x="0" y="2217420"/>
            <a:ext cx="12192000" cy="4640580"/>
          </a:xfrm>
        </p:spPr>
        <p:txBody>
          <a:bodyPr>
            <a:normAutofit/>
          </a:bodyPr>
          <a:lstStyle/>
          <a:p>
            <a:pPr lvl="3"/>
            <a:r>
              <a:rPr lang="en-IN" sz="2800" dirty="0" smtClean="0">
                <a:solidFill>
                  <a:srgbClr val="00B050"/>
                </a:solidFill>
              </a:rPr>
              <a:t>The </a:t>
            </a:r>
            <a:r>
              <a:rPr lang="en-IN" sz="2800" dirty="0">
                <a:solidFill>
                  <a:srgbClr val="00B050"/>
                </a:solidFill>
              </a:rPr>
              <a:t>Maternity Benefit.</a:t>
            </a:r>
          </a:p>
          <a:p>
            <a:pPr lvl="3"/>
            <a:r>
              <a:rPr lang="en-IN" sz="2800" dirty="0">
                <a:solidFill>
                  <a:srgbClr val="00B050"/>
                </a:solidFill>
              </a:rPr>
              <a:t>Industrial labour/Relation.</a:t>
            </a:r>
            <a:endParaRPr lang="en-IN" sz="2800" dirty="0" smtClean="0">
              <a:solidFill>
                <a:srgbClr val="00B050"/>
              </a:solidFill>
            </a:endParaRPr>
          </a:p>
          <a:p>
            <a:pPr lvl="3"/>
            <a:r>
              <a:rPr lang="en-IN" sz="2800" dirty="0" smtClean="0">
                <a:solidFill>
                  <a:srgbClr val="00B050"/>
                </a:solidFill>
              </a:rPr>
              <a:t>Other Laws and Act’s.</a:t>
            </a:r>
          </a:p>
          <a:p>
            <a:pPr lvl="3"/>
            <a:r>
              <a:rPr lang="en-IN" sz="2800" dirty="0" smtClean="0">
                <a:solidFill>
                  <a:srgbClr val="00B050"/>
                </a:solidFill>
              </a:rPr>
              <a:t>Child labour.</a:t>
            </a:r>
          </a:p>
          <a:p>
            <a:pPr marL="0" lvl="3" indent="0">
              <a:spcBef>
                <a:spcPts val="1000"/>
              </a:spcBef>
              <a:buNone/>
            </a:pPr>
            <a:r>
              <a:rPr lang="en-IN" sz="2800" dirty="0" smtClean="0">
                <a:solidFill>
                  <a:srgbClr val="FF0000"/>
                </a:solidFill>
                <a:latin typeface="Algerian" panose="04020705040A02060702" pitchFamily="82" charset="0"/>
              </a:rPr>
              <a:t>                                           </a:t>
            </a:r>
            <a:r>
              <a:rPr lang="en-IN" sz="3900" dirty="0" smtClean="0">
                <a:solidFill>
                  <a:srgbClr val="FF0000"/>
                </a:solidFill>
                <a:latin typeface="Algerian" panose="04020705040A02060702" pitchFamily="82" charset="0"/>
              </a:rPr>
              <a:t>Maternity </a:t>
            </a:r>
            <a:r>
              <a:rPr lang="en-IN" sz="3900" dirty="0">
                <a:solidFill>
                  <a:srgbClr val="FF0000"/>
                </a:solidFill>
                <a:latin typeface="Algerian" panose="04020705040A02060702" pitchFamily="82" charset="0"/>
              </a:rPr>
              <a:t>Benefit</a:t>
            </a:r>
            <a:r>
              <a:rPr lang="en-IN" sz="2800" dirty="0" smtClean="0">
                <a:solidFill>
                  <a:srgbClr val="FF0000"/>
                </a:solidFill>
                <a:latin typeface="Algerian" panose="04020705040A02060702" pitchFamily="82" charset="0"/>
              </a:rPr>
              <a:t>.</a:t>
            </a:r>
            <a:endParaRPr lang="en-IN" sz="2400" dirty="0"/>
          </a:p>
          <a:p>
            <a:r>
              <a:rPr lang="en-IN" sz="2400" dirty="0"/>
              <a:t>The Maternity Benefit Act, Aims to regulate of employment of women employees in certain establishments for certain periods before and after child birth and provides for maternity and certain other benefits.</a:t>
            </a:r>
          </a:p>
          <a:p>
            <a:r>
              <a:rPr lang="en-IN" sz="2400" dirty="0"/>
              <a:t>The Company gives  12 weeks Leave before  and after delivery.</a:t>
            </a:r>
          </a:p>
          <a:p>
            <a:pPr marL="0" indent="0">
              <a:buNone/>
            </a:pPr>
            <a:endParaRPr lang="en-IN" sz="4400" dirty="0"/>
          </a:p>
          <a:p>
            <a:endParaRPr lang="en-IN" dirty="0"/>
          </a:p>
        </p:txBody>
      </p:sp>
      <p:sp>
        <p:nvSpPr>
          <p:cNvPr id="4" name="Content Placeholder 2"/>
          <p:cNvSpPr txBox="1">
            <a:spLocks/>
          </p:cNvSpPr>
          <p:nvPr/>
        </p:nvSpPr>
        <p:spPr>
          <a:xfrm>
            <a:off x="5859780" y="2434589"/>
            <a:ext cx="4351020" cy="37423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5" name="Content Placeholder 2"/>
          <p:cNvSpPr txBox="1">
            <a:spLocks/>
          </p:cNvSpPr>
          <p:nvPr/>
        </p:nvSpPr>
        <p:spPr>
          <a:xfrm>
            <a:off x="6061710" y="2434589"/>
            <a:ext cx="4351020" cy="37423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1" name="Right Arrow 10"/>
          <p:cNvSpPr/>
          <p:nvPr/>
        </p:nvSpPr>
        <p:spPr>
          <a:xfrm flipV="1">
            <a:off x="177464" y="572933"/>
            <a:ext cx="182880" cy="91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2" descr="https://image.slidesharecdn.com/pptonlabourlawsinindianshusapril2013v1-130402114746-phpapp01/95/ppt-on-labour-laws-in-india-1-638.jpg?cb=14393159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112" y="1659467"/>
            <a:ext cx="4500253" cy="247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863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948"/>
            <a:ext cx="12192000" cy="562706"/>
          </a:xfrm>
        </p:spPr>
        <p:txBody>
          <a:bodyPr>
            <a:normAutofit fontScale="90000"/>
          </a:bodyPr>
          <a:lstStyle/>
          <a:p>
            <a:r>
              <a:rPr lang="en-IN" sz="1800" dirty="0">
                <a:solidFill>
                  <a:schemeClr val="accent2">
                    <a:lumMod val="75000"/>
                  </a:schemeClr>
                </a:solidFill>
              </a:rPr>
              <a:t/>
            </a:r>
            <a:br>
              <a:rPr lang="en-IN" sz="1800" dirty="0">
                <a:solidFill>
                  <a:schemeClr val="accent2">
                    <a:lumMod val="75000"/>
                  </a:schemeClr>
                </a:solidFill>
              </a:rPr>
            </a:br>
            <a:r>
              <a:rPr lang="en-IN" sz="1800" dirty="0" smtClean="0">
                <a:solidFill>
                  <a:schemeClr val="accent2">
                    <a:lumMod val="75000"/>
                  </a:schemeClr>
                </a:solidFill>
              </a:rPr>
              <a:t/>
            </a:r>
            <a:br>
              <a:rPr lang="en-IN" sz="1800" dirty="0" smtClean="0">
                <a:solidFill>
                  <a:schemeClr val="accent2">
                    <a:lumMod val="75000"/>
                  </a:schemeClr>
                </a:solidFill>
              </a:rPr>
            </a:br>
            <a:r>
              <a:rPr lang="en-I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Slide no</a:t>
            </a:r>
            <a:r>
              <a:rPr lang="en-IN"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.-4</a:t>
            </a:r>
            <a:r>
              <a:rPr lang="en-IN" sz="1800" dirty="0">
                <a:solidFill>
                  <a:schemeClr val="accent2">
                    <a:lumMod val="75000"/>
                  </a:schemeClr>
                </a:solidFill>
              </a:rPr>
              <a:t/>
            </a:r>
            <a:br>
              <a:rPr lang="en-IN" sz="1800" dirty="0">
                <a:solidFill>
                  <a:schemeClr val="accent2">
                    <a:lumMod val="75000"/>
                  </a:schemeClr>
                </a:solidFill>
              </a:rPr>
            </a:br>
            <a:r>
              <a:rPr lang="en-IN" sz="1800" dirty="0" smtClean="0">
                <a:solidFill>
                  <a:schemeClr val="accent1">
                    <a:lumMod val="75000"/>
                  </a:schemeClr>
                </a:solidFill>
                <a:latin typeface="Algerian" panose="04020705040A02060702" pitchFamily="82" charset="0"/>
              </a:rPr>
              <a:t/>
            </a:r>
            <a:br>
              <a:rPr lang="en-IN" sz="1800" dirty="0" smtClean="0">
                <a:solidFill>
                  <a:schemeClr val="accent1">
                    <a:lumMod val="75000"/>
                  </a:schemeClr>
                </a:solidFill>
                <a:latin typeface="Algerian" panose="04020705040A02060702" pitchFamily="82" charset="0"/>
              </a:rPr>
            </a:br>
            <a:r>
              <a:rPr lang="en-IN" sz="4800" dirty="0" smtClean="0">
                <a:solidFill>
                  <a:schemeClr val="accent1">
                    <a:lumMod val="75000"/>
                  </a:schemeClr>
                </a:solidFill>
                <a:latin typeface="Algerian" panose="04020705040A02060702" pitchFamily="82" charset="0"/>
              </a:rPr>
              <a:t>        </a:t>
            </a:r>
            <a:r>
              <a:rPr lang="en-IN" sz="5300" dirty="0" smtClean="0">
                <a:solidFill>
                  <a:schemeClr val="accent1">
                    <a:lumMod val="75000"/>
                  </a:schemeClr>
                </a:solidFill>
                <a:latin typeface="Algerian" panose="04020705040A02060702" pitchFamily="82" charset="0"/>
              </a:rPr>
              <a:t>WHAT IS INDUSTRIAL RELATION..??</a:t>
            </a:r>
            <a:endParaRPr lang="en-IN" sz="5300" dirty="0">
              <a:solidFill>
                <a:schemeClr val="accent1">
                  <a:lumMod val="75000"/>
                </a:schemeClr>
              </a:solidFill>
              <a:latin typeface="Algerian" panose="04020705040A02060702" pitchFamily="82" charset="0"/>
            </a:endParaRPr>
          </a:p>
        </p:txBody>
      </p:sp>
      <p:sp>
        <p:nvSpPr>
          <p:cNvPr id="3" name="Content Placeholder 2"/>
          <p:cNvSpPr>
            <a:spLocks noGrp="1"/>
          </p:cNvSpPr>
          <p:nvPr>
            <p:ph sz="half" idx="1"/>
          </p:nvPr>
        </p:nvSpPr>
        <p:spPr>
          <a:xfrm>
            <a:off x="0" y="1617786"/>
            <a:ext cx="12192000" cy="5240214"/>
          </a:xfrm>
        </p:spPr>
        <p:txBody>
          <a:bodyPr>
            <a:normAutofit fontScale="92500"/>
          </a:bodyPr>
          <a:lstStyle/>
          <a:p>
            <a:r>
              <a:rPr lang="en-IN" dirty="0" smtClean="0"/>
              <a:t>IR is a Relationship Between  management and Employees or among employees and their organizations</a:t>
            </a:r>
            <a:r>
              <a:rPr lang="en-IN" sz="2400" dirty="0" smtClean="0"/>
              <a:t>.</a:t>
            </a:r>
          </a:p>
          <a:p>
            <a:r>
              <a:rPr lang="en-IN" dirty="0"/>
              <a:t>To </a:t>
            </a:r>
            <a:r>
              <a:rPr lang="en-IN" dirty="0" smtClean="0"/>
              <a:t>promote </a:t>
            </a:r>
            <a:r>
              <a:rPr lang="en-IN" dirty="0"/>
              <a:t>and develop labor management relation</a:t>
            </a:r>
            <a:r>
              <a:rPr lang="en-IN" dirty="0" smtClean="0"/>
              <a:t>.     </a:t>
            </a:r>
          </a:p>
          <a:p>
            <a:r>
              <a:rPr lang="en-IN" dirty="0" smtClean="0"/>
              <a:t>To encourage and develop trade unions in order to improve the workers strength.</a:t>
            </a:r>
          </a:p>
          <a:p>
            <a:r>
              <a:rPr lang="en-IN" dirty="0" smtClean="0"/>
              <a:t>To improve working and living Conditions.</a:t>
            </a:r>
          </a:p>
          <a:p>
            <a:r>
              <a:rPr lang="en-IN" dirty="0" smtClean="0"/>
              <a:t>To enlarge the opportunities of promotion and training.</a:t>
            </a:r>
          </a:p>
          <a:p>
            <a:r>
              <a:rPr lang="en-IN" dirty="0"/>
              <a:t>Workers have the right to </a:t>
            </a:r>
            <a:r>
              <a:rPr lang="en-IN" dirty="0" smtClean="0"/>
              <a:t>strike. If they are Facing any Problem, Form Organizations</a:t>
            </a:r>
          </a:p>
          <a:p>
            <a:pPr marL="0" indent="0">
              <a:buNone/>
            </a:pPr>
            <a:r>
              <a:rPr lang="en-IN" sz="3200" u="sng" dirty="0" smtClean="0">
                <a:solidFill>
                  <a:schemeClr val="accent2"/>
                </a:solidFill>
              </a:rPr>
              <a:t>TYPES OF IR:    </a:t>
            </a:r>
          </a:p>
          <a:p>
            <a:pPr marL="0" indent="0">
              <a:buNone/>
            </a:pPr>
            <a:r>
              <a:rPr lang="en-IN" dirty="0" smtClean="0">
                <a:solidFill>
                  <a:srgbClr val="00B050"/>
                </a:solidFill>
              </a:rPr>
              <a:t>1. Payment/Minimum of wages Act-1936</a:t>
            </a:r>
          </a:p>
          <a:p>
            <a:pPr marL="0" indent="0">
              <a:buNone/>
            </a:pPr>
            <a:r>
              <a:rPr lang="en-IN" dirty="0" smtClean="0">
                <a:solidFill>
                  <a:srgbClr val="00B050"/>
                </a:solidFill>
              </a:rPr>
              <a:t>2. Payment of Bonus Act-1965</a:t>
            </a:r>
          </a:p>
          <a:p>
            <a:pPr marL="0" indent="0">
              <a:buNone/>
            </a:pPr>
            <a:r>
              <a:rPr lang="en-IN" dirty="0" smtClean="0">
                <a:solidFill>
                  <a:srgbClr val="00B050"/>
                </a:solidFill>
              </a:rPr>
              <a:t>3. Payment of Gratuity Act-1972</a:t>
            </a:r>
          </a:p>
          <a:p>
            <a:pPr marL="0" indent="0">
              <a:buNone/>
            </a:pPr>
            <a:endParaRPr lang="en-IN" u="sng" dirty="0" smtClean="0">
              <a:solidFill>
                <a:schemeClr val="accent2"/>
              </a:solidFill>
            </a:endParaRPr>
          </a:p>
          <a:p>
            <a:endParaRPr lang="en-IN" u="sng" dirty="0" smtClean="0">
              <a:solidFill>
                <a:schemeClr val="accent2"/>
              </a:solidFill>
            </a:endParaRPr>
          </a:p>
          <a:p>
            <a:endParaRPr lang="en-IN" dirty="0" smtClean="0">
              <a:solidFill>
                <a:schemeClr val="accent2"/>
              </a:solidFill>
            </a:endParaRPr>
          </a:p>
          <a:p>
            <a:endParaRPr lang="en-IN" dirty="0"/>
          </a:p>
        </p:txBody>
      </p:sp>
    </p:spTree>
    <p:extLst>
      <p:ext uri="{BB962C8B-B14F-4D97-AF65-F5344CB8AC3E}">
        <p14:creationId xmlns:p14="http://schemas.microsoft.com/office/powerpoint/2010/main" val="2835711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39150"/>
          </a:xfrm>
        </p:spPr>
        <p:txBody>
          <a:bodyPr>
            <a:noAutofit/>
          </a:bodyPr>
          <a:lstStyle/>
          <a:p>
            <a:r>
              <a:rPr lang="en-IN" sz="1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Slide no. 5</a:t>
            </a:r>
            <a:endPar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Content Placeholder 4"/>
          <p:cNvSpPr>
            <a:spLocks noGrp="1"/>
          </p:cNvSpPr>
          <p:nvPr>
            <p:ph sz="half" idx="1"/>
          </p:nvPr>
        </p:nvSpPr>
        <p:spPr>
          <a:xfrm>
            <a:off x="0" y="409433"/>
            <a:ext cx="12192000" cy="2306471"/>
          </a:xfrm>
        </p:spPr>
        <p:txBody>
          <a:bodyPr>
            <a:normAutofit lnSpcReduction="10000"/>
          </a:bodyPr>
          <a:lstStyle/>
          <a:p>
            <a:pPr marL="0" indent="0">
              <a:buNone/>
            </a:pPr>
            <a:r>
              <a:rPr lang="en-IN" sz="2400" u="sng" dirty="0" smtClean="0">
                <a:solidFill>
                  <a:srgbClr val="00B0F0"/>
                </a:solidFill>
              </a:rPr>
              <a:t>Payment Act:</a:t>
            </a:r>
          </a:p>
          <a:p>
            <a:r>
              <a:rPr lang="en-IN" sz="2000" dirty="0" smtClean="0"/>
              <a:t>State and Central Government’s Frames the wages According to Their skills and Worker’s Standard of Living.</a:t>
            </a:r>
          </a:p>
          <a:p>
            <a:r>
              <a:rPr lang="en-IN" sz="2000" dirty="0" smtClean="0"/>
              <a:t>Government Fixes the wages from the Context of Standard of Living and Costs of living in States for different Jobs.</a:t>
            </a:r>
          </a:p>
          <a:p>
            <a:r>
              <a:rPr lang="en-IN" sz="2000" dirty="0"/>
              <a:t>Purpose: protect the workers from being paid low </a:t>
            </a:r>
            <a:r>
              <a:rPr lang="en-IN" sz="2000" dirty="0" smtClean="0"/>
              <a:t>wages.</a:t>
            </a:r>
          </a:p>
          <a:p>
            <a:r>
              <a:rPr lang="en-IN" sz="2000" dirty="0" smtClean="0"/>
              <a:t>Employer Needs to Make sure the employee wages are sufficient for his Standard Living.</a:t>
            </a:r>
          </a:p>
          <a:p>
            <a:r>
              <a:rPr lang="en-IN" sz="2000" dirty="0" smtClean="0"/>
              <a:t>If Employer fails to pay Minimum wages, Government has Right to take him/her to Prison</a:t>
            </a:r>
            <a:endParaRPr lang="en-IN" dirty="0" smtClean="0"/>
          </a:p>
          <a:p>
            <a:endParaRPr lang="en-IN" dirty="0"/>
          </a:p>
        </p:txBody>
      </p:sp>
      <p:sp>
        <p:nvSpPr>
          <p:cNvPr id="6" name="Content Placeholder 5"/>
          <p:cNvSpPr>
            <a:spLocks noGrp="1"/>
          </p:cNvSpPr>
          <p:nvPr>
            <p:ph sz="half" idx="2"/>
          </p:nvPr>
        </p:nvSpPr>
        <p:spPr>
          <a:xfrm>
            <a:off x="0" y="2886187"/>
            <a:ext cx="12192000" cy="3971813"/>
          </a:xfrm>
        </p:spPr>
        <p:txBody>
          <a:bodyPr>
            <a:normAutofit lnSpcReduction="10000"/>
          </a:bodyPr>
          <a:lstStyle/>
          <a:p>
            <a:pPr marL="0" indent="0">
              <a:buNone/>
            </a:pPr>
            <a:r>
              <a:rPr lang="en-IN" sz="2400" u="sng" dirty="0" smtClean="0">
                <a:solidFill>
                  <a:srgbClr val="00B0F0"/>
                </a:solidFill>
              </a:rPr>
              <a:t>Bonus Act:</a:t>
            </a:r>
          </a:p>
          <a:p>
            <a:r>
              <a:rPr lang="en-IN" sz="2400" dirty="0"/>
              <a:t> </a:t>
            </a:r>
            <a:r>
              <a:rPr lang="en-IN" sz="2000" dirty="0" smtClean="0"/>
              <a:t>The Minimum Bonus </a:t>
            </a:r>
            <a:r>
              <a:rPr lang="en-IN" sz="2000" dirty="0"/>
              <a:t>payable to Employee is </a:t>
            </a:r>
            <a:r>
              <a:rPr lang="en-IN" sz="2000" dirty="0" smtClean="0"/>
              <a:t>8.33% Based on His/her Salary.</a:t>
            </a:r>
          </a:p>
          <a:p>
            <a:r>
              <a:rPr lang="en-IN" sz="2000" dirty="0" smtClean="0"/>
              <a:t>The Maximum Bonus payable to Employee </a:t>
            </a:r>
            <a:r>
              <a:rPr lang="en-IN" sz="2000" dirty="0"/>
              <a:t>is </a:t>
            </a:r>
            <a:r>
              <a:rPr lang="en-IN" sz="2000" dirty="0" smtClean="0"/>
              <a:t>20%.</a:t>
            </a:r>
            <a:endParaRPr lang="en-IN" sz="2000" dirty="0"/>
          </a:p>
          <a:p>
            <a:r>
              <a:rPr lang="en-IN" sz="2000" dirty="0" smtClean="0"/>
              <a:t>The Employee Who has Completed &gt;9 Months, Those are Eligible For Bonus.</a:t>
            </a:r>
            <a:endParaRPr lang="en-IN" sz="2400" u="sng" dirty="0">
              <a:solidFill>
                <a:srgbClr val="00B0F0"/>
              </a:solidFill>
            </a:endParaRPr>
          </a:p>
          <a:p>
            <a:r>
              <a:rPr lang="en-IN" sz="2400" u="sng" dirty="0" smtClean="0">
                <a:solidFill>
                  <a:srgbClr val="00B0F0"/>
                </a:solidFill>
              </a:rPr>
              <a:t>Gratuity Act:</a:t>
            </a:r>
          </a:p>
          <a:p>
            <a:r>
              <a:rPr lang="en-IN" sz="2000" dirty="0" smtClean="0">
                <a:solidFill>
                  <a:srgbClr val="262626"/>
                </a:solidFill>
              </a:rPr>
              <a:t>The Following Rules are Announced By Each government as per Citizens Standard Living..</a:t>
            </a:r>
          </a:p>
          <a:p>
            <a:r>
              <a:rPr lang="en-IN" sz="2000" dirty="0" smtClean="0">
                <a:solidFill>
                  <a:srgbClr val="262626"/>
                </a:solidFill>
              </a:rPr>
              <a:t>Gratuity Means, The Employee Who has Completed Mini. 5years, He/she will get Extra Bonus, That Bonus is Called Gratuity.</a:t>
            </a:r>
          </a:p>
          <a:p>
            <a:r>
              <a:rPr lang="en-IN" sz="2000" dirty="0" smtClean="0">
                <a:solidFill>
                  <a:srgbClr val="262626"/>
                </a:solidFill>
              </a:rPr>
              <a:t>Total Amount=(Worked years)*(Monthly Salary)*((days worked in Month)/No. of Working days in Month).</a:t>
            </a:r>
          </a:p>
          <a:p>
            <a:r>
              <a:rPr lang="en-IN" sz="2000" dirty="0" smtClean="0">
                <a:solidFill>
                  <a:srgbClr val="262626"/>
                </a:solidFill>
              </a:rPr>
              <a:t>Companies Will gives </a:t>
            </a:r>
            <a:r>
              <a:rPr lang="en-IN" sz="2000" dirty="0"/>
              <a:t>Retirement </a:t>
            </a:r>
            <a:r>
              <a:rPr lang="en-IN" sz="2000" dirty="0" smtClean="0"/>
              <a:t>Benefit To Worker as per Government Order/Rules..</a:t>
            </a:r>
            <a:endParaRPr lang="en-IN" sz="2000" dirty="0" smtClean="0">
              <a:solidFill>
                <a:srgbClr val="262626"/>
              </a:solidFill>
            </a:endParaRPr>
          </a:p>
        </p:txBody>
      </p:sp>
    </p:spTree>
    <p:extLst>
      <p:ext uri="{BB962C8B-B14F-4D97-AF65-F5344CB8AC3E}">
        <p14:creationId xmlns:p14="http://schemas.microsoft.com/office/powerpoint/2010/main" val="1832821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268200" cy="45719"/>
          </a:xfrm>
        </p:spPr>
        <p:txBody>
          <a:bodyPr>
            <a:normAutofit fontScale="90000"/>
          </a:bodyPr>
          <a:lstStyle/>
          <a:p>
            <a:r>
              <a:rPr lang="en-IN" dirty="0">
                <a:solidFill>
                  <a:srgbClr val="0070C0"/>
                </a:solidFill>
                <a:latin typeface="Algerian" panose="04020705040A02060702" pitchFamily="82" charset="0"/>
              </a:rPr>
              <a:t> </a:t>
            </a:r>
            <a:r>
              <a:rPr lang="en-IN" sz="1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Slide </a:t>
            </a:r>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no.-</a:t>
            </a:r>
            <a:r>
              <a:rPr lang="en-IN" sz="1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6</a:t>
            </a:r>
            <a:endParaRPr lang="en-IN" dirty="0">
              <a:solidFill>
                <a:srgbClr val="0070C0"/>
              </a:solidFill>
              <a:latin typeface="Algerian" panose="04020705040A02060702" pitchFamily="82" charset="0"/>
            </a:endParaRPr>
          </a:p>
        </p:txBody>
      </p:sp>
      <p:sp>
        <p:nvSpPr>
          <p:cNvPr id="4" name="Content Placeholder 3"/>
          <p:cNvSpPr>
            <a:spLocks noGrp="1"/>
          </p:cNvSpPr>
          <p:nvPr>
            <p:ph sz="half" idx="2"/>
          </p:nvPr>
        </p:nvSpPr>
        <p:spPr>
          <a:xfrm>
            <a:off x="158044" y="304801"/>
            <a:ext cx="11446934" cy="6260122"/>
          </a:xfrm>
        </p:spPr>
        <p:txBody>
          <a:bodyPr>
            <a:normAutofit fontScale="25000" lnSpcReduction="20000"/>
          </a:bodyPr>
          <a:lstStyle/>
          <a:p>
            <a:pPr marL="0" indent="0">
              <a:buNone/>
            </a:pPr>
            <a:r>
              <a:rPr lang="en-IN" sz="6300" b="1" dirty="0" smtClean="0">
                <a:solidFill>
                  <a:srgbClr val="00B0F0"/>
                </a:solidFill>
                <a:latin typeface="Algerian" panose="04020705040A02060702" pitchFamily="82" charset="0"/>
              </a:rPr>
              <a:t>                                       </a:t>
            </a:r>
            <a:r>
              <a:rPr lang="en-IN" sz="16000" b="1" dirty="0" smtClean="0">
                <a:solidFill>
                  <a:srgbClr val="00B0F0"/>
                </a:solidFill>
                <a:latin typeface="Algerian" panose="04020705040A02060702" pitchFamily="82" charset="0"/>
              </a:rPr>
              <a:t>OTHER LAWS AND ACT/RULES:</a:t>
            </a:r>
          </a:p>
          <a:p>
            <a:r>
              <a:rPr lang="en-IN" sz="7200" dirty="0"/>
              <a:t>Employment injury- </a:t>
            </a:r>
            <a:r>
              <a:rPr lang="en-IN" sz="7200" dirty="0" smtClean="0"/>
              <a:t>Health-Pension.</a:t>
            </a:r>
          </a:p>
          <a:p>
            <a:r>
              <a:rPr lang="en-IN" sz="7200" dirty="0" smtClean="0"/>
              <a:t>Compensation Act 1923(ESI Act 1948).</a:t>
            </a:r>
          </a:p>
          <a:p>
            <a:r>
              <a:rPr lang="en-IN" sz="7200" dirty="0" smtClean="0"/>
              <a:t>Holidays</a:t>
            </a:r>
            <a:r>
              <a:rPr lang="en-IN" sz="7200" dirty="0"/>
              <a:t>, vacations-Emergency </a:t>
            </a:r>
            <a:r>
              <a:rPr lang="en-IN" sz="7200" dirty="0" smtClean="0"/>
              <a:t>Leaves-Procrastination. </a:t>
            </a:r>
          </a:p>
          <a:p>
            <a:r>
              <a:rPr lang="en-IN" sz="7200" dirty="0" smtClean="0"/>
              <a:t>Equal Remuneration Act-1976</a:t>
            </a:r>
            <a:endParaRPr lang="en-IN" sz="7200" dirty="0"/>
          </a:p>
          <a:p>
            <a:r>
              <a:rPr lang="en-IN" sz="7200" dirty="0"/>
              <a:t>Companies has a right to Reduce the salary Due to late Arrivals, working cases…etc</a:t>
            </a:r>
            <a:r>
              <a:rPr lang="en-IN" sz="7200" dirty="0" smtClean="0"/>
              <a:t>.,,</a:t>
            </a:r>
          </a:p>
          <a:p>
            <a:r>
              <a:rPr lang="en-IN" sz="7200" dirty="0"/>
              <a:t>Working Hours-Unfair dismissals</a:t>
            </a:r>
            <a:endParaRPr lang="en-IN" sz="7200" dirty="0" smtClean="0"/>
          </a:p>
          <a:p>
            <a:r>
              <a:rPr lang="en-IN" sz="7200" b="1" dirty="0" smtClean="0"/>
              <a:t>Industrial Disputes-1947.</a:t>
            </a:r>
          </a:p>
          <a:p>
            <a:r>
              <a:rPr lang="en-IN" sz="7200" b="1" dirty="0" smtClean="0"/>
              <a:t>Migrant Labour</a:t>
            </a:r>
          </a:p>
          <a:p>
            <a:endParaRPr lang="en-IN" sz="2000" dirty="0" smtClean="0"/>
          </a:p>
          <a:p>
            <a:pPr marL="0" indent="0">
              <a:buNone/>
            </a:pPr>
            <a:r>
              <a:rPr lang="en-IN" sz="12300" dirty="0">
                <a:solidFill>
                  <a:srgbClr val="00B0F0"/>
                </a:solidFill>
                <a:latin typeface="Algerian" panose="04020705040A02060702" pitchFamily="82" charset="0"/>
              </a:rPr>
              <a:t> </a:t>
            </a:r>
            <a:r>
              <a:rPr lang="en-IN" sz="12300" dirty="0" smtClean="0">
                <a:solidFill>
                  <a:srgbClr val="00B0F0"/>
                </a:solidFill>
                <a:latin typeface="Algerian" panose="04020705040A02060702" pitchFamily="82" charset="0"/>
              </a:rPr>
              <a:t>                                  Records/Surveys</a:t>
            </a:r>
            <a:endParaRPr lang="en-IN" sz="12300" dirty="0">
              <a:solidFill>
                <a:srgbClr val="00B0F0"/>
              </a:solidFill>
              <a:latin typeface="Algerian" panose="04020705040A02060702" pitchFamily="82" charset="0"/>
            </a:endParaRPr>
          </a:p>
          <a:p>
            <a:r>
              <a:rPr lang="en-IN" sz="7200" dirty="0" smtClean="0"/>
              <a:t>According to LFPR:- They estimated </a:t>
            </a:r>
            <a:r>
              <a:rPr lang="en-IN" sz="7200" dirty="0"/>
              <a:t>to be 52.5% at All </a:t>
            </a:r>
            <a:r>
              <a:rPr lang="en-IN" sz="7200" dirty="0" smtClean="0"/>
              <a:t>India </a:t>
            </a:r>
            <a:r>
              <a:rPr lang="en-IN" sz="7200" dirty="0"/>
              <a:t>level of persons aged 15 years and above</a:t>
            </a:r>
            <a:r>
              <a:rPr lang="en-IN" sz="7200" dirty="0" smtClean="0"/>
              <a:t>.</a:t>
            </a:r>
            <a:endParaRPr lang="en-IN" sz="7200" dirty="0"/>
          </a:p>
          <a:p>
            <a:r>
              <a:rPr lang="en-IN" sz="7200" dirty="0" smtClean="0"/>
              <a:t>In </a:t>
            </a:r>
            <a:r>
              <a:rPr lang="en-IN" sz="7200" dirty="0"/>
              <a:t>rural Sector, the LFPR is estimated to be 54.7% whereas in the urban sector is 47.2%.</a:t>
            </a:r>
          </a:p>
          <a:p>
            <a:r>
              <a:rPr lang="en-IN" sz="7200" dirty="0" smtClean="0"/>
              <a:t>Female </a:t>
            </a:r>
            <a:r>
              <a:rPr lang="en-IN" sz="7200" dirty="0"/>
              <a:t>LFPR is Significantly lower as compared to LFPR among males.</a:t>
            </a:r>
          </a:p>
          <a:p>
            <a:r>
              <a:rPr lang="en-IN" sz="7200" dirty="0" smtClean="0"/>
              <a:t>All India </a:t>
            </a:r>
            <a:r>
              <a:rPr lang="en-IN" sz="7200" dirty="0"/>
              <a:t>level, Female LFPR is Estimated to be 25.8% as compared to 74.4% for </a:t>
            </a:r>
            <a:r>
              <a:rPr lang="en-IN" sz="7200" dirty="0" smtClean="0"/>
              <a:t>males</a:t>
            </a:r>
            <a:r>
              <a:rPr lang="en-IN" sz="9600" dirty="0" smtClean="0"/>
              <a:t>…</a:t>
            </a:r>
          </a:p>
          <a:p>
            <a:r>
              <a:rPr lang="en-IN" sz="8000" dirty="0" smtClean="0"/>
              <a:t>According to WPR:- They estimated 49.9% of persons aged 15 and above are Employed.</a:t>
            </a:r>
          </a:p>
          <a:p>
            <a:r>
              <a:rPr lang="en-IN" sz="8000" dirty="0" smtClean="0"/>
              <a:t>In rural Areas, WPR is Estimated to be 52.1% as compared to 44.6% in Urban Areas.</a:t>
            </a:r>
          </a:p>
          <a:p>
            <a:r>
              <a:rPr lang="en-IN" sz="8000" dirty="0" smtClean="0"/>
              <a:t>The Female WPR is estimated to be 23.8% in all India level as compared to male WPR of 71.4%</a:t>
            </a:r>
            <a:r>
              <a:rPr lang="en-IN" sz="9600" dirty="0" smtClean="0"/>
              <a:t>.</a:t>
            </a:r>
            <a:endParaRPr lang="en-IN" sz="1000" dirty="0" smtClean="0"/>
          </a:p>
          <a:p>
            <a:endParaRPr lang="en-IN" sz="1000" dirty="0"/>
          </a:p>
          <a:p>
            <a:pPr marL="0" indent="0">
              <a:buNone/>
            </a:pPr>
            <a:endParaRPr lang="en-IN" sz="2000" dirty="0" smtClean="0"/>
          </a:p>
          <a:p>
            <a:endParaRPr lang="en-IN" sz="2000" dirty="0" smtClean="0"/>
          </a:p>
          <a:p>
            <a:pPr marL="0" indent="0">
              <a:buNone/>
            </a:pPr>
            <a:r>
              <a:rPr lang="en-IN" sz="2400" b="1" dirty="0" smtClean="0">
                <a:solidFill>
                  <a:srgbClr val="00B0F0"/>
                </a:solidFill>
                <a:latin typeface="Baskerville Old Face" panose="02020602080505020303" pitchFamily="18" charset="0"/>
              </a:rPr>
              <a:t>                                                        </a:t>
            </a:r>
          </a:p>
          <a:p>
            <a:endParaRPr lang="en-IN" sz="2400" dirty="0"/>
          </a:p>
        </p:txBody>
      </p:sp>
    </p:spTree>
    <p:extLst>
      <p:ext uri="{BB962C8B-B14F-4D97-AF65-F5344CB8AC3E}">
        <p14:creationId xmlns:p14="http://schemas.microsoft.com/office/powerpoint/2010/main" val="1943031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2940"/>
          </a:xfrm>
        </p:spPr>
        <p:txBody>
          <a:bodyPr>
            <a:normAutofit fontScale="90000"/>
          </a:bodyPr>
          <a:lstStyle/>
          <a:p>
            <a:r>
              <a:rPr lang="en-IN" sz="1200" dirty="0" smtClean="0">
                <a:solidFill>
                  <a:srgbClr val="0070C0"/>
                </a:solidFill>
                <a:latin typeface="Algerian" panose="04020705040A02060702" pitchFamily="82" charset="0"/>
              </a:rPr>
              <a:t>SLIDE NO.-7</a:t>
            </a:r>
            <a:r>
              <a:rPr lang="en-IN" sz="5400" dirty="0" smtClean="0">
                <a:solidFill>
                  <a:srgbClr val="0070C0"/>
                </a:solidFill>
                <a:latin typeface="Algerian" panose="04020705040A02060702" pitchFamily="82" charset="0"/>
              </a:rPr>
              <a:t>         </a:t>
            </a:r>
            <a:br>
              <a:rPr lang="en-IN" sz="5400" dirty="0" smtClean="0">
                <a:solidFill>
                  <a:srgbClr val="0070C0"/>
                </a:solidFill>
                <a:latin typeface="Algerian" panose="04020705040A02060702" pitchFamily="82" charset="0"/>
              </a:rPr>
            </a:br>
            <a:r>
              <a:rPr lang="en-IN" sz="5400" dirty="0" smtClean="0">
                <a:solidFill>
                  <a:srgbClr val="0070C0"/>
                </a:solidFill>
                <a:latin typeface="Algerian" panose="04020705040A02060702" pitchFamily="82" charset="0"/>
              </a:rPr>
              <a:t>                CHILD LABOUR Act1986</a:t>
            </a:r>
            <a:endParaRPr lang="en-IN" sz="5400" dirty="0">
              <a:solidFill>
                <a:srgbClr val="0070C0"/>
              </a:solidFill>
              <a:latin typeface="Algerian" panose="04020705040A02060702" pitchFamily="82" charset="0"/>
            </a:endParaRPr>
          </a:p>
        </p:txBody>
      </p:sp>
      <p:sp>
        <p:nvSpPr>
          <p:cNvPr id="3" name="Content Placeholder 2"/>
          <p:cNvSpPr>
            <a:spLocks noGrp="1"/>
          </p:cNvSpPr>
          <p:nvPr>
            <p:ph sz="half" idx="1"/>
          </p:nvPr>
        </p:nvSpPr>
        <p:spPr>
          <a:xfrm>
            <a:off x="0" y="1106311"/>
            <a:ext cx="12192000" cy="2457504"/>
          </a:xfrm>
        </p:spPr>
        <p:txBody>
          <a:bodyPr>
            <a:normAutofit fontScale="85000" lnSpcReduction="10000"/>
          </a:bodyPr>
          <a:lstStyle/>
          <a:p>
            <a:r>
              <a:rPr lang="en-IN" sz="2000" dirty="0" smtClean="0"/>
              <a:t>ILO </a:t>
            </a:r>
            <a:r>
              <a:rPr lang="en-IN" sz="2000" dirty="0"/>
              <a:t>is Focused Mainly on Elimination of Child </a:t>
            </a:r>
            <a:r>
              <a:rPr lang="en-IN" sz="2000" dirty="0" smtClean="0"/>
              <a:t>Labour.</a:t>
            </a:r>
          </a:p>
          <a:p>
            <a:r>
              <a:rPr lang="en-IN" sz="2000" dirty="0" smtClean="0"/>
              <a:t>India is the one of the country where the age of Below 14 years children are  Working in many </a:t>
            </a:r>
            <a:r>
              <a:rPr lang="en-IN" sz="2000" dirty="0"/>
              <a:t>hazardous work </a:t>
            </a:r>
            <a:r>
              <a:rPr lang="en-IN" sz="2000" dirty="0" smtClean="0"/>
              <a:t>environment-Small scale industries..</a:t>
            </a:r>
          </a:p>
          <a:p>
            <a:r>
              <a:rPr lang="sv-SE" sz="1900" dirty="0" smtClean="0"/>
              <a:t>The States like Bihar</a:t>
            </a:r>
            <a:r>
              <a:rPr lang="sv-SE" sz="1900" dirty="0"/>
              <a:t>, </a:t>
            </a:r>
            <a:r>
              <a:rPr lang="sv-SE" sz="1900" dirty="0" smtClean="0"/>
              <a:t>Madhya Pradesh, Rajasthan,Uttar </a:t>
            </a:r>
            <a:r>
              <a:rPr lang="sv-SE" sz="1900" dirty="0"/>
              <a:t>Pradesh and </a:t>
            </a:r>
            <a:r>
              <a:rPr lang="sv-SE" sz="1900" dirty="0" smtClean="0"/>
              <a:t>Jharkhand has 5.45 Millon children working in Small scale industires and </a:t>
            </a:r>
            <a:r>
              <a:rPr lang="en-IN" sz="1900" dirty="0"/>
              <a:t>hazardous work environment</a:t>
            </a:r>
            <a:endParaRPr lang="en-IN" sz="1900" dirty="0" smtClean="0"/>
          </a:p>
          <a:p>
            <a:r>
              <a:rPr lang="en-IN" sz="2000" dirty="0" smtClean="0"/>
              <a:t>Poverty, Lack of good Schools and Growth of informal economy are considered as the important causes of child labour in India .</a:t>
            </a:r>
          </a:p>
          <a:p>
            <a:r>
              <a:rPr lang="en-IN" sz="2000" dirty="0" smtClean="0"/>
              <a:t>ILO suggests  poverty is the Greatest single cause behind child Labour.</a:t>
            </a:r>
          </a:p>
          <a:p>
            <a:r>
              <a:rPr lang="en-IN" sz="2000" b="1" dirty="0" smtClean="0"/>
              <a:t>The Right of Children to Free and Compulsory Education ACT of 2009:</a:t>
            </a:r>
          </a:p>
          <a:p>
            <a:endParaRPr lang="en-IN" sz="2000" b="1" dirty="0" smtClean="0"/>
          </a:p>
          <a:p>
            <a:endParaRPr lang="en-IN" sz="2000" dirty="0"/>
          </a:p>
        </p:txBody>
      </p:sp>
      <p:sp>
        <p:nvSpPr>
          <p:cNvPr id="4" name="Content Placeholder 3"/>
          <p:cNvSpPr>
            <a:spLocks noGrp="1"/>
          </p:cNvSpPr>
          <p:nvPr>
            <p:ph sz="half" idx="2"/>
          </p:nvPr>
        </p:nvSpPr>
        <p:spPr>
          <a:xfrm>
            <a:off x="0" y="3563815"/>
            <a:ext cx="12192000" cy="3294186"/>
          </a:xfrm>
        </p:spPr>
        <p:txBody>
          <a:bodyPr>
            <a:normAutofit fontScale="85000" lnSpcReduction="10000"/>
          </a:bodyPr>
          <a:lstStyle/>
          <a:p>
            <a:r>
              <a:rPr lang="en-IN" sz="2100" dirty="0" smtClean="0"/>
              <a:t>The Central Government Has Taken Many Action’s and Launched Many Programme’s to Stop Child Labour, But Still…..</a:t>
            </a:r>
          </a:p>
          <a:p>
            <a:r>
              <a:rPr lang="en-IN" sz="2100" b="1" dirty="0" smtClean="0"/>
              <a:t>Non-Governmental Organisations:</a:t>
            </a:r>
          </a:p>
          <a:p>
            <a:r>
              <a:rPr lang="en-IN" sz="2100" dirty="0" smtClean="0"/>
              <a:t>Many NGO’s like Bachpan Bachao andolan, Care India, Child Rights and You, Global March against child Labour, Ride India etc</a:t>
            </a:r>
            <a:r>
              <a:rPr lang="en-IN" sz="2100" b="1" dirty="0" smtClean="0"/>
              <a:t>…. Gruelling</a:t>
            </a:r>
            <a:r>
              <a:rPr lang="en-IN" sz="2100" dirty="0" smtClean="0"/>
              <a:t> Issue’s on Those days.</a:t>
            </a:r>
          </a:p>
          <a:p>
            <a:r>
              <a:rPr lang="en-IN" sz="2100" dirty="0" smtClean="0"/>
              <a:t>Pratham is India’s largest Non-Government organisation with the mission “every child in School and Learning Well”. Founded in 1994.</a:t>
            </a:r>
          </a:p>
          <a:p>
            <a:r>
              <a:rPr lang="en-IN" sz="2100" dirty="0" smtClean="0"/>
              <a:t>According to the 1991 census, 11.28 million working children under the age of 14 years in India.</a:t>
            </a:r>
          </a:p>
          <a:p>
            <a:r>
              <a:rPr lang="en-IN" sz="2100" dirty="0" smtClean="0"/>
              <a:t>Over 85% of this child labour is in the Country’s rural areas, Working in Agricultural activities ,Forestry, rearing.. etc..,,,</a:t>
            </a:r>
            <a:endParaRPr lang="en-IN" sz="2100" dirty="0"/>
          </a:p>
          <a:p>
            <a:r>
              <a:rPr lang="en-IN" sz="2100" dirty="0"/>
              <a:t>According to the 2001 census, there were 12.6 million child workers between the ages of five and 14 in India. In 2011, this number fell to 4.35 million. The National Sample Survey Office's survey of 2009-10 put the number at 4.98 million</a:t>
            </a:r>
            <a:r>
              <a:rPr lang="en-IN" sz="2100" dirty="0" smtClean="0"/>
              <a:t>.</a:t>
            </a:r>
            <a:endParaRPr lang="en-IN" sz="2400" dirty="0"/>
          </a:p>
        </p:txBody>
      </p:sp>
    </p:spTree>
    <p:extLst>
      <p:ext uri="{BB962C8B-B14F-4D97-AF65-F5344CB8AC3E}">
        <p14:creationId xmlns:p14="http://schemas.microsoft.com/office/powerpoint/2010/main" val="1955841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2800"/>
          </a:xfrm>
        </p:spPr>
        <p:txBody>
          <a:bodyPr>
            <a:normAutofit fontScale="90000"/>
          </a:bodyPr>
          <a:lstStyle/>
          <a:p>
            <a:r>
              <a:rPr lang="en-IN" sz="1200" dirty="0" smtClean="0">
                <a:solidFill>
                  <a:schemeClr val="accent6"/>
                </a:solidFill>
                <a:latin typeface="Algerian" panose="04020705040A02060702" pitchFamily="82" charset="0"/>
              </a:rPr>
              <a:t>Slide no.-8</a:t>
            </a:r>
            <a:r>
              <a:rPr lang="en-IN" dirty="0" smtClean="0">
                <a:solidFill>
                  <a:schemeClr val="accent6"/>
                </a:solidFill>
                <a:latin typeface="Algerian" panose="04020705040A02060702" pitchFamily="82" charset="0"/>
              </a:rPr>
              <a:t/>
            </a:r>
            <a:br>
              <a:rPr lang="en-IN" dirty="0" smtClean="0">
                <a:solidFill>
                  <a:schemeClr val="accent6"/>
                </a:solidFill>
                <a:latin typeface="Algerian" panose="04020705040A02060702" pitchFamily="82" charset="0"/>
              </a:rPr>
            </a:br>
            <a:r>
              <a:rPr lang="en-IN" dirty="0">
                <a:solidFill>
                  <a:schemeClr val="accent6"/>
                </a:solidFill>
                <a:latin typeface="Algerian" panose="04020705040A02060702" pitchFamily="82" charset="0"/>
              </a:rPr>
              <a:t> </a:t>
            </a:r>
            <a:r>
              <a:rPr lang="en-IN" dirty="0" smtClean="0">
                <a:solidFill>
                  <a:schemeClr val="accent6"/>
                </a:solidFill>
                <a:latin typeface="Algerian" panose="04020705040A02060702" pitchFamily="82" charset="0"/>
              </a:rPr>
              <a:t>                                     HISTORY</a:t>
            </a:r>
            <a:endParaRPr lang="en-IN" dirty="0">
              <a:solidFill>
                <a:schemeClr val="accent6"/>
              </a:solidFill>
              <a:latin typeface="Algerian" panose="04020705040A02060702" pitchFamily="82" charset="0"/>
            </a:endParaRPr>
          </a:p>
        </p:txBody>
      </p:sp>
      <p:sp>
        <p:nvSpPr>
          <p:cNvPr id="3" name="Content Placeholder 2"/>
          <p:cNvSpPr>
            <a:spLocks noGrp="1"/>
          </p:cNvSpPr>
          <p:nvPr>
            <p:ph sz="half" idx="1"/>
          </p:nvPr>
        </p:nvSpPr>
        <p:spPr>
          <a:xfrm>
            <a:off x="0" y="982132"/>
            <a:ext cx="12192000" cy="4696179"/>
          </a:xfrm>
        </p:spPr>
        <p:txBody>
          <a:bodyPr>
            <a:normAutofit lnSpcReduction="10000"/>
          </a:bodyPr>
          <a:lstStyle/>
          <a:p>
            <a:r>
              <a:rPr lang="en-IN" sz="2000" dirty="0" smtClean="0"/>
              <a:t>Until </a:t>
            </a:r>
            <a:r>
              <a:rPr lang="en-IN" sz="2000" dirty="0"/>
              <a:t>1919, </a:t>
            </a:r>
            <a:r>
              <a:rPr lang="en-IN" sz="2000" dirty="0" smtClean="0"/>
              <a:t>ILO is Formed as </a:t>
            </a:r>
            <a:r>
              <a:rPr lang="en-IN" sz="2000" dirty="0"/>
              <a:t>part of the Treaty of </a:t>
            </a:r>
            <a:r>
              <a:rPr lang="en-IN" sz="2000" dirty="0" smtClean="0"/>
              <a:t>Versailles After the WORLD WAR-1.</a:t>
            </a:r>
          </a:p>
          <a:p>
            <a:r>
              <a:rPr lang="en-IN" sz="2000" dirty="0" smtClean="0"/>
              <a:t>With the Establishment of ILO, All the Labour Laws Came into Act.</a:t>
            </a:r>
          </a:p>
          <a:p>
            <a:r>
              <a:rPr lang="en-IN" sz="2000" dirty="0" smtClean="0"/>
              <a:t>(</a:t>
            </a:r>
            <a:r>
              <a:rPr lang="en-IN" sz="2000" dirty="0"/>
              <a:t>ILO) was one </a:t>
            </a:r>
            <a:r>
              <a:rPr lang="en-IN" sz="2000" dirty="0" smtClean="0"/>
              <a:t>of </a:t>
            </a:r>
            <a:r>
              <a:rPr lang="en-IN" sz="2000" dirty="0"/>
              <a:t>the first organisations to deal with labour </a:t>
            </a:r>
            <a:r>
              <a:rPr lang="en-IN" sz="2000" dirty="0" smtClean="0"/>
              <a:t>issues.</a:t>
            </a:r>
          </a:p>
          <a:p>
            <a:r>
              <a:rPr lang="en-IN" sz="2000" dirty="0" smtClean="0"/>
              <a:t>ILO is United states Agency Dealing with Labour Problems.</a:t>
            </a:r>
          </a:p>
          <a:p>
            <a:r>
              <a:rPr lang="en-IN" sz="2000" dirty="0" smtClean="0"/>
              <a:t>The ILO Has 187 Country’s in member.</a:t>
            </a:r>
          </a:p>
          <a:p>
            <a:r>
              <a:rPr lang="en-IN" sz="2100" dirty="0"/>
              <a:t>In 1969, the organization received the </a:t>
            </a:r>
            <a:r>
              <a:rPr lang="en-IN" sz="2100" dirty="0" smtClean="0"/>
              <a:t>Nobel Peace Price.</a:t>
            </a:r>
          </a:p>
          <a:p>
            <a:r>
              <a:rPr lang="en-IN" sz="2000" b="1" dirty="0" smtClean="0"/>
              <a:t>SEWA- Anasuya Sarabhai</a:t>
            </a:r>
            <a:r>
              <a:rPr lang="en-IN" sz="2000" dirty="0" smtClean="0"/>
              <a:t>, born in 1885, Ahmedabad. She has Smattering Women.</a:t>
            </a:r>
          </a:p>
          <a:p>
            <a:r>
              <a:rPr lang="en-IN" sz="1900" dirty="0" smtClean="0"/>
              <a:t>In 1916, </a:t>
            </a:r>
            <a:r>
              <a:rPr lang="en-IN" sz="1900" b="1" dirty="0" smtClean="0"/>
              <a:t>Textile </a:t>
            </a:r>
            <a:r>
              <a:rPr lang="en-IN" sz="1900" b="1" dirty="0"/>
              <a:t>Labour </a:t>
            </a:r>
            <a:r>
              <a:rPr lang="en-IN" sz="1900" b="1" dirty="0" smtClean="0"/>
              <a:t>Association(Mazdoor-Mahajan Sabha)</a:t>
            </a:r>
            <a:r>
              <a:rPr lang="en-IN" sz="1900" dirty="0" smtClean="0"/>
              <a:t>  lay the Foundation Mill by Mahatma Gandhi, on basis of this SEWA was Established.</a:t>
            </a:r>
          </a:p>
          <a:p>
            <a:r>
              <a:rPr lang="en-IN" sz="2100" dirty="0"/>
              <a:t>The representing and recognized unions of Mill workers in Ahmedabad and Bombay were respectively the </a:t>
            </a:r>
            <a:r>
              <a:rPr lang="en-IN" sz="2100" dirty="0" smtClean="0"/>
              <a:t>Mazdoor </a:t>
            </a:r>
            <a:r>
              <a:rPr lang="en-IN" sz="2100" dirty="0"/>
              <a:t>Mahajan Sabha and </a:t>
            </a:r>
            <a:r>
              <a:rPr lang="en-IN" sz="2100" dirty="0" smtClean="0"/>
              <a:t>Rashthriya </a:t>
            </a:r>
            <a:r>
              <a:rPr lang="en-IN" sz="2100" dirty="0"/>
              <a:t>Mill Mazdoor Sabha</a:t>
            </a:r>
            <a:r>
              <a:rPr lang="en-IN" sz="2400" dirty="0" smtClean="0"/>
              <a:t>.</a:t>
            </a:r>
          </a:p>
          <a:p>
            <a:r>
              <a:rPr lang="en-IN" sz="2400" dirty="0"/>
              <a:t>As England was the first country to industrialize, it was also the first to face the often appalling consequences of industrial revolution in a less regulated economic framework</a:t>
            </a:r>
            <a:endParaRPr lang="en-IN" sz="1400" dirty="0"/>
          </a:p>
        </p:txBody>
      </p:sp>
      <p:sp>
        <p:nvSpPr>
          <p:cNvPr id="4" name="Content Placeholder 3"/>
          <p:cNvSpPr>
            <a:spLocks noGrp="1"/>
          </p:cNvSpPr>
          <p:nvPr>
            <p:ph sz="half" idx="2"/>
          </p:nvPr>
        </p:nvSpPr>
        <p:spPr>
          <a:xfrm>
            <a:off x="0" y="5870222"/>
            <a:ext cx="12192000" cy="987777"/>
          </a:xfrm>
        </p:spPr>
        <p:txBody>
          <a:bodyPr>
            <a:normAutofit lnSpcReduction="10000"/>
          </a:bodyPr>
          <a:lstStyle/>
          <a:p>
            <a:r>
              <a:rPr lang="en-IN" dirty="0" smtClean="0"/>
              <a:t>After Independence: According to Constitutional Rights-1950::;</a:t>
            </a:r>
          </a:p>
          <a:p>
            <a:r>
              <a:rPr lang="en-IN" dirty="0" smtClean="0"/>
              <a:t>Articles like 14-16,19(1)(C),23-24,38,41-43A  This all are about Labour Concerns.</a:t>
            </a:r>
            <a:endParaRPr lang="en-IN" dirty="0"/>
          </a:p>
        </p:txBody>
      </p:sp>
      <p:sp>
        <p:nvSpPr>
          <p:cNvPr id="7" name="Oval 6"/>
          <p:cNvSpPr/>
          <p:nvPr/>
        </p:nvSpPr>
        <p:spPr>
          <a:xfrm>
            <a:off x="79022" y="4944534"/>
            <a:ext cx="203200" cy="1806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3509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0" y="0"/>
            <a:ext cx="12192000" cy="6858000"/>
          </a:xfrm>
        </p:spPr>
        <p:txBody>
          <a:bodyPr>
            <a:normAutofit/>
          </a:bodyPr>
          <a:lstStyle/>
          <a:p>
            <a:pPr marL="0" indent="0">
              <a:buNone/>
            </a:pPr>
            <a:r>
              <a:rPr lang="en-IN" sz="1200" dirty="0">
                <a:solidFill>
                  <a:srgbClr val="FF0000"/>
                </a:solidFill>
              </a:rPr>
              <a:t>Slideno.-9 </a:t>
            </a:r>
            <a:endParaRPr lang="en-IN" sz="1200" dirty="0" smtClean="0">
              <a:solidFill>
                <a:srgbClr val="FF0000"/>
              </a:solidFill>
            </a:endParaRPr>
          </a:p>
          <a:p>
            <a:pPr marL="0" indent="0">
              <a:buNone/>
            </a:pPr>
            <a:r>
              <a:rPr lang="en-IN" sz="4000" dirty="0" smtClean="0">
                <a:ln>
                  <a:solidFill>
                    <a:srgbClr val="92D050"/>
                  </a:solidFill>
                </a:ln>
                <a:solidFill>
                  <a:srgbClr val="00B0F0"/>
                </a:solidFill>
              </a:rPr>
              <a:t>                                      CONCLUSION</a:t>
            </a:r>
          </a:p>
          <a:p>
            <a:r>
              <a:rPr lang="en-IN" dirty="0" smtClean="0"/>
              <a:t>Maternity=Motherhood.</a:t>
            </a:r>
          </a:p>
          <a:p>
            <a:r>
              <a:rPr lang="en-IN" dirty="0" smtClean="0"/>
              <a:t>Consolidation=union.</a:t>
            </a:r>
          </a:p>
          <a:p>
            <a:r>
              <a:rPr lang="en-IN" dirty="0" smtClean="0"/>
              <a:t>Maternity Benefit=The Benefit which occurs at the time pregnancy/Delivery.</a:t>
            </a:r>
          </a:p>
          <a:p>
            <a:r>
              <a:rPr lang="en-IN" dirty="0" smtClean="0"/>
              <a:t>Procrastination=Postponing anything.</a:t>
            </a:r>
          </a:p>
          <a:p>
            <a:r>
              <a:rPr lang="en-IN" dirty="0" smtClean="0"/>
              <a:t>Conciliation=an </a:t>
            </a:r>
            <a:r>
              <a:rPr lang="en-IN" dirty="0"/>
              <a:t>action to stop who are in angry</a:t>
            </a:r>
          </a:p>
          <a:p>
            <a:r>
              <a:rPr lang="en-IN" dirty="0" smtClean="0"/>
              <a:t>Connotes=</a:t>
            </a:r>
            <a:r>
              <a:rPr lang="en-IN" dirty="0"/>
              <a:t>give a feeling </a:t>
            </a:r>
            <a:r>
              <a:rPr lang="en-IN" dirty="0" smtClean="0"/>
              <a:t>of-give the Impression of.</a:t>
            </a:r>
          </a:p>
          <a:p>
            <a:r>
              <a:rPr lang="en-IN" dirty="0" smtClean="0"/>
              <a:t>Gruelling=Demanding.</a:t>
            </a:r>
          </a:p>
          <a:p>
            <a:r>
              <a:rPr lang="en-IN" dirty="0" smtClean="0"/>
              <a:t>Smattering=</a:t>
            </a:r>
            <a:r>
              <a:rPr lang="en-IN" dirty="0"/>
              <a:t>I</a:t>
            </a:r>
            <a:r>
              <a:rPr lang="en-IN" dirty="0" smtClean="0"/>
              <a:t>ntroductory</a:t>
            </a:r>
            <a:r>
              <a:rPr lang="en-IN" dirty="0"/>
              <a:t> knowledge of </a:t>
            </a:r>
            <a:r>
              <a:rPr lang="en-IN" dirty="0" smtClean="0"/>
              <a:t>something.</a:t>
            </a:r>
          </a:p>
          <a:p>
            <a:endParaRPr lang="en-IN" dirty="0"/>
          </a:p>
        </p:txBody>
      </p:sp>
    </p:spTree>
    <p:extLst>
      <p:ext uri="{BB962C8B-B14F-4D97-AF65-F5344CB8AC3E}">
        <p14:creationId xmlns:p14="http://schemas.microsoft.com/office/powerpoint/2010/main" val="4222034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TotalTime>
  <Words>1086</Words>
  <Application>Microsoft Office PowerPoint</Application>
  <PresentationFormat>Widescreen</PresentationFormat>
  <Paragraphs>114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Baskerville Old Face</vt:lpstr>
      <vt:lpstr>Calibri</vt:lpstr>
      <vt:lpstr>Calibri Light</vt:lpstr>
      <vt:lpstr>Office Theme</vt:lpstr>
      <vt:lpstr>                                PEL131 CA-4 PRESENTATION                                                                                                                                                                 Slide no. 1                                                             WHY THE LABOR                 LAWS IN INDIA             ARE INADEQUATE        </vt:lpstr>
      <vt:lpstr>Slide no. 2                 WHAT IS LABOR LAW’S</vt:lpstr>
      <vt:lpstr>  Slide no. 3        The final Goal of Labour laws is to reduce the differences between the employer and Employee which leads in Industrial Growth and Growth of Nation.                         some OF Labor Laws</vt:lpstr>
      <vt:lpstr>  Slide no.-4          WHAT IS INDUSTRIAL RELATION..??</vt:lpstr>
      <vt:lpstr>Slide no. 5</vt:lpstr>
      <vt:lpstr> Slide no.-6</vt:lpstr>
      <vt:lpstr>SLIDE NO.-7                          CHILD LABOUR Act1986</vt:lpstr>
      <vt:lpstr>Slide no.-8                                       HISTORY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Reddy Gojur</dc:creator>
  <cp:lastModifiedBy>Ravi Reddy Gojur</cp:lastModifiedBy>
  <cp:revision>89</cp:revision>
  <dcterms:created xsi:type="dcterms:W3CDTF">2017-04-13T17:35:36Z</dcterms:created>
  <dcterms:modified xsi:type="dcterms:W3CDTF">2017-04-19T18:49:17Z</dcterms:modified>
</cp:coreProperties>
</file>