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3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697C8-39F2-4DF8-A7B9-9D7E8BA906AE}" type="datetimeFigureOut">
              <a:rPr lang="en-US" smtClean="0"/>
              <a:t>15-Apr-20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415D-3802-4932-B372-18F9268EF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8A7A2-2225-4856-9103-EAB846CBFD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6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838200"/>
            <a:ext cx="830580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6000" b="1" u="sng" dirty="0" smtClean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UNIT 6</a:t>
            </a:r>
          </a:p>
          <a:p>
            <a:pPr algn="ctr"/>
            <a:r>
              <a:rPr lang="en-US" altLang="en-US" sz="6000" b="1" dirty="0" smtClean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Lecture </a:t>
            </a:r>
            <a:r>
              <a:rPr lang="en-US" altLang="en-US" sz="6000" b="1" dirty="0" smtClean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33</a:t>
            </a:r>
            <a:endParaRPr lang="en-US" altLang="en-US" sz="6000" b="1" dirty="0">
              <a:solidFill>
                <a:srgbClr val="FF0000"/>
              </a:solidFill>
              <a:latin typeface="Agency FB" pitchFamily="34" charset="0"/>
              <a:ea typeface="Simplified Arabic Fixed"/>
              <a:cs typeface="Simplified Arabic Fixed"/>
            </a:endParaRPr>
          </a:p>
          <a:p>
            <a:pPr algn="ctr"/>
            <a:r>
              <a:rPr lang="en-US" altLang="en-US" sz="3200" b="1" u="sng" dirty="0" smtClean="0"/>
              <a:t>Classroom Happiness and Employees Happiness</a:t>
            </a:r>
            <a:endParaRPr lang="en-US" altLang="en-US" sz="5400" b="1" dirty="0">
              <a:solidFill>
                <a:srgbClr val="FF0000"/>
              </a:solidFill>
              <a:latin typeface="Agency FB" pitchFamily="34" charset="0"/>
              <a:ea typeface="Simplified Arabic Fixed"/>
              <a:cs typeface="Simplified Arabic Fixed"/>
            </a:endParaRPr>
          </a:p>
          <a:p>
            <a:pPr algn="ctr"/>
            <a:r>
              <a:rPr lang="en-US" altLang="en-US" sz="5400" b="1" dirty="0">
                <a:solidFill>
                  <a:srgbClr val="FF0000"/>
                </a:solidFill>
                <a:latin typeface="Agency FB" pitchFamily="34" charset="0"/>
                <a:ea typeface="Simplified Arabic Fixed"/>
                <a:cs typeface="Simplified Arabic Fixed"/>
              </a:rPr>
              <a:t>Learning Outcomes</a:t>
            </a:r>
            <a:endParaRPr lang="en-US" altLang="en-US" sz="5400" b="1" dirty="0">
              <a:solidFill>
                <a:srgbClr val="C00000"/>
              </a:solidFill>
              <a:latin typeface="Agency FB" pitchFamily="34" charset="0"/>
              <a:cs typeface="Times New Roman" pitchFamily="18" charset="0"/>
            </a:endParaRPr>
          </a:p>
          <a:p>
            <a:pPr algn="ctr">
              <a:buFont typeface="Wingdings" pitchFamily="2" charset="2"/>
              <a:buChar char="v"/>
            </a:pPr>
            <a:r>
              <a:rPr lang="en-US" altLang="en-US" sz="3200" b="1" dirty="0">
                <a:solidFill>
                  <a:srgbClr val="0070C0"/>
                </a:solidFill>
                <a:latin typeface="Agency FB" pitchFamily="34" charset="0"/>
                <a:cs typeface="Times New Roman" pitchFamily="18" charset="0"/>
              </a:rPr>
              <a:t>To Understand the concept of personal strengths</a:t>
            </a:r>
          </a:p>
          <a:p>
            <a:pPr algn="ctr">
              <a:buFont typeface="Wingdings" pitchFamily="2" charset="2"/>
              <a:buChar char="v"/>
            </a:pPr>
            <a:r>
              <a:rPr lang="en-US" altLang="en-US" sz="3200" b="1" dirty="0">
                <a:solidFill>
                  <a:srgbClr val="0070C0"/>
                </a:solidFill>
                <a:latin typeface="Agency FB" pitchFamily="34" charset="0"/>
                <a:cs typeface="Times New Roman" pitchFamily="18" charset="0"/>
              </a:rPr>
              <a:t>To apply laws of positive psychology in real life situation.</a:t>
            </a:r>
            <a:r>
              <a:rPr lang="en-US" altLang="en-US" sz="4400" b="1" dirty="0">
                <a:solidFill>
                  <a:srgbClr val="C00000"/>
                </a:solidFill>
                <a:latin typeface="Agency FB" pitchFamily="34" charset="0"/>
                <a:cs typeface="Times New Roman" pitchFamily="18" charset="0"/>
              </a:rPr>
              <a:t> </a:t>
            </a:r>
            <a:endParaRPr lang="en-US" altLang="en-US" sz="4400" dirty="0">
              <a:solidFill>
                <a:srgbClr val="C00000"/>
              </a:solidFill>
              <a:latin typeface="Agency FB" pitchFamily="34" charset="0"/>
              <a:cs typeface="Times New Roman" pitchFamily="18" charset="0"/>
            </a:endParaRP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6428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10600" cy="1534429"/>
          </a:xfrm>
          <a:extLst/>
        </p:spPr>
        <p:txBody>
          <a:bodyPr rtlCol="0">
            <a:normAutofit fontScale="90000"/>
          </a:bodyPr>
          <a:lstStyle/>
          <a:p>
            <a:pPr marL="1371600" indent="-1371600" algn="l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4800" b="1" dirty="0">
                <a:ln w="9525">
                  <a:solidFill>
                    <a:sysClr val="windowText" lastClr="000000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Employee can attain their happiness in two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ways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83740"/>
              </p:ext>
            </p:extLst>
          </p:nvPr>
        </p:nvGraphicFramePr>
        <p:xfrm>
          <a:off x="1066800" y="1905000"/>
          <a:ext cx="7213600" cy="4668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/>
                <a:gridCol w="3606800"/>
              </a:tblGrid>
              <a:tr h="678841">
                <a:tc>
                  <a:txBody>
                    <a:bodyPr/>
                    <a:lstStyle/>
                    <a:p>
                      <a:pPr eaLnBrk="1" fontAlgn="auto" hangingPunct="1">
                        <a:buClr>
                          <a:schemeClr val="accent6"/>
                        </a:buClr>
                        <a:defRPr/>
                      </a:pPr>
                      <a:r>
                        <a:rPr lang="en-US" sz="32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Financial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kern="1200" dirty="0" smtClean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accent5">
                                <a:lumMod val="60000"/>
                                <a:lumOff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Non – Financial</a:t>
                      </a:r>
                    </a:p>
                  </a:txBody>
                  <a:tcPr/>
                </a:tc>
              </a:tr>
              <a:tr h="43469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US" sz="1800" i="0" u="none" dirty="0" smtClean="0"/>
                        <a:t>Pay and allowances </a:t>
                      </a:r>
                      <a:endParaRPr lang="en-US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smtClean="0"/>
                        <a:t>Status</a:t>
                      </a:r>
                      <a:endParaRPr lang="en-US" i="0" u="none" dirty="0"/>
                    </a:p>
                  </a:txBody>
                  <a:tcPr/>
                </a:tc>
              </a:tr>
              <a:tr h="75029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US" sz="1800" i="0" u="none" dirty="0" smtClean="0"/>
                        <a:t>Productivity linked wage incentives: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err="1" smtClean="0"/>
                        <a:t>Organisational</a:t>
                      </a:r>
                      <a:r>
                        <a:rPr lang="en-US" altLang="en-US" sz="1800" i="0" u="none" dirty="0" smtClean="0"/>
                        <a:t> Climate</a:t>
                      </a:r>
                      <a:endParaRPr lang="en-US" i="0" u="none" dirty="0"/>
                    </a:p>
                  </a:txBody>
                  <a:tcPr/>
                </a:tc>
              </a:tr>
              <a:tr h="75029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US" sz="1800" i="0" u="none" dirty="0" smtClean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smtClean="0"/>
                        <a:t>Career Advancement Opportunity:</a:t>
                      </a:r>
                      <a:endParaRPr lang="en-US" i="0" u="none" dirty="0"/>
                    </a:p>
                  </a:txBody>
                  <a:tcPr/>
                </a:tc>
              </a:tr>
              <a:tr h="750298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US" sz="1800" i="0" u="none" dirty="0" smtClean="0"/>
                        <a:t>Profit Sharing: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smtClean="0"/>
                        <a:t>Employee Recognition </a:t>
                      </a:r>
                      <a:r>
                        <a:rPr lang="en-US" altLang="en-US" sz="1800" i="0" u="none" dirty="0" err="1" smtClean="0"/>
                        <a:t>programme</a:t>
                      </a:r>
                      <a:endParaRPr lang="en-US" i="0" u="none" dirty="0" smtClean="0"/>
                    </a:p>
                  </a:txBody>
                  <a:tcPr/>
                </a:tc>
              </a:tr>
              <a:tr h="43469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en-US" sz="1800" i="0" u="none" dirty="0" smtClean="0"/>
                        <a:t>Retirement Benefits: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smtClean="0"/>
                        <a:t>Job security</a:t>
                      </a:r>
                      <a:endParaRPr lang="en-US" i="0" u="none" dirty="0"/>
                    </a:p>
                  </a:txBody>
                  <a:tcPr/>
                </a:tc>
              </a:tr>
              <a:tr h="434696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800" i="0" u="none" dirty="0" smtClean="0"/>
                        <a:t>Perquisites: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smtClean="0"/>
                        <a:t>Employee participation:</a:t>
                      </a:r>
                      <a:endParaRPr lang="en-US" i="0" u="none" dirty="0"/>
                    </a:p>
                  </a:txBody>
                  <a:tcPr/>
                </a:tc>
              </a:tr>
              <a:tr h="434696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1800" i="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i="0" u="none" dirty="0" smtClean="0"/>
                        <a:t>Employee Empowerment</a:t>
                      </a:r>
                      <a:endParaRPr lang="en-US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85801" y="596901"/>
            <a:ext cx="7765256" cy="1325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 Ways to keep employees happiness</a:t>
            </a:r>
            <a:endParaRPr lang="en-IN" altLang="en-US" smtClean="0"/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5500"/>
            <a:ext cx="7765256" cy="4433888"/>
          </a:xfrm>
        </p:spPr>
        <p:txBody>
          <a:bodyPr>
            <a:normAutofit/>
          </a:bodyPr>
          <a:lstStyle/>
          <a:p>
            <a:pPr eaLnBrk="1" fontAlgn="auto" hangingPunct="1">
              <a:buClr>
                <a:schemeClr val="accent6"/>
              </a:buClr>
              <a:defRPr/>
            </a:pPr>
            <a:r>
              <a:rPr lang="en-IN" sz="2400" dirty="0"/>
              <a:t>Recognize their progress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r>
              <a:rPr lang="en-IN" sz="2400" dirty="0"/>
              <a:t>Know what they want to do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r>
              <a:rPr lang="en-US" sz="2400" dirty="0"/>
              <a:t>Listen and Respond to Their Emotions and  Problems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r>
              <a:rPr lang="en-US" sz="2400" dirty="0"/>
              <a:t>Wish them and give respect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r>
              <a:rPr lang="en-IN" sz="2400" dirty="0"/>
              <a:t>Know Your People ( strengths and weakness)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r>
              <a:rPr lang="en-IN" sz="2400" dirty="0"/>
              <a:t>Be friendly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r>
              <a:rPr lang="en-IN" sz="2400" dirty="0"/>
              <a:t>Appreciate them ( they put more effort next time) </a:t>
            </a:r>
          </a:p>
          <a:p>
            <a:pPr eaLnBrk="1" fontAlgn="auto" hangingPunct="1">
              <a:buClr>
                <a:schemeClr val="accent6"/>
              </a:buClr>
              <a:defRPr/>
            </a:pPr>
            <a:endParaRPr lang="en-US" sz="2400" b="1" dirty="0"/>
          </a:p>
          <a:p>
            <a:pPr eaLnBrk="1" fontAlgn="auto" hangingPunct="1">
              <a:buClr>
                <a:schemeClr val="accent6"/>
              </a:buClr>
              <a:defRPr/>
            </a:pPr>
            <a:endParaRPr lang="en-IN" sz="2400" b="1" dirty="0"/>
          </a:p>
        </p:txBody>
      </p:sp>
      <p:pic>
        <p:nvPicPr>
          <p:cNvPr id="3584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5"/>
          <a:stretch>
            <a:fillRect/>
          </a:stretch>
        </p:blipFill>
        <p:spPr bwMode="auto">
          <a:xfrm>
            <a:off x="6553201" y="1935164"/>
            <a:ext cx="1897856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508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Lets Check????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Perquisites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which way of encouraging employees happiness?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Choice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in classroom.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the three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Mood trackers And Other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Worksheets.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do you mean by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Climate?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technique to know ones own strengths and weaknesses?</a:t>
            </a:r>
          </a:p>
        </p:txBody>
      </p:sp>
    </p:spTree>
    <p:extLst>
      <p:ext uri="{BB962C8B-B14F-4D97-AF65-F5344CB8AC3E}">
        <p14:creationId xmlns:p14="http://schemas.microsoft.com/office/powerpoint/2010/main" val="102619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3581400" cy="1905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Happy Teacher = Happy Class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971800"/>
            <a:ext cx="8715375" cy="3733800"/>
          </a:xfrm>
        </p:spPr>
        <p:txBody>
          <a:bodyPr>
            <a:normAutofit fontScale="85000" lnSpcReduction="10000"/>
          </a:bodyPr>
          <a:lstStyle/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Positive education is not just for the sake of the students. </a:t>
            </a:r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One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commenter has argued that not only should student happiness be the aim of education, but that teacher happiness should also be the aim of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education. 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This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author also claims that </a:t>
            </a:r>
            <a:r>
              <a:rPr lang="en-US" b="1" i="1" u="sng" dirty="0">
                <a:solidFill>
                  <a:schemeClr val="bg2">
                    <a:lumMod val="25000"/>
                  </a:schemeClr>
                </a:solidFill>
              </a:rPr>
              <a:t>happy teachers will directly lead to happy students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by helping their students associate education with happiness, as the teachers do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37319" r="43662" b="27153"/>
          <a:stretch/>
        </p:blipFill>
        <p:spPr>
          <a:xfrm>
            <a:off x="5029200" y="152400"/>
            <a:ext cx="3657600" cy="2438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63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6683375" cy="1290638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Activities For Emotional Learning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41513" y="1914525"/>
            <a:ext cx="6686550" cy="3778250"/>
          </a:xfrm>
        </p:spPr>
        <p:txBody>
          <a:bodyPr>
            <a:normAutofit fontScale="62500" lnSpcReduction="20000"/>
          </a:bodyPr>
          <a:lstStyle/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Identifying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personal sources of happiness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Expressing gratitude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Free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expression of different feelings in movement, art, speech, and facial expressions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Describing happy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memories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Morning Meeting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(Starting every morning with a class meeting where students can share about their weekends, or teachers can share a message, or some other activity)</a:t>
            </a:r>
          </a:p>
          <a:p>
            <a:pPr marL="274320" indent="-274320">
              <a:spcAft>
                <a:spcPts val="0"/>
              </a:spcAft>
              <a:buFont typeface="Wingdings 2"/>
              <a:buChar char=""/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Academic Choice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(Giving students multiple choices to reach some educational goal, such as giving an option between writing an essay on a topic, or making a video on that topic, or giving a speech on that topic, or some other form of learning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636588"/>
            <a:ext cx="7431088" cy="12811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Positive Teaching: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Mood trackers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rte" panose="03060902040502070203" pitchFamily="66" charset="0"/>
              </a:rPr>
              <a:t>And Other Worksheets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504238" cy="4572000"/>
          </a:xfrm>
        </p:spPr>
        <p:txBody>
          <a:bodyPr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u="sng" dirty="0">
                <a:solidFill>
                  <a:srgbClr val="0070C0"/>
                </a:solidFill>
              </a:rPr>
              <a:t>Positive Steps to Wellbeing :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one-page worksheet is simply a list of things to keep in mind for well-being. It includes tips on keeping perspective, exercising, relaxing, sleeping, connecting with others, and more. 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b="1" u="sng" dirty="0">
                <a:solidFill>
                  <a:srgbClr val="0070C0"/>
                </a:solidFill>
              </a:rPr>
              <a:t>Three Good Things Worksheet : </a:t>
            </a:r>
          </a:p>
          <a:p>
            <a:pPr marL="285750" indent="-285750">
              <a:defRPr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a worksheet for the Three Good Things exercise, which asks someone to list three good things that happened to them every day, and to reflect on those things. 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7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>
              <a:solidFill>
                <a:srgbClr val="7B9899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>
              <a:buFont typeface="Wingdings 2" pitchFamily="18" charset="2"/>
              <a:buNone/>
            </a:pPr>
            <a:r>
              <a:rPr lang="en-US" altLang="en-US" b="1" u="sng" dirty="0" smtClean="0">
                <a:solidFill>
                  <a:srgbClr val="0070C0"/>
                </a:solidFill>
              </a:rPr>
              <a:t>Daily Mood Chart :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en-US" dirty="0" smtClean="0"/>
              <a:t>This daily mood chat helps students track their mood throughout the day (and can be modified to only include the school day). This simple self-report chart will help students better understand their mood throughout the day and week. Teachers can also use it as a group mood chart to track the class’s engagement levels.</a:t>
            </a:r>
          </a:p>
        </p:txBody>
      </p:sp>
    </p:spTree>
    <p:extLst>
      <p:ext uri="{BB962C8B-B14F-4D97-AF65-F5344CB8AC3E}">
        <p14:creationId xmlns:p14="http://schemas.microsoft.com/office/powerpoint/2010/main" val="131009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015163" cy="673100"/>
          </a:xfrm>
        </p:spPr>
        <p:txBody>
          <a:bodyPr>
            <a:normAutofit fontScale="90000"/>
          </a:bodyPr>
          <a:lstStyle/>
          <a:p>
            <a:r>
              <a:rPr lang="en-US" altLang="en-US" b="1" smtClean="0">
                <a:solidFill>
                  <a:srgbClr val="FF0000"/>
                </a:solidFill>
                <a:latin typeface="Forte" pitchFamily="66" charset="0"/>
              </a:rPr>
              <a:t>STARTEGIES FOR THE CLASSROOM</a:t>
            </a:r>
          </a:p>
        </p:txBody>
      </p:sp>
      <p:pic>
        <p:nvPicPr>
          <p:cNvPr id="31747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74" t="27438" r="43857" b="13612"/>
          <a:stretch>
            <a:fillRect/>
          </a:stretch>
        </p:blipFill>
        <p:spPr>
          <a:xfrm>
            <a:off x="1371600" y="1143000"/>
            <a:ext cx="6248400" cy="5383213"/>
          </a:xfrm>
        </p:spPr>
      </p:pic>
    </p:spTree>
    <p:extLst>
      <p:ext uri="{BB962C8B-B14F-4D97-AF65-F5344CB8AC3E}">
        <p14:creationId xmlns:p14="http://schemas.microsoft.com/office/powerpoint/2010/main" val="2986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8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Ways Teachers Can Create a Positive Learning 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1600" y="1903413"/>
            <a:ext cx="6500813" cy="4138612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US" dirty="0" smtClean="0"/>
              <a:t>Address </a:t>
            </a:r>
            <a:r>
              <a:rPr lang="en-US" dirty="0"/>
              <a:t>Student </a:t>
            </a:r>
            <a:r>
              <a:rPr lang="en-US" dirty="0" smtClean="0"/>
              <a:t>Needs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2. Create a Sense of </a:t>
            </a:r>
            <a:r>
              <a:rPr lang="en-US" dirty="0" smtClean="0"/>
              <a:t>Order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3. Greet Students at the Door Every </a:t>
            </a:r>
            <a:r>
              <a:rPr lang="en-US" dirty="0" smtClean="0"/>
              <a:t>Day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4. Let Students Get to Know </a:t>
            </a:r>
            <a:r>
              <a:rPr lang="en-US" dirty="0" smtClean="0"/>
              <a:t>You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5. Get to Know Your </a:t>
            </a:r>
            <a:r>
              <a:rPr lang="en-US" dirty="0" smtClean="0"/>
              <a:t>Students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6. Avoid Rewarding to </a:t>
            </a:r>
            <a:r>
              <a:rPr lang="en-US" dirty="0" smtClean="0"/>
              <a:t>Control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7. Avoid </a:t>
            </a:r>
            <a:r>
              <a:rPr lang="en-US" dirty="0" smtClean="0"/>
              <a:t>Judging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8. Employ Class-Building Games and </a:t>
            </a:r>
            <a:r>
              <a:rPr lang="en-US" dirty="0" smtClean="0"/>
              <a:t>Activities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9. Be </a:t>
            </a:r>
            <a:r>
              <a:rPr lang="en-US" dirty="0" smtClean="0"/>
              <a:t>Vulnerable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dirty="0"/>
              <a:t>10. Celebrate Success</a:t>
            </a:r>
          </a:p>
        </p:txBody>
      </p:sp>
    </p:spTree>
    <p:extLst>
      <p:ext uri="{BB962C8B-B14F-4D97-AF65-F5344CB8AC3E}">
        <p14:creationId xmlns:p14="http://schemas.microsoft.com/office/powerpoint/2010/main" val="201579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724" y="2551837"/>
            <a:ext cx="78185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ENCOURAGING EMPLOYEE</a:t>
            </a:r>
            <a:br>
              <a:rPr lang="en-US" sz="5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u="sng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HAPPINESS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322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Why Happiness increases productivity</a:t>
            </a:r>
            <a:endParaRPr lang="en-IN" altLang="en-US" b="1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209800"/>
            <a:ext cx="8229600" cy="39163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2800" dirty="0" smtClean="0"/>
              <a:t>Happier employees work harder  </a:t>
            </a:r>
          </a:p>
          <a:p>
            <a:pPr eaLnBrk="1" hangingPunct="1"/>
            <a:r>
              <a:rPr lang="en-US" altLang="en-US" sz="2800" dirty="0" smtClean="0"/>
              <a:t>Happy employees give better performance</a:t>
            </a:r>
          </a:p>
          <a:p>
            <a:pPr eaLnBrk="1" hangingPunct="1"/>
            <a:r>
              <a:rPr lang="en-US" altLang="en-US" sz="2800" dirty="0" smtClean="0"/>
              <a:t>They  Are more loyal (trust)</a:t>
            </a:r>
          </a:p>
          <a:p>
            <a:pPr eaLnBrk="1" hangingPunct="1"/>
            <a:r>
              <a:rPr lang="en-US" altLang="en-US" sz="2800" dirty="0" smtClean="0"/>
              <a:t>They are healthier</a:t>
            </a:r>
          </a:p>
          <a:p>
            <a:pPr eaLnBrk="1" hangingPunct="1"/>
            <a:r>
              <a:rPr lang="en-US" altLang="en-US" sz="2800" dirty="0" smtClean="0"/>
              <a:t>They  Take more risks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4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478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Happy Teacher = Happy Class</vt:lpstr>
      <vt:lpstr>6 Activities For Emotional Learning </vt:lpstr>
      <vt:lpstr>Positive Teaching: Mood trackers And Other Worksheets </vt:lpstr>
      <vt:lpstr>PowerPoint Presentation</vt:lpstr>
      <vt:lpstr>STARTEGIES FOR THE CLASSROOM</vt:lpstr>
      <vt:lpstr>10 Ways Teachers Can Create a Positive Learning Environment</vt:lpstr>
      <vt:lpstr>PowerPoint Presentation</vt:lpstr>
      <vt:lpstr>Why Happiness increases productivity</vt:lpstr>
      <vt:lpstr>Employee can attain their happiness in two ways</vt:lpstr>
      <vt:lpstr> Ways to keep employees happiness</vt:lpstr>
      <vt:lpstr>Lets Check????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anu</dc:creator>
  <cp:lastModifiedBy>angel anu</cp:lastModifiedBy>
  <cp:revision>8</cp:revision>
  <dcterms:created xsi:type="dcterms:W3CDTF">2006-08-16T00:00:00Z</dcterms:created>
  <dcterms:modified xsi:type="dcterms:W3CDTF">2020-04-15T06:43:52Z</dcterms:modified>
</cp:coreProperties>
</file>