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697C8-39F2-4DF8-A7B9-9D7E8BA906AE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415D-3802-4932-B372-18F9268E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8A7A2-2225-4856-9103-EAB846CBFD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On the x-axis is Present Happiness: low vs. high. On the y-axis is Future Happiness: low vs. high.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E4225C-0D65-441B-AE12-47F6BB97824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6000" b="1" u="sng" dirty="0" smtClean="0">
                <a:solidFill>
                  <a:srgbClr val="FF0000"/>
                </a:solidFill>
                <a:latin typeface="Agency FB" pitchFamily="34" charset="0"/>
                <a:ea typeface="Simplified Arabic Fixed"/>
                <a:cs typeface="Simplified Arabic Fixed"/>
              </a:rPr>
              <a:t>UNIT 6</a:t>
            </a:r>
          </a:p>
          <a:p>
            <a:pPr algn="ctr"/>
            <a:r>
              <a:rPr lang="en-US" altLang="en-US" sz="6000" b="1" dirty="0" smtClean="0">
                <a:solidFill>
                  <a:srgbClr val="FF0000"/>
                </a:solidFill>
                <a:latin typeface="Agency FB" pitchFamily="34" charset="0"/>
                <a:ea typeface="Simplified Arabic Fixed"/>
                <a:cs typeface="Simplified Arabic Fixed"/>
              </a:rPr>
              <a:t>Lecture </a:t>
            </a:r>
            <a:r>
              <a:rPr lang="en-US" altLang="en-US" sz="6000" b="1" dirty="0" smtClean="0">
                <a:solidFill>
                  <a:srgbClr val="FF0000"/>
                </a:solidFill>
                <a:latin typeface="Agency FB" pitchFamily="34" charset="0"/>
                <a:ea typeface="Simplified Arabic Fixed"/>
                <a:cs typeface="Simplified Arabic Fixed"/>
              </a:rPr>
              <a:t>34</a:t>
            </a:r>
            <a:endParaRPr lang="en-US" altLang="en-US" sz="6000" b="1" dirty="0">
              <a:solidFill>
                <a:srgbClr val="FF0000"/>
              </a:solidFill>
              <a:latin typeface="Agency FB" pitchFamily="34" charset="0"/>
              <a:ea typeface="Simplified Arabic Fixed"/>
              <a:cs typeface="Simplified Arabic Fixed"/>
            </a:endParaRPr>
          </a:p>
          <a:p>
            <a:pPr algn="ctr"/>
            <a:r>
              <a:rPr lang="en-US" altLang="en-US" sz="3200" b="1" u="sng" dirty="0"/>
              <a:t>Rewards of  Happiness </a:t>
            </a:r>
            <a:r>
              <a:rPr lang="en-US" altLang="en-US" sz="3200" b="1" u="sng" dirty="0" smtClean="0"/>
              <a:t> and Future </a:t>
            </a:r>
            <a:r>
              <a:rPr lang="en-US" altLang="en-US" sz="3200" b="1" u="sng" smtClean="0"/>
              <a:t>of Happiness</a:t>
            </a:r>
          </a:p>
          <a:p>
            <a:pPr algn="ctr"/>
            <a:r>
              <a:rPr lang="en-US" altLang="en-US" sz="3200" b="1" u="sng" smtClean="0"/>
              <a:t> </a:t>
            </a:r>
            <a:endParaRPr lang="en-US" altLang="en-US" sz="5400" b="1" dirty="0">
              <a:solidFill>
                <a:srgbClr val="FF0000"/>
              </a:solidFill>
              <a:latin typeface="Agency FB" pitchFamily="34" charset="0"/>
              <a:ea typeface="Simplified Arabic Fixed"/>
              <a:cs typeface="Simplified Arabic Fixed"/>
            </a:endParaRPr>
          </a:p>
          <a:p>
            <a:pPr algn="ctr"/>
            <a:r>
              <a:rPr lang="en-US" altLang="en-US" sz="5400" b="1" dirty="0">
                <a:solidFill>
                  <a:srgbClr val="FF0000"/>
                </a:solidFill>
                <a:latin typeface="Agency FB" pitchFamily="34" charset="0"/>
                <a:ea typeface="Simplified Arabic Fixed"/>
                <a:cs typeface="Simplified Arabic Fixed"/>
              </a:rPr>
              <a:t>Learning Outcomes</a:t>
            </a:r>
            <a:endParaRPr lang="en-US" altLang="en-US" sz="5400" b="1" dirty="0">
              <a:solidFill>
                <a:srgbClr val="C00000"/>
              </a:solidFill>
              <a:latin typeface="Agency FB" pitchFamily="34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v"/>
            </a:pPr>
            <a:r>
              <a:rPr lang="en-US" altLang="en-US" sz="3200" b="1" dirty="0">
                <a:solidFill>
                  <a:srgbClr val="0070C0"/>
                </a:solidFill>
                <a:latin typeface="Agency FB" pitchFamily="34" charset="0"/>
                <a:cs typeface="Times New Roman" pitchFamily="18" charset="0"/>
              </a:rPr>
              <a:t>To Understand the concept of personal strengths</a:t>
            </a:r>
          </a:p>
          <a:p>
            <a:pPr algn="ctr">
              <a:buFont typeface="Wingdings" pitchFamily="2" charset="2"/>
              <a:buChar char="v"/>
            </a:pPr>
            <a:r>
              <a:rPr lang="en-US" altLang="en-US" sz="3200" b="1" dirty="0">
                <a:solidFill>
                  <a:srgbClr val="0070C0"/>
                </a:solidFill>
                <a:latin typeface="Agency FB" pitchFamily="34" charset="0"/>
                <a:cs typeface="Times New Roman" pitchFamily="18" charset="0"/>
              </a:rPr>
              <a:t>To apply laws of positive psychology in real life situation.</a:t>
            </a:r>
            <a:r>
              <a:rPr lang="en-US" altLang="en-US" sz="4400" b="1" dirty="0">
                <a:solidFill>
                  <a:srgbClr val="C00000"/>
                </a:solidFill>
                <a:latin typeface="Agency FB" pitchFamily="34" charset="0"/>
                <a:cs typeface="Times New Roman" pitchFamily="18" charset="0"/>
              </a:rPr>
              <a:t> </a:t>
            </a:r>
            <a:endParaRPr lang="en-US" altLang="en-US" sz="4400" dirty="0">
              <a:solidFill>
                <a:srgbClr val="C00000"/>
              </a:solidFill>
              <a:latin typeface="Agency FB" pitchFamily="34" charset="0"/>
              <a:cs typeface="Times New Roman" pitchFamily="18" charset="0"/>
            </a:endParaRP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428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b="1" dirty="0" smtClean="0"/>
              <a:t>2. Realize that if you cannot be happy now, </a:t>
            </a:r>
          </a:p>
          <a:p>
            <a:pPr marL="0" indent="0">
              <a:buFont typeface="Arial" charset="0"/>
              <a:buNone/>
            </a:pPr>
            <a:r>
              <a:rPr lang="en-US" altLang="en-US" b="1" dirty="0" smtClean="0"/>
              <a:t>you will never be happy.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Because the mind is always looking forward to </a:t>
            </a:r>
            <a:r>
              <a:rPr lang="en-US" b="1" dirty="0">
                <a:solidFill>
                  <a:srgbClr val="FF0000"/>
                </a:solidFill>
              </a:rPr>
              <a:t>bigger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better things, no amount of materialistic success or power will satisfy its hunger.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If the mind is always hungry, then the game you're playing is futile unless you develop the ability to allow happiness to enter your heart.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Learn to meditate and cultivate true presence.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When you are fully immersed in the here and now, you are in a state of no-mind.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When the mind is absent, fulfillment and happiness enter your heart, enabling you to enjoy what you have now.</a:t>
            </a:r>
          </a:p>
          <a:p>
            <a:pPr marL="0" indent="0">
              <a:buFont typeface="Arial" charset="0"/>
              <a:buNone/>
            </a:pPr>
            <a:endParaRPr lang="en-US" altLang="en-US" b="1" dirty="0" smtClean="0"/>
          </a:p>
          <a:p>
            <a:pPr marL="0" indent="0">
              <a:buFont typeface="Arial" charset="0"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309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3. Learn the language of true happiness.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Dominant </a:t>
            </a:r>
            <a:r>
              <a:rPr lang="en-US" dirty="0"/>
              <a:t>cultural narratives spread lies about happiness. 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They </a:t>
            </a:r>
            <a:r>
              <a:rPr lang="en-US" dirty="0"/>
              <a:t>tell us to acquire power over others, to earn lots of money, and to engage in all sorts of pleasure-seeking activities. 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Unfortunately</a:t>
            </a:r>
            <a:r>
              <a:rPr lang="en-US" dirty="0"/>
              <a:t>, after eating that nice meal, making your first million, or getting that big promotion, life returns to normal.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i="1" dirty="0"/>
              <a:t>True happiness comes from being in the present moment.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Discover the blockages that are preventing your own enjoyment of the journey so that you can overcome all obstacles and enjoy your road to success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3" y="-28575"/>
            <a:ext cx="9113837" cy="4676775"/>
          </a:xfrm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8600" y="51054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i="1"/>
              <a:t>The view from the peak is more satisfying if you enjoyed each step of the climb.</a:t>
            </a:r>
          </a:p>
        </p:txBody>
      </p:sp>
    </p:spTree>
    <p:extLst>
      <p:ext uri="{BB962C8B-B14F-4D97-AF65-F5344CB8AC3E}">
        <p14:creationId xmlns:p14="http://schemas.microsoft.com/office/powerpoint/2010/main" val="40750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Lets Check????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en-US" sz="3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en-US" sz="3600" dirty="0" smtClean="0">
                <a:latin typeface="Garamond" panose="02020404030301010803" pitchFamily="18" charset="0"/>
              </a:rPr>
              <a:t>the </a:t>
            </a:r>
            <a:r>
              <a:rPr lang="en-US" altLang="en-US" sz="3600" dirty="0">
                <a:latin typeface="Garamond" panose="02020404030301010803" pitchFamily="18" charset="0"/>
              </a:rPr>
              <a:t>x-axis </a:t>
            </a:r>
            <a:r>
              <a:rPr lang="en-US" altLang="en-US" sz="3600" dirty="0" smtClean="0">
                <a:latin typeface="Garamond" panose="02020404030301010803" pitchFamily="18" charset="0"/>
              </a:rPr>
              <a:t>of Fundamental Happiness Dilemma represents</a:t>
            </a:r>
            <a:r>
              <a:rPr lang="en-US" altLang="en-US" sz="3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latin typeface="Garamond" panose="02020404030301010803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en-US" sz="3600" dirty="0" smtClean="0">
                <a:latin typeface="Garamond" panose="02020404030301010803" pitchFamily="18" charset="0"/>
              </a:rPr>
              <a:t>the y-axis </a:t>
            </a:r>
            <a:r>
              <a:rPr lang="en-US" altLang="en-US" sz="3600" dirty="0">
                <a:latin typeface="Garamond" panose="02020404030301010803" pitchFamily="18" charset="0"/>
              </a:rPr>
              <a:t>of Fundamental Happiness Dilemma </a:t>
            </a:r>
            <a:r>
              <a:rPr lang="en-US" altLang="en-US" sz="3600" dirty="0" smtClean="0">
                <a:latin typeface="Garamond" panose="02020404030301010803" pitchFamily="18" charset="0"/>
              </a:rPr>
              <a:t>represents?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Garamond" panose="02020404030301010803" pitchFamily="18" charset="0"/>
              </a:rPr>
              <a:t>True happiness comes from being in the </a:t>
            </a:r>
            <a:r>
              <a:rPr lang="en-US" sz="3600" dirty="0" smtClean="0">
                <a:latin typeface="Garamond" panose="02020404030301010803" pitchFamily="18" charset="0"/>
              </a:rPr>
              <a:t>__________moment.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</a:rPr>
              <a:t>What do you mean by </a:t>
            </a:r>
            <a:r>
              <a:rPr lang="en-US" altLang="en-US" sz="3600" dirty="0">
                <a:latin typeface="Garamond" panose="02020404030301010803" pitchFamily="18" charset="0"/>
              </a:rPr>
              <a:t>Social Rewards </a:t>
            </a:r>
            <a:r>
              <a:rPr lang="en-US" altLang="en-US" sz="3600" dirty="0" smtClean="0">
                <a:latin typeface="Garamond" panose="02020404030301010803" pitchFamily="18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</a:rPr>
              <a:t>Explain Moral rewards.</a:t>
            </a:r>
            <a:endParaRPr lang="en-US" sz="3600" dirty="0">
              <a:latin typeface="Garamond" panose="02020404030301010803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altLang="en-US" sz="36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9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Garamond" panose="02020404030301010803" pitchFamily="18" charset="0"/>
              </a:rPr>
              <a:t>REWARDS OF HAPPINESS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800" b="1" u="sng" dirty="0">
                <a:solidFill>
                  <a:srgbClr val="FF0000"/>
                </a:solidFill>
                <a:latin typeface="Garamond" panose="02020404030301010803" pitchFamily="18" charset="0"/>
              </a:rPr>
              <a:t>How we can earn “REWARDS OF HAPPINESS” ?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♠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Cultivating Kindness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♥ Building strong relationships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♦ Handling our emotions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♣ Discipline towards environment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1800" dirty="0"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2800" b="1" u="sng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800" b="1" u="sng" dirty="0">
                <a:solidFill>
                  <a:srgbClr val="FF0000"/>
                </a:solidFill>
                <a:latin typeface="Garamond" panose="02020404030301010803" pitchFamily="18" charset="0"/>
              </a:rPr>
              <a:t>Keys for the  “REWARDS OF HAPPINESS” </a:t>
            </a:r>
            <a:endParaRPr lang="en-US" sz="2800" b="1" u="sng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☺    Positive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mindset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☺   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Patience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☺    Gratitude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u="sng" dirty="0">
                <a:solidFill>
                  <a:srgbClr val="FF0000"/>
                </a:solidFill>
                <a:latin typeface="Garamond" panose="02020404030301010803" pitchFamily="18" charset="0"/>
              </a:rPr>
              <a:t>Types of “REWARDS OF HAPPINESS” </a:t>
            </a:r>
          </a:p>
          <a:p>
            <a:pPr marL="0" indent="0">
              <a:buNone/>
            </a:pPr>
            <a:r>
              <a:rPr lang="en-US" altLang="en-US" sz="2000" dirty="0">
                <a:latin typeface="Garamond" panose="02020404030301010803" pitchFamily="18" charset="0"/>
              </a:rPr>
              <a:t>☺ </a:t>
            </a:r>
            <a:r>
              <a:rPr lang="en-US" altLang="en-US" sz="2000" b="1" dirty="0">
                <a:latin typeface="Garamond" panose="02020404030301010803" pitchFamily="18" charset="0"/>
              </a:rPr>
              <a:t>Social Rewards </a:t>
            </a:r>
            <a:r>
              <a:rPr lang="en-US" altLang="en-US" sz="2000" dirty="0">
                <a:latin typeface="Garamond" panose="02020404030301010803" pitchFamily="18" charset="0"/>
              </a:rPr>
              <a:t>–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en-US" sz="2000" dirty="0">
                <a:latin typeface="Garamond" panose="02020404030301010803" pitchFamily="18" charset="0"/>
              </a:rPr>
              <a:t>Ex. Helping poor ,donation for cancer patients ,etc</a:t>
            </a:r>
            <a:r>
              <a:rPr lang="en-US" altLang="en-US" sz="2000" dirty="0" smtClean="0">
                <a:latin typeface="Garamond" panose="02020404030301010803" pitchFamily="18" charset="0"/>
              </a:rPr>
              <a:t>.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en-US" sz="2000" dirty="0">
                <a:latin typeface="Garamond" panose="02020404030301010803" pitchFamily="18" charset="0"/>
              </a:rPr>
              <a:t>☺ </a:t>
            </a:r>
            <a:r>
              <a:rPr lang="en-US" altLang="en-US" sz="2000" b="1" dirty="0">
                <a:latin typeface="Garamond" panose="02020404030301010803" pitchFamily="18" charset="0"/>
              </a:rPr>
              <a:t>Financial rewards-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en-US" sz="2000" b="1" dirty="0">
                <a:latin typeface="Garamond" panose="02020404030301010803" pitchFamily="18" charset="0"/>
              </a:rPr>
              <a:t> </a:t>
            </a:r>
            <a:r>
              <a:rPr lang="en-US" altLang="en-US" sz="2000" dirty="0">
                <a:latin typeface="Garamond" panose="02020404030301010803" pitchFamily="18" charset="0"/>
              </a:rPr>
              <a:t>Ex. getting</a:t>
            </a:r>
            <a:r>
              <a:rPr lang="en-US" altLang="en-US" sz="2000" b="1" dirty="0">
                <a:latin typeface="Garamond" panose="02020404030301010803" pitchFamily="18" charset="0"/>
              </a:rPr>
              <a:t> </a:t>
            </a:r>
            <a:r>
              <a:rPr lang="en-US" altLang="en-US" sz="2000" dirty="0">
                <a:latin typeface="Garamond" panose="02020404030301010803" pitchFamily="18" charset="0"/>
              </a:rPr>
              <a:t>a new bike after getting </a:t>
            </a:r>
            <a:r>
              <a:rPr lang="en-US" altLang="en-US" sz="2000" dirty="0" smtClean="0">
                <a:latin typeface="Garamond" panose="02020404030301010803" pitchFamily="18" charset="0"/>
              </a:rPr>
              <a:t>salary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en-US" sz="2000" dirty="0">
                <a:latin typeface="Garamond" panose="02020404030301010803" pitchFamily="18" charset="0"/>
              </a:rPr>
              <a:t>☺ </a:t>
            </a:r>
            <a:r>
              <a:rPr lang="en-US" altLang="en-US" sz="2000" b="1" dirty="0">
                <a:latin typeface="Garamond" panose="02020404030301010803" pitchFamily="18" charset="0"/>
              </a:rPr>
              <a:t>Moral</a:t>
            </a:r>
            <a:r>
              <a:rPr lang="en-US" altLang="en-US" sz="2000" dirty="0">
                <a:latin typeface="Garamond" panose="02020404030301010803" pitchFamily="18" charset="0"/>
              </a:rPr>
              <a:t> </a:t>
            </a:r>
            <a:r>
              <a:rPr lang="en-US" altLang="en-US" sz="2000" b="1" dirty="0">
                <a:latin typeface="Garamond" panose="02020404030301010803" pitchFamily="18" charset="0"/>
              </a:rPr>
              <a:t>Rewards</a:t>
            </a:r>
            <a:r>
              <a:rPr lang="en-US" altLang="en-US" sz="2000" dirty="0">
                <a:latin typeface="Garamond" panose="02020404030301010803" pitchFamily="18" charset="0"/>
              </a:rPr>
              <a:t>-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en-US" sz="2000" dirty="0">
                <a:latin typeface="Garamond" panose="02020404030301010803" pitchFamily="18" charset="0"/>
              </a:rPr>
              <a:t>Ex. getting new ideas by solving a </a:t>
            </a:r>
            <a:r>
              <a:rPr lang="en-US" altLang="en-US" sz="2000" dirty="0" smtClean="0">
                <a:latin typeface="Garamond" panose="02020404030301010803" pitchFamily="18" charset="0"/>
              </a:rPr>
              <a:t>problem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en-US" sz="2000" dirty="0">
                <a:latin typeface="Garamond" panose="02020404030301010803" pitchFamily="18" charset="0"/>
              </a:rPr>
              <a:t>☺ </a:t>
            </a:r>
            <a:r>
              <a:rPr lang="en-US" altLang="en-US" sz="2000" b="1" dirty="0">
                <a:latin typeface="Garamond" panose="02020404030301010803" pitchFamily="18" charset="0"/>
              </a:rPr>
              <a:t>Physical Reward  </a:t>
            </a:r>
            <a:r>
              <a:rPr lang="en-US" altLang="en-US" sz="2000" dirty="0">
                <a:latin typeface="Garamond" panose="02020404030301010803" pitchFamily="18" charset="0"/>
              </a:rPr>
              <a:t>-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en-US" sz="2000" dirty="0">
                <a:latin typeface="Garamond" panose="02020404030301010803" pitchFamily="18" charset="0"/>
              </a:rPr>
              <a:t>Ex. losing weight </a:t>
            </a:r>
            <a:endParaRPr lang="en-US" altLang="en-US" sz="2000" dirty="0" smtClean="0"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2000" dirty="0" smtClean="0"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u="sng" dirty="0" smtClean="0">
                <a:solidFill>
                  <a:srgbClr val="FF0000"/>
                </a:solidFill>
                <a:latin typeface="Garamond" panose="02020404030301010803" pitchFamily="18" charset="0"/>
              </a:rPr>
              <a:t>Rules </a:t>
            </a:r>
            <a:r>
              <a:rPr lang="en-US" altLang="en-US" sz="2400" b="1" u="sng" dirty="0">
                <a:solidFill>
                  <a:srgbClr val="FF0000"/>
                </a:solidFill>
                <a:latin typeface="Garamond" panose="02020404030301010803" pitchFamily="18" charset="0"/>
              </a:rPr>
              <a:t>to get the “Rewards of Happiness”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I.   Maintain the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flow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II.  Be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Optimistic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III.  Live in the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present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IV. Ready to accept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change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V.  Be realistic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0" indent="0">
              <a:buFont typeface="Wingdings 3" pitchFamily="18" charset="2"/>
              <a:buNone/>
            </a:pPr>
            <a:endParaRPr lang="en-US" alt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2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u="sng" dirty="0">
                <a:solidFill>
                  <a:srgbClr val="FF0000"/>
                </a:solidFill>
              </a:rPr>
              <a:t>Effects on the world related to </a:t>
            </a:r>
            <a:r>
              <a:rPr lang="en-US" altLang="en-US" b="1" u="sng" dirty="0">
                <a:solidFill>
                  <a:srgbClr val="FF0000"/>
                </a:solidFill>
              </a:rPr>
              <a:t>“REWARDS OF HAPPINESS”</a:t>
            </a:r>
          </a:p>
          <a:p>
            <a:pPr marL="0" indent="0">
              <a:buNone/>
            </a:pPr>
            <a:r>
              <a:rPr lang="en-US" altLang="en-US" dirty="0"/>
              <a:t>☺ </a:t>
            </a:r>
            <a:r>
              <a:rPr lang="en-US" altLang="en-US" b="1" dirty="0"/>
              <a:t>More</a:t>
            </a:r>
            <a:r>
              <a:rPr lang="en-US" altLang="en-US" dirty="0"/>
              <a:t> </a:t>
            </a:r>
            <a:r>
              <a:rPr lang="en-US" altLang="en-US" b="1" dirty="0"/>
              <a:t>Peace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en-US" dirty="0"/>
              <a:t>-less crime , more positivity in </a:t>
            </a:r>
            <a:r>
              <a:rPr lang="en-US" altLang="en-US" dirty="0" smtClean="0"/>
              <a:t>media</a:t>
            </a:r>
            <a:endParaRPr lang="en-US" altLang="en-US" dirty="0"/>
          </a:p>
          <a:p>
            <a:pPr marL="0" indent="0">
              <a:buFont typeface="Wingdings 3" pitchFamily="18" charset="2"/>
              <a:buNone/>
            </a:pPr>
            <a:r>
              <a:rPr lang="en-US" altLang="en-US" dirty="0"/>
              <a:t>☺</a:t>
            </a:r>
            <a:r>
              <a:rPr lang="en-US" altLang="en-US" b="1" dirty="0"/>
              <a:t>Better health of a wellbeing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en-US" dirty="0"/>
              <a:t>-Increase life span , less </a:t>
            </a:r>
            <a:r>
              <a:rPr lang="en-US" altLang="en-US" dirty="0" smtClean="0"/>
              <a:t>laziness</a:t>
            </a:r>
            <a:endParaRPr lang="en-US" altLang="en-US" dirty="0"/>
          </a:p>
          <a:p>
            <a:pPr marL="0" indent="0">
              <a:buFont typeface="Wingdings 3" pitchFamily="18" charset="2"/>
              <a:buNone/>
            </a:pPr>
            <a:r>
              <a:rPr lang="en-US" altLang="en-US" dirty="0"/>
              <a:t>☺</a:t>
            </a:r>
            <a:r>
              <a:rPr lang="en-US" altLang="en-US" b="1" dirty="0"/>
              <a:t>More economic growth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en-US" dirty="0"/>
              <a:t>Maintaining a positive workplace environment in an organization</a:t>
            </a:r>
          </a:p>
          <a:p>
            <a:pPr marL="0" indent="0">
              <a:buFont typeface="Wingdings 3" pitchFamily="18" charset="2"/>
              <a:buNone/>
            </a:pPr>
            <a:endParaRPr lang="en-US" altLang="en-US" dirty="0"/>
          </a:p>
          <a:p>
            <a:pPr marL="0" indent="0">
              <a:buFont typeface="Wingdings 3" pitchFamily="18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10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600" b="1" i="1" u="sng" dirty="0" smtClean="0">
                <a:solidFill>
                  <a:schemeClr val="tx1"/>
                </a:solidFill>
              </a:rPr>
              <a:t>Future of Happiness</a:t>
            </a:r>
            <a:endParaRPr lang="en-US" sz="6600" b="1" i="1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533400"/>
            <a:ext cx="8305800" cy="61118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The Fundamental Happiness Dilemma</a:t>
            </a:r>
          </a:p>
        </p:txBody>
      </p:sp>
    </p:spTree>
    <p:extLst>
      <p:ext uri="{BB962C8B-B14F-4D97-AF65-F5344CB8AC3E}">
        <p14:creationId xmlns:p14="http://schemas.microsoft.com/office/powerpoint/2010/main" val="11435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The bottom-left quadrant (quadrant 1) is not important. It represents activities that are neither enjoyable in the present nor have the potential to enhance future happiness. </a:t>
            </a:r>
          </a:p>
          <a:p>
            <a:r>
              <a:rPr lang="en-US" altLang="en-US" dirty="0" smtClean="0"/>
              <a:t>The other three quadrants are, however, very important. We would obviously like to spend most of our time in the top-right quadrant (# 3), but more often that we would like—end up making a choice between activities that fall into quadrants 2 and 4.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93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main reason why  social scientists' recommendation—to identify "Quadrant 3" activities and spending more time in them—has largely failed.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b="1" u="sng" dirty="0"/>
              <a:t>mindfulness</a:t>
            </a:r>
            <a:r>
              <a:rPr lang="en-US" dirty="0"/>
              <a:t> has the potential to steer us toward "Quadrant 3" activities. 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/>
              <a:t>Mindful people are better at focusing on things that are important, rather than on things that are urgent.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5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2296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Three </a:t>
            </a:r>
            <a:r>
              <a:rPr lang="en-US" dirty="0"/>
              <a:t>ways to acquire inner and outer wealth: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1. Recognize that you will never be satisfied.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No matter how much money, fame, admiration, and power you have, it will never satisfy your thirst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128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406</Words>
  <Application>Microsoft Office PowerPoint</Application>
  <PresentationFormat>On-screen Show (4:3)</PresentationFormat>
  <Paragraphs>88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REWARDS OF HAPPINESS</vt:lpstr>
      <vt:lpstr>PowerPoint Presentation</vt:lpstr>
      <vt:lpstr>PowerPoint Presentation</vt:lpstr>
      <vt:lpstr>Future of Happiness</vt:lpstr>
      <vt:lpstr>The Fundamental Happiness Dilemma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Check????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anu</dc:creator>
  <cp:lastModifiedBy>angel anu</cp:lastModifiedBy>
  <cp:revision>10</cp:revision>
  <dcterms:created xsi:type="dcterms:W3CDTF">2006-08-16T00:00:00Z</dcterms:created>
  <dcterms:modified xsi:type="dcterms:W3CDTF">2020-04-20T06:56:54Z</dcterms:modified>
</cp:coreProperties>
</file>